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58" r:id="rId7"/>
    <p:sldId id="260" r:id="rId8"/>
    <p:sldId id="259" r:id="rId9"/>
    <p:sldId id="266" r:id="rId10"/>
    <p:sldId id="26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8" autoAdjust="0"/>
    <p:restoredTop sz="94660"/>
  </p:normalViewPr>
  <p:slideViewPr>
    <p:cSldViewPr snapToGrid="0">
      <p:cViewPr>
        <p:scale>
          <a:sx n="70" d="100"/>
          <a:sy n="70" d="100"/>
        </p:scale>
        <p:origin x="62" y="-4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74F9A-F92F-414F-ABF4-F5537E08D7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4EC67481-8E2F-4A74-91B7-B3365E12C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F8BFEF-713B-4380-98C2-55E6A55866E0}"/>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5" name="フッター プレースホルダー 4">
            <a:extLst>
              <a:ext uri="{FF2B5EF4-FFF2-40B4-BE49-F238E27FC236}">
                <a16:creationId xmlns:a16="http://schemas.microsoft.com/office/drawing/2014/main" id="{8BB35ABD-B26D-485F-AC47-88E9736412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D67C26-5CC0-4144-94C0-07BAF55957C0}"/>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298765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56B82E-2034-4531-80CB-043055A7DE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AF124F-60A1-4B5D-9F12-5550F6D0A22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3B3DD3-E583-4D06-AC32-DE20E92DFC65}"/>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5" name="フッター プレースホルダー 4">
            <a:extLst>
              <a:ext uri="{FF2B5EF4-FFF2-40B4-BE49-F238E27FC236}">
                <a16:creationId xmlns:a16="http://schemas.microsoft.com/office/drawing/2014/main" id="{ACE2E2EC-B982-4BC1-8BC7-62F7E44981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54FF77-2AE2-4D5D-B066-44B436588D5F}"/>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3075861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1C0E9F3-3DB8-44AE-8E58-51A163319A0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0C4958-549A-4BF1-8F32-B9E6266D659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452CEA-2E72-49D8-9902-8AFE6064D3BB}"/>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5" name="フッター プレースホルダー 4">
            <a:extLst>
              <a:ext uri="{FF2B5EF4-FFF2-40B4-BE49-F238E27FC236}">
                <a16:creationId xmlns:a16="http://schemas.microsoft.com/office/drawing/2014/main" id="{BF115D46-68A3-448E-905F-CD7AAE571B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81079B-8AD9-464E-BA3E-0F22CFA0B1C4}"/>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326481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CC026-9800-483A-BD10-C6C665A0AB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A865CB-4DDF-45A6-9196-1EAC85FDF1A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933BC9-222D-4692-9FD9-E307D28DD0DD}"/>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5" name="フッター プレースホルダー 4">
            <a:extLst>
              <a:ext uri="{FF2B5EF4-FFF2-40B4-BE49-F238E27FC236}">
                <a16:creationId xmlns:a16="http://schemas.microsoft.com/office/drawing/2014/main" id="{7427643C-2FF0-4714-AF64-7016DD9BEC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19290F-AE9E-48D1-A47A-08662BE52BED}"/>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7660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25FBF-71A1-4278-8C02-6543D290253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F0C0BE-9A98-499C-A7FF-15F11D819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DDA7DA-530E-4C7F-88BD-1341A9941712}"/>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5" name="フッター プレースホルダー 4">
            <a:extLst>
              <a:ext uri="{FF2B5EF4-FFF2-40B4-BE49-F238E27FC236}">
                <a16:creationId xmlns:a16="http://schemas.microsoft.com/office/drawing/2014/main" id="{8B89EAB6-C081-4545-A93E-C2E0256D8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625424-D4C0-45AC-82E1-9A02A0082EC7}"/>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230113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099496-15E3-4497-A06E-1776FDE23D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C7FB3D-DAA0-4929-B08C-E023895B0F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69F4C82-2898-4A85-8BFC-1DE274E69C1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8179C51-BE6A-44D4-ABE6-EEDF70DDC932}"/>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6" name="フッター プレースホルダー 5">
            <a:extLst>
              <a:ext uri="{FF2B5EF4-FFF2-40B4-BE49-F238E27FC236}">
                <a16:creationId xmlns:a16="http://schemas.microsoft.com/office/drawing/2014/main" id="{38993D46-D841-41A0-A88B-651FAA0BA9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CC85C9-98A3-47C5-B7CC-5C602517B128}"/>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409944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6D919-5F6D-40B0-AEB1-2E7B13735B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EC85D1-C02B-4089-A6B5-685E1A8EF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5F2E73C-188C-4B7E-B56F-245FC390F0A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D029A8F-FE0B-48DD-AE70-AED4D69EB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3CCE2B9-A137-4187-8E4C-FCF3C394CA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48D142-3A87-404B-8B94-BDE880984B5A}"/>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8" name="フッター プレースホルダー 7">
            <a:extLst>
              <a:ext uri="{FF2B5EF4-FFF2-40B4-BE49-F238E27FC236}">
                <a16:creationId xmlns:a16="http://schemas.microsoft.com/office/drawing/2014/main" id="{1FAA1B65-FE88-4160-A174-AF2F08BD7AB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724C7E-E659-4D62-9436-DCE295AC917E}"/>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101555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B46EB-9D6F-4DE8-82CF-DE29210370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5624C8-8F9E-43A4-977E-C210D62EDA74}"/>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4" name="フッター プレースホルダー 3">
            <a:extLst>
              <a:ext uri="{FF2B5EF4-FFF2-40B4-BE49-F238E27FC236}">
                <a16:creationId xmlns:a16="http://schemas.microsoft.com/office/drawing/2014/main" id="{1BEB1AFB-680A-4209-977A-4BD08349051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EA7AD68-CB62-456C-8A53-8DCD626941EF}"/>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24503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2E96F26-0B98-44D2-8C00-57CD54B319E8}"/>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3" name="フッター プレースホルダー 2">
            <a:extLst>
              <a:ext uri="{FF2B5EF4-FFF2-40B4-BE49-F238E27FC236}">
                <a16:creationId xmlns:a16="http://schemas.microsoft.com/office/drawing/2014/main" id="{AF523973-CBA6-4E8A-9C6E-1C3A72E4C1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BBA6F6-F33F-47B5-8DDC-94CD7420BFCE}"/>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39599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DD9A-BEEB-4145-9934-2705E1851BB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406336-71EE-47B0-97AD-F06539504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70DF89-7211-4A82-86F9-9558028A1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0E4ADA-87F5-417C-BC87-50F9FBBD8C39}"/>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6" name="フッター プレースホルダー 5">
            <a:extLst>
              <a:ext uri="{FF2B5EF4-FFF2-40B4-BE49-F238E27FC236}">
                <a16:creationId xmlns:a16="http://schemas.microsoft.com/office/drawing/2014/main" id="{67A171B1-59CA-4BE8-A064-8950793D1E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A268BE9-0317-44B7-B210-2465C544CB9B}"/>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376432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200CA-FCC4-44A7-B74B-7EF0950896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54E8C6B-6F88-4C43-8003-938B160D9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C28084-41E6-465D-9133-CBD3AD5E1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10D168F-9680-4922-AB50-6A092744CA89}"/>
              </a:ext>
            </a:extLst>
          </p:cNvPr>
          <p:cNvSpPr>
            <a:spLocks noGrp="1"/>
          </p:cNvSpPr>
          <p:nvPr>
            <p:ph type="dt" sz="half" idx="10"/>
          </p:nvPr>
        </p:nvSpPr>
        <p:spPr/>
        <p:txBody>
          <a:bodyPr/>
          <a:lstStyle/>
          <a:p>
            <a:fld id="{C5BCF753-884A-4B40-9973-967F2CCD76BD}" type="datetimeFigureOut">
              <a:rPr kumimoji="1" lang="ja-JP" altLang="en-US" smtClean="0"/>
              <a:t>2017/11/23</a:t>
            </a:fld>
            <a:endParaRPr kumimoji="1" lang="ja-JP" altLang="en-US"/>
          </a:p>
        </p:txBody>
      </p:sp>
      <p:sp>
        <p:nvSpPr>
          <p:cNvPr id="6" name="フッター プレースホルダー 5">
            <a:extLst>
              <a:ext uri="{FF2B5EF4-FFF2-40B4-BE49-F238E27FC236}">
                <a16:creationId xmlns:a16="http://schemas.microsoft.com/office/drawing/2014/main" id="{9013C14E-7F05-4907-BD53-865A7435B7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11BEB3-F98D-48DC-BAFC-175E7ED5FB51}"/>
              </a:ext>
            </a:extLst>
          </p:cNvPr>
          <p:cNvSpPr>
            <a:spLocks noGrp="1"/>
          </p:cNvSpPr>
          <p:nvPr>
            <p:ph type="sldNum" sz="quarter" idx="12"/>
          </p:nvPr>
        </p:nvSpPr>
        <p:spPr/>
        <p:txBody>
          <a:body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33225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FEB236A-9E14-4993-A0C4-F25CDAD87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6DD5BE-42C9-4527-B1DE-76B70A038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7E0549-E5F1-45FA-9DFC-DCFF23DAC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CF753-884A-4B40-9973-967F2CCD76BD}" type="datetimeFigureOut">
              <a:rPr kumimoji="1" lang="ja-JP" altLang="en-US" smtClean="0"/>
              <a:t>2017/11/23</a:t>
            </a:fld>
            <a:endParaRPr kumimoji="1" lang="ja-JP" altLang="en-US"/>
          </a:p>
        </p:txBody>
      </p:sp>
      <p:sp>
        <p:nvSpPr>
          <p:cNvPr id="5" name="フッター プレースホルダー 4">
            <a:extLst>
              <a:ext uri="{FF2B5EF4-FFF2-40B4-BE49-F238E27FC236}">
                <a16:creationId xmlns:a16="http://schemas.microsoft.com/office/drawing/2014/main" id="{DBC7066A-7E9C-43D8-A277-0C02F0B05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46E389-61D7-4696-A2B0-D018915A78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79E8C-9762-49D1-8CCB-41C58F69B724}" type="slidenum">
              <a:rPr kumimoji="1" lang="ja-JP" altLang="en-US" smtClean="0"/>
              <a:t>‹#›</a:t>
            </a:fld>
            <a:endParaRPr kumimoji="1" lang="ja-JP" altLang="en-US"/>
          </a:p>
        </p:txBody>
      </p:sp>
    </p:spTree>
    <p:extLst>
      <p:ext uri="{BB962C8B-B14F-4D97-AF65-F5344CB8AC3E}">
        <p14:creationId xmlns:p14="http://schemas.microsoft.com/office/powerpoint/2010/main" val="189226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kumimoji="1" lang="ja-JP" altLang="en-US" dirty="0"/>
              <a:t>ニキシー管とは？</a:t>
            </a:r>
            <a:endParaRPr kumimoji="1" lang="en-US" altLang="ja-JP" dirty="0"/>
          </a:p>
        </p:txBody>
      </p:sp>
    </p:spTree>
    <p:extLst>
      <p:ext uri="{BB962C8B-B14F-4D97-AF65-F5344CB8AC3E}">
        <p14:creationId xmlns:p14="http://schemas.microsoft.com/office/powerpoint/2010/main" val="69504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kumimoji="1" lang="ja-JP" altLang="en-US" dirty="0"/>
              <a:t>ケースの組み立て</a:t>
            </a:r>
          </a:p>
        </p:txBody>
      </p:sp>
    </p:spTree>
    <p:extLst>
      <p:ext uri="{BB962C8B-B14F-4D97-AF65-F5344CB8AC3E}">
        <p14:creationId xmlns:p14="http://schemas.microsoft.com/office/powerpoint/2010/main" val="425795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a:t>(1) </a:t>
            </a:r>
            <a:r>
              <a:rPr lang="ja-JP" altLang="en-US" dirty="0"/>
              <a:t>電源基板</a:t>
            </a:r>
            <a:endParaRPr kumimoji="1" lang="ja-JP" altLang="en-US" dirty="0"/>
          </a:p>
        </p:txBody>
      </p:sp>
      <p:graphicFrame>
        <p:nvGraphicFramePr>
          <p:cNvPr id="5" name="表 4">
            <a:extLst>
              <a:ext uri="{FF2B5EF4-FFF2-40B4-BE49-F238E27FC236}">
                <a16:creationId xmlns:a16="http://schemas.microsoft.com/office/drawing/2014/main" id="{EBA8991C-DF59-47BF-98B8-8E4ED1E1024C}"/>
              </a:ext>
            </a:extLst>
          </p:cNvPr>
          <p:cNvGraphicFramePr>
            <a:graphicFrameLocks noGrp="1"/>
          </p:cNvGraphicFramePr>
          <p:nvPr>
            <p:extLst>
              <p:ext uri="{D42A27DB-BD31-4B8C-83A1-F6EECF244321}">
                <p14:modId xmlns:p14="http://schemas.microsoft.com/office/powerpoint/2010/main" val="3655271830"/>
              </p:ext>
            </p:extLst>
          </p:nvPr>
        </p:nvGraphicFramePr>
        <p:xfrm>
          <a:off x="1153825" y="1313895"/>
          <a:ext cx="10138571" cy="3510211"/>
        </p:xfrm>
        <a:graphic>
          <a:graphicData uri="http://schemas.openxmlformats.org/drawingml/2006/table">
            <a:tbl>
              <a:tblPr/>
              <a:tblGrid>
                <a:gridCol w="1145491">
                  <a:extLst>
                    <a:ext uri="{9D8B030D-6E8A-4147-A177-3AD203B41FA5}">
                      <a16:colId xmlns:a16="http://schemas.microsoft.com/office/drawing/2014/main" val="4040429130"/>
                    </a:ext>
                  </a:extLst>
                </a:gridCol>
                <a:gridCol w="1944210">
                  <a:extLst>
                    <a:ext uri="{9D8B030D-6E8A-4147-A177-3AD203B41FA5}">
                      <a16:colId xmlns:a16="http://schemas.microsoft.com/office/drawing/2014/main" val="811679882"/>
                    </a:ext>
                  </a:extLst>
                </a:gridCol>
                <a:gridCol w="2494625">
                  <a:extLst>
                    <a:ext uri="{9D8B030D-6E8A-4147-A177-3AD203B41FA5}">
                      <a16:colId xmlns:a16="http://schemas.microsoft.com/office/drawing/2014/main" val="1393280964"/>
                    </a:ext>
                  </a:extLst>
                </a:gridCol>
                <a:gridCol w="4554245">
                  <a:extLst>
                    <a:ext uri="{9D8B030D-6E8A-4147-A177-3AD203B41FA5}">
                      <a16:colId xmlns:a16="http://schemas.microsoft.com/office/drawing/2014/main" val="3371127313"/>
                    </a:ext>
                  </a:extLst>
                </a:gridCol>
              </a:tblGrid>
              <a:tr h="148550">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Reference</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値</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部品</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注意事項</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76201"/>
                  </a:ext>
                </a:extLst>
              </a:tr>
              <a:tr h="306110">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C1</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100uF_16V</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電解コンデンサ</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向きを間違えないように注意。基板上の記号と合わせる</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805891"/>
                  </a:ext>
                </a:extLst>
              </a:tr>
              <a:tr h="14855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C2</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0.1uF</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0601493"/>
                  </a:ext>
                </a:extLst>
              </a:tr>
              <a:tr h="14855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C3</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1000pF</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188743"/>
                  </a:ext>
                </a:extLst>
              </a:tr>
              <a:tr h="14855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C4</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0.1uF</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0270094"/>
                  </a:ext>
                </a:extLst>
              </a:tr>
              <a:tr h="279136">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C5</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4.7u_400V</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電解コンデンサ</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向きを間違えないように注意。基板上の記号と合わせる</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7658045"/>
                  </a:ext>
                </a:extLst>
              </a:tr>
              <a:tr h="257453">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D1</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UF2010</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ツェナーダイオード</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向きを間違えないように注意。基板上の記号と合わせる</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2560605"/>
                  </a:ext>
                </a:extLst>
              </a:tr>
              <a:tr h="257452">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D2</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1N4148</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ダイオード</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向きを間違えないように注意。基板上の記号と合わせる</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6125995"/>
                  </a:ext>
                </a:extLst>
              </a:tr>
              <a:tr h="222825">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J1</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BARREL_JACK</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DC</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ジャック</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4984945"/>
                  </a:ext>
                </a:extLst>
              </a:tr>
              <a:tr h="331762">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J2</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1X4</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ピンソケット</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下向きに取り付け</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719357"/>
                  </a:ext>
                </a:extLst>
              </a:tr>
              <a:tr h="331762">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J3</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1X5</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ピンソケット</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smtClean="0">
                          <a:solidFill>
                            <a:schemeClr val="tx1"/>
                          </a:solidFill>
                          <a:effectLst/>
                          <a:latin typeface="游ゴシック" panose="020B0400000000000000" pitchFamily="50" charset="-128"/>
                          <a:ea typeface="游ゴシック" panose="020B0400000000000000" pitchFamily="50" charset="-128"/>
                        </a:rPr>
                        <a:t>下向きに取り付け</a:t>
                      </a:r>
                      <a:endParaRPr lang="ja-JP" altLang="en-US" sz="1400" b="0" i="0" u="none" strike="noStrike" dirty="0">
                        <a:solidFill>
                          <a:schemeClr val="tx1"/>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8764954"/>
                  </a:ext>
                </a:extLst>
              </a:tr>
              <a:tr h="14855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L1</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470uH</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インダクタ</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0291470"/>
                  </a:ext>
                </a:extLst>
              </a:tr>
              <a:tr h="14855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Q1</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2SA1015</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トランジスタ</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4244268"/>
                  </a:ext>
                </a:extLst>
              </a:tr>
              <a:tr h="14855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Q2</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2SK3115</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FET</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174421"/>
                  </a:ext>
                </a:extLst>
              </a:tr>
            </a:tbl>
          </a:graphicData>
        </a:graphic>
      </p:graphicFrame>
      <p:sp>
        <p:nvSpPr>
          <p:cNvPr id="2" name="テキスト ボックス 1"/>
          <p:cNvSpPr txBox="1"/>
          <p:nvPr/>
        </p:nvSpPr>
        <p:spPr>
          <a:xfrm>
            <a:off x="1536469" y="5416795"/>
            <a:ext cx="9755927" cy="1200329"/>
          </a:xfrm>
          <a:prstGeom prst="rect">
            <a:avLst/>
          </a:prstGeom>
          <a:noFill/>
        </p:spPr>
        <p:txBody>
          <a:bodyPr wrap="square" rtlCol="0">
            <a:spAutoFit/>
          </a:bodyPr>
          <a:lstStyle/>
          <a:p>
            <a:r>
              <a:rPr kumimoji="1" lang="en-US" altLang="ja-JP" b="1" dirty="0" smtClean="0"/>
              <a:t>TODO:</a:t>
            </a:r>
          </a:p>
          <a:p>
            <a:r>
              <a:rPr lang="ja-JP" altLang="en-US" b="1" dirty="0" smtClean="0"/>
              <a:t>部品取り付けに注意が必要な部分は画像を貼り付ける</a:t>
            </a:r>
            <a:r>
              <a:rPr lang="en-US" altLang="ja-JP" b="1" dirty="0" smtClean="0"/>
              <a:t>(</a:t>
            </a:r>
            <a:r>
              <a:rPr lang="ja-JP" altLang="en-US" b="1" dirty="0" smtClean="0"/>
              <a:t>ピンヘッダ・ピンソケットの向き、パーツの向きなど</a:t>
            </a:r>
            <a:r>
              <a:rPr lang="en-US" altLang="ja-JP" b="1" dirty="0" smtClean="0"/>
              <a:t>)</a:t>
            </a:r>
          </a:p>
          <a:p>
            <a:endParaRPr kumimoji="1" lang="ja-JP" altLang="en-US" b="1" dirty="0"/>
          </a:p>
        </p:txBody>
      </p:sp>
    </p:spTree>
    <p:extLst>
      <p:ext uri="{BB962C8B-B14F-4D97-AF65-F5344CB8AC3E}">
        <p14:creationId xmlns:p14="http://schemas.microsoft.com/office/powerpoint/2010/main" val="241159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DDC94BD1-EE57-4B13-B080-907DE79B6E15}"/>
              </a:ext>
            </a:extLst>
          </p:cNvPr>
          <p:cNvGraphicFramePr>
            <a:graphicFrameLocks noGrp="1"/>
          </p:cNvGraphicFramePr>
          <p:nvPr>
            <p:extLst>
              <p:ext uri="{D42A27DB-BD31-4B8C-83A1-F6EECF244321}">
                <p14:modId xmlns:p14="http://schemas.microsoft.com/office/powerpoint/2010/main" val="3662958488"/>
              </p:ext>
            </p:extLst>
          </p:nvPr>
        </p:nvGraphicFramePr>
        <p:xfrm>
          <a:off x="1009006" y="1294429"/>
          <a:ext cx="10403544" cy="2286000"/>
        </p:xfrm>
        <a:graphic>
          <a:graphicData uri="http://schemas.openxmlformats.org/drawingml/2006/table">
            <a:tbl>
              <a:tblPr/>
              <a:tblGrid>
                <a:gridCol w="1721368">
                  <a:extLst>
                    <a:ext uri="{9D8B030D-6E8A-4147-A177-3AD203B41FA5}">
                      <a16:colId xmlns:a16="http://schemas.microsoft.com/office/drawing/2014/main" val="3897682209"/>
                    </a:ext>
                  </a:extLst>
                </a:gridCol>
                <a:gridCol w="1987432">
                  <a:extLst>
                    <a:ext uri="{9D8B030D-6E8A-4147-A177-3AD203B41FA5}">
                      <a16:colId xmlns:a16="http://schemas.microsoft.com/office/drawing/2014/main" val="1905039527"/>
                    </a:ext>
                  </a:extLst>
                </a:gridCol>
                <a:gridCol w="1977466">
                  <a:extLst>
                    <a:ext uri="{9D8B030D-6E8A-4147-A177-3AD203B41FA5}">
                      <a16:colId xmlns:a16="http://schemas.microsoft.com/office/drawing/2014/main" val="2738869596"/>
                    </a:ext>
                  </a:extLst>
                </a:gridCol>
                <a:gridCol w="4717278">
                  <a:extLst>
                    <a:ext uri="{9D8B030D-6E8A-4147-A177-3AD203B41FA5}">
                      <a16:colId xmlns:a16="http://schemas.microsoft.com/office/drawing/2014/main" val="3393712836"/>
                    </a:ext>
                  </a:extLst>
                </a:gridCol>
              </a:tblGrid>
              <a:tr h="228600">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Reference</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値</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部品</a:t>
                      </a:r>
                    </a:p>
                  </a:txBody>
                  <a:tcPr marL="4313" marR="4313" marT="43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rgbClr val="000000"/>
                          </a:solidFill>
                          <a:effectLst/>
                          <a:latin typeface="游ゴシック" panose="020B0400000000000000" pitchFamily="50" charset="-128"/>
                          <a:ea typeface="+mn-ea"/>
                        </a:rPr>
                        <a:t>注意事項</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146606"/>
                  </a:ext>
                </a:extLst>
              </a:tr>
              <a:tr h="228600">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R1</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680</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Ω</a:t>
                      </a:r>
                      <a:endParaRPr lang="el-GR"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974531"/>
                  </a:ext>
                </a:extLst>
              </a:tr>
              <a:tr h="228600">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1k</a:t>
                      </a:r>
                      <a:r>
                        <a:rPr lang="el-GR" sz="1400" b="0" i="0" u="none" strike="noStrike" dirty="0">
                          <a:solidFill>
                            <a:srgbClr val="000000"/>
                          </a:solidFill>
                          <a:effectLst/>
                          <a:latin typeface="游ゴシック" panose="020B0400000000000000" pitchFamily="50" charset="-128"/>
                          <a:ea typeface="游ゴシック" panose="020B0400000000000000" pitchFamily="50" charset="-128"/>
                        </a:rPr>
                        <a:t>Ω</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212591"/>
                  </a:ext>
                </a:extLst>
              </a:tr>
              <a:tr h="22860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1k</a:t>
                      </a:r>
                      <a:r>
                        <a:rPr lang="el-GR" sz="1400" b="0" i="0" u="none" strike="noStrike" dirty="0">
                          <a:solidFill>
                            <a:srgbClr val="000000"/>
                          </a:solidFill>
                          <a:effectLst/>
                          <a:latin typeface="游ゴシック" panose="020B0400000000000000" pitchFamily="50" charset="-128"/>
                          <a:ea typeface="游ゴシック" panose="020B0400000000000000" pitchFamily="50" charset="-128"/>
                        </a:rPr>
                        <a:t>Ω</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639824"/>
                  </a:ext>
                </a:extLst>
              </a:tr>
              <a:tr h="228600">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470k</a:t>
                      </a:r>
                      <a:r>
                        <a:rPr lang="el-GR" sz="1400" b="0" i="0" u="none" strike="noStrike">
                          <a:solidFill>
                            <a:srgbClr val="000000"/>
                          </a:solidFill>
                          <a:effectLst/>
                          <a:latin typeface="游ゴシック" panose="020B0400000000000000" pitchFamily="50" charset="-128"/>
                          <a:ea typeface="游ゴシック" panose="020B0400000000000000" pitchFamily="50" charset="-128"/>
                        </a:rPr>
                        <a:t>Ω</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339794"/>
                  </a:ext>
                </a:extLst>
              </a:tr>
              <a:tr h="22860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VR_2K</a:t>
                      </a:r>
                      <a:r>
                        <a:rPr lang="el-GR" sz="1400" b="0" i="0" u="none" strike="noStrike">
                          <a:solidFill>
                            <a:srgbClr val="000000"/>
                          </a:solidFill>
                          <a:effectLst/>
                          <a:latin typeface="游ゴシック" panose="020B0400000000000000" pitchFamily="50" charset="-128"/>
                          <a:ea typeface="游ゴシック" panose="020B0400000000000000" pitchFamily="50" charset="-128"/>
                        </a:rPr>
                        <a:t>Ω</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可変抵抗</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223954"/>
                  </a:ext>
                </a:extLst>
              </a:tr>
              <a:tr h="22860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2.2k</a:t>
                      </a:r>
                      <a:r>
                        <a:rPr lang="el-GR" sz="1400" b="0" i="0" u="none" strike="noStrike">
                          <a:solidFill>
                            <a:srgbClr val="000000"/>
                          </a:solidFill>
                          <a:effectLst/>
                          <a:latin typeface="游ゴシック" panose="020B0400000000000000" pitchFamily="50" charset="-128"/>
                          <a:ea typeface="游ゴシック" panose="020B0400000000000000" pitchFamily="50" charset="-128"/>
                        </a:rPr>
                        <a:t>Ω</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5592847"/>
                  </a:ext>
                </a:extLst>
              </a:tr>
              <a:tr h="22860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l-GR" sz="1400" b="0" i="0" u="none" strike="noStrike">
                          <a:solidFill>
                            <a:srgbClr val="000000"/>
                          </a:solidFill>
                          <a:effectLst/>
                          <a:latin typeface="游ゴシック" panose="020B0400000000000000" pitchFamily="50" charset="-128"/>
                          <a:ea typeface="游ゴシック" panose="020B0400000000000000" pitchFamily="50" charset="-128"/>
                        </a:rPr>
                        <a:t>0.15Ω</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810978"/>
                  </a:ext>
                </a:extLst>
              </a:tr>
              <a:tr h="22860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U1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MC34063A</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IC(8</a:t>
                      </a: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ピン</a:t>
                      </a: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向きを間違えないように注意。基板上の記号と合わせる</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5568563"/>
                  </a:ext>
                </a:extLst>
              </a:tr>
              <a:tr h="22860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U2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Regul_7805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IC(3</a:t>
                      </a: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ピン</a:t>
                      </a: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向きを間違えないように注意。基板上の記号と合わせる</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819182"/>
                  </a:ext>
                </a:extLst>
              </a:tr>
            </a:tbl>
          </a:graphicData>
        </a:graphic>
      </p:graphicFrame>
      <p:sp>
        <p:nvSpPr>
          <p:cNvPr id="5" name="テキスト ボックス 4">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smtClean="0"/>
              <a:t>(1) </a:t>
            </a:r>
            <a:r>
              <a:rPr lang="ja-JP" altLang="en-US" dirty="0"/>
              <a:t>電源基板</a:t>
            </a:r>
            <a:endParaRPr kumimoji="1" lang="ja-JP" altLang="en-US" dirty="0"/>
          </a:p>
        </p:txBody>
      </p:sp>
    </p:spTree>
    <p:extLst>
      <p:ext uri="{BB962C8B-B14F-4D97-AF65-F5344CB8AC3E}">
        <p14:creationId xmlns:p14="http://schemas.microsoft.com/office/powerpoint/2010/main" val="222441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smtClean="0"/>
              <a:t>(2) </a:t>
            </a:r>
            <a:r>
              <a:rPr lang="ja-JP" altLang="en-US" dirty="0" smtClean="0"/>
              <a:t>ニキシー管制御基板</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691989298"/>
              </p:ext>
            </p:extLst>
          </p:nvPr>
        </p:nvGraphicFramePr>
        <p:xfrm>
          <a:off x="914400" y="1192704"/>
          <a:ext cx="10658901" cy="4060701"/>
        </p:xfrm>
        <a:graphic>
          <a:graphicData uri="http://schemas.openxmlformats.org/drawingml/2006/table">
            <a:tbl>
              <a:tblPr/>
              <a:tblGrid>
                <a:gridCol w="1057607">
                  <a:extLst>
                    <a:ext uri="{9D8B030D-6E8A-4147-A177-3AD203B41FA5}">
                      <a16:colId xmlns:a16="http://schemas.microsoft.com/office/drawing/2014/main" val="3873665830"/>
                    </a:ext>
                  </a:extLst>
                </a:gridCol>
                <a:gridCol w="3023074">
                  <a:extLst>
                    <a:ext uri="{9D8B030D-6E8A-4147-A177-3AD203B41FA5}">
                      <a16:colId xmlns:a16="http://schemas.microsoft.com/office/drawing/2014/main" val="2223604564"/>
                    </a:ext>
                  </a:extLst>
                </a:gridCol>
                <a:gridCol w="2373274">
                  <a:extLst>
                    <a:ext uri="{9D8B030D-6E8A-4147-A177-3AD203B41FA5}">
                      <a16:colId xmlns:a16="http://schemas.microsoft.com/office/drawing/2014/main" val="333205513"/>
                    </a:ext>
                  </a:extLst>
                </a:gridCol>
                <a:gridCol w="4204946">
                  <a:extLst>
                    <a:ext uri="{9D8B030D-6E8A-4147-A177-3AD203B41FA5}">
                      <a16:colId xmlns:a16="http://schemas.microsoft.com/office/drawing/2014/main" val="4031456492"/>
                    </a:ext>
                  </a:extLst>
                </a:gridCol>
              </a:tblGrid>
              <a:tr h="162166">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Reference</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値</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部品</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注意事項</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2403668"/>
                  </a:ext>
                </a:extLst>
              </a:tr>
              <a:tr h="211110">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C1</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0.1uF</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1169639"/>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C2</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0.1uF</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8634497"/>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C3</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4.7uF</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0787337"/>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C4</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0.1uF</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830814"/>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C5</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22pF</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764134"/>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C6</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22pF</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セラミックコンデンサ</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825225"/>
                  </a:ext>
                </a:extLst>
              </a:tr>
              <a:tr h="48673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J1</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1x4</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smtClean="0">
                          <a:solidFill>
                            <a:srgbClr val="FF0000"/>
                          </a:solidFill>
                          <a:effectLst/>
                          <a:latin typeface="游ゴシック" panose="020B0400000000000000" pitchFamily="50" charset="-128"/>
                          <a:ea typeface="游ゴシック" panose="020B0400000000000000" pitchFamily="50" charset="-128"/>
                        </a:rPr>
                        <a:t>時間桁基板のみ取り付ける</a:t>
                      </a:r>
                      <a:endParaRPr lang="en-US" altLang="ja-JP" sz="1400" b="0" i="0" u="none" strike="noStrike" dirty="0" smtClean="0">
                        <a:solidFill>
                          <a:srgbClr val="FF0000"/>
                        </a:solidFill>
                        <a:effectLst/>
                        <a:latin typeface="游ゴシック" panose="020B0400000000000000" pitchFamily="50" charset="-128"/>
                        <a:ea typeface="游ゴシック" panose="020B0400000000000000" pitchFamily="50" charset="-128"/>
                      </a:endParaRPr>
                    </a:p>
                    <a:p>
                      <a:pPr algn="l"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横向きにピンソケット</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261689"/>
                  </a:ext>
                </a:extLst>
              </a:tr>
              <a:tr h="322124">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J11</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ピンヘッダ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2</a:t>
                      </a:r>
                      <a:r>
                        <a:rPr 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X4</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ボタン接続用</a:t>
                      </a:r>
                      <a:endPar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endParaRPr>
                    </a:p>
                    <a:p>
                      <a:pPr algn="l" fontAlgn="ctr"/>
                      <a:r>
                        <a:rPr lang="en-US" altLang="ja-JP" sz="1400" b="0" i="0" u="none" strike="noStrike" dirty="0" smtClean="0">
                          <a:solidFill>
                            <a:srgbClr val="FF0000"/>
                          </a:solidFill>
                          <a:effectLst/>
                          <a:latin typeface="游ゴシック" panose="020B0400000000000000" pitchFamily="50" charset="-128"/>
                          <a:ea typeface="游ゴシック" panose="020B0400000000000000" pitchFamily="50" charset="-128"/>
                        </a:rPr>
                        <a:t>11/18</a:t>
                      </a:r>
                      <a:r>
                        <a:rPr lang="ja-JP" altLang="en-US" sz="1400" b="0" i="0" u="none" strike="noStrike" dirty="0" smtClean="0">
                          <a:solidFill>
                            <a:srgbClr val="FF0000"/>
                          </a:solidFill>
                          <a:effectLst/>
                          <a:latin typeface="游ゴシック" panose="020B0400000000000000" pitchFamily="50" charset="-128"/>
                          <a:ea typeface="游ゴシック" panose="020B0400000000000000" pitchFamily="50" charset="-128"/>
                        </a:rPr>
                        <a:t>基板には無い</a:t>
                      </a:r>
                      <a:endParaRPr lang="ja-JP" altLang="en-US" sz="14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172796"/>
                  </a:ext>
                </a:extLst>
              </a:tr>
              <a:tr h="313154">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J3</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ピンヘッダ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a:t>
                      </a:r>
                      <a:r>
                        <a:rPr 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x4</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左右の基板でヘッダの取り付け方が異なるので注意</a:t>
                      </a: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468041"/>
                  </a:ext>
                </a:extLst>
              </a:tr>
              <a:tr h="162166">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J4</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2x3</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691524"/>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J6</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ピンヘッダ </a:t>
                      </a: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or </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1x5</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030431"/>
                  </a:ext>
                </a:extLst>
              </a:tr>
              <a:tr h="211110">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J7</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ピンヘッダ </a:t>
                      </a: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or </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1x5</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4124"/>
                  </a:ext>
                </a:extLst>
              </a:tr>
              <a:tr h="313249">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J8</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ピンヘッダ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a:t>
                      </a:r>
                      <a:r>
                        <a:rPr 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x5</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RTC</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をつける場合は</a:t>
                      </a:r>
                      <a:r>
                        <a:rPr lang="ja-JP" altLang="en-US" sz="1400" b="0" i="0" u="none" strike="noStrike" dirty="0" smtClean="0">
                          <a:solidFill>
                            <a:srgbClr val="FF0000"/>
                          </a:solidFill>
                          <a:effectLst/>
                          <a:latin typeface="游ゴシック" panose="020B0400000000000000" pitchFamily="50" charset="-128"/>
                          <a:ea typeface="游ゴシック" panose="020B0400000000000000" pitchFamily="50" charset="-128"/>
                        </a:rPr>
                        <a:t>時間桁基板</a:t>
                      </a:r>
                      <a:r>
                        <a:rPr lang="ja-JP" altLang="en-US" sz="1400" b="0" i="0" u="none" strike="noStrike" dirty="0">
                          <a:solidFill>
                            <a:srgbClr val="FF0000"/>
                          </a:solidFill>
                          <a:effectLst/>
                          <a:latin typeface="游ゴシック" panose="020B0400000000000000" pitchFamily="50" charset="-128"/>
                          <a:ea typeface="游ゴシック" panose="020B0400000000000000" pitchFamily="50" charset="-128"/>
                        </a:rPr>
                        <a:t>のみ</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実装</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5104062"/>
                  </a:ext>
                </a:extLst>
              </a:tr>
              <a:tr h="354842">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J9</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L</a:t>
                      </a: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字ピンヘッダ </a:t>
                      </a: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1x12</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400" b="0" i="0" u="none" strike="noStrike" dirty="0" smtClean="0">
                          <a:solidFill>
                            <a:srgbClr val="FF0000"/>
                          </a:solidFill>
                          <a:effectLst/>
                          <a:latin typeface="游ゴシック" panose="020B0400000000000000" pitchFamily="50" charset="-128"/>
                          <a:ea typeface="游ゴシック" panose="020B0400000000000000" pitchFamily="50" charset="-128"/>
                        </a:rPr>
                        <a:t>L</a:t>
                      </a:r>
                      <a:r>
                        <a:rPr lang="ja-JP" altLang="en-US" sz="1400" b="0" i="0" u="none" strike="noStrike" dirty="0">
                          <a:solidFill>
                            <a:srgbClr val="FF0000"/>
                          </a:solidFill>
                          <a:effectLst/>
                          <a:latin typeface="游ゴシック" panose="020B0400000000000000" pitchFamily="50" charset="-128"/>
                          <a:ea typeface="游ゴシック" panose="020B0400000000000000" pitchFamily="50" charset="-128"/>
                        </a:rPr>
                        <a:t>字ピンヘッダ</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0906330"/>
                  </a:ext>
                </a:extLst>
              </a:tr>
            </a:tbl>
          </a:graphicData>
        </a:graphic>
      </p:graphicFrame>
    </p:spTree>
    <p:extLst>
      <p:ext uri="{BB962C8B-B14F-4D97-AF65-F5344CB8AC3E}">
        <p14:creationId xmlns:p14="http://schemas.microsoft.com/office/powerpoint/2010/main" val="10334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smtClean="0"/>
              <a:t>(2) </a:t>
            </a:r>
            <a:r>
              <a:rPr lang="ja-JP" altLang="en-US" dirty="0" smtClean="0"/>
              <a:t>ニキシー管制御基板</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4278480260"/>
              </p:ext>
            </p:extLst>
          </p:nvPr>
        </p:nvGraphicFramePr>
        <p:xfrm>
          <a:off x="776785" y="1300186"/>
          <a:ext cx="10658901" cy="2163060"/>
        </p:xfrm>
        <a:graphic>
          <a:graphicData uri="http://schemas.openxmlformats.org/drawingml/2006/table">
            <a:tbl>
              <a:tblPr/>
              <a:tblGrid>
                <a:gridCol w="1057607">
                  <a:extLst>
                    <a:ext uri="{9D8B030D-6E8A-4147-A177-3AD203B41FA5}">
                      <a16:colId xmlns:a16="http://schemas.microsoft.com/office/drawing/2014/main" val="4183393117"/>
                    </a:ext>
                  </a:extLst>
                </a:gridCol>
                <a:gridCol w="3023074">
                  <a:extLst>
                    <a:ext uri="{9D8B030D-6E8A-4147-A177-3AD203B41FA5}">
                      <a16:colId xmlns:a16="http://schemas.microsoft.com/office/drawing/2014/main" val="2749063552"/>
                    </a:ext>
                  </a:extLst>
                </a:gridCol>
                <a:gridCol w="2373274">
                  <a:extLst>
                    <a:ext uri="{9D8B030D-6E8A-4147-A177-3AD203B41FA5}">
                      <a16:colId xmlns:a16="http://schemas.microsoft.com/office/drawing/2014/main" val="3084184659"/>
                    </a:ext>
                  </a:extLst>
                </a:gridCol>
                <a:gridCol w="4204946">
                  <a:extLst>
                    <a:ext uri="{9D8B030D-6E8A-4147-A177-3AD203B41FA5}">
                      <a16:colId xmlns:a16="http://schemas.microsoft.com/office/drawing/2014/main" val="296328056"/>
                    </a:ext>
                  </a:extLst>
                </a:gridCol>
              </a:tblGrid>
              <a:tr h="162166">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Reference</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値</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部品</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注意事項</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0909774"/>
                  </a:ext>
                </a:extLst>
              </a:tr>
              <a:tr h="162166">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R1</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10k</a:t>
                      </a:r>
                      <a:r>
                        <a:rPr lang="el-GR" sz="1400" b="0" i="0" u="none" strike="noStrike" dirty="0">
                          <a:solidFill>
                            <a:srgbClr val="000000"/>
                          </a:solidFill>
                          <a:effectLst/>
                          <a:latin typeface="游ゴシック" panose="020B0400000000000000" pitchFamily="50" charset="-128"/>
                          <a:ea typeface="游ゴシック" panose="020B0400000000000000" pitchFamily="50" charset="-128"/>
                        </a:rPr>
                        <a:t>Ω</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227356"/>
                  </a:ext>
                </a:extLst>
              </a:tr>
              <a:tr h="162166">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R2</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1k</a:t>
                      </a:r>
                      <a:r>
                        <a:rPr lang="el-GR" sz="1400" b="0" i="0" u="none" strike="noStrike">
                          <a:solidFill>
                            <a:srgbClr val="000000"/>
                          </a:solidFill>
                          <a:effectLst/>
                          <a:latin typeface="游ゴシック" panose="020B0400000000000000" pitchFamily="50" charset="-128"/>
                          <a:ea typeface="游ゴシック" panose="020B0400000000000000" pitchFamily="50" charset="-128"/>
                        </a:rPr>
                        <a:t>Ω</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527323"/>
                  </a:ext>
                </a:extLst>
              </a:tr>
              <a:tr h="162166">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R3</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10k</a:t>
                      </a:r>
                      <a:r>
                        <a:rPr lang="el-GR" sz="1400" b="0" i="0" u="none" strike="noStrike">
                          <a:solidFill>
                            <a:srgbClr val="000000"/>
                          </a:solidFill>
                          <a:effectLst/>
                          <a:latin typeface="游ゴシック" panose="020B0400000000000000" pitchFamily="50" charset="-128"/>
                          <a:ea typeface="游ゴシック" panose="020B0400000000000000" pitchFamily="50" charset="-128"/>
                        </a:rPr>
                        <a:t>Ω</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4868488"/>
                  </a:ext>
                </a:extLst>
              </a:tr>
              <a:tr h="162166">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R4</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1k</a:t>
                      </a:r>
                      <a:r>
                        <a:rPr lang="el-GR" sz="1400" b="0" i="0" u="none" strike="noStrike">
                          <a:solidFill>
                            <a:srgbClr val="000000"/>
                          </a:solidFill>
                          <a:effectLst/>
                          <a:latin typeface="游ゴシック" panose="020B0400000000000000" pitchFamily="50" charset="-128"/>
                          <a:ea typeface="游ゴシック" panose="020B0400000000000000" pitchFamily="50" charset="-128"/>
                        </a:rPr>
                        <a:t>Ω</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9093117"/>
                  </a:ext>
                </a:extLst>
              </a:tr>
              <a:tr h="162166">
                <a:tc>
                  <a:txBody>
                    <a:bodyPr/>
                    <a:lstStyle/>
                    <a:p>
                      <a:pPr algn="ctr" fontAlgn="ctr"/>
                      <a:r>
                        <a:rPr lang="en-US" sz="1400" b="0" i="0" u="none" strike="noStrike">
                          <a:solidFill>
                            <a:srgbClr val="000000"/>
                          </a:solidFill>
                          <a:effectLst/>
                          <a:latin typeface="游ゴシック" panose="020B0400000000000000" pitchFamily="50" charset="-128"/>
                          <a:ea typeface="游ゴシック" panose="020B0400000000000000" pitchFamily="50" charset="-128"/>
                        </a:rPr>
                        <a:t>R5</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10k</a:t>
                      </a:r>
                      <a:r>
                        <a:rPr lang="el-GR" sz="1400" b="0" i="0" u="none" strike="noStrike" dirty="0">
                          <a:solidFill>
                            <a:srgbClr val="000000"/>
                          </a:solidFill>
                          <a:effectLst/>
                          <a:latin typeface="游ゴシック" panose="020B0400000000000000" pitchFamily="50" charset="-128"/>
                          <a:ea typeface="游ゴシック" panose="020B0400000000000000" pitchFamily="50" charset="-128"/>
                        </a:rPr>
                        <a:t>Ω</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3830845"/>
                  </a:ext>
                </a:extLst>
              </a:tr>
              <a:tr h="162166">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U1</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IC</a:t>
                      </a: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28pin</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ATMEGA328P</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ソケットの向きに注意</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580908"/>
                  </a:ext>
                </a:extLst>
              </a:tr>
              <a:tr h="162166">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U2</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TLP627-2</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309217"/>
                  </a:ext>
                </a:extLst>
              </a:tr>
              <a:tr h="162166">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U3</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IC</a:t>
                      </a: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16pin</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K155ID1</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キリル文字の</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IC</a:t>
                      </a:r>
                      <a:r>
                        <a:rPr lang="ja-JP" altLang="en-US" sz="1400" b="0" i="0" u="none" strike="noStrike" dirty="0" err="1" smtClean="0">
                          <a:solidFill>
                            <a:srgbClr val="000000"/>
                          </a:solidFill>
                          <a:effectLst/>
                          <a:latin typeface="游ゴシック" panose="020B0400000000000000" pitchFamily="50" charset="-128"/>
                          <a:ea typeface="游ゴシック" panose="020B0400000000000000" pitchFamily="50" charset="-128"/>
                        </a:rPr>
                        <a:t>。</a:t>
                      </a: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ソケットがなければ直付け</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6874036"/>
                  </a:ext>
                </a:extLst>
              </a:tr>
              <a:tr h="162166">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Y1</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Crystal</a:t>
                      </a:r>
                      <a:r>
                        <a:rPr lang="en-US" altLang="ja-JP" sz="1400" b="0" i="0" u="none" strike="noStrike" baseline="0" dirty="0" smtClean="0">
                          <a:solidFill>
                            <a:srgbClr val="000000"/>
                          </a:solidFill>
                          <a:effectLst/>
                          <a:latin typeface="游ゴシック" panose="020B0400000000000000" pitchFamily="50" charset="-128"/>
                          <a:ea typeface="游ゴシック" panose="020B0400000000000000" pitchFamily="50" charset="-128"/>
                        </a:rPr>
                        <a:t> 16MHz</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5318760"/>
                  </a:ext>
                </a:extLst>
              </a:tr>
            </a:tbl>
          </a:graphicData>
        </a:graphic>
      </p:graphicFrame>
    </p:spTree>
    <p:extLst>
      <p:ext uri="{BB962C8B-B14F-4D97-AF65-F5344CB8AC3E}">
        <p14:creationId xmlns:p14="http://schemas.microsoft.com/office/powerpoint/2010/main" val="306200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a:t>(3) </a:t>
            </a:r>
            <a:r>
              <a:rPr lang="ja-JP" altLang="en-US" dirty="0"/>
              <a:t>ニキシー管基板</a:t>
            </a:r>
            <a:endParaRPr kumimoji="1" lang="ja-JP" altLang="en-US" dirty="0"/>
          </a:p>
        </p:txBody>
      </p:sp>
      <p:graphicFrame>
        <p:nvGraphicFramePr>
          <p:cNvPr id="2" name="表 1"/>
          <p:cNvGraphicFramePr>
            <a:graphicFrameLocks noGrp="1"/>
          </p:cNvGraphicFramePr>
          <p:nvPr>
            <p:extLst>
              <p:ext uri="{D42A27DB-BD31-4B8C-83A1-F6EECF244321}">
                <p14:modId xmlns:p14="http://schemas.microsoft.com/office/powerpoint/2010/main" val="1298256207"/>
              </p:ext>
            </p:extLst>
          </p:nvPr>
        </p:nvGraphicFramePr>
        <p:xfrm>
          <a:off x="834501" y="1579965"/>
          <a:ext cx="10658901" cy="432612"/>
        </p:xfrm>
        <a:graphic>
          <a:graphicData uri="http://schemas.openxmlformats.org/drawingml/2006/table">
            <a:tbl>
              <a:tblPr/>
              <a:tblGrid>
                <a:gridCol w="1057607">
                  <a:extLst>
                    <a:ext uri="{9D8B030D-6E8A-4147-A177-3AD203B41FA5}">
                      <a16:colId xmlns:a16="http://schemas.microsoft.com/office/drawing/2014/main" val="2468072486"/>
                    </a:ext>
                  </a:extLst>
                </a:gridCol>
                <a:gridCol w="3023074">
                  <a:extLst>
                    <a:ext uri="{9D8B030D-6E8A-4147-A177-3AD203B41FA5}">
                      <a16:colId xmlns:a16="http://schemas.microsoft.com/office/drawing/2014/main" val="1809850453"/>
                    </a:ext>
                  </a:extLst>
                </a:gridCol>
                <a:gridCol w="2373274">
                  <a:extLst>
                    <a:ext uri="{9D8B030D-6E8A-4147-A177-3AD203B41FA5}">
                      <a16:colId xmlns:a16="http://schemas.microsoft.com/office/drawing/2014/main" val="2729629901"/>
                    </a:ext>
                  </a:extLst>
                </a:gridCol>
                <a:gridCol w="4204946">
                  <a:extLst>
                    <a:ext uri="{9D8B030D-6E8A-4147-A177-3AD203B41FA5}">
                      <a16:colId xmlns:a16="http://schemas.microsoft.com/office/drawing/2014/main" val="308030591"/>
                    </a:ext>
                  </a:extLst>
                </a:gridCol>
              </a:tblGrid>
              <a:tr h="162166">
                <a:tc>
                  <a:txBody>
                    <a:bodyPr/>
                    <a:lstStyle/>
                    <a:p>
                      <a:pPr algn="ctr" fontAlgn="ctr"/>
                      <a:r>
                        <a:rPr lang="en-US" sz="1400" b="0" i="0" u="none" strike="noStrike" dirty="0">
                          <a:solidFill>
                            <a:srgbClr val="000000"/>
                          </a:solidFill>
                          <a:effectLst/>
                          <a:latin typeface="游ゴシック" panose="020B0400000000000000" pitchFamily="50" charset="-128"/>
                          <a:ea typeface="游ゴシック" panose="020B0400000000000000" pitchFamily="50" charset="-128"/>
                        </a:rPr>
                        <a:t>Reference</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値</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部品</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rPr>
                        <a:t>注意事項</a:t>
                      </a: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46049"/>
                  </a:ext>
                </a:extLst>
              </a:tr>
              <a:tr h="162166">
                <a:tc>
                  <a:txBody>
                    <a:bodyPr/>
                    <a:lstStyle/>
                    <a:p>
                      <a:pPr algn="ctr" fontAlgn="ctr"/>
                      <a:r>
                        <a:rPr 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J10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400" b="0" i="0" u="none" strike="noStrike" dirty="0" smtClean="0">
                          <a:solidFill>
                            <a:srgbClr val="000000"/>
                          </a:solidFill>
                          <a:effectLst/>
                          <a:latin typeface="游ゴシック" panose="020B0400000000000000" pitchFamily="50" charset="-128"/>
                          <a:ea typeface="游ゴシック" panose="020B0400000000000000" pitchFamily="50" charset="-128"/>
                        </a:rPr>
                        <a:t>ピンソケット </a:t>
                      </a:r>
                      <a:r>
                        <a:rPr lang="en-US" altLang="ja-JP" sz="1400" b="0" i="0" u="none" strike="noStrike" dirty="0" smtClean="0">
                          <a:solidFill>
                            <a:srgbClr val="000000"/>
                          </a:solidFill>
                          <a:effectLst/>
                          <a:latin typeface="游ゴシック" panose="020B0400000000000000" pitchFamily="50" charset="-128"/>
                          <a:ea typeface="游ゴシック" panose="020B0400000000000000" pitchFamily="50" charset="-128"/>
                        </a:rPr>
                        <a:t>1x12</a:t>
                      </a:r>
                      <a:endParaRPr lang="el-GR"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946" marR="2946" marT="294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200218"/>
                  </a:ext>
                </a:extLst>
              </a:tr>
            </a:tbl>
          </a:graphicData>
        </a:graphic>
      </p:graphicFrame>
      <p:sp>
        <p:nvSpPr>
          <p:cNvPr id="3" name="テキスト ボックス 2"/>
          <p:cNvSpPr txBox="1"/>
          <p:nvPr/>
        </p:nvSpPr>
        <p:spPr>
          <a:xfrm>
            <a:off x="2163170" y="3309582"/>
            <a:ext cx="7683690" cy="923330"/>
          </a:xfrm>
          <a:prstGeom prst="rect">
            <a:avLst/>
          </a:prstGeom>
          <a:noFill/>
        </p:spPr>
        <p:txBody>
          <a:bodyPr wrap="square" rtlCol="0">
            <a:spAutoFit/>
          </a:bodyPr>
          <a:lstStyle/>
          <a:p>
            <a:r>
              <a:rPr kumimoji="1" lang="ja-JP" altLang="en-US" dirty="0" smtClean="0"/>
              <a:t>ソケットをつけたニキシー管を基板に挿し、ニキシー管が基板に対して垂直になるように調整したあとにはんだ付けする。</a:t>
            </a:r>
            <a:endParaRPr kumimoji="1" lang="en-US" altLang="ja-JP" dirty="0" smtClean="0"/>
          </a:p>
          <a:p>
            <a:r>
              <a:rPr lang="ja-JP" altLang="en-US" dirty="0" smtClean="0">
                <a:solidFill>
                  <a:srgbClr val="FF0000"/>
                </a:solidFill>
              </a:rPr>
              <a:t>→</a:t>
            </a:r>
            <a:r>
              <a:rPr lang="en-US" altLang="ja-JP" dirty="0" smtClean="0">
                <a:solidFill>
                  <a:srgbClr val="FF0000"/>
                </a:solidFill>
              </a:rPr>
              <a:t>3D</a:t>
            </a:r>
            <a:r>
              <a:rPr lang="ja-JP" altLang="en-US" dirty="0" smtClean="0">
                <a:solidFill>
                  <a:srgbClr val="FF0000"/>
                </a:solidFill>
              </a:rPr>
              <a:t>プリンタでジグを作る？</a:t>
            </a:r>
            <a:endParaRPr kumimoji="1" lang="ja-JP" altLang="en-US" dirty="0">
              <a:solidFill>
                <a:srgbClr val="FF0000"/>
              </a:solidFill>
            </a:endParaRPr>
          </a:p>
        </p:txBody>
      </p:sp>
    </p:spTree>
    <p:extLst>
      <p:ext uri="{BB962C8B-B14F-4D97-AF65-F5344CB8AC3E}">
        <p14:creationId xmlns:p14="http://schemas.microsoft.com/office/powerpoint/2010/main" val="2150080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a:t>(3) </a:t>
            </a:r>
            <a:r>
              <a:rPr lang="ja-JP" altLang="en-US" dirty="0"/>
              <a:t>制御プログラム書き込み</a:t>
            </a:r>
            <a:endParaRPr kumimoji="1" lang="ja-JP" altLang="en-US" dirty="0"/>
          </a:p>
        </p:txBody>
      </p:sp>
      <p:sp>
        <p:nvSpPr>
          <p:cNvPr id="2" name="テキスト ボックス 1"/>
          <p:cNvSpPr txBox="1"/>
          <p:nvPr/>
        </p:nvSpPr>
        <p:spPr>
          <a:xfrm>
            <a:off x="2206171" y="1357086"/>
            <a:ext cx="7583714" cy="1477328"/>
          </a:xfrm>
          <a:prstGeom prst="rect">
            <a:avLst/>
          </a:prstGeom>
          <a:noFill/>
        </p:spPr>
        <p:txBody>
          <a:bodyPr wrap="square" rtlCol="0">
            <a:spAutoFit/>
          </a:bodyPr>
          <a:lstStyle/>
          <a:p>
            <a:r>
              <a:rPr kumimoji="1" lang="en-US" altLang="ja-JP" dirty="0" smtClean="0"/>
              <a:t>AVR</a:t>
            </a:r>
            <a:r>
              <a:rPr kumimoji="1" lang="ja-JP" altLang="en-US" dirty="0" smtClean="0"/>
              <a:t>に予め</a:t>
            </a:r>
            <a:r>
              <a:rPr kumimoji="1" lang="en-US" altLang="ja-JP" dirty="0" smtClean="0"/>
              <a:t>Arduino Bootloader</a:t>
            </a:r>
            <a:r>
              <a:rPr kumimoji="1" lang="ja-JP" altLang="en-US" dirty="0" smtClean="0"/>
              <a:t>と時計のコードを書き込んでおく</a:t>
            </a:r>
            <a:endParaRPr kumimoji="1" lang="en-US" altLang="ja-JP" dirty="0" smtClean="0"/>
          </a:p>
          <a:p>
            <a:r>
              <a:rPr lang="ja-JP" altLang="en-US" dirty="0" smtClean="0"/>
              <a:t>時間があればコード書き込み実演、なければ</a:t>
            </a:r>
            <a:r>
              <a:rPr lang="ja-JP" altLang="en-US" dirty="0"/>
              <a:t>その</a:t>
            </a:r>
            <a:r>
              <a:rPr lang="ja-JP" altLang="en-US" dirty="0" smtClean="0"/>
              <a:t>まま使う</a:t>
            </a:r>
            <a:endParaRPr lang="en-US" altLang="ja-JP" dirty="0" smtClean="0"/>
          </a:p>
          <a:p>
            <a:endParaRPr lang="en-US" altLang="ja-JP" dirty="0"/>
          </a:p>
          <a:p>
            <a:r>
              <a:rPr lang="ja-JP" altLang="en-US" dirty="0" smtClean="0"/>
              <a:t>時間桁基板：</a:t>
            </a:r>
            <a:r>
              <a:rPr lang="en-US" altLang="ja-JP" dirty="0" smtClean="0"/>
              <a:t>Slave</a:t>
            </a:r>
          </a:p>
          <a:p>
            <a:r>
              <a:rPr lang="ja-JP" altLang="en-US" dirty="0" smtClean="0"/>
              <a:t>分桁基板：</a:t>
            </a:r>
            <a:r>
              <a:rPr lang="en-US" altLang="ja-JP" dirty="0" smtClean="0"/>
              <a:t>Master</a:t>
            </a:r>
          </a:p>
        </p:txBody>
      </p:sp>
    </p:spTree>
    <p:extLst>
      <p:ext uri="{BB962C8B-B14F-4D97-AF65-F5344CB8AC3E}">
        <p14:creationId xmlns:p14="http://schemas.microsoft.com/office/powerpoint/2010/main" val="378964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a:t>(3) </a:t>
            </a:r>
            <a:r>
              <a:rPr lang="ja-JP" altLang="en-US" dirty="0"/>
              <a:t>動作</a:t>
            </a:r>
            <a:r>
              <a:rPr lang="ja-JP" altLang="en-US" dirty="0" smtClean="0"/>
              <a:t>チェックと調整</a:t>
            </a:r>
            <a:endParaRPr kumimoji="1" lang="ja-JP" altLang="en-US" dirty="0"/>
          </a:p>
        </p:txBody>
      </p:sp>
      <p:sp>
        <p:nvSpPr>
          <p:cNvPr id="2" name="テキスト ボックス 1"/>
          <p:cNvSpPr txBox="1"/>
          <p:nvPr/>
        </p:nvSpPr>
        <p:spPr>
          <a:xfrm>
            <a:off x="1610436" y="1637731"/>
            <a:ext cx="9205415" cy="1754326"/>
          </a:xfrm>
          <a:prstGeom prst="rect">
            <a:avLst/>
          </a:prstGeom>
          <a:noFill/>
        </p:spPr>
        <p:txBody>
          <a:bodyPr wrap="square" rtlCol="0">
            <a:spAutoFit/>
          </a:bodyPr>
          <a:lstStyle/>
          <a:p>
            <a:r>
              <a:rPr lang="ja-JP" altLang="en-US" dirty="0" smtClean="0"/>
              <a:t>電源基板</a:t>
            </a:r>
            <a:endParaRPr lang="en-US" altLang="ja-JP" dirty="0" smtClean="0"/>
          </a:p>
          <a:p>
            <a:r>
              <a:rPr lang="ja-JP" altLang="en-US" dirty="0" smtClean="0"/>
              <a:t>・</a:t>
            </a:r>
            <a:r>
              <a:rPr lang="ja-JP" altLang="en-US" dirty="0" smtClean="0">
                <a:solidFill>
                  <a:srgbClr val="FF0000"/>
                </a:solidFill>
              </a:rPr>
              <a:t>感電の危険があるため講師・サポートメンバーがテストするほうがいいかも？</a:t>
            </a:r>
            <a:endParaRPr kumimoji="1" lang="en-US" altLang="ja-JP" dirty="0" smtClean="0">
              <a:solidFill>
                <a:srgbClr val="FF0000"/>
              </a:solidFill>
            </a:endParaRPr>
          </a:p>
          <a:p>
            <a:r>
              <a:rPr lang="ja-JP" altLang="en-US" dirty="0" smtClean="0"/>
              <a:t>・</a:t>
            </a:r>
            <a:r>
              <a:rPr lang="en-US" altLang="ja-JP" dirty="0" smtClean="0"/>
              <a:t>AC</a:t>
            </a:r>
            <a:r>
              <a:rPr lang="ja-JP" altLang="en-US" dirty="0" smtClean="0"/>
              <a:t>アダプタを挿して</a:t>
            </a:r>
            <a:r>
              <a:rPr lang="en-US" altLang="ja-JP" dirty="0" smtClean="0"/>
              <a:t>J3</a:t>
            </a:r>
            <a:r>
              <a:rPr lang="ja-JP" altLang="en-US" dirty="0" smtClean="0"/>
              <a:t>の</a:t>
            </a:r>
            <a:r>
              <a:rPr lang="en-US" altLang="ja-JP" dirty="0" smtClean="0"/>
              <a:t>1</a:t>
            </a:r>
            <a:r>
              <a:rPr lang="ja-JP" altLang="en-US" dirty="0" smtClean="0"/>
              <a:t>番ピン</a:t>
            </a:r>
            <a:r>
              <a:rPr lang="en-US" altLang="ja-JP" dirty="0" smtClean="0"/>
              <a:t>(+HV, </a:t>
            </a:r>
            <a:r>
              <a:rPr lang="ja-JP" altLang="en-US" dirty="0" smtClean="0"/>
              <a:t>高圧出力</a:t>
            </a:r>
            <a:r>
              <a:rPr lang="en-US" altLang="ja-JP" dirty="0" smtClean="0"/>
              <a:t>)</a:t>
            </a:r>
            <a:r>
              <a:rPr lang="ja-JP" altLang="en-US" dirty="0" err="1" smtClean="0"/>
              <a:t>、</a:t>
            </a:r>
            <a:r>
              <a:rPr lang="en-US" altLang="ja-JP" dirty="0" smtClean="0"/>
              <a:t>4</a:t>
            </a:r>
            <a:r>
              <a:rPr lang="ja-JP" altLang="en-US" dirty="0" smtClean="0"/>
              <a:t>番ピン</a:t>
            </a:r>
            <a:r>
              <a:rPr lang="en-US" altLang="ja-JP" dirty="0" smtClean="0"/>
              <a:t>(GND)</a:t>
            </a:r>
            <a:r>
              <a:rPr lang="ja-JP" altLang="en-US" dirty="0" smtClean="0"/>
              <a:t>の電圧を測る</a:t>
            </a:r>
            <a:endParaRPr lang="en-US" altLang="ja-JP" dirty="0" smtClean="0"/>
          </a:p>
          <a:p>
            <a:r>
              <a:rPr kumimoji="1" lang="ja-JP" altLang="en-US" dirty="0" smtClean="0"/>
              <a:t>・</a:t>
            </a:r>
            <a:r>
              <a:rPr kumimoji="1" lang="en-US" altLang="ja-JP" dirty="0" smtClean="0"/>
              <a:t>150V</a:t>
            </a:r>
            <a:r>
              <a:rPr kumimoji="1" lang="ja-JP" altLang="en-US" dirty="0" smtClean="0"/>
              <a:t>程度になるように可変抵抗を調整する</a:t>
            </a:r>
            <a:endParaRPr lang="en-US" altLang="ja-JP" dirty="0"/>
          </a:p>
          <a:p>
            <a:endParaRPr kumimoji="1" lang="en-US" altLang="ja-JP" dirty="0" smtClean="0"/>
          </a:p>
          <a:p>
            <a:endParaRPr kumimoji="1" lang="ja-JP" altLang="en-US" dirty="0"/>
          </a:p>
        </p:txBody>
      </p:sp>
      <p:pic>
        <p:nvPicPr>
          <p:cNvPr id="5" name="図 4"/>
          <p:cNvPicPr>
            <a:picLocks noChangeAspect="1"/>
          </p:cNvPicPr>
          <p:nvPr/>
        </p:nvPicPr>
        <p:blipFill>
          <a:blip r:embed="rId2"/>
          <a:stretch>
            <a:fillRect/>
          </a:stretch>
        </p:blipFill>
        <p:spPr>
          <a:xfrm rot="5400000">
            <a:off x="4690741" y="953472"/>
            <a:ext cx="2613426" cy="7490596"/>
          </a:xfrm>
          <a:prstGeom prst="rect">
            <a:avLst/>
          </a:prstGeom>
        </p:spPr>
      </p:pic>
    </p:spTree>
    <p:extLst>
      <p:ext uri="{BB962C8B-B14F-4D97-AF65-F5344CB8AC3E}">
        <p14:creationId xmlns:p14="http://schemas.microsoft.com/office/powerpoint/2010/main" val="270085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B6767-F888-47BA-A194-AFA9A2D77FD9}"/>
              </a:ext>
            </a:extLst>
          </p:cNvPr>
          <p:cNvSpPr txBox="1"/>
          <p:nvPr/>
        </p:nvSpPr>
        <p:spPr>
          <a:xfrm>
            <a:off x="834501" y="550416"/>
            <a:ext cx="6409678" cy="369332"/>
          </a:xfrm>
          <a:prstGeom prst="rect">
            <a:avLst/>
          </a:prstGeom>
          <a:noFill/>
        </p:spPr>
        <p:txBody>
          <a:bodyPr wrap="square" rtlCol="0">
            <a:spAutoFit/>
          </a:bodyPr>
          <a:lstStyle/>
          <a:p>
            <a:r>
              <a:rPr lang="ja-JP" altLang="en-US" dirty="0"/>
              <a:t>基板の組み立て</a:t>
            </a:r>
            <a:r>
              <a:rPr lang="en-US" altLang="ja-JP" dirty="0"/>
              <a:t>(3) </a:t>
            </a:r>
            <a:r>
              <a:rPr lang="ja-JP" altLang="en-US" dirty="0"/>
              <a:t>動作</a:t>
            </a:r>
            <a:r>
              <a:rPr lang="ja-JP" altLang="en-US" dirty="0" smtClean="0"/>
              <a:t>チェックと調整</a:t>
            </a:r>
            <a:endParaRPr kumimoji="1" lang="ja-JP" altLang="en-US" dirty="0"/>
          </a:p>
        </p:txBody>
      </p:sp>
      <p:sp>
        <p:nvSpPr>
          <p:cNvPr id="2" name="テキスト ボックス 1"/>
          <p:cNvSpPr txBox="1"/>
          <p:nvPr/>
        </p:nvSpPr>
        <p:spPr>
          <a:xfrm>
            <a:off x="1479807" y="1509571"/>
            <a:ext cx="9205415" cy="1200329"/>
          </a:xfrm>
          <a:prstGeom prst="rect">
            <a:avLst/>
          </a:prstGeom>
          <a:noFill/>
        </p:spPr>
        <p:txBody>
          <a:bodyPr wrap="square" rtlCol="0">
            <a:spAutoFit/>
          </a:bodyPr>
          <a:lstStyle/>
          <a:p>
            <a:r>
              <a:rPr lang="ja-JP" altLang="en-US" dirty="0" smtClean="0"/>
              <a:t>ニキシー管制御基板</a:t>
            </a:r>
            <a:endParaRPr lang="en-US" altLang="ja-JP" dirty="0" smtClean="0"/>
          </a:p>
          <a:p>
            <a:pPr marL="342900" indent="-342900">
              <a:buAutoNum type="arabicPeriod"/>
            </a:pPr>
            <a:r>
              <a:rPr lang="ja-JP" altLang="en-US" dirty="0" smtClean="0"/>
              <a:t>見た目でショートや付け忘れ、付け間違いがないかチェック</a:t>
            </a:r>
            <a:endParaRPr lang="en-US" altLang="ja-JP" dirty="0" smtClean="0"/>
          </a:p>
          <a:p>
            <a:pPr marL="342900" indent="-342900">
              <a:buAutoNum type="arabicPeriod"/>
            </a:pPr>
            <a:r>
              <a:rPr lang="ja-JP" altLang="en-US" dirty="0" smtClean="0"/>
              <a:t>基板を組みあわせる</a:t>
            </a:r>
            <a:endParaRPr lang="en-US" altLang="ja-JP" dirty="0" smtClean="0"/>
          </a:p>
          <a:p>
            <a:pPr marL="342900" indent="-342900">
              <a:buAutoNum type="arabicPeriod"/>
            </a:pPr>
            <a:r>
              <a:rPr lang="ja-JP" altLang="en-US" dirty="0" smtClean="0"/>
              <a:t>電源を入れる</a:t>
            </a:r>
            <a:r>
              <a:rPr lang="en-US" altLang="ja-JP" dirty="0" smtClean="0"/>
              <a:t>(</a:t>
            </a:r>
            <a:r>
              <a:rPr lang="ja-JP" altLang="en-US" dirty="0" smtClean="0"/>
              <a:t>感電に注意</a:t>
            </a:r>
            <a:r>
              <a:rPr lang="en-US" altLang="ja-JP" dirty="0" smtClean="0"/>
              <a:t>)</a:t>
            </a:r>
          </a:p>
        </p:txBody>
      </p:sp>
      <p:pic>
        <p:nvPicPr>
          <p:cNvPr id="5" name="図 4"/>
          <p:cNvPicPr>
            <a:picLocks noChangeAspect="1"/>
          </p:cNvPicPr>
          <p:nvPr/>
        </p:nvPicPr>
        <p:blipFill>
          <a:blip r:embed="rId2"/>
          <a:stretch>
            <a:fillRect/>
          </a:stretch>
        </p:blipFill>
        <p:spPr>
          <a:xfrm rot="5400000">
            <a:off x="4690741" y="953472"/>
            <a:ext cx="2613426" cy="7490596"/>
          </a:xfrm>
          <a:prstGeom prst="rect">
            <a:avLst/>
          </a:prstGeom>
        </p:spPr>
      </p:pic>
    </p:spTree>
    <p:extLst>
      <p:ext uri="{BB962C8B-B14F-4D97-AF65-F5344CB8AC3E}">
        <p14:creationId xmlns:p14="http://schemas.microsoft.com/office/powerpoint/2010/main" val="3411458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571</Words>
  <Application>Microsoft Office PowerPoint</Application>
  <PresentationFormat>ワイド画面</PresentationFormat>
  <Paragraphs>180</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minoritk</dc:creator>
  <cp:lastModifiedBy>mtakao</cp:lastModifiedBy>
  <cp:revision>14</cp:revision>
  <dcterms:created xsi:type="dcterms:W3CDTF">2017-11-16T04:26:18Z</dcterms:created>
  <dcterms:modified xsi:type="dcterms:W3CDTF">2017-11-23T06:50:20Z</dcterms:modified>
</cp:coreProperties>
</file>