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1" Type="http://schemas.openxmlformats.org/officeDocument/2006/relationships/officeDocument" Target="ppt/presentation.xml"/><Relationship Id="rId2" Type="http://schemas.microsoft.com/office/2006/relationships/ui/userCustomization" Target="userCustomization/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
  </p:notesMasterIdLst>
  <p:handoutMasterIdLst>
    <p:handoutMasterId r:id="rId6"/>
  </p:handoutMasterIdLst>
  <p:sldIdLst>
    <p:sldId id="562" r:id="rId2"/>
    <p:sldId id="560" r:id="rId3"/>
    <p:sldId id="559" r:id="rId4"/>
  </p:sldIdLst>
  <p:sldSz cx="12192000" cy="6858000"/>
  <p:notesSz cx="6731000" cy="9867900"/>
  <p:defaultTex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orient="horz" pos="255" userDrawn="1">
          <p15:clr>
            <a:srgbClr val="A4A3A4"/>
          </p15:clr>
        </p15:guide>
        <p15:guide id="3" orient="horz" pos="1706" userDrawn="1">
          <p15:clr>
            <a:srgbClr val="A4A3A4"/>
          </p15:clr>
        </p15:guide>
        <p15:guide id="4" pos="7288" userDrawn="1">
          <p15:clr>
            <a:srgbClr val="A4A3A4"/>
          </p15:clr>
        </p15:guide>
        <p15:guide id="5" pos="393" userDrawn="1">
          <p15:clr>
            <a:srgbClr val="A4A3A4"/>
          </p15:clr>
        </p15:guide>
      </p15:sldGuideLst>
    </p:ext>
    <p:ext uri="{2D200454-40CA-4A62-9FC3-DE9A4176ACB9}">
      <p15:notesGuideLst xmlns:p15="http://schemas.microsoft.com/office/powerpoint/2012/main">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7B8585"/>
    <a:srgbClr val="404040"/>
    <a:srgbClr val="A8AFAF"/>
    <a:srgbClr val="BC8F00"/>
    <a:srgbClr val="EEEFEF"/>
    <a:srgbClr val="179C7D"/>
    <a:srgbClr val="D4E6F4"/>
    <a:srgbClr val="A2D7CB"/>
    <a:srgbClr val="5CB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9" autoAdjust="0"/>
    <p:restoredTop sz="97498" autoAdjust="0"/>
  </p:normalViewPr>
  <p:slideViewPr>
    <p:cSldViewPr showGuides="1">
      <p:cViewPr varScale="1">
        <p:scale>
          <a:sx n="58" d="100"/>
          <a:sy n="58" d="100"/>
        </p:scale>
        <p:origin x="232" y="480"/>
      </p:cViewPr>
      <p:guideLst>
        <p:guide orient="horz" pos="3793"/>
        <p:guide orient="horz" pos="255"/>
        <p:guide orient="horz" pos="1706"/>
        <p:guide pos="7288"/>
        <p:guide pos="393"/>
      </p:guideLst>
    </p:cSldViewPr>
  </p:slideViewPr>
  <p:outlineViewPr>
    <p:cViewPr>
      <p:scale>
        <a:sx n="33" d="100"/>
        <a:sy n="33" d="100"/>
      </p:scale>
      <p:origin x="0" y="-5187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82" d="100"/>
          <a:sy n="82" d="100"/>
        </p:scale>
        <p:origin x="3030" y="462"/>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t>17.10.17</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t>‹#›</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17.10.17</a:t>
            </a:fld>
            <a:endParaRPr lang="de-DE" dirty="0"/>
          </a:p>
        </p:txBody>
      </p:sp>
      <p:sp>
        <p:nvSpPr>
          <p:cNvPr id="4" name="Folienbildplatzhalter 3"/>
          <p:cNvSpPr>
            <a:spLocks noGrp="1" noRot="1" noChangeAspect="1"/>
          </p:cNvSpPr>
          <p:nvPr>
            <p:ph type="sldImg" idx="2"/>
          </p:nvPr>
        </p:nvSpPr>
        <p:spPr>
          <a:xfrm>
            <a:off x="-106363"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Myers-Briggs Typenindikator</a:t>
            </a:r>
          </a:p>
          <a:p>
            <a:pPr lvl="1"/>
            <a:r>
              <a:rPr lang="de-DE" dirty="0" smtClean="0"/>
              <a:t>Deutsch: https://de.wikipedia.org/wiki/Myers-Briggs_Typenindikator</a:t>
            </a:r>
          </a:p>
          <a:p>
            <a:pPr lvl="1"/>
            <a:r>
              <a:rPr lang="de-DE" dirty="0" smtClean="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1</a:t>
            </a:fld>
            <a:endParaRPr lang="de-DE" dirty="0"/>
          </a:p>
        </p:txBody>
      </p:sp>
    </p:spTree>
    <p:extLst>
      <p:ext uri="{BB962C8B-B14F-4D97-AF65-F5344CB8AC3E}">
        <p14:creationId xmlns:p14="http://schemas.microsoft.com/office/powerpoint/2010/main" val="381729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Myers-Briggs Typenindikator</a:t>
            </a:r>
          </a:p>
          <a:p>
            <a:pPr lvl="1"/>
            <a:r>
              <a:rPr lang="de-DE" dirty="0" smtClean="0"/>
              <a:t>Deutsch: https://de.wikipedia.org/wiki/Myers-Briggs_Typenindikator</a:t>
            </a:r>
          </a:p>
          <a:p>
            <a:pPr lvl="1"/>
            <a:r>
              <a:rPr lang="de-DE" dirty="0" smtClean="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2</a:t>
            </a:fld>
            <a:endParaRPr lang="de-DE" dirty="0"/>
          </a:p>
        </p:txBody>
      </p:sp>
    </p:spTree>
    <p:extLst>
      <p:ext uri="{BB962C8B-B14F-4D97-AF65-F5344CB8AC3E}">
        <p14:creationId xmlns:p14="http://schemas.microsoft.com/office/powerpoint/2010/main" val="345562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Myers-Briggs Typenindikator</a:t>
            </a:r>
          </a:p>
          <a:p>
            <a:pPr lvl="1"/>
            <a:r>
              <a:rPr lang="de-DE" dirty="0" smtClean="0"/>
              <a:t>Deutsch: https://de.wikipedia.org/wiki/Myers-Briggs_Typenindikator</a:t>
            </a:r>
          </a:p>
          <a:p>
            <a:pPr lvl="1"/>
            <a:r>
              <a:rPr lang="de-DE" dirty="0" smtClean="0"/>
              <a:t>English: https://en.wikipedia.org/wiki/Myers%E2%80%93Briggs_Type_Indicator</a:t>
            </a:r>
            <a:endParaRPr lang="de-DE" dirty="0"/>
          </a:p>
        </p:txBody>
      </p:sp>
      <p:sp>
        <p:nvSpPr>
          <p:cNvPr id="4" name="Foliennummernplatzhalter 3"/>
          <p:cNvSpPr>
            <a:spLocks noGrp="1"/>
          </p:cNvSpPr>
          <p:nvPr>
            <p:ph type="sldNum" sz="quarter" idx="10"/>
          </p:nvPr>
        </p:nvSpPr>
        <p:spPr/>
        <p:txBody>
          <a:bodyPr/>
          <a:lstStyle/>
          <a:p>
            <a:fld id="{6F118F77-BF2E-4843-AA6C-ED9ACCB38B45}" type="slidenum">
              <a:rPr lang="de-DE" smtClean="0"/>
              <a:pPr/>
              <a:t>3</a:t>
            </a:fld>
            <a:endParaRPr lang="de-DE" dirty="0"/>
          </a:p>
        </p:txBody>
      </p:sp>
    </p:spTree>
    <p:extLst>
      <p:ext uri="{BB962C8B-B14F-4D97-AF65-F5344CB8AC3E}">
        <p14:creationId xmlns:p14="http://schemas.microsoft.com/office/powerpoint/2010/main" val="22634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smtClean="0"/>
              <a:t>Click to edit Master subtitle style</a:t>
            </a:r>
            <a:endParaRPr lang="de-DE" noProof="0" dirty="0" smtClean="0"/>
          </a:p>
        </p:txBody>
      </p:sp>
      <p:sp>
        <p:nvSpPr>
          <p:cNvPr id="4"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en-US" smtClean="0"/>
              <a:t>Click icon to add picture</a:t>
            </a:r>
            <a:endParaRPr lang="de-DE" dirty="0"/>
          </a:p>
        </p:txBody>
      </p:sp>
      <p:sp>
        <p:nvSpPr>
          <p:cNvPr id="6" name="Line 12"/>
          <p:cNvSpPr>
            <a:spLocks noChangeShapeType="1"/>
          </p:cNvSpPr>
          <p:nvPr userDrawn="1"/>
        </p:nvSpPr>
        <p:spPr bwMode="auto">
          <a:xfrm flipV="1">
            <a:off x="622300" y="404813"/>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smtClean="0"/>
              <a:t>Click to edit Master title style</a:t>
            </a:r>
            <a:endParaRPr lang="de-DE" noProof="0" dirty="0" smtClean="0"/>
          </a:p>
        </p:txBody>
      </p:sp>
    </p:spTree>
    <p:extLst>
      <p:ext uri="{BB962C8B-B14F-4D97-AF65-F5344CB8AC3E}">
        <p14:creationId xmlns:p14="http://schemas.microsoft.com/office/powerpoint/2010/main" val="4029149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308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userDrawn="1"/>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smtClean="0">
                <a:solidFill>
                  <a:schemeClr val="bg2"/>
                </a:solidFill>
              </a:rPr>
              <a:t>© Fraunhofer IESE </a:t>
            </a:r>
            <a:endParaRPr lang="de-DE" sz="800" dirty="0">
              <a:solidFill>
                <a:schemeClr val="bg2"/>
              </a:solidFill>
            </a:endParaRPr>
          </a:p>
        </p:txBody>
      </p:sp>
      <p:sp>
        <p:nvSpPr>
          <p:cNvPr id="8" name="Line 7"/>
          <p:cNvSpPr>
            <a:spLocks noChangeShapeType="1"/>
          </p:cNvSpPr>
          <p:nvPr userDrawn="1"/>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smtClean="0"/>
              <a:t>Click to edit Master title style</a:t>
            </a:r>
            <a:endParaRPr lang="de-DE" noProof="0" dirty="0" smtClean="0"/>
          </a:p>
        </p:txBody>
      </p:sp>
      <p:sp>
        <p:nvSpPr>
          <p:cNvPr id="10"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smtClean="0"/>
              <a:t>Click to edit Master subtitle style</a:t>
            </a:r>
            <a:endParaRPr lang="de-DE" noProof="0" dirty="0" smtClean="0"/>
          </a:p>
        </p:txBody>
      </p:sp>
      <p:pic>
        <p:nvPicPr>
          <p:cNvPr id="11" name="Picture 10"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1424" y="3487110"/>
            <a:ext cx="4325752" cy="1184400"/>
          </a:xfrm>
          <a:prstGeom prst="rect">
            <a:avLst/>
          </a:prstGeom>
        </p:spPr>
      </p:pic>
    </p:spTree>
    <p:extLst>
      <p:ext uri="{BB962C8B-B14F-4D97-AF65-F5344CB8AC3E}">
        <p14:creationId xmlns:p14="http://schemas.microsoft.com/office/powerpoint/2010/main" val="3873015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en-US" noProof="0" smtClean="0"/>
              <a:t>Click to edit Master title style</a:t>
            </a:r>
            <a:endParaRPr lang="de-DE" noProof="0" dirty="0" smtClean="0"/>
          </a:p>
        </p:txBody>
      </p:sp>
      <p:sp>
        <p:nvSpPr>
          <p:cNvPr id="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624000" y="155880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1"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496663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en-US" dirty="0" smtClean="0"/>
              <a:t>Click to edit Master title style</a:t>
            </a:r>
            <a:endParaRPr lang="de-DE" dirty="0"/>
          </a:p>
        </p:txBody>
      </p:sp>
      <p:sp>
        <p:nvSpPr>
          <p:cNvPr id="3" name="Inhaltsplatzhalter 2"/>
          <p:cNvSpPr>
            <a:spLocks noGrp="1"/>
          </p:cNvSpPr>
          <p:nvPr>
            <p:ph idx="1"/>
          </p:nvPr>
        </p:nvSpPr>
        <p:spPr>
          <a:xfrm>
            <a:off x="622300" y="1773238"/>
            <a:ext cx="10944000"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5418413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hteck 2"/>
          <p:cNvSpPr/>
          <p:nvPr userDrawn="1"/>
        </p:nvSpPr>
        <p:spPr bwMode="auto">
          <a:xfrm>
            <a:off x="623391" y="6126667"/>
            <a:ext cx="10945217" cy="84887"/>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18976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Rechteck 2"/>
          <p:cNvSpPr/>
          <p:nvPr userDrawn="1"/>
        </p:nvSpPr>
        <p:spPr bwMode="auto">
          <a:xfrm>
            <a:off x="623391" y="6093296"/>
            <a:ext cx="11017225" cy="622314"/>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3351437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2" name="Text Box 8"/>
          <p:cNvSpPr txBox="1">
            <a:spLocks noChangeArrowheads="1"/>
          </p:cNvSpPr>
          <p:nvPr/>
        </p:nvSpPr>
        <p:spPr bwMode="auto">
          <a:xfrm>
            <a:off x="607484" y="6502208"/>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smtClean="0">
                <a:solidFill>
                  <a:schemeClr val="bg2"/>
                </a:solidFill>
              </a:rPr>
              <a:t>© Fraunhofer IESE </a:t>
            </a:r>
            <a:endParaRPr lang="de-DE" sz="800" dirty="0">
              <a:solidFill>
                <a:schemeClr val="bg2"/>
              </a:solidFill>
            </a:endParaRPr>
          </a:p>
        </p:txBody>
      </p:sp>
      <p:sp>
        <p:nvSpPr>
          <p:cNvPr id="7" name="Line 7"/>
          <p:cNvSpPr>
            <a:spLocks noChangeShapeType="1"/>
          </p:cNvSpPr>
          <p:nvPr/>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 Box 11"/>
          <p:cNvSpPr txBox="1">
            <a:spLocks noChangeArrowheads="1"/>
          </p:cNvSpPr>
          <p:nvPr/>
        </p:nvSpPr>
        <p:spPr bwMode="auto">
          <a:xfrm>
            <a:off x="607484" y="6223091"/>
            <a:ext cx="736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fld id="{DC75ABA8-74DD-4667-80FE-C5991E625FC0}" type="slidenum">
              <a:rPr lang="en-US" sz="1000">
                <a:solidFill>
                  <a:srgbClr val="7B8585"/>
                </a:solidFill>
              </a:rPr>
              <a:pPr algn="l">
                <a:spcBef>
                  <a:spcPct val="50000"/>
                </a:spcBef>
              </a:pPr>
              <a:t>‹#›</a:t>
            </a:fld>
            <a:endParaRPr lang="en-US" sz="1000" dirty="0">
              <a:solidFill>
                <a:srgbClr val="7B8585"/>
              </a:solidFill>
            </a:endParaRPr>
          </a:p>
        </p:txBody>
      </p:sp>
      <p:pic>
        <p:nvPicPr>
          <p:cNvPr id="9" name="Picture 8" descr="Logo_ausgetauscht"/>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8663" y="6300000"/>
            <a:ext cx="1417637" cy="388152"/>
          </a:xfrm>
          <a:prstGeom prst="rect">
            <a:avLst/>
          </a:prstGeom>
        </p:spPr>
      </p:pic>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9" r:id="rId3"/>
    <p:sldLayoutId id="2147483674" r:id="rId4"/>
    <p:sldLayoutId id="2147483687" r:id="rId5"/>
    <p:sldLayoutId id="2147483688" r:id="rId6"/>
  </p:sldLayoutIdLst>
  <p:timing>
    <p:tnLst>
      <p:par>
        <p:cTn id="1" dur="indefinite" restart="never" nodeType="tmRoot"/>
      </p:par>
    </p:tnLst>
  </p:timing>
  <p:txStyles>
    <p:title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e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2"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endParaRPr lang="de-DE" sz="7200" b="1" dirty="0">
              <a:latin typeface="Frutiger LT Com 45 Light" panose="020B0303030504020204" pitchFamily="34" charset="0"/>
            </a:endParaRP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endParaRPr lang="de-DE" sz="1200" dirty="0">
              <a:solidFill>
                <a:schemeClr val="tx1">
                  <a:lumMod val="75000"/>
                  <a:lumOff val="25000"/>
                </a:schemeClr>
              </a:solidFill>
              <a:latin typeface="Frutiger LT Com 45 Light" panose="020B0303030504020204" pitchFamily="34" charset="0"/>
            </a:endParaRP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smtClean="0">
                <a:latin typeface="Frutiger LT Com 45 Light" panose="020B0303030504020204" pitchFamily="34" charset="0"/>
              </a:rPr>
              <a:t>Arbeitsumgebung:</a:t>
            </a:r>
            <a:endParaRPr lang="de-DE" dirty="0">
              <a:latin typeface="Frutiger LT Com 45 Light" panose="020B0303030504020204" pitchFamily="34" charset="0"/>
            </a:endParaRP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Frutiger LT Com 45 Light" panose="020B0303030504020204" pitchFamily="34" charset="0"/>
            </a:endParaRP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endParaRPr lang="de-DE" sz="1200" dirty="0">
              <a:solidFill>
                <a:schemeClr val="tx1">
                  <a:lumMod val="75000"/>
                  <a:lumOff val="25000"/>
                </a:schemeClr>
              </a:solidFill>
              <a:latin typeface="Frutiger LT Com 45 Light" panose="020B0303030504020204" pitchFamily="34" charset="0"/>
            </a:endParaRP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endParaRPr lang="de-DE" sz="1200" dirty="0">
              <a:solidFill>
                <a:schemeClr val="tx1">
                  <a:lumMod val="75000"/>
                  <a:lumOff val="25000"/>
                </a:schemeClr>
              </a:solidFill>
              <a:latin typeface="Frutiger LT Com 45 Light" panose="020B0303030504020204" pitchFamily="34" charset="0"/>
            </a:endParaRP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smtClean="0">
                <a:latin typeface="Frutiger LT Com 45 Light" panose="020B0303030504020204" pitchFamily="34" charset="0"/>
              </a:rPr>
              <a:t>Repräsentiert </a:t>
            </a:r>
            <a:r>
              <a:rPr lang="de-DE" sz="1600" dirty="0">
                <a:latin typeface="Frutiger LT Com 45 Light" panose="020B0303030504020204" pitchFamily="34" charset="0"/>
              </a:rPr>
              <a:t> </a:t>
            </a:r>
            <a:r>
              <a:rPr lang="de-DE" sz="1600" dirty="0" smtClean="0">
                <a:latin typeface="Frutiger LT Com 45 Light" panose="020B0303030504020204" pitchFamily="34" charset="0"/>
              </a:rPr>
              <a:t>  % der Nutzer</a:t>
            </a:r>
            <a:endParaRPr lang="de-DE" sz="1600" dirty="0">
              <a:latin typeface="Frutiger LT Com 45 Light" panose="020B0303030504020204" pitchFamily="34" charset="0"/>
            </a:endParaRP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5" y="124850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Alter:</a:t>
            </a:r>
            <a:r>
              <a:rPr lang="de-DE" sz="1100" dirty="0" smtClean="0">
                <a:solidFill>
                  <a:schemeClr val="tx1">
                    <a:lumMod val="75000"/>
                    <a:lumOff val="25000"/>
                  </a:schemeClr>
                </a:solidFill>
                <a:latin typeface="Frutiger LT Com 45 Light" panose="020B0303030504020204" pitchFamily="34" charset="0"/>
              </a:rPr>
              <a:t> </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Beruf:</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Status:</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Wohnort:</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smtClean="0">
                  <a:solidFill>
                    <a:schemeClr val="tx1"/>
                  </a:solidFill>
                  <a:latin typeface="Frutiger LT Com 45 Light" panose="020B0303030504020204" pitchFamily="34" charset="0"/>
                </a:rPr>
                <a:t>introvertiert</a:t>
              </a:r>
              <a:endParaRPr lang="de-DE" sz="1000" dirty="0">
                <a:solidFill>
                  <a:schemeClr val="tx1"/>
                </a:solidFill>
                <a:latin typeface="Frutiger LT Com 45 Light" panose="020B0303030504020204" pitchFamily="34" charset="0"/>
              </a:endParaRP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extrovertiert</a:t>
              </a:r>
              <a:endParaRPr lang="de-DE" sz="1000" dirty="0">
                <a:latin typeface="Frutiger LT Com 45 Light" panose="020B0303030504020204" pitchFamily="34" charset="0"/>
              </a:endParaRP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smtClean="0">
                  <a:solidFill>
                    <a:schemeClr val="tx1"/>
                  </a:solidFill>
                  <a:latin typeface="Frutiger LT Com 45 Light" panose="020B0303030504020204" pitchFamily="34" charset="0"/>
                </a:rPr>
                <a:t>berechnend</a:t>
              </a:r>
              <a:endParaRPr lang="de-DE" sz="1000" dirty="0">
                <a:solidFill>
                  <a:schemeClr val="tx1"/>
                </a:solidFill>
                <a:latin typeface="Frutiger LT Com 45 Light" panose="020B0303030504020204" pitchFamily="34" charset="0"/>
              </a:endParaRP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intuitiv</a:t>
              </a:r>
              <a:endParaRPr lang="de-DE" sz="1000" dirty="0">
                <a:latin typeface="Frutiger LT Com 45 Light" panose="020B0303030504020204" pitchFamily="34" charset="0"/>
              </a:endParaRP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
              </a:r>
              <a:r>
                <a:rPr lang="de-DE" sz="1000" dirty="0" smtClean="0">
                  <a:solidFill>
                    <a:schemeClr val="tx1"/>
                  </a:solidFill>
                  <a:latin typeface="Frutiger LT Com 45 Light" panose="020B0303030504020204" pitchFamily="34" charset="0"/>
                </a:rPr>
                <a:t>ational</a:t>
              </a:r>
              <a:endParaRPr lang="de-DE" sz="1000" dirty="0">
                <a:solidFill>
                  <a:schemeClr val="tx1"/>
                </a:solidFill>
                <a:latin typeface="Frutiger LT Com 45 Light" panose="020B0303030504020204" pitchFamily="34" charset="0"/>
              </a:endParaRP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sensibel</a:t>
              </a:r>
              <a:endParaRPr lang="de-DE" sz="1000" dirty="0">
                <a:latin typeface="Frutiger LT Com 45 Light" panose="020B0303030504020204" pitchFamily="34" charset="0"/>
              </a:endParaRP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beobachtend</a:t>
              </a:r>
              <a:endParaRPr lang="de-DE" sz="1000" dirty="0">
                <a:latin typeface="Frutiger LT Com 45 Light" panose="020B0303030504020204" pitchFamily="34" charset="0"/>
              </a:endParaRPr>
            </a:p>
          </p:txBody>
        </p:sp>
      </p:grpSp>
      <p:sp>
        <p:nvSpPr>
          <p:cNvPr id="102"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3"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4"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5"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IT &amp; Internet</a:t>
            </a:r>
            <a:endParaRPr lang="de-DE" sz="1200" dirty="0">
              <a:solidFill>
                <a:schemeClr val="bg1"/>
              </a:solidFill>
              <a:latin typeface="Frutiger LT Com 45 Light" panose="020B0303030504020204" pitchFamily="34" charset="0"/>
            </a:endParaRP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Software</a:t>
            </a:r>
            <a:endParaRPr lang="de-DE" sz="1200" dirty="0">
              <a:solidFill>
                <a:schemeClr val="bg1"/>
              </a:solidFill>
              <a:latin typeface="Frutiger LT Com 45 Light" panose="020B0303030504020204" pitchFamily="34" charset="0"/>
            </a:endParaRP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Endgeräte</a:t>
            </a:r>
            <a:endParaRPr lang="de-DE" sz="1200" dirty="0">
              <a:solidFill>
                <a:schemeClr val="bg1"/>
              </a:solidFill>
              <a:latin typeface="Frutiger LT Com 45 Light" panose="020B0303030504020204" pitchFamily="34" charset="0"/>
            </a:endParaRP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Applikationen</a:t>
            </a:r>
            <a:endParaRPr lang="de-DE" sz="1200" dirty="0">
              <a:solidFill>
                <a:schemeClr val="bg1"/>
              </a:solidFill>
              <a:latin typeface="Frutiger LT Com 45 Light" panose="020B0303030504020204" pitchFamily="34" charset="0"/>
            </a:endParaRP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latin typeface="Frutiger LT Com 45 Light" panose="020B0303030504020204" pitchFamily="34" charset="0"/>
              </a:rPr>
              <a:t>Social Networking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9" y="3192231"/>
            <a:ext cx="2857321" cy="2857321"/>
          </a:xfrm>
          <a:prstGeom prst="rect">
            <a:avLst/>
          </a:prstGeom>
        </p:spPr>
      </p:pic>
    </p:spTree>
    <p:extLst>
      <p:ext uri="{BB962C8B-B14F-4D97-AF65-F5344CB8AC3E}">
        <p14:creationId xmlns:p14="http://schemas.microsoft.com/office/powerpoint/2010/main" val="126594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2"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smtClean="0">
                <a:latin typeface="Frutiger LT Com 45 Light" panose="020B0303030504020204" pitchFamily="34" charset="0"/>
              </a:rPr>
              <a:t>Mark </a:t>
            </a:r>
            <a:r>
              <a:rPr lang="de-DE" sz="7200" b="1" smtClean="0">
                <a:latin typeface="Frutiger LT Com 45 Light" panose="020B0303030504020204" pitchFamily="34" charset="0"/>
              </a:rPr>
              <a:t>Müller</a:t>
            </a:r>
            <a:endParaRPr lang="de-DE" sz="7200" b="1" dirty="0">
              <a:latin typeface="Frutiger LT Com 45 Light" panose="020B0303030504020204" pitchFamily="34" charset="0"/>
            </a:endParaRP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 Mühler </a:t>
            </a:r>
            <a:r>
              <a:rPr lang="de-DE" sz="1200" dirty="0">
                <a:solidFill>
                  <a:schemeClr val="tx1">
                    <a:lumMod val="75000"/>
                    <a:lumOff val="25000"/>
                  </a:schemeClr>
                </a:solidFill>
                <a:latin typeface="Frutiger LT Com 45 Light" panose="020B0303030504020204" pitchFamily="34" charset="0"/>
              </a:rPr>
              <a:t>ist ein </a:t>
            </a:r>
            <a:r>
              <a:rPr lang="de-DE" sz="1200" dirty="0" smtClean="0">
                <a:solidFill>
                  <a:schemeClr val="tx1">
                    <a:lumMod val="75000"/>
                    <a:lumOff val="25000"/>
                  </a:schemeClr>
                </a:solidFill>
                <a:latin typeface="Frutiger LT Com 45 Light" panose="020B0303030504020204" pitchFamily="34" charset="0"/>
              </a:rPr>
              <a:t>fröhlicher Mensch. </a:t>
            </a:r>
            <a:r>
              <a:rPr lang="de-DE" sz="1200" dirty="0">
                <a:solidFill>
                  <a:schemeClr val="tx1">
                    <a:lumMod val="75000"/>
                    <a:lumOff val="25000"/>
                  </a:schemeClr>
                </a:solidFill>
                <a:latin typeface="Frutiger LT Com 45 Light" panose="020B0303030504020204" pitchFamily="34" charset="0"/>
              </a:rPr>
              <a:t>Er mag seine Arbeit aber </a:t>
            </a:r>
            <a:r>
              <a:rPr lang="de-DE" sz="1200" dirty="0" smtClean="0">
                <a:solidFill>
                  <a:schemeClr val="tx1">
                    <a:lumMod val="75000"/>
                    <a:lumOff val="25000"/>
                  </a:schemeClr>
                </a:solidFill>
                <a:latin typeface="Frutiger LT Com 45 Light" panose="020B0303030504020204" pitchFamily="34" charset="0"/>
              </a:rPr>
              <a:t>noch mehr seine </a:t>
            </a:r>
            <a:r>
              <a:rPr lang="de-DE" sz="1200" dirty="0">
                <a:solidFill>
                  <a:schemeClr val="tx1">
                    <a:lumMod val="75000"/>
                    <a:lumOff val="25000"/>
                  </a:schemeClr>
                </a:solidFill>
                <a:latin typeface="Frutiger LT Com 45 Light" panose="020B0303030504020204" pitchFamily="34" charset="0"/>
              </a:rPr>
              <a:t>Freizeit. Er klettert gern mit seiner Freundin. Sie gehen jeden Tag zur Kletterhalle und treffen ihre Freunde, quatschen und üben an den verschiedenen Wänden. Am Wochenende geht er auch gern aus. Er mag Musik und ist immer auf dem neusten Stand mit den letzten Trends. Dreimal pro Jahr macht er kurz Urlaub, zweimal mit </a:t>
            </a:r>
            <a:r>
              <a:rPr lang="de-DE" sz="1200" dirty="0" smtClean="0">
                <a:solidFill>
                  <a:schemeClr val="tx1">
                    <a:lumMod val="75000"/>
                    <a:lumOff val="25000"/>
                  </a:schemeClr>
                </a:solidFill>
                <a:latin typeface="Frutiger LT Com 45 Light" panose="020B0303030504020204" pitchFamily="34" charset="0"/>
              </a:rPr>
              <a:t>seiner Freundin </a:t>
            </a:r>
            <a:r>
              <a:rPr lang="de-DE" sz="1200" dirty="0">
                <a:solidFill>
                  <a:schemeClr val="tx1">
                    <a:lumMod val="75000"/>
                    <a:lumOff val="25000"/>
                  </a:schemeClr>
                </a:solidFill>
                <a:latin typeface="Frutiger LT Com 45 Light" panose="020B0303030504020204" pitchFamily="34" charset="0"/>
              </a:rPr>
              <a:t>und einmal lässt er sich immer etwas </a:t>
            </a:r>
            <a:r>
              <a:rPr lang="de-DE" sz="1200" dirty="0" smtClean="0">
                <a:solidFill>
                  <a:schemeClr val="tx1">
                    <a:lumMod val="75000"/>
                    <a:lumOff val="25000"/>
                  </a:schemeClr>
                </a:solidFill>
                <a:latin typeface="Frutiger LT Com 45 Light" panose="020B0303030504020204" pitchFamily="34" charset="0"/>
              </a:rPr>
              <a:t>einfallen. Manchmal </a:t>
            </a:r>
            <a:r>
              <a:rPr lang="de-DE" sz="1200" dirty="0">
                <a:solidFill>
                  <a:schemeClr val="tx1">
                    <a:lumMod val="75000"/>
                    <a:lumOff val="25000"/>
                  </a:schemeClr>
                </a:solidFill>
                <a:latin typeface="Frutiger LT Com 45 Light" panose="020B0303030504020204" pitchFamily="34" charset="0"/>
              </a:rPr>
              <a:t>verreist er mit </a:t>
            </a:r>
            <a:r>
              <a:rPr lang="de-DE" sz="1200" dirty="0" smtClean="0">
                <a:solidFill>
                  <a:schemeClr val="tx1">
                    <a:lumMod val="75000"/>
                    <a:lumOff val="25000"/>
                  </a:schemeClr>
                </a:solidFill>
                <a:latin typeface="Frutiger LT Com 45 Light" panose="020B0303030504020204" pitchFamily="34" charset="0"/>
              </a:rPr>
              <a:t>Freunden, </a:t>
            </a:r>
            <a:r>
              <a:rPr lang="de-DE" sz="1200" dirty="0">
                <a:solidFill>
                  <a:schemeClr val="tx1">
                    <a:lumMod val="75000"/>
                    <a:lumOff val="25000"/>
                  </a:schemeClr>
                </a:solidFill>
                <a:latin typeface="Frutiger LT Com 45 Light" panose="020B0303030504020204" pitchFamily="34" charset="0"/>
              </a:rPr>
              <a:t>manchmal auch allein, vor allem wenn das </a:t>
            </a:r>
            <a:r>
              <a:rPr lang="de-DE" sz="1200" dirty="0" smtClean="0">
                <a:solidFill>
                  <a:schemeClr val="tx1">
                    <a:lumMod val="75000"/>
                    <a:lumOff val="25000"/>
                  </a:schemeClr>
                </a:solidFill>
                <a:latin typeface="Frutiger LT Com 45 Light" panose="020B0303030504020204" pitchFamily="34" charset="0"/>
              </a:rPr>
              <a:t>Reiseziel </a:t>
            </a:r>
            <a:r>
              <a:rPr lang="de-DE" sz="1200" dirty="0">
                <a:solidFill>
                  <a:schemeClr val="tx1">
                    <a:lumMod val="75000"/>
                    <a:lumOff val="25000"/>
                  </a:schemeClr>
                </a:solidFill>
                <a:latin typeface="Frutiger LT Com 45 Light" panose="020B0303030504020204" pitchFamily="34" charset="0"/>
              </a:rPr>
              <a:t>etwas außergewöhnlich </a:t>
            </a:r>
            <a:r>
              <a:rPr lang="de-DE" sz="1200" dirty="0" smtClean="0">
                <a:solidFill>
                  <a:schemeClr val="tx1">
                    <a:lumMod val="75000"/>
                    <a:lumOff val="25000"/>
                  </a:schemeClr>
                </a:solidFill>
                <a:latin typeface="Frutiger LT Com 45 Light" panose="020B0303030504020204" pitchFamily="34" charset="0"/>
              </a:rPr>
              <a:t>ist, </a:t>
            </a:r>
            <a:r>
              <a:rPr lang="de-DE" sz="1200" dirty="0">
                <a:solidFill>
                  <a:schemeClr val="tx1">
                    <a:lumMod val="75000"/>
                    <a:lumOff val="25000"/>
                  </a:schemeClr>
                </a:solidFill>
                <a:latin typeface="Frutiger LT Com 45 Light" panose="020B0303030504020204" pitchFamily="34" charset="0"/>
              </a:rPr>
              <a:t>und </a:t>
            </a:r>
            <a:r>
              <a:rPr lang="de-DE" sz="1200" dirty="0" smtClean="0">
                <a:solidFill>
                  <a:schemeClr val="tx1">
                    <a:lumMod val="75000"/>
                    <a:lumOff val="25000"/>
                  </a:schemeClr>
                </a:solidFill>
                <a:latin typeface="Frutiger LT Com 45 Light" panose="020B0303030504020204" pitchFamily="34" charset="0"/>
              </a:rPr>
              <a:t>keiner seiner </a:t>
            </a:r>
            <a:r>
              <a:rPr lang="de-DE" sz="1200" dirty="0">
                <a:solidFill>
                  <a:schemeClr val="tx1">
                    <a:lumMod val="75000"/>
                    <a:lumOff val="25000"/>
                  </a:schemeClr>
                </a:solidFill>
                <a:latin typeface="Frutiger LT Com 45 Light" panose="020B0303030504020204" pitchFamily="34" charset="0"/>
              </a:rPr>
              <a:t>Freunde </a:t>
            </a:r>
            <a:r>
              <a:rPr lang="de-DE" sz="1200" dirty="0" smtClean="0">
                <a:solidFill>
                  <a:schemeClr val="tx1">
                    <a:lumMod val="75000"/>
                    <a:lumOff val="25000"/>
                  </a:schemeClr>
                </a:solidFill>
                <a:latin typeface="Frutiger LT Com 45 Light" panose="020B0303030504020204" pitchFamily="34" charset="0"/>
              </a:rPr>
              <a:t>sich traut mitzufahren</a:t>
            </a:r>
            <a:r>
              <a:rPr lang="de-DE" sz="1200" dirty="0">
                <a:solidFill>
                  <a:schemeClr val="tx1">
                    <a:lumMod val="75000"/>
                    <a:lumOff val="25000"/>
                  </a:schemeClr>
                </a:solidFill>
                <a:latin typeface="Frutiger LT Com 45 Light" panose="020B0303030504020204" pitchFamily="34" charset="0"/>
              </a:rPr>
              <a:t>. </a:t>
            </a:r>
            <a:r>
              <a:rPr lang="de-DE" sz="1200" dirty="0" smtClean="0">
                <a:solidFill>
                  <a:schemeClr val="tx1">
                    <a:lumMod val="75000"/>
                    <a:lumOff val="25000"/>
                  </a:schemeClr>
                </a:solidFill>
                <a:latin typeface="Frutiger LT Com 45 Light" panose="020B0303030504020204" pitchFamily="34" charset="0"/>
              </a:rPr>
              <a:t>Durch seine bisherigen Erfahrungen wurde er zu einer sehr ausgelassenen </a:t>
            </a:r>
            <a:r>
              <a:rPr lang="de-DE" sz="1200" dirty="0">
                <a:solidFill>
                  <a:schemeClr val="tx1">
                    <a:lumMod val="75000"/>
                    <a:lumOff val="25000"/>
                  </a:schemeClr>
                </a:solidFill>
                <a:latin typeface="Frutiger LT Com 45 Light" panose="020B0303030504020204" pitchFamily="34" charset="0"/>
              </a:rPr>
              <a:t>Persönlichkeit. Seine Freunde bewundern ihm und sind immer begeistert </a:t>
            </a:r>
            <a:r>
              <a:rPr lang="de-DE" sz="1200" dirty="0" smtClean="0">
                <a:solidFill>
                  <a:schemeClr val="tx1">
                    <a:lumMod val="75000"/>
                    <a:lumOff val="25000"/>
                  </a:schemeClr>
                </a:solidFill>
                <a:latin typeface="Frutiger LT Com 45 Light" panose="020B0303030504020204" pitchFamily="34" charset="0"/>
              </a:rPr>
              <a:t>von seinen Abenteuern. Er </a:t>
            </a:r>
            <a:r>
              <a:rPr lang="de-DE" sz="1200" dirty="0">
                <a:solidFill>
                  <a:schemeClr val="tx1">
                    <a:lumMod val="75000"/>
                    <a:lumOff val="25000"/>
                  </a:schemeClr>
                </a:solidFill>
                <a:latin typeface="Frutiger LT Com 45 Light" panose="020B0303030504020204" pitchFamily="34" charset="0"/>
              </a:rPr>
              <a:t>lässt sich </a:t>
            </a:r>
            <a:r>
              <a:rPr lang="de-DE" sz="1200" dirty="0" smtClean="0">
                <a:solidFill>
                  <a:schemeClr val="tx1">
                    <a:lumMod val="75000"/>
                    <a:lumOff val="25000"/>
                  </a:schemeClr>
                </a:solidFill>
                <a:latin typeface="Frutiger LT Com 45 Light" panose="020B0303030504020204" pitchFamily="34" charset="0"/>
              </a:rPr>
              <a:t>das aber nicht anmerken, ist davon aber sehr geschmeichelt. </a:t>
            </a:r>
            <a:r>
              <a:rPr lang="de-DE" sz="1200" dirty="0">
                <a:solidFill>
                  <a:schemeClr val="tx1">
                    <a:lumMod val="75000"/>
                    <a:lumOff val="25000"/>
                  </a:schemeClr>
                </a:solidFill>
                <a:latin typeface="Frutiger LT Com 45 Light" panose="020B0303030504020204" pitchFamily="34" charset="0"/>
              </a:rPr>
              <a:t>Er weiß, dass er auf seine Freunde zählen kann und deswegen pflegt </a:t>
            </a:r>
            <a:r>
              <a:rPr lang="de-DE" sz="1200" dirty="0" smtClean="0">
                <a:solidFill>
                  <a:schemeClr val="tx1">
                    <a:lumMod val="75000"/>
                    <a:lumOff val="25000"/>
                  </a:schemeClr>
                </a:solidFill>
                <a:latin typeface="Frutiger LT Com 45 Light" panose="020B0303030504020204" pitchFamily="34" charset="0"/>
              </a:rPr>
              <a:t>er seine Freundschaften </a:t>
            </a:r>
            <a:r>
              <a:rPr lang="de-DE" sz="1200" dirty="0">
                <a:solidFill>
                  <a:schemeClr val="tx1">
                    <a:lumMod val="75000"/>
                    <a:lumOff val="25000"/>
                  </a:schemeClr>
                </a:solidFill>
                <a:latin typeface="Frutiger LT Com 45 Light" panose="020B0303030504020204" pitchFamily="34" charset="0"/>
              </a:rPr>
              <a:t>mit voller Hingabe.</a:t>
            </a: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smtClean="0">
                <a:latin typeface="Frutiger LT Com 45 Light" panose="020B0303030504020204" pitchFamily="34" charset="0"/>
              </a:rPr>
              <a:t>Arbeitsumgebung:</a:t>
            </a:r>
            <a:endParaRPr lang="de-DE" dirty="0">
              <a:latin typeface="Frutiger LT Com 45 Light" panose="020B0303030504020204" pitchFamily="34" charset="0"/>
            </a:endParaRP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Frutiger LT Com 45 Light" panose="020B0303030504020204" pitchFamily="34" charset="0"/>
              </a:rPr>
              <a:t>„Ausgelassenheit ist alles im Alltag“</a:t>
            </a:r>
            <a:endParaRPr lang="de-DE" sz="1600" dirty="0">
              <a:latin typeface="Frutiger LT Com 45 Light" panose="020B0303030504020204" pitchFamily="34" charset="0"/>
            </a:endParaRP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 arbeitet </a:t>
            </a:r>
            <a:r>
              <a:rPr lang="de-DE" sz="1200" dirty="0">
                <a:solidFill>
                  <a:schemeClr val="tx1">
                    <a:lumMod val="75000"/>
                    <a:lumOff val="25000"/>
                  </a:schemeClr>
                </a:solidFill>
                <a:latin typeface="Frutiger LT Com 45 Light" panose="020B0303030504020204" pitchFamily="34" charset="0"/>
              </a:rPr>
              <a:t>im Büro und telefoniert 50% seiner Arbeitszeit mit Kunden. </a:t>
            </a:r>
            <a:r>
              <a:rPr lang="de-DE" sz="1200" dirty="0" smtClean="0">
                <a:solidFill>
                  <a:schemeClr val="tx1">
                    <a:lumMod val="75000"/>
                    <a:lumOff val="25000"/>
                  </a:schemeClr>
                </a:solidFill>
                <a:latin typeface="Frutiger LT Com 45 Light" panose="020B0303030504020204" pitchFamily="34" charset="0"/>
              </a:rPr>
              <a:t>In der übrigen Zeit bearbeitet er Vorgänge ohne direkten Kundenkontakt. </a:t>
            </a:r>
            <a:r>
              <a:rPr lang="de-DE" sz="1200" dirty="0">
                <a:solidFill>
                  <a:schemeClr val="tx1">
                    <a:lumMod val="75000"/>
                    <a:lumOff val="25000"/>
                  </a:schemeClr>
                </a:solidFill>
                <a:latin typeface="Frutiger LT Com 45 Light" panose="020B0303030504020204" pitchFamily="34" charset="0"/>
              </a:rPr>
              <a:t>Er </a:t>
            </a:r>
            <a:r>
              <a:rPr lang="de-DE" sz="1200" dirty="0" smtClean="0">
                <a:solidFill>
                  <a:schemeClr val="tx1">
                    <a:lumMod val="75000"/>
                    <a:lumOff val="25000"/>
                  </a:schemeClr>
                </a:solidFill>
                <a:latin typeface="Frutiger LT Com 45 Light" panose="020B0303030504020204" pitchFamily="34" charset="0"/>
              </a:rPr>
              <a:t>sitzt in einem Großraumbüro </a:t>
            </a:r>
            <a:r>
              <a:rPr lang="de-DE" sz="1200" dirty="0">
                <a:solidFill>
                  <a:schemeClr val="tx1">
                    <a:lumMod val="75000"/>
                    <a:lumOff val="25000"/>
                  </a:schemeClr>
                </a:solidFill>
                <a:latin typeface="Frutiger LT Com 45 Light" panose="020B0303030504020204" pitchFamily="34" charset="0"/>
              </a:rPr>
              <a:t>und mag die Atmosphäre seiner Abteilung.</a:t>
            </a: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Die gute Laune beizubehalten nach einem stressige Tag.</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Verschiedene Wünsche von Kunden zu berücksichtigen, die Kontextwechslung</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Die eigene Arbeit zu erledigen und gleichzeitig Hilfsbereitschaft </a:t>
            </a:r>
            <a:r>
              <a:rPr lang="de-DE" sz="1200" dirty="0" smtClean="0">
                <a:solidFill>
                  <a:schemeClr val="tx1">
                    <a:lumMod val="75000"/>
                    <a:lumOff val="25000"/>
                  </a:schemeClr>
                </a:solidFill>
                <a:latin typeface="Frutiger LT Com 45 Light" panose="020B0303030504020204" pitchFamily="34" charset="0"/>
              </a:rPr>
              <a:t>bei Kollegen </a:t>
            </a:r>
            <a:r>
              <a:rPr lang="de-DE" sz="1200" dirty="0">
                <a:solidFill>
                  <a:schemeClr val="tx1">
                    <a:lumMod val="75000"/>
                    <a:lumOff val="25000"/>
                  </a:schemeClr>
                </a:solidFill>
                <a:latin typeface="Frutiger LT Com 45 Light" panose="020B0303030504020204" pitchFamily="34" charset="0"/>
              </a:rPr>
              <a:t>zeigen</a:t>
            </a: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Das Leben genießen und vieles erleben</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Jeden </a:t>
            </a:r>
            <a:r>
              <a:rPr lang="de-DE" sz="1200" dirty="0" smtClean="0">
                <a:solidFill>
                  <a:schemeClr val="tx1">
                    <a:lumMod val="75000"/>
                    <a:lumOff val="25000"/>
                  </a:schemeClr>
                </a:solidFill>
                <a:latin typeface="Frutiger LT Com 45 Light" panose="020B0303030504020204" pitchFamily="34" charset="0"/>
              </a:rPr>
              <a:t>Tag </a:t>
            </a:r>
            <a:r>
              <a:rPr lang="de-DE" sz="1200" dirty="0">
                <a:solidFill>
                  <a:schemeClr val="tx1">
                    <a:lumMod val="75000"/>
                    <a:lumOff val="25000"/>
                  </a:schemeClr>
                </a:solidFill>
                <a:latin typeface="Frutiger LT Com 45 Light" panose="020B0303030504020204" pitchFamily="34" charset="0"/>
              </a:rPr>
              <a:t>etwas </a:t>
            </a:r>
            <a:r>
              <a:rPr lang="de-DE" sz="1200" dirty="0" smtClean="0">
                <a:solidFill>
                  <a:schemeClr val="tx1">
                    <a:lumMod val="75000"/>
                    <a:lumOff val="25000"/>
                  </a:schemeClr>
                </a:solidFill>
                <a:latin typeface="Frutiger LT Com 45 Light" panose="020B0303030504020204" pitchFamily="34" charset="0"/>
              </a:rPr>
              <a:t>Neues </a:t>
            </a:r>
            <a:r>
              <a:rPr lang="de-DE" sz="1200" dirty="0">
                <a:solidFill>
                  <a:schemeClr val="tx1">
                    <a:lumMod val="75000"/>
                    <a:lumOff val="25000"/>
                  </a:schemeClr>
                </a:solidFill>
                <a:latin typeface="Frutiger LT Com 45 Light" panose="020B0303030504020204" pitchFamily="34" charset="0"/>
              </a:rPr>
              <a:t>lernen</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Spaß haben bei jeder seiner Tätigkeiten</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2358" t="19668" r="45370" b="37400"/>
          <a:stretch/>
        </p:blipFill>
        <p:spPr>
          <a:xfrm>
            <a:off x="204644" y="2847223"/>
            <a:ext cx="2210597" cy="2937952"/>
          </a:xfrm>
          <a:prstGeom prst="rect">
            <a:avLst/>
          </a:prstGeom>
        </p:spPr>
      </p:pic>
      <p:pic>
        <p:nvPicPr>
          <p:cNvPr id="45" name="Picture 8" descr="Logo_ausgetausch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smtClean="0">
                <a:latin typeface="Frutiger LT Com 45 Light" panose="020B0303030504020204" pitchFamily="34" charset="0"/>
              </a:rPr>
              <a:t>Repräsentiert </a:t>
            </a:r>
            <a:r>
              <a:rPr lang="de-DE" sz="1600" dirty="0">
                <a:latin typeface="Frutiger LT Com 45 Light" panose="020B0303030504020204" pitchFamily="34" charset="0"/>
              </a:rPr>
              <a:t>2</a:t>
            </a:r>
            <a:r>
              <a:rPr lang="de-DE" sz="1600" dirty="0" smtClean="0">
                <a:latin typeface="Frutiger LT Com 45 Light" panose="020B0303030504020204" pitchFamily="34" charset="0"/>
              </a:rPr>
              <a:t>5% der Nutzer</a:t>
            </a:r>
            <a:endParaRPr lang="de-DE" sz="1600" dirty="0">
              <a:latin typeface="Frutiger LT Com 45 Light" panose="020B0303030504020204" pitchFamily="34" charset="0"/>
            </a:endParaRP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5" y="124850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Alter:</a:t>
            </a:r>
            <a:r>
              <a:rPr lang="de-DE" sz="1100" dirty="0" smtClean="0">
                <a:solidFill>
                  <a:schemeClr val="tx1">
                    <a:lumMod val="75000"/>
                    <a:lumOff val="25000"/>
                  </a:schemeClr>
                </a:solidFill>
                <a:latin typeface="Frutiger LT Com 45 Light" panose="020B0303030504020204" pitchFamily="34" charset="0"/>
              </a:rPr>
              <a:t> 28 Jahre</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Beruf:</a:t>
            </a:r>
            <a:r>
              <a:rPr lang="de-DE" sz="1100" dirty="0" smtClean="0">
                <a:solidFill>
                  <a:schemeClr val="tx1">
                    <a:lumMod val="75000"/>
                    <a:lumOff val="25000"/>
                  </a:schemeClr>
                </a:solidFill>
                <a:latin typeface="Frutiger LT Com 45 Light" panose="020B0303030504020204" pitchFamily="34" charset="0"/>
              </a:rPr>
              <a:t> Versicherungskaufmann</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Status:</a:t>
            </a:r>
            <a:r>
              <a:rPr lang="de-DE" sz="1100" dirty="0" smtClean="0">
                <a:solidFill>
                  <a:schemeClr val="tx1">
                    <a:lumMod val="75000"/>
                    <a:lumOff val="25000"/>
                  </a:schemeClr>
                </a:solidFill>
                <a:latin typeface="Frutiger LT Com 45 Light" panose="020B0303030504020204" pitchFamily="34" charset="0"/>
              </a:rPr>
              <a:t> Ledig, keine Kinder</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Wohnort:</a:t>
            </a:r>
            <a:r>
              <a:rPr lang="de-DE" sz="1100" dirty="0" smtClean="0">
                <a:solidFill>
                  <a:schemeClr val="tx1">
                    <a:lumMod val="75000"/>
                    <a:lumOff val="25000"/>
                  </a:schemeClr>
                </a:solidFill>
                <a:latin typeface="Frutiger LT Com 45 Light" panose="020B0303030504020204" pitchFamily="34" charset="0"/>
              </a:rPr>
              <a:t> </a:t>
            </a:r>
            <a:r>
              <a:rPr lang="de-DE" sz="1100" dirty="0" err="1" smtClean="0">
                <a:solidFill>
                  <a:schemeClr val="tx1">
                    <a:lumMod val="75000"/>
                    <a:lumOff val="25000"/>
                  </a:schemeClr>
                </a:solidFill>
                <a:latin typeface="Frutiger LT Com 45 Light" panose="020B0303030504020204" pitchFamily="34" charset="0"/>
              </a:rPr>
              <a:t>Rödental</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smtClean="0">
                  <a:solidFill>
                    <a:schemeClr val="tx1"/>
                  </a:solidFill>
                  <a:latin typeface="Frutiger LT Com 45 Light" panose="020B0303030504020204" pitchFamily="34" charset="0"/>
                </a:rPr>
                <a:t>introvertiert</a:t>
              </a:r>
              <a:endParaRPr lang="de-DE" sz="1000" dirty="0">
                <a:solidFill>
                  <a:schemeClr val="tx1"/>
                </a:solidFill>
                <a:latin typeface="Frutiger LT Com 45 Light" panose="020B0303030504020204" pitchFamily="34" charset="0"/>
              </a:endParaRP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extrovertiert</a:t>
              </a:r>
              <a:endParaRPr lang="de-DE" sz="1000" dirty="0">
                <a:latin typeface="Frutiger LT Com 45 Light" panose="020B0303030504020204" pitchFamily="34" charset="0"/>
              </a:endParaRP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smtClean="0">
                  <a:solidFill>
                    <a:schemeClr val="tx1"/>
                  </a:solidFill>
                  <a:latin typeface="Frutiger LT Com 45 Light" panose="020B0303030504020204" pitchFamily="34" charset="0"/>
                </a:rPr>
                <a:t>berechnend</a:t>
              </a:r>
              <a:endParaRPr lang="de-DE" sz="1000" dirty="0">
                <a:solidFill>
                  <a:schemeClr val="tx1"/>
                </a:solidFill>
                <a:latin typeface="Frutiger LT Com 45 Light" panose="020B0303030504020204" pitchFamily="34" charset="0"/>
              </a:endParaRP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intuitiv</a:t>
              </a:r>
              <a:endParaRPr lang="de-DE" sz="1000" dirty="0">
                <a:latin typeface="Frutiger LT Com 45 Light" panose="020B0303030504020204" pitchFamily="34" charset="0"/>
              </a:endParaRP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
              </a:r>
              <a:r>
                <a:rPr lang="de-DE" sz="1000" dirty="0" smtClean="0">
                  <a:solidFill>
                    <a:schemeClr val="tx1"/>
                  </a:solidFill>
                  <a:latin typeface="Frutiger LT Com 45 Light" panose="020B0303030504020204" pitchFamily="34" charset="0"/>
                </a:rPr>
                <a:t>ational</a:t>
              </a:r>
              <a:endParaRPr lang="de-DE" sz="1000" dirty="0">
                <a:solidFill>
                  <a:schemeClr val="tx1"/>
                </a:solidFill>
                <a:latin typeface="Frutiger LT Com 45 Light" panose="020B0303030504020204" pitchFamily="34" charset="0"/>
              </a:endParaRP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sensibel</a:t>
              </a:r>
              <a:endParaRPr lang="de-DE" sz="1000" dirty="0">
                <a:latin typeface="Frutiger LT Com 45 Light" panose="020B0303030504020204" pitchFamily="34" charset="0"/>
              </a:endParaRP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smtClean="0">
                  <a:latin typeface="Frutiger LT Com 45 Light" panose="020B0303030504020204" pitchFamily="34" charset="0"/>
                </a:rPr>
                <a:t>beobachtend</a:t>
              </a:r>
              <a:endParaRPr lang="de-DE" sz="1000" dirty="0">
                <a:latin typeface="Frutiger LT Com 45 Light" panose="020B0303030504020204" pitchFamily="34" charset="0"/>
              </a:endParaRPr>
            </a:p>
          </p:txBody>
        </p:sp>
      </p:grpSp>
      <p:sp>
        <p:nvSpPr>
          <p:cNvPr id="71" name="Oval 70"/>
          <p:cNvSpPr/>
          <p:nvPr/>
        </p:nvSpPr>
        <p:spPr>
          <a:xfrm>
            <a:off x="4223792" y="491973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2" name="Oval 70"/>
          <p:cNvSpPr/>
          <p:nvPr/>
        </p:nvSpPr>
        <p:spPr>
          <a:xfrm>
            <a:off x="3896104" y="5253723"/>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3" name="Oval 70"/>
          <p:cNvSpPr/>
          <p:nvPr/>
        </p:nvSpPr>
        <p:spPr>
          <a:xfrm>
            <a:off x="4144402" y="5588757"/>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4" name="Oval 70"/>
          <p:cNvSpPr/>
          <p:nvPr/>
        </p:nvSpPr>
        <p:spPr>
          <a:xfrm>
            <a:off x="3647728" y="592275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102"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3"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4"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5"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7" name="Rectangle 41"/>
          <p:cNvSpPr/>
          <p:nvPr/>
        </p:nvSpPr>
        <p:spPr>
          <a:xfrm>
            <a:off x="8637222" y="4962003"/>
            <a:ext cx="2008161" cy="2128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08" name="Rectangle 41"/>
          <p:cNvSpPr/>
          <p:nvPr/>
        </p:nvSpPr>
        <p:spPr>
          <a:xfrm>
            <a:off x="8637222" y="5217090"/>
            <a:ext cx="3219417" cy="212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09" name="Rectangle 41"/>
          <p:cNvSpPr/>
          <p:nvPr/>
        </p:nvSpPr>
        <p:spPr>
          <a:xfrm>
            <a:off x="8637222" y="5472838"/>
            <a:ext cx="3003393" cy="2139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10" name="Rectangle 41"/>
          <p:cNvSpPr/>
          <p:nvPr/>
        </p:nvSpPr>
        <p:spPr>
          <a:xfrm>
            <a:off x="8637222" y="5730658"/>
            <a:ext cx="3219417" cy="212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11" name="Rectangle 41"/>
          <p:cNvSpPr/>
          <p:nvPr/>
        </p:nvSpPr>
        <p:spPr>
          <a:xfrm>
            <a:off x="8637222" y="5993704"/>
            <a:ext cx="3003393" cy="2113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bg1"/>
              </a:solidFill>
              <a:latin typeface="Frutiger LT Com 45 Light" panose="020B0303030504020204" pitchFamily="34" charset="0"/>
            </a:endParaRPr>
          </a:p>
        </p:txBody>
      </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IT &amp; Internet</a:t>
            </a:r>
            <a:endParaRPr lang="de-DE" sz="1200" dirty="0">
              <a:solidFill>
                <a:schemeClr val="bg1"/>
              </a:solidFill>
              <a:latin typeface="Frutiger LT Com 45 Light" panose="020B0303030504020204" pitchFamily="34" charset="0"/>
            </a:endParaRP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Software</a:t>
            </a:r>
            <a:endParaRPr lang="de-DE" sz="1200" dirty="0">
              <a:solidFill>
                <a:schemeClr val="bg1"/>
              </a:solidFill>
              <a:latin typeface="Frutiger LT Com 45 Light" panose="020B0303030504020204" pitchFamily="34" charset="0"/>
            </a:endParaRP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Endgeräte</a:t>
            </a:r>
            <a:endParaRPr lang="de-DE" sz="1200" dirty="0">
              <a:solidFill>
                <a:schemeClr val="bg1"/>
              </a:solidFill>
              <a:latin typeface="Frutiger LT Com 45 Light" panose="020B0303030504020204" pitchFamily="34" charset="0"/>
            </a:endParaRP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Applikationen</a:t>
            </a:r>
            <a:endParaRPr lang="de-DE" sz="1200" dirty="0">
              <a:solidFill>
                <a:schemeClr val="bg1"/>
              </a:solidFill>
              <a:latin typeface="Frutiger LT Com 45 Light" panose="020B0303030504020204" pitchFamily="34" charset="0"/>
            </a:endParaRP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latin typeface="Frutiger LT Com 45 Light" panose="020B0303030504020204" pitchFamily="34" charset="0"/>
              </a:rPr>
              <a:t>Social Networking</a:t>
            </a:r>
          </a:p>
        </p:txBody>
      </p:sp>
    </p:spTree>
    <p:extLst>
      <p:ext uri="{BB962C8B-B14F-4D97-AF65-F5344CB8AC3E}">
        <p14:creationId xmlns:p14="http://schemas.microsoft.com/office/powerpoint/2010/main" val="2699078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a:latin typeface="Frutiger LT Com 45 Light" panose="020B0303030504020204" pitchFamily="34" charset="0"/>
              </a:rPr>
              <a:t>Kerstin Kahn</a:t>
            </a: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Kerstin Kahn spielt verschiedene Rolle in </a:t>
            </a:r>
            <a:r>
              <a:rPr lang="de-DE" sz="1200" dirty="0" smtClean="0">
                <a:solidFill>
                  <a:schemeClr val="tx1">
                    <a:lumMod val="75000"/>
                    <a:lumOff val="25000"/>
                  </a:schemeClr>
                </a:solidFill>
                <a:latin typeface="Frutiger LT Com 45 Light" panose="020B0303030504020204" pitchFamily="34" charset="0"/>
              </a:rPr>
              <a:t>ihrem </a:t>
            </a:r>
            <a:r>
              <a:rPr lang="de-DE" sz="1200" dirty="0">
                <a:solidFill>
                  <a:schemeClr val="tx1">
                    <a:lumMod val="75000"/>
                    <a:lumOff val="25000"/>
                  </a:schemeClr>
                </a:solidFill>
                <a:latin typeface="Frutiger LT Com 45 Light" panose="020B0303030504020204" pitchFamily="34" charset="0"/>
              </a:rPr>
              <a:t>Alltag. </a:t>
            </a:r>
            <a:r>
              <a:rPr lang="de-DE" sz="1200" dirty="0" smtClean="0">
                <a:solidFill>
                  <a:schemeClr val="tx1">
                    <a:lumMod val="75000"/>
                    <a:lumOff val="25000"/>
                  </a:schemeClr>
                </a:solidFill>
                <a:latin typeface="Frutiger LT Com 45 Light" panose="020B0303030504020204" pitchFamily="34" charset="0"/>
              </a:rPr>
              <a:t>Der morgendliche Wahrsinnig </a:t>
            </a:r>
            <a:r>
              <a:rPr lang="de-DE" sz="1200" dirty="0">
                <a:solidFill>
                  <a:schemeClr val="tx1">
                    <a:lumMod val="75000"/>
                    <a:lumOff val="25000"/>
                  </a:schemeClr>
                </a:solidFill>
                <a:latin typeface="Frutiger LT Com 45 Light" panose="020B0303030504020204" pitchFamily="34" charset="0"/>
              </a:rPr>
              <a:t>mit beiden Kinder, </a:t>
            </a:r>
            <a:r>
              <a:rPr lang="de-DE" sz="1200" dirty="0" smtClean="0">
                <a:solidFill>
                  <a:schemeClr val="tx1">
                    <a:lumMod val="75000"/>
                    <a:lumOff val="25000"/>
                  </a:schemeClr>
                </a:solidFill>
                <a:latin typeface="Frutiger LT Com 45 Light" panose="020B0303030504020204" pitchFamily="34" charset="0"/>
              </a:rPr>
              <a:t>ihrem </a:t>
            </a:r>
            <a:r>
              <a:rPr lang="de-DE" sz="1200" dirty="0">
                <a:solidFill>
                  <a:schemeClr val="tx1">
                    <a:lumMod val="75000"/>
                    <a:lumOff val="25000"/>
                  </a:schemeClr>
                </a:solidFill>
                <a:latin typeface="Frutiger LT Com 45 Light" panose="020B0303030504020204" pitchFamily="34" charset="0"/>
              </a:rPr>
              <a:t>Mann und </a:t>
            </a:r>
            <a:r>
              <a:rPr lang="de-DE" sz="1200" dirty="0" smtClean="0">
                <a:solidFill>
                  <a:schemeClr val="tx1">
                    <a:lumMod val="75000"/>
                    <a:lumOff val="25000"/>
                  </a:schemeClr>
                </a:solidFill>
                <a:latin typeface="Frutiger LT Com 45 Light" panose="020B0303030504020204" pitchFamily="34" charset="0"/>
              </a:rPr>
              <a:t>den </a:t>
            </a:r>
            <a:r>
              <a:rPr lang="de-DE" sz="1200" dirty="0">
                <a:solidFill>
                  <a:schemeClr val="tx1">
                    <a:lumMod val="75000"/>
                    <a:lumOff val="25000"/>
                  </a:schemeClr>
                </a:solidFill>
                <a:latin typeface="Frutiger LT Com 45 Light" panose="020B0303030504020204" pitchFamily="34" charset="0"/>
              </a:rPr>
              <a:t>drei Hunden ist schon ein bisschen anstrengend, aber sie lässt sich nichts anmerken. Um 6:00 Uhr steht sie auf und los geht’s auf </a:t>
            </a:r>
            <a:r>
              <a:rPr lang="de-DE" sz="1200" dirty="0" smtClean="0">
                <a:solidFill>
                  <a:schemeClr val="tx1">
                    <a:lumMod val="75000"/>
                    <a:lumOff val="25000"/>
                  </a:schemeClr>
                </a:solidFill>
                <a:latin typeface="Frutiger LT Com 45 Light" panose="020B0303030504020204" pitchFamily="34" charset="0"/>
              </a:rPr>
              <a:t>eine Laufrunde. </a:t>
            </a:r>
            <a:r>
              <a:rPr lang="de-DE" sz="1200" dirty="0">
                <a:solidFill>
                  <a:schemeClr val="tx1">
                    <a:lumMod val="75000"/>
                    <a:lumOff val="25000"/>
                  </a:schemeClr>
                </a:solidFill>
                <a:latin typeface="Frutiger LT Com 45 Light" panose="020B0303030504020204" pitchFamily="34" charset="0"/>
              </a:rPr>
              <a:t>Die drei Hunden begleiten sie. 45 Minuten joggt sie jeden Tag. Wenn sie zurück kommt müssen alle schon auf den </a:t>
            </a:r>
            <a:r>
              <a:rPr lang="de-DE" sz="1200" dirty="0" smtClean="0">
                <a:solidFill>
                  <a:schemeClr val="tx1">
                    <a:lumMod val="75000"/>
                    <a:lumOff val="25000"/>
                  </a:schemeClr>
                </a:solidFill>
                <a:latin typeface="Frutiger LT Com 45 Light" panose="020B0303030504020204" pitchFamily="34" charset="0"/>
              </a:rPr>
              <a:t>Beinen </a:t>
            </a:r>
            <a:r>
              <a:rPr lang="de-DE" sz="1200" dirty="0">
                <a:solidFill>
                  <a:schemeClr val="tx1">
                    <a:lumMod val="75000"/>
                    <a:lumOff val="25000"/>
                  </a:schemeClr>
                </a:solidFill>
                <a:latin typeface="Frutiger LT Com 45 Light" panose="020B0303030504020204" pitchFamily="34" charset="0"/>
              </a:rPr>
              <a:t>sein, aber meistens muss sie noch </a:t>
            </a:r>
            <a:r>
              <a:rPr lang="de-DE" sz="1200" dirty="0" smtClean="0">
                <a:solidFill>
                  <a:schemeClr val="tx1">
                    <a:lumMod val="75000"/>
                    <a:lumOff val="25000"/>
                  </a:schemeClr>
                </a:solidFill>
                <a:latin typeface="Frutiger LT Com 45 Light" panose="020B0303030504020204" pitchFamily="34" charset="0"/>
              </a:rPr>
              <a:t>die eine </a:t>
            </a:r>
            <a:r>
              <a:rPr lang="de-DE" sz="1200" dirty="0">
                <a:solidFill>
                  <a:schemeClr val="tx1">
                    <a:lumMod val="75000"/>
                    <a:lumOff val="25000"/>
                  </a:schemeClr>
                </a:solidFill>
                <a:latin typeface="Frutiger LT Com 45 Light" panose="020B0303030504020204" pitchFamily="34" charset="0"/>
              </a:rPr>
              <a:t>oder andere Schlafmütze aus dem Bett holen. Danach ist schnell Frühstück und ab </a:t>
            </a:r>
            <a:r>
              <a:rPr lang="de-DE" sz="1200" dirty="0" smtClean="0">
                <a:solidFill>
                  <a:schemeClr val="tx1">
                    <a:lumMod val="75000"/>
                    <a:lumOff val="25000"/>
                  </a:schemeClr>
                </a:solidFill>
                <a:latin typeface="Frutiger LT Com 45 Light" panose="020B0303030504020204" pitchFamily="34" charset="0"/>
              </a:rPr>
              <a:t>auf </a:t>
            </a:r>
            <a:r>
              <a:rPr lang="de-DE" sz="1200" dirty="0">
                <a:solidFill>
                  <a:schemeClr val="tx1">
                    <a:lumMod val="75000"/>
                    <a:lumOff val="25000"/>
                  </a:schemeClr>
                </a:solidFill>
                <a:latin typeface="Frutiger LT Com 45 Light" panose="020B0303030504020204" pitchFamily="34" charset="0"/>
              </a:rPr>
              <a:t>die Arbeit. Ihr </a:t>
            </a:r>
            <a:r>
              <a:rPr lang="de-DE" sz="1200" dirty="0" smtClean="0">
                <a:solidFill>
                  <a:schemeClr val="tx1">
                    <a:lumMod val="75000"/>
                    <a:lumOff val="25000"/>
                  </a:schemeClr>
                </a:solidFill>
                <a:latin typeface="Frutiger LT Com 45 Light" panose="020B0303030504020204" pitchFamily="34" charset="0"/>
              </a:rPr>
              <a:t>Mann bringt </a:t>
            </a:r>
            <a:r>
              <a:rPr lang="de-DE" sz="1200" dirty="0">
                <a:solidFill>
                  <a:schemeClr val="tx1">
                    <a:lumMod val="75000"/>
                    <a:lumOff val="25000"/>
                  </a:schemeClr>
                </a:solidFill>
                <a:latin typeface="Frutiger LT Com 45 Light" panose="020B0303030504020204" pitchFamily="34" charset="0"/>
              </a:rPr>
              <a:t>die Kinder in die Schule, sie radelt zur Arbeit. Ihre Arbeitsstelle ist ganz in der </a:t>
            </a:r>
            <a:r>
              <a:rPr lang="de-DE" sz="1200" dirty="0" smtClean="0">
                <a:solidFill>
                  <a:schemeClr val="tx1">
                    <a:lumMod val="75000"/>
                    <a:lumOff val="25000"/>
                  </a:schemeClr>
                </a:solidFill>
                <a:latin typeface="Frutiger LT Com 45 Light" panose="020B0303030504020204" pitchFamily="34" charset="0"/>
              </a:rPr>
              <a:t>Nähe</a:t>
            </a:r>
            <a:r>
              <a:rPr lang="de-DE" sz="1200" dirty="0">
                <a:solidFill>
                  <a:schemeClr val="tx1">
                    <a:lumMod val="75000"/>
                    <a:lumOff val="25000"/>
                  </a:schemeClr>
                </a:solidFill>
                <a:latin typeface="Frutiger LT Com 45 Light" panose="020B0303030504020204" pitchFamily="34" charset="0"/>
              </a:rPr>
              <a:t>. Mittags kommen alle nach Hause ein gemeinsames Mittagsessen und jede geht seiner Verpflichtung nach. Die Kinder gehe lernen und sie macht die Büroarbeit für ihr man. Er ist nämlich selbständig und kommt nicht hinter den ganzen Papier-Kramm her. Sie mag Büroarbeiten, sie ist auch sehr genau bei diesen Aufgabe, alte Freunde nennen sie Erbsenzäher. Am Ende der Tag beschäftigt sie sich gern mit den Kindern im Garten, auch die Hunden sind dabei. Sie mag das Familienleben und genießt die Ruhe von sicheren Alltag.</a:t>
            </a:r>
          </a:p>
        </p:txBody>
      </p:sp>
      <p:sp>
        <p:nvSpPr>
          <p:cNvPr id="55" name="TextBox 54"/>
          <p:cNvSpPr txBox="1"/>
          <p:nvPr/>
        </p:nvSpPr>
        <p:spPr>
          <a:xfrm>
            <a:off x="2768959" y="1248502"/>
            <a:ext cx="5514448" cy="309842"/>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34821" y="1247544"/>
            <a:ext cx="3355411"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Work Kontext:</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latin typeface="Frutiger LT Com 45 Light" panose="020B0303030504020204" pitchFamily="34" charset="0"/>
              </a:rPr>
              <a:t>„Ich will Zeit für meine Familie haben“</a:t>
            </a: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Kerstin arbeitet </a:t>
            </a:r>
            <a:r>
              <a:rPr lang="de-DE" sz="1200" dirty="0">
                <a:solidFill>
                  <a:schemeClr val="tx1">
                    <a:lumMod val="75000"/>
                    <a:lumOff val="25000"/>
                  </a:schemeClr>
                </a:solidFill>
                <a:latin typeface="Frutiger LT Com 45 Light" panose="020B0303030504020204" pitchFamily="34" charset="0"/>
              </a:rPr>
              <a:t>Teilzeit im Büro und telefoniert 100% ihrer Arbeitszeit mit Kunden. Sie sitzt in einem </a:t>
            </a:r>
            <a:r>
              <a:rPr lang="de-DE" sz="1200" dirty="0" smtClean="0">
                <a:solidFill>
                  <a:schemeClr val="tx1">
                    <a:lumMod val="75000"/>
                    <a:lumOff val="25000"/>
                  </a:schemeClr>
                </a:solidFill>
                <a:latin typeface="Frutiger LT Com 45 Light" panose="020B0303030504020204" pitchFamily="34" charset="0"/>
              </a:rPr>
              <a:t>Großraumbüro und hat durch ihre Tätigkeit </a:t>
            </a:r>
            <a:r>
              <a:rPr lang="de-DE" sz="1200" dirty="0">
                <a:solidFill>
                  <a:schemeClr val="tx1">
                    <a:lumMod val="75000"/>
                    <a:lumOff val="25000"/>
                  </a:schemeClr>
                </a:solidFill>
                <a:latin typeface="Frutiger LT Com 45 Light" panose="020B0303030504020204" pitchFamily="34" charset="0"/>
              </a:rPr>
              <a:t>und </a:t>
            </a:r>
            <a:r>
              <a:rPr lang="de-DE" sz="1200" dirty="0" smtClean="0">
                <a:solidFill>
                  <a:schemeClr val="tx1">
                    <a:lumMod val="75000"/>
                    <a:lumOff val="25000"/>
                  </a:schemeClr>
                </a:solidFill>
                <a:latin typeface="Frutiger LT Com 45 Light" panose="020B0303030504020204" pitchFamily="34" charset="0"/>
              </a:rPr>
              <a:t>Teilzeitbeschäftigung hat </a:t>
            </a:r>
            <a:r>
              <a:rPr lang="de-DE" sz="1200" dirty="0">
                <a:solidFill>
                  <a:schemeClr val="tx1">
                    <a:lumMod val="75000"/>
                    <a:lumOff val="25000"/>
                  </a:schemeClr>
                </a:solidFill>
                <a:latin typeface="Frutiger LT Com 45 Light" panose="020B0303030504020204" pitchFamily="34" charset="0"/>
              </a:rPr>
              <a:t>wenig Kontakt mit anderen Kollegen.</a:t>
            </a: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Alle Arbeit innerhalb der </a:t>
            </a:r>
            <a:r>
              <a:rPr lang="de-DE" sz="1200" dirty="0" smtClean="0">
                <a:solidFill>
                  <a:schemeClr val="tx1">
                    <a:lumMod val="75000"/>
                    <a:lumOff val="25000"/>
                  </a:schemeClr>
                </a:solidFill>
                <a:latin typeface="Frutiger LT Com 45 Light" panose="020B0303030504020204" pitchFamily="34" charset="0"/>
              </a:rPr>
              <a:t>vorgegebenen Zeit zu </a:t>
            </a:r>
            <a:r>
              <a:rPr lang="de-DE" sz="1200" dirty="0">
                <a:solidFill>
                  <a:schemeClr val="tx1">
                    <a:lumMod val="75000"/>
                    <a:lumOff val="25000"/>
                  </a:schemeClr>
                </a:solidFill>
                <a:latin typeface="Frutiger LT Com 45 Light" panose="020B0303030504020204" pitchFamily="34" charset="0"/>
              </a:rPr>
              <a:t>erledigen</a:t>
            </a:r>
          </a:p>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Die vorgegebene </a:t>
            </a:r>
            <a:r>
              <a:rPr lang="de-DE" sz="1200" dirty="0" err="1" smtClean="0">
                <a:solidFill>
                  <a:schemeClr val="tx1">
                    <a:lumMod val="75000"/>
                    <a:lumOff val="25000"/>
                  </a:schemeClr>
                </a:solidFill>
                <a:latin typeface="Frutiger LT Com 45 Light" panose="020B0303030504020204" pitchFamily="34" charset="0"/>
              </a:rPr>
              <a:t>Anruferquote</a:t>
            </a:r>
            <a:r>
              <a:rPr lang="de-DE" sz="1200" dirty="0" smtClean="0">
                <a:solidFill>
                  <a:schemeClr val="tx1">
                    <a:lumMod val="75000"/>
                    <a:lumOff val="25000"/>
                  </a:schemeClr>
                </a:solidFill>
                <a:latin typeface="Frutiger LT Com 45 Light" panose="020B0303030504020204" pitchFamily="34" charset="0"/>
              </a:rPr>
              <a:t> erfüllen</a:t>
            </a:r>
          </a:p>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Neuerungen in der Unternehmenssoftware und den Unternehmensprozessen zu kennen</a:t>
            </a: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Kontakt mit den Kollegen aufzunehmen </a:t>
            </a:r>
            <a:r>
              <a:rPr lang="de-DE" sz="1200" dirty="0" smtClean="0">
                <a:solidFill>
                  <a:schemeClr val="tx1">
                    <a:lumMod val="75000"/>
                    <a:lumOff val="25000"/>
                  </a:schemeClr>
                </a:solidFill>
                <a:latin typeface="Frutiger LT Com 45 Light" panose="020B0303030504020204" pitchFamily="34" charset="0"/>
              </a:rPr>
              <a:t>trotz der </a:t>
            </a:r>
            <a:r>
              <a:rPr lang="de-DE" sz="1200" dirty="0">
                <a:solidFill>
                  <a:schemeClr val="tx1">
                    <a:lumMod val="75000"/>
                    <a:lumOff val="25000"/>
                  </a:schemeClr>
                </a:solidFill>
                <a:latin typeface="Frutiger LT Com 45 Light" panose="020B0303030504020204" pitchFamily="34" charset="0"/>
              </a:rPr>
              <a:t>Arbeitslast</a:t>
            </a: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Zeit für die Familie </a:t>
            </a:r>
            <a:r>
              <a:rPr lang="de-DE" sz="1200" dirty="0" smtClean="0">
                <a:solidFill>
                  <a:schemeClr val="tx1">
                    <a:lumMod val="75000"/>
                    <a:lumOff val="25000"/>
                  </a:schemeClr>
                </a:solidFill>
                <a:latin typeface="Frutiger LT Com 45 Light" panose="020B0303030504020204" pitchFamily="34" charset="0"/>
              </a:rPr>
              <a:t>haben</a:t>
            </a: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Sportlich und </a:t>
            </a:r>
            <a:r>
              <a:rPr lang="de-DE" sz="1200" dirty="0" smtClean="0">
                <a:solidFill>
                  <a:schemeClr val="tx1">
                    <a:lumMod val="75000"/>
                    <a:lumOff val="25000"/>
                  </a:schemeClr>
                </a:solidFill>
                <a:latin typeface="Frutiger LT Com 45 Light" panose="020B0303030504020204" pitchFamily="34" charset="0"/>
              </a:rPr>
              <a:t>aktiv </a:t>
            </a:r>
            <a:r>
              <a:rPr lang="de-DE" sz="1200" dirty="0">
                <a:solidFill>
                  <a:schemeClr val="tx1">
                    <a:lumMod val="75000"/>
                    <a:lumOff val="25000"/>
                  </a:schemeClr>
                </a:solidFill>
                <a:latin typeface="Frutiger LT Com 45 Light" panose="020B0303030504020204" pitchFamily="34" charset="0"/>
              </a:rPr>
              <a:t>sein</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Eigene Wünsche erfüllen trotz Familienlast</a:t>
            </a: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smtClean="0">
                <a:latin typeface="Frutiger LT Com 45 Light" panose="020B0303030504020204" pitchFamily="34" charset="0"/>
              </a:rPr>
              <a:t>Repräsentiert 35% der Nutzer</a:t>
            </a:r>
            <a:endParaRPr lang="de-DE" sz="1600" dirty="0">
              <a:latin typeface="Frutiger LT Com 45 Light" panose="020B0303030504020204" pitchFamily="34" charset="0"/>
            </a:endParaRP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5" y="124850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Alter:</a:t>
            </a:r>
            <a:r>
              <a:rPr lang="de-DE" sz="1100" dirty="0" smtClean="0">
                <a:solidFill>
                  <a:schemeClr val="tx1">
                    <a:lumMod val="75000"/>
                    <a:lumOff val="25000"/>
                  </a:schemeClr>
                </a:solidFill>
                <a:latin typeface="Frutiger LT Com 45 Light" panose="020B0303030504020204" pitchFamily="34" charset="0"/>
              </a:rPr>
              <a:t> 35 Jahre</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Beruf:</a:t>
            </a:r>
            <a:r>
              <a:rPr lang="de-DE" sz="1100" dirty="0" smtClean="0">
                <a:solidFill>
                  <a:schemeClr val="tx1">
                    <a:lumMod val="75000"/>
                    <a:lumOff val="25000"/>
                  </a:schemeClr>
                </a:solidFill>
                <a:latin typeface="Frutiger LT Com 45 Light" panose="020B0303030504020204" pitchFamily="34" charset="0"/>
              </a:rPr>
              <a:t> Versicherungskauffrau</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Status:</a:t>
            </a:r>
            <a:r>
              <a:rPr lang="de-DE" sz="1100" dirty="0" smtClean="0">
                <a:solidFill>
                  <a:schemeClr val="tx1">
                    <a:lumMod val="75000"/>
                    <a:lumOff val="25000"/>
                  </a:schemeClr>
                </a:solidFill>
                <a:latin typeface="Frutiger LT Com 45 Light" panose="020B0303030504020204" pitchFamily="34" charset="0"/>
              </a:rPr>
              <a:t> Verheiratet, 2 Kinder</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16785"/>
          </a:xfrm>
          <a:prstGeom prst="rect">
            <a:avLst/>
          </a:prstGeom>
          <a:noFill/>
        </p:spPr>
        <p:txBody>
          <a:bodyPr wrap="square" lIns="0" rtlCol="0">
            <a:spAutoFit/>
          </a:bodyPr>
          <a:lstStyle/>
          <a:p>
            <a:r>
              <a:rPr lang="de-DE" sz="1400" b="1" dirty="0" smtClean="0">
                <a:solidFill>
                  <a:schemeClr val="tx1">
                    <a:lumMod val="75000"/>
                    <a:lumOff val="25000"/>
                  </a:schemeClr>
                </a:solidFill>
                <a:latin typeface="Frutiger LT Com 45 Light" panose="020B0303030504020204" pitchFamily="34" charset="0"/>
              </a:rPr>
              <a:t>Wohnort:</a:t>
            </a:r>
            <a:r>
              <a:rPr lang="de-DE" sz="1100" dirty="0" smtClean="0">
                <a:solidFill>
                  <a:schemeClr val="tx1">
                    <a:lumMod val="75000"/>
                    <a:lumOff val="25000"/>
                  </a:schemeClr>
                </a:solidFill>
                <a:latin typeface="Frutiger LT Com 45 Light" panose="020B0303030504020204" pitchFamily="34" charset="0"/>
              </a:rPr>
              <a:t> </a:t>
            </a:r>
            <a:r>
              <a:rPr lang="de-DE" sz="1100" dirty="0">
                <a:solidFill>
                  <a:schemeClr val="tx1">
                    <a:lumMod val="75000"/>
                    <a:lumOff val="25000"/>
                  </a:schemeClr>
                </a:solidFill>
                <a:latin typeface="Frutiger LT Com 45 Light" panose="020B0303030504020204" pitchFamily="34" charset="0"/>
              </a:rPr>
              <a:t>C</a:t>
            </a:r>
            <a:r>
              <a:rPr lang="de-DE" sz="1100" dirty="0" smtClean="0">
                <a:solidFill>
                  <a:schemeClr val="tx1">
                    <a:lumMod val="75000"/>
                    <a:lumOff val="25000"/>
                  </a:schemeClr>
                </a:solidFill>
                <a:latin typeface="Frutiger LT Com 45 Light" panose="020B0303030504020204" pitchFamily="34" charset="0"/>
              </a:rPr>
              <a:t>oburg</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beobachtend</a:t>
              </a:r>
            </a:p>
          </p:txBody>
        </p:sp>
      </p:grpSp>
      <p:sp>
        <p:nvSpPr>
          <p:cNvPr id="71" name="Oval 70"/>
          <p:cNvSpPr/>
          <p:nvPr/>
        </p:nvSpPr>
        <p:spPr>
          <a:xfrm>
            <a:off x="3752088" y="491973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2" name="Oval 70"/>
          <p:cNvSpPr/>
          <p:nvPr/>
        </p:nvSpPr>
        <p:spPr>
          <a:xfrm>
            <a:off x="3608072" y="5253723"/>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3" name="Oval 70"/>
          <p:cNvSpPr/>
          <p:nvPr/>
        </p:nvSpPr>
        <p:spPr>
          <a:xfrm>
            <a:off x="4079776" y="5588757"/>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94" name="Oval 70"/>
          <p:cNvSpPr/>
          <p:nvPr/>
        </p:nvSpPr>
        <p:spPr>
          <a:xfrm>
            <a:off x="4151784" y="592275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pic>
        <p:nvPicPr>
          <p:cNvPr id="51" name="Picture 59"/>
          <p:cNvPicPr>
            <a:picLocks noChangeAspect="1"/>
          </p:cNvPicPr>
          <p:nvPr/>
        </p:nvPicPr>
        <p:blipFill rotWithShape="1">
          <a:blip r:embed="rId4" cstate="print">
            <a:extLst>
              <a:ext uri="{28A0092B-C50C-407E-A947-70E740481C1C}">
                <a14:useLocalDpi xmlns:a14="http://schemas.microsoft.com/office/drawing/2010/main" val="0"/>
              </a:ext>
            </a:extLst>
          </a:blip>
          <a:srcRect l="59019" t="9502" r="7900" b="24800"/>
          <a:stretch/>
        </p:blipFill>
        <p:spPr>
          <a:xfrm>
            <a:off x="204644" y="2847223"/>
            <a:ext cx="2212900" cy="2929748"/>
          </a:xfrm>
          <a:prstGeom prst="rect">
            <a:avLst/>
          </a:prstGeom>
        </p:spPr>
      </p:pic>
      <p:sp>
        <p:nvSpPr>
          <p:cNvPr id="58"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7"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78"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9"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80"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82"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83" name="Rectangle 41"/>
          <p:cNvSpPr/>
          <p:nvPr/>
        </p:nvSpPr>
        <p:spPr>
          <a:xfrm>
            <a:off x="8637223" y="4962003"/>
            <a:ext cx="915162" cy="2128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86" name="Rectangle 41"/>
          <p:cNvSpPr/>
          <p:nvPr/>
        </p:nvSpPr>
        <p:spPr>
          <a:xfrm>
            <a:off x="8637222" y="5217090"/>
            <a:ext cx="3219417" cy="212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90" name="Rectangle 41"/>
          <p:cNvSpPr/>
          <p:nvPr/>
        </p:nvSpPr>
        <p:spPr>
          <a:xfrm>
            <a:off x="8637222" y="5472838"/>
            <a:ext cx="1581769" cy="2139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91" name="Rectangle 41"/>
          <p:cNvSpPr/>
          <p:nvPr/>
        </p:nvSpPr>
        <p:spPr>
          <a:xfrm>
            <a:off x="8637222" y="5730658"/>
            <a:ext cx="1289893" cy="212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98" name="Rectangle 41"/>
          <p:cNvSpPr/>
          <p:nvPr/>
        </p:nvSpPr>
        <p:spPr>
          <a:xfrm>
            <a:off x="8637223" y="5993704"/>
            <a:ext cx="2355322" cy="2113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bg1"/>
              </a:solidFill>
              <a:latin typeface="Frutiger LT Com 45 Light" panose="020B0303030504020204" pitchFamily="34" charset="0"/>
            </a:endParaRPr>
          </a:p>
        </p:txBody>
      </p:sp>
      <p:sp>
        <p:nvSpPr>
          <p:cNvPr id="99"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IT &amp; Internet</a:t>
            </a:r>
            <a:endParaRPr lang="de-DE" sz="1200" dirty="0">
              <a:solidFill>
                <a:schemeClr val="bg1"/>
              </a:solidFill>
              <a:latin typeface="Frutiger LT Com 45 Light" panose="020B0303030504020204" pitchFamily="34" charset="0"/>
            </a:endParaRPr>
          </a:p>
        </p:txBody>
      </p:sp>
      <p:sp>
        <p:nvSpPr>
          <p:cNvPr id="100"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Software</a:t>
            </a:r>
            <a:endParaRPr lang="de-DE" sz="1200" dirty="0">
              <a:solidFill>
                <a:schemeClr val="bg1"/>
              </a:solidFill>
              <a:latin typeface="Frutiger LT Com 45 Light" panose="020B0303030504020204" pitchFamily="34" charset="0"/>
            </a:endParaRPr>
          </a:p>
        </p:txBody>
      </p:sp>
      <p:sp>
        <p:nvSpPr>
          <p:cNvPr id="101"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Endgeräte</a:t>
            </a:r>
            <a:endParaRPr lang="de-DE" sz="1200" dirty="0">
              <a:solidFill>
                <a:schemeClr val="bg1"/>
              </a:solidFill>
              <a:latin typeface="Frutiger LT Com 45 Light" panose="020B0303030504020204" pitchFamily="34" charset="0"/>
            </a:endParaRPr>
          </a:p>
        </p:txBody>
      </p:sp>
      <p:sp>
        <p:nvSpPr>
          <p:cNvPr id="102"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bg1"/>
                </a:solidFill>
                <a:latin typeface="Frutiger LT Com 45 Light" panose="020B0303030504020204" pitchFamily="34" charset="0"/>
              </a:rPr>
              <a:t>Mobile Applikationen</a:t>
            </a:r>
            <a:endParaRPr lang="de-DE" sz="1200" dirty="0">
              <a:solidFill>
                <a:schemeClr val="bg1"/>
              </a:solidFill>
              <a:latin typeface="Frutiger LT Com 45 Light" panose="020B0303030504020204" pitchFamily="34" charset="0"/>
            </a:endParaRPr>
          </a:p>
        </p:txBody>
      </p:sp>
      <p:sp>
        <p:nvSpPr>
          <p:cNvPr id="103"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latin typeface="Frutiger LT Com 45 Light" panose="020B0303030504020204" pitchFamily="34" charset="0"/>
              </a:rPr>
              <a:t>Social Networking</a:t>
            </a:r>
          </a:p>
        </p:txBody>
      </p:sp>
    </p:spTree>
    <p:extLst>
      <p:ext uri="{BB962C8B-B14F-4D97-AF65-F5344CB8AC3E}">
        <p14:creationId xmlns:p14="http://schemas.microsoft.com/office/powerpoint/2010/main" val="104396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IESE_ppt_Master_dt">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IESE_ppt_Master_en</Template>
  <TotalTime>0</TotalTime>
  <Words>749</Words>
  <Application>Microsoft Macintosh PowerPoint</Application>
  <PresentationFormat>Widescreen</PresentationFormat>
  <Paragraphs>105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Wingdings</vt:lpstr>
      <vt:lpstr>Frutiger LT Com 45 Light</vt:lpstr>
      <vt:lpstr>Frutiger LT Com 55 Roman</vt:lpstr>
      <vt:lpstr>IESE_ppt_Master_dt</vt:lpstr>
      <vt:lpstr>PowerPoint Presentation</vt:lpstr>
      <vt:lpstr>PowerPoint Presentation</vt:lpstr>
      <vt:lpstr>PowerPoint Presentation</vt:lpstr>
    </vt:vector>
  </TitlesOfParts>
  <Company>IESE</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with logo (in Capitols)</dc:title>
  <dc:creator>Nass Bauer, Claudia</dc:creator>
  <cp:lastModifiedBy>Microsoft Office User</cp:lastModifiedBy>
  <cp:revision>224</cp:revision>
  <cp:lastPrinted>2011-04-27T07:57:31Z</cp:lastPrinted>
  <dcterms:created xsi:type="dcterms:W3CDTF">2015-03-25T09:15:26Z</dcterms:created>
  <dcterms:modified xsi:type="dcterms:W3CDTF">2017-10-17T13:58:06Z</dcterms:modified>
</cp:coreProperties>
</file>

<file path=userCustomization/customUI.xml><?xml version="1.0" encoding="utf-8"?>
<mso:customUI xmlns:doc="http://schemas.microsoft.com/office/2006/01/customui/currentDocument" xmlns:mso="http://schemas.microsoft.com/office/2006/01/customui">
  <mso:ribbon>
    <mso:qat>
      <mso:documentControls>
        <mso:separator idQ="doc:sep1" visible="true"/>
        <mso:control idQ="mso:SlideLayoutGallery" visible="true"/>
      </mso:documentControls>
    </mso:qat>
  </mso:ribbon>
</mso:customUI>
</file>