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
  </p:notesMasterIdLst>
  <p:handoutMasterIdLst>
    <p:handoutMasterId r:id="rId4"/>
  </p:handoutMasterIdLst>
  <p:sldIdLst>
    <p:sldId id="562" r:id="rId2"/>
  </p:sldIdLst>
  <p:sldSz cx="12192000" cy="6858000"/>
  <p:notesSz cx="6731000" cy="9867900"/>
  <p:defaultTex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p:defaultTextStyle>
  <p:extLst>
    <p:ext uri="{EFAFB233-063F-42B5-8137-9DF3F51BA10A}">
      <p15:sldGuideLst xmlns:p15="http://schemas.microsoft.com/office/powerpoint/2012/main" xmlns="">
        <p15:guide id="1" orient="horz" pos="3793" userDrawn="1">
          <p15:clr>
            <a:srgbClr val="A4A3A4"/>
          </p15:clr>
        </p15:guide>
        <p15:guide id="2" orient="horz" pos="255" userDrawn="1">
          <p15:clr>
            <a:srgbClr val="A4A3A4"/>
          </p15:clr>
        </p15:guide>
        <p15:guide id="3" orient="horz" pos="1706" userDrawn="1">
          <p15:clr>
            <a:srgbClr val="A4A3A4"/>
          </p15:clr>
        </p15:guide>
        <p15:guide id="4" pos="7288" userDrawn="1">
          <p15:clr>
            <a:srgbClr val="A4A3A4"/>
          </p15:clr>
        </p15:guide>
        <p15:guide id="5" pos="393" userDrawn="1">
          <p15:clr>
            <a:srgbClr val="A4A3A4"/>
          </p15:clr>
        </p15:guide>
      </p15:sldGuideLst>
    </p:ext>
    <p:ext uri="{2D200454-40CA-4A62-9FC3-DE9A4176ACB9}">
      <p15:notesGuideLst xmlns:p15="http://schemas.microsoft.com/office/powerpoint/2012/main" xmlns="">
        <p15:guide id="1" orient="horz" pos="386">
          <p15:clr>
            <a:srgbClr val="A4A3A4"/>
          </p15:clr>
        </p15:guide>
        <p15:guide id="2" orient="horz" pos="5830">
          <p15:clr>
            <a:srgbClr val="A4A3A4"/>
          </p15:clr>
        </p15:guide>
        <p15:guide id="3" orient="horz" pos="2201">
          <p15:clr>
            <a:srgbClr val="A4A3A4"/>
          </p15:clr>
        </p15:guide>
        <p15:guide id="4" orient="horz" pos="2065">
          <p15:clr>
            <a:srgbClr val="A4A3A4"/>
          </p15:clr>
        </p15:guide>
        <p15:guide id="5" pos="306">
          <p15:clr>
            <a:srgbClr val="A4A3A4"/>
          </p15:clr>
        </p15:guide>
        <p15:guide id="6" pos="39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7B8585"/>
    <a:srgbClr val="404040"/>
    <a:srgbClr val="A8AFAF"/>
    <a:srgbClr val="BC8F00"/>
    <a:srgbClr val="EEEFEF"/>
    <a:srgbClr val="179C7D"/>
    <a:srgbClr val="D4E6F4"/>
    <a:srgbClr val="A2D7CB"/>
    <a:srgbClr val="5CB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9" autoAdjust="0"/>
    <p:restoredTop sz="97498" autoAdjust="0"/>
  </p:normalViewPr>
  <p:slideViewPr>
    <p:cSldViewPr showGuides="1">
      <p:cViewPr varScale="1">
        <p:scale>
          <a:sx n="97" d="100"/>
          <a:sy n="97" d="100"/>
        </p:scale>
        <p:origin x="-552" y="-112"/>
      </p:cViewPr>
      <p:guideLst>
        <p:guide orient="horz" pos="3793"/>
        <p:guide orient="horz" pos="255"/>
        <p:guide orient="horz" pos="1706"/>
        <p:guide pos="7288"/>
        <p:guide pos="393"/>
      </p:guideLst>
    </p:cSldViewPr>
  </p:slideViewPr>
  <p:outlineViewPr>
    <p:cViewPr>
      <p:scale>
        <a:sx n="33" d="100"/>
        <a:sy n="33" d="100"/>
      </p:scale>
      <p:origin x="0" y="-5187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82" d="100"/>
          <a:sy n="82" d="100"/>
        </p:scale>
        <p:origin x="3030" y="462"/>
      </p:cViewPr>
      <p:guideLst>
        <p:guide orient="horz" pos="386"/>
        <p:guide orient="horz" pos="5830"/>
        <p:guide orient="horz" pos="2201"/>
        <p:guide orient="horz" pos="2065"/>
        <p:guide pos="306"/>
        <p:guide pos="3934"/>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371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13175" y="0"/>
            <a:ext cx="2916238" cy="493713"/>
          </a:xfrm>
          <a:prstGeom prst="rect">
            <a:avLst/>
          </a:prstGeom>
        </p:spPr>
        <p:txBody>
          <a:bodyPr vert="horz" lIns="91440" tIns="45720" rIns="91440" bIns="45720" rtlCol="0"/>
          <a:lstStyle>
            <a:lvl1pPr algn="r">
              <a:defRPr sz="1200"/>
            </a:lvl1pPr>
          </a:lstStyle>
          <a:p>
            <a:fld id="{712E56AE-624E-49E0-8ED0-94A91F974A6E}" type="datetimeFigureOut">
              <a:rPr lang="de-DE" smtClean="0"/>
              <a:t>24.10.17</a:t>
            </a:fld>
            <a:endParaRPr lang="de-DE"/>
          </a:p>
        </p:txBody>
      </p:sp>
      <p:sp>
        <p:nvSpPr>
          <p:cNvPr id="4" name="Fußzeilenplatzhalter 3"/>
          <p:cNvSpPr>
            <a:spLocks noGrp="1"/>
          </p:cNvSpPr>
          <p:nvPr>
            <p:ph type="ftr" sz="quarter" idx="2"/>
          </p:nvPr>
        </p:nvSpPr>
        <p:spPr>
          <a:xfrm>
            <a:off x="0" y="9372600"/>
            <a:ext cx="2916238" cy="49371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13175" y="9372600"/>
            <a:ext cx="2916238" cy="493713"/>
          </a:xfrm>
          <a:prstGeom prst="rect">
            <a:avLst/>
          </a:prstGeom>
        </p:spPr>
        <p:txBody>
          <a:bodyPr vert="horz" lIns="91440" tIns="45720" rIns="91440" bIns="45720" rtlCol="0" anchor="b"/>
          <a:lstStyle>
            <a:lvl1pPr algn="r">
              <a:defRPr sz="1200"/>
            </a:lvl1pPr>
          </a:lstStyle>
          <a:p>
            <a:fld id="{80BC5AC0-20DA-4069-B102-9653FA907D55}" type="slidenum">
              <a:rPr lang="de-DE" smtClean="0"/>
              <a:t>‹Nr.›</a:t>
            </a:fld>
            <a:endParaRPr lang="de-DE"/>
          </a:p>
        </p:txBody>
      </p:sp>
    </p:spTree>
    <p:extLst>
      <p:ext uri="{BB962C8B-B14F-4D97-AF65-F5344CB8AC3E}">
        <p14:creationId xmlns:p14="http://schemas.microsoft.com/office/powerpoint/2010/main" val="2314779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5774" y="0"/>
            <a:ext cx="3599826" cy="493713"/>
          </a:xfrm>
          <a:prstGeom prst="rect">
            <a:avLst/>
          </a:prstGeom>
        </p:spPr>
        <p:txBody>
          <a:bodyPr vert="horz" lIns="0" tIns="90000" rIns="91440" bIns="45720" rtlCol="0"/>
          <a:lstStyle>
            <a:lvl1pPr algn="l">
              <a:defRPr sz="1200">
                <a:latin typeface="Frutiger LT Com 55 Roman" pitchFamily="34" charset="0"/>
              </a:defRPr>
            </a:lvl1pPr>
          </a:lstStyle>
          <a:p>
            <a:endParaRPr lang="de-DE" dirty="0"/>
          </a:p>
        </p:txBody>
      </p:sp>
      <p:sp>
        <p:nvSpPr>
          <p:cNvPr id="3" name="Datumsplatzhalter 2"/>
          <p:cNvSpPr>
            <a:spLocks noGrp="1"/>
          </p:cNvSpPr>
          <p:nvPr>
            <p:ph type="dt" idx="1"/>
          </p:nvPr>
        </p:nvSpPr>
        <p:spPr>
          <a:xfrm>
            <a:off x="4805700" y="0"/>
            <a:ext cx="1439525" cy="493713"/>
          </a:xfrm>
          <a:prstGeom prst="rect">
            <a:avLst/>
          </a:prstGeom>
        </p:spPr>
        <p:txBody>
          <a:bodyPr vert="horz" lIns="91440" tIns="90000" rIns="0" bIns="45720" rtlCol="0"/>
          <a:lstStyle>
            <a:lvl1pPr algn="r">
              <a:defRPr sz="1200">
                <a:latin typeface="Frutiger LT Com 55 Roman" pitchFamily="34" charset="0"/>
              </a:defRPr>
            </a:lvl1pPr>
          </a:lstStyle>
          <a:p>
            <a:fld id="{D64C5CA1-81F4-43E1-8D15-34184FE6F392}" type="datetimeFigureOut">
              <a:rPr lang="de-DE" smtClean="0"/>
              <a:pPr/>
              <a:t>24.10.17</a:t>
            </a:fld>
            <a:endParaRPr lang="de-DE" dirty="0"/>
          </a:p>
        </p:txBody>
      </p:sp>
      <p:sp>
        <p:nvSpPr>
          <p:cNvPr id="4" name="Folienbildplatzhalter 3"/>
          <p:cNvSpPr>
            <a:spLocks noGrp="1" noRot="1" noChangeAspect="1"/>
          </p:cNvSpPr>
          <p:nvPr>
            <p:ph type="sldImg" idx="2"/>
          </p:nvPr>
        </p:nvSpPr>
        <p:spPr>
          <a:xfrm>
            <a:off x="-106363" y="612775"/>
            <a:ext cx="4737101" cy="2665413"/>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85774" y="3494088"/>
            <a:ext cx="5759451" cy="5760462"/>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485774" y="9372600"/>
            <a:ext cx="3599826" cy="493713"/>
          </a:xfrm>
          <a:prstGeom prst="rect">
            <a:avLst/>
          </a:prstGeom>
        </p:spPr>
        <p:txBody>
          <a:bodyPr vert="horz" lIns="0" tIns="45720" rIns="91440" bIns="180000" rtlCol="0" anchor="b"/>
          <a:lstStyle>
            <a:lvl1pPr algn="l">
              <a:defRPr sz="1200">
                <a:latin typeface="Frutiger LT Com 55 Roman" pitchFamily="34" charset="0"/>
              </a:defRPr>
            </a:lvl1pPr>
          </a:lstStyle>
          <a:p>
            <a:endParaRPr lang="de-DE" dirty="0"/>
          </a:p>
        </p:txBody>
      </p:sp>
      <p:sp>
        <p:nvSpPr>
          <p:cNvPr id="7" name="Foliennummernplatzhalter 6"/>
          <p:cNvSpPr>
            <a:spLocks noGrp="1"/>
          </p:cNvSpPr>
          <p:nvPr>
            <p:ph type="sldNum" sz="quarter" idx="5"/>
          </p:nvPr>
        </p:nvSpPr>
        <p:spPr>
          <a:xfrm>
            <a:off x="4805699" y="9372600"/>
            <a:ext cx="1439525" cy="493713"/>
          </a:xfrm>
          <a:prstGeom prst="rect">
            <a:avLst/>
          </a:prstGeom>
        </p:spPr>
        <p:txBody>
          <a:bodyPr vert="horz" lIns="91440" tIns="45720" rIns="0" bIns="180000" rtlCol="0" anchor="b"/>
          <a:lstStyle>
            <a:lvl1pPr algn="r">
              <a:defRPr sz="1200">
                <a:latin typeface="Frutiger LT Com 55 Roman" pitchFamily="34" charset="0"/>
              </a:defRPr>
            </a:lvl1pPr>
          </a:lstStyle>
          <a:p>
            <a:fld id="{6F118F77-BF2E-4843-AA6C-ED9ACCB38B45}" type="slidenum">
              <a:rPr lang="de-DE" smtClean="0"/>
              <a:pPr/>
              <a:t>‹Nr.›</a:t>
            </a:fld>
            <a:endParaRPr lang="de-DE" dirty="0"/>
          </a:p>
        </p:txBody>
      </p:sp>
    </p:spTree>
    <p:extLst>
      <p:ext uri="{BB962C8B-B14F-4D97-AF65-F5344CB8AC3E}">
        <p14:creationId xmlns:p14="http://schemas.microsoft.com/office/powerpoint/2010/main" val="15243539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Clr>
        <a:srgbClr val="179C7D"/>
      </a:buClr>
      <a:buFont typeface="Wingdings" pitchFamily="2" charset="2"/>
      <a:buChar char="n"/>
      <a:defRPr sz="1200" kern="1200">
        <a:solidFill>
          <a:schemeClr val="tx1"/>
        </a:solidFill>
        <a:latin typeface="Frutiger LT Com 55 Roman" pitchFamily="34" charset="0"/>
        <a:ea typeface="+mn-ea"/>
        <a:cs typeface="+mn-cs"/>
      </a:defRPr>
    </a:lvl1pPr>
    <a:lvl2pPr marL="360363" indent="-184150"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2pPr>
    <a:lvl3pPr marL="536575" indent="-176213"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3pPr>
    <a:lvl4pPr marL="715963" indent="-17462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4pPr>
    <a:lvl5pPr marL="896938" indent="-18097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Myers-Briggs Typenindikator</a:t>
            </a:r>
          </a:p>
          <a:p>
            <a:pPr lvl="1"/>
            <a:r>
              <a:rPr lang="de-DE" dirty="0"/>
              <a:t>Deutsch: https://de.wikipedia.org/wiki/Myers-Briggs_Typenindikator</a:t>
            </a:r>
          </a:p>
          <a:p>
            <a:pPr lvl="1"/>
            <a:r>
              <a:rPr lang="de-DE" dirty="0"/>
              <a:t>English: https://en.wikipedia.org/wiki/Myers%E2%80%93Briggs_Type_Indicator</a:t>
            </a:r>
          </a:p>
        </p:txBody>
      </p:sp>
      <p:sp>
        <p:nvSpPr>
          <p:cNvPr id="4" name="Foliennummernplatzhalter 3"/>
          <p:cNvSpPr>
            <a:spLocks noGrp="1"/>
          </p:cNvSpPr>
          <p:nvPr>
            <p:ph type="sldNum" sz="quarter" idx="10"/>
          </p:nvPr>
        </p:nvSpPr>
        <p:spPr/>
        <p:txBody>
          <a:bodyPr/>
          <a:lstStyle/>
          <a:p>
            <a:fld id="{6F118F77-BF2E-4843-AA6C-ED9ACCB38B45}" type="slidenum">
              <a:rPr lang="de-DE" smtClean="0"/>
              <a:pPr/>
              <a:t>1</a:t>
            </a:fld>
            <a:endParaRPr lang="de-DE" dirty="0"/>
          </a:p>
        </p:txBody>
      </p:sp>
    </p:spTree>
    <p:extLst>
      <p:ext uri="{BB962C8B-B14F-4D97-AF65-F5344CB8AC3E}">
        <p14:creationId xmlns:p14="http://schemas.microsoft.com/office/powerpoint/2010/main" val="381729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mit Bild">
    <p:spTree>
      <p:nvGrpSpPr>
        <p:cNvPr id="1" name=""/>
        <p:cNvGrpSpPr/>
        <p:nvPr/>
      </p:nvGrpSpPr>
      <p:grpSpPr>
        <a:xfrm>
          <a:off x="0" y="0"/>
          <a:ext cx="0" cy="0"/>
          <a:chOff x="0" y="0"/>
          <a:chExt cx="0" cy="0"/>
        </a:xfrm>
      </p:grpSpPr>
      <p:sp>
        <p:nvSpPr>
          <p:cNvPr id="3" name="Rectangle 3"/>
          <p:cNvSpPr>
            <a:spLocks noGrp="1" noChangeArrowheads="1"/>
          </p:cNvSpPr>
          <p:nvPr>
            <p:ph type="subTitle" idx="1"/>
          </p:nvPr>
        </p:nvSpPr>
        <p:spPr>
          <a:xfrm>
            <a:off x="622300" y="1773238"/>
            <a:ext cx="10944000" cy="647622"/>
          </a:xfrm>
        </p:spPr>
        <p:txBody>
          <a:bodyPr/>
          <a:lstStyle>
            <a:lvl1pPr marL="0" indent="0">
              <a:buNone/>
              <a:defRPr/>
            </a:lvl1pPr>
          </a:lstStyle>
          <a:p>
            <a:pPr lvl="0"/>
            <a:r>
              <a:rPr lang="en-US" noProof="0"/>
              <a:t>Click to edit Master subtitle style</a:t>
            </a:r>
            <a:endParaRPr lang="de-DE" noProof="0" dirty="0"/>
          </a:p>
        </p:txBody>
      </p:sp>
      <p:sp>
        <p:nvSpPr>
          <p:cNvPr id="4" name="Line 13"/>
          <p:cNvSpPr>
            <a:spLocks noChangeShapeType="1"/>
          </p:cNvSpPr>
          <p:nvPr userDrawn="1"/>
        </p:nvSpPr>
        <p:spPr bwMode="auto">
          <a:xfrm>
            <a:off x="622300" y="249287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Bildplatzhalter 2"/>
          <p:cNvSpPr>
            <a:spLocks noGrp="1"/>
          </p:cNvSpPr>
          <p:nvPr>
            <p:ph type="pic" sz="quarter" idx="10"/>
          </p:nvPr>
        </p:nvSpPr>
        <p:spPr>
          <a:xfrm>
            <a:off x="625700" y="2636890"/>
            <a:ext cx="10944000" cy="3384470"/>
          </a:xfrm>
        </p:spPr>
        <p:txBody>
          <a:bodyPr anchor="ctr" anchorCtr="0"/>
          <a:lstStyle>
            <a:lvl1pPr marL="0" indent="0" algn="ctr">
              <a:buNone/>
              <a:defRPr/>
            </a:lvl1pPr>
          </a:lstStyle>
          <a:p>
            <a:r>
              <a:rPr lang="en-US"/>
              <a:t>Click icon to add picture</a:t>
            </a:r>
            <a:endParaRPr lang="de-DE" dirty="0"/>
          </a:p>
        </p:txBody>
      </p:sp>
      <p:sp>
        <p:nvSpPr>
          <p:cNvPr id="6" name="Line 12"/>
          <p:cNvSpPr>
            <a:spLocks noChangeShapeType="1"/>
          </p:cNvSpPr>
          <p:nvPr userDrawn="1"/>
        </p:nvSpPr>
        <p:spPr bwMode="auto">
          <a:xfrm flipV="1">
            <a:off x="622300" y="404813"/>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7"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en-US" noProof="0"/>
              <a:t>Click to edit Master title style</a:t>
            </a:r>
            <a:endParaRPr lang="de-DE" noProof="0" dirty="0"/>
          </a:p>
        </p:txBody>
      </p:sp>
    </p:spTree>
    <p:extLst>
      <p:ext uri="{BB962C8B-B14F-4D97-AF65-F5344CB8AC3E}">
        <p14:creationId xmlns:p14="http://schemas.microsoft.com/office/powerpoint/2010/main" val="40291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3084" name="Line 12"/>
          <p:cNvSpPr>
            <a:spLocks noChangeShapeType="1"/>
          </p:cNvSpPr>
          <p:nvPr userDrawn="1"/>
        </p:nvSpPr>
        <p:spPr bwMode="auto">
          <a:xfrm flipV="1">
            <a:off x="622300" y="406800"/>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85" name="Line 13"/>
          <p:cNvSpPr>
            <a:spLocks noChangeShapeType="1"/>
          </p:cNvSpPr>
          <p:nvPr userDrawn="1"/>
        </p:nvSpPr>
        <p:spPr bwMode="auto">
          <a:xfrm>
            <a:off x="622300" y="249287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91" name="Text Box 19"/>
          <p:cNvSpPr txBox="1">
            <a:spLocks noChangeArrowheads="1"/>
          </p:cNvSpPr>
          <p:nvPr userDrawn="1"/>
        </p:nvSpPr>
        <p:spPr bwMode="auto">
          <a:xfrm>
            <a:off x="607484" y="6433201"/>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de-DE" sz="800" dirty="0">
                <a:solidFill>
                  <a:schemeClr val="bg2"/>
                </a:solidFill>
              </a:rPr>
              <a:t>© Fraunhofer IESE </a:t>
            </a:r>
          </a:p>
        </p:txBody>
      </p:sp>
      <p:sp>
        <p:nvSpPr>
          <p:cNvPr id="8" name="Line 7"/>
          <p:cNvSpPr>
            <a:spLocks noChangeShapeType="1"/>
          </p:cNvSpPr>
          <p:nvPr userDrawn="1"/>
        </p:nvSpPr>
        <p:spPr bwMode="auto">
          <a:xfrm flipV="1">
            <a:off x="625700" y="6165380"/>
            <a:ext cx="1094400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en-US" noProof="0"/>
              <a:t>Click to edit Master title style</a:t>
            </a:r>
            <a:endParaRPr lang="de-DE" noProof="0" dirty="0"/>
          </a:p>
        </p:txBody>
      </p:sp>
      <p:sp>
        <p:nvSpPr>
          <p:cNvPr id="10" name="Rectangle 3"/>
          <p:cNvSpPr>
            <a:spLocks noGrp="1" noChangeArrowheads="1"/>
          </p:cNvSpPr>
          <p:nvPr>
            <p:ph type="subTitle" idx="1"/>
          </p:nvPr>
        </p:nvSpPr>
        <p:spPr>
          <a:xfrm>
            <a:off x="622300" y="1773238"/>
            <a:ext cx="10944000" cy="647622"/>
          </a:xfrm>
        </p:spPr>
        <p:txBody>
          <a:bodyPr/>
          <a:lstStyle>
            <a:lvl1pPr marL="0" indent="0">
              <a:buNone/>
              <a:defRPr/>
            </a:lvl1pPr>
          </a:lstStyle>
          <a:p>
            <a:pPr lvl="0"/>
            <a:r>
              <a:rPr lang="en-US" noProof="0"/>
              <a:t>Click to edit Master subtitle style</a:t>
            </a:r>
            <a:endParaRPr lang="de-DE" noProof="0" dirty="0"/>
          </a:p>
        </p:txBody>
      </p:sp>
      <p:pic>
        <p:nvPicPr>
          <p:cNvPr id="11" name="Picture 10" descr="Logo_ausgetausch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1424" y="3487110"/>
            <a:ext cx="4325752" cy="1184400"/>
          </a:xfrm>
          <a:prstGeom prst="rect">
            <a:avLst/>
          </a:prstGeom>
        </p:spPr>
      </p:pic>
    </p:spTree>
    <p:extLst>
      <p:ext uri="{BB962C8B-B14F-4D97-AF65-F5344CB8AC3E}">
        <p14:creationId xmlns:p14="http://schemas.microsoft.com/office/powerpoint/2010/main" val="387301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622300" y="476823"/>
            <a:ext cx="10944000" cy="1007908"/>
          </a:xfrm>
        </p:spPr>
        <p:txBody>
          <a:bodyPr/>
          <a:lstStyle>
            <a:lvl1pPr marL="0" indent="0">
              <a:defRPr sz="3200" cap="all" baseline="0"/>
            </a:lvl1pPr>
          </a:lstStyle>
          <a:p>
            <a:pPr lvl="0"/>
            <a:r>
              <a:rPr lang="en-US" noProof="0"/>
              <a:t>Click to edit Master title style</a:t>
            </a:r>
            <a:endParaRPr lang="de-DE" noProof="0" dirty="0"/>
          </a:p>
        </p:txBody>
      </p:sp>
      <p:sp>
        <p:nvSpPr>
          <p:cNvPr id="4" name="Line 12"/>
          <p:cNvSpPr>
            <a:spLocks noChangeShapeType="1"/>
          </p:cNvSpPr>
          <p:nvPr userDrawn="1"/>
        </p:nvSpPr>
        <p:spPr bwMode="auto">
          <a:xfrm flipV="1">
            <a:off x="622300" y="406800"/>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Line 8"/>
          <p:cNvSpPr>
            <a:spLocks noChangeShapeType="1"/>
          </p:cNvSpPr>
          <p:nvPr userDrawn="1"/>
        </p:nvSpPr>
        <p:spPr bwMode="auto">
          <a:xfrm>
            <a:off x="624000" y="155880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platzhalter 2"/>
          <p:cNvSpPr>
            <a:spLocks noGrp="1"/>
          </p:cNvSpPr>
          <p:nvPr>
            <p:ph type="body" sz="quarter" idx="10"/>
          </p:nvPr>
        </p:nvSpPr>
        <p:spPr>
          <a:xfrm>
            <a:off x="622301" y="1773238"/>
            <a:ext cx="10945700" cy="4248150"/>
          </a:xfrm>
        </p:spPr>
        <p:txBody>
          <a:bodyPr/>
          <a:lstStyle>
            <a:lvl1pPr marL="360000" indent="-360000">
              <a:buFont typeface="Wingdings" pitchFamily="2" charset="2"/>
              <a:buChar char="n"/>
              <a:defRPr/>
            </a:lvl1pPr>
            <a:lvl2pPr marL="720000" indent="-360000">
              <a:buFont typeface="Wingdings" pitchFamily="2" charset="2"/>
              <a:buChar char="n"/>
              <a:defRPr/>
            </a:lvl2pPr>
            <a:lvl3pPr marL="1080000">
              <a:defRPr/>
            </a:lvl3pPr>
            <a:lvl4pPr marL="1440000">
              <a:defRPr/>
            </a:lvl4pPr>
            <a:lvl5pPr marL="1800000" indent="-3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349666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p:cNvSpPr>
            <a:spLocks noGrp="1"/>
          </p:cNvSpPr>
          <p:nvPr>
            <p:ph type="title"/>
          </p:nvPr>
        </p:nvSpPr>
        <p:spPr>
          <a:xfrm>
            <a:off x="622300" y="334800"/>
            <a:ext cx="10944000" cy="369332"/>
          </a:xfrm>
        </p:spPr>
        <p:txBody>
          <a:bodyPr wrap="square">
            <a:spAutoFit/>
          </a:bodyPr>
          <a:lstStyle>
            <a:lvl1pPr marL="0" indent="0" defTabSz="504000">
              <a:defRPr/>
            </a:lvl1pPr>
          </a:lstStyle>
          <a:p>
            <a:r>
              <a:rPr lang="en-US" dirty="0"/>
              <a:t>Click to edit Master title style</a:t>
            </a:r>
            <a:endParaRPr lang="de-DE" dirty="0"/>
          </a:p>
        </p:txBody>
      </p:sp>
      <p:sp>
        <p:nvSpPr>
          <p:cNvPr id="3" name="Inhaltsplatzhalter 2"/>
          <p:cNvSpPr>
            <a:spLocks noGrp="1"/>
          </p:cNvSpPr>
          <p:nvPr>
            <p:ph idx="1"/>
          </p:nvPr>
        </p:nvSpPr>
        <p:spPr>
          <a:xfrm>
            <a:off x="622300" y="1773238"/>
            <a:ext cx="1094400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5418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hteck 2"/>
          <p:cNvSpPr/>
          <p:nvPr userDrawn="1"/>
        </p:nvSpPr>
        <p:spPr bwMode="auto">
          <a:xfrm>
            <a:off x="623391" y="6126667"/>
            <a:ext cx="10945217" cy="84887"/>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18976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3" name="Rechteck 2"/>
          <p:cNvSpPr/>
          <p:nvPr userDrawn="1"/>
        </p:nvSpPr>
        <p:spPr bwMode="auto">
          <a:xfrm>
            <a:off x="623391" y="6093296"/>
            <a:ext cx="11017225" cy="622314"/>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33514371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334800"/>
            <a:ext cx="10944000" cy="1225540"/>
          </a:xfrm>
          <a:prstGeom prst="rect">
            <a:avLst/>
          </a:prstGeom>
          <a:noFill/>
          <a:ln>
            <a:noFill/>
          </a:ln>
          <a:effectLst/>
          <a:extLst/>
        </p:spPr>
        <p:txBody>
          <a:bodyPr vert="horz" wrap="square" lIns="0" tIns="0" rIns="0" bIns="0" numCol="1" anchor="t" anchorCtr="0" compatLnSpc="1">
            <a:prstTxWarp prst="textNoShape">
              <a:avLst/>
            </a:prstTxWarp>
            <a:noAutofit/>
          </a:bodyPr>
          <a:lstStyle/>
          <a:p>
            <a:pPr lvl="0"/>
            <a:r>
              <a:rPr lang="de-DE" dirty="0"/>
              <a:t>Mastertitelformat bearbeiten</a:t>
            </a:r>
          </a:p>
        </p:txBody>
      </p:sp>
      <p:sp>
        <p:nvSpPr>
          <p:cNvPr id="1027" name="Rectangle 3"/>
          <p:cNvSpPr>
            <a:spLocks noGrp="1" noChangeArrowheads="1"/>
          </p:cNvSpPr>
          <p:nvPr>
            <p:ph type="body" idx="1"/>
          </p:nvPr>
        </p:nvSpPr>
        <p:spPr bwMode="auto">
          <a:xfrm>
            <a:off x="622300" y="1774800"/>
            <a:ext cx="10944000" cy="424815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Text Box 8"/>
          <p:cNvSpPr txBox="1">
            <a:spLocks noChangeArrowheads="1"/>
          </p:cNvSpPr>
          <p:nvPr/>
        </p:nvSpPr>
        <p:spPr bwMode="auto">
          <a:xfrm>
            <a:off x="607484" y="6502208"/>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de-DE" sz="800" dirty="0">
                <a:solidFill>
                  <a:schemeClr val="bg2"/>
                </a:solidFill>
              </a:rPr>
              <a:t>© Fraunhofer IESE </a:t>
            </a:r>
          </a:p>
        </p:txBody>
      </p:sp>
      <p:sp>
        <p:nvSpPr>
          <p:cNvPr id="7" name="Line 7"/>
          <p:cNvSpPr>
            <a:spLocks noChangeShapeType="1"/>
          </p:cNvSpPr>
          <p:nvPr/>
        </p:nvSpPr>
        <p:spPr bwMode="auto">
          <a:xfrm flipV="1">
            <a:off x="625700" y="6165380"/>
            <a:ext cx="1094400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 name="Text Box 11"/>
          <p:cNvSpPr txBox="1">
            <a:spLocks noChangeArrowheads="1"/>
          </p:cNvSpPr>
          <p:nvPr/>
        </p:nvSpPr>
        <p:spPr bwMode="auto">
          <a:xfrm>
            <a:off x="607484" y="6223091"/>
            <a:ext cx="736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fld id="{DC75ABA8-74DD-4667-80FE-C5991E625FC0}" type="slidenum">
              <a:rPr lang="en-US" sz="1000">
                <a:solidFill>
                  <a:srgbClr val="7B8585"/>
                </a:solidFill>
              </a:rPr>
              <a:pPr algn="l">
                <a:spcBef>
                  <a:spcPct val="50000"/>
                </a:spcBef>
              </a:pPr>
              <a:t>‹Nr.›</a:t>
            </a:fld>
            <a:endParaRPr lang="en-US" sz="1000" dirty="0">
              <a:solidFill>
                <a:srgbClr val="7B8585"/>
              </a:solidFill>
            </a:endParaRPr>
          </a:p>
        </p:txBody>
      </p:sp>
      <p:pic>
        <p:nvPicPr>
          <p:cNvPr id="9" name="Picture 8" descr="Logo_ausgetauscht"/>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48663" y="6300000"/>
            <a:ext cx="1417637" cy="388152"/>
          </a:xfrm>
          <a:prstGeom prst="rect">
            <a:avLst/>
          </a:prstGeom>
        </p:spPr>
      </p:pic>
    </p:spTree>
    <p:extLst>
      <p:ext uri="{BB962C8B-B14F-4D97-AF65-F5344CB8AC3E}">
        <p14:creationId xmlns:p14="http://schemas.microsoft.com/office/powerpoint/2010/main" val="3737120482"/>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9" r:id="rId3"/>
    <p:sldLayoutId id="2147483674" r:id="rId4"/>
    <p:sldLayoutId id="2147483687" r:id="rId5"/>
    <p:sldLayoutId id="2147483688" r:id="rId6"/>
  </p:sldLayoutIdLst>
  <p:txStyles>
    <p:title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p:titleStyle>
    <p:body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latin typeface="Frutiger LT Com 45 Light" panose="020B0303030504020204" pitchFamily="34" charset="0"/>
            </a:endParaRPr>
          </a:p>
        </p:txBody>
      </p:sp>
      <p:sp>
        <p:nvSpPr>
          <p:cNvPr id="42" name="Rectangle 41"/>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46" name="Rectangle 45"/>
          <p:cNvSpPr/>
          <p:nvPr/>
        </p:nvSpPr>
        <p:spPr>
          <a:xfrm>
            <a:off x="0"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r>
              <a:rPr lang="de-DE" sz="7200" b="1" dirty="0" smtClean="0">
                <a:latin typeface="Frutiger LT Com 45 Light" panose="020B0303030504020204" pitchFamily="34" charset="0"/>
              </a:rPr>
              <a:t>Markus Maier</a:t>
            </a:r>
            <a:endParaRPr lang="de-DE" sz="7200" b="1" dirty="0">
              <a:latin typeface="Frutiger LT Com 45 Light" panose="020B0303030504020204" pitchFamily="34" charset="0"/>
            </a:endParaRP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smtClean="0">
                <a:solidFill>
                  <a:schemeClr val="tx1">
                    <a:lumMod val="75000"/>
                    <a:lumOff val="25000"/>
                  </a:schemeClr>
                </a:solidFill>
                <a:latin typeface="Frutiger LT Com 45 Light" panose="020B0303030504020204" pitchFamily="34" charset="0"/>
              </a:rPr>
              <a:t>Markus Maier hat die Schule nie wirklich ernst genommen, trotzdem hat er einen ganz passablen Abschluss geschafft. Er ist früher viel in unterschiedlichen Städten unterwegs gewesen, mittlerweile mag er große Städte nicht mehr besonders. Er geht sehr gerne arbeiten, leider muss er dazu jeden Tag in die Stadt pendeln. Seine Freundin wohnt mit ihm zusammen und ist ebenfalls berufstätig.</a:t>
            </a:r>
          </a:p>
          <a:p>
            <a:r>
              <a:rPr lang="de-DE" sz="1200" dirty="0" smtClean="0">
                <a:solidFill>
                  <a:schemeClr val="tx1">
                    <a:lumMod val="75000"/>
                    <a:lumOff val="25000"/>
                  </a:schemeClr>
                </a:solidFill>
                <a:latin typeface="Frutiger LT Com 45 Light" panose="020B0303030504020204" pitchFamily="34" charset="0"/>
              </a:rPr>
              <a:t>Obwohl er seine Arbeit mag, freut er sich jeden Abend wenn er in seiner Wohnung am Rande von </a:t>
            </a:r>
            <a:r>
              <a:rPr lang="de-DE" sz="1200" dirty="0" err="1" smtClean="0">
                <a:solidFill>
                  <a:schemeClr val="tx1">
                    <a:lumMod val="75000"/>
                    <a:lumOff val="25000"/>
                  </a:schemeClr>
                </a:solidFill>
                <a:latin typeface="Frutiger LT Com 45 Light" panose="020B0303030504020204" pitchFamily="34" charset="0"/>
              </a:rPr>
              <a:t>Gailberg</a:t>
            </a:r>
            <a:r>
              <a:rPr lang="de-DE" sz="1200" dirty="0" smtClean="0">
                <a:solidFill>
                  <a:schemeClr val="tx1">
                    <a:lumMod val="75000"/>
                    <a:lumOff val="25000"/>
                  </a:schemeClr>
                </a:solidFill>
                <a:latin typeface="Frutiger LT Com 45 Light" panose="020B0303030504020204" pitchFamily="34" charset="0"/>
              </a:rPr>
              <a:t> ankommt </a:t>
            </a:r>
            <a:r>
              <a:rPr lang="de-DE" sz="1200" dirty="0" smtClean="0">
                <a:solidFill>
                  <a:schemeClr val="tx1">
                    <a:lumMod val="75000"/>
                    <a:lumOff val="25000"/>
                  </a:schemeClr>
                </a:solidFill>
                <a:latin typeface="Frutiger LT Com 45 Light" panose="020B0303030504020204" pitchFamily="34" charset="0"/>
              </a:rPr>
              <a:t>und die vielen Menschen der Stadt hinter sich lassen kann. Er ist sehr gerne draußen in der Natur und bereist die Welt so viel es ihm möglich ist. Er ist in </a:t>
            </a:r>
            <a:r>
              <a:rPr lang="de-DE" sz="1200" dirty="0" err="1" smtClean="0">
                <a:solidFill>
                  <a:schemeClr val="tx1">
                    <a:lumMod val="75000"/>
                    <a:lumOff val="25000"/>
                  </a:schemeClr>
                </a:solidFill>
                <a:latin typeface="Frutiger LT Com 45 Light" panose="020B0303030504020204" pitchFamily="34" charset="0"/>
              </a:rPr>
              <a:t>Gailberg</a:t>
            </a:r>
            <a:r>
              <a:rPr lang="de-DE" sz="1200" dirty="0" smtClean="0">
                <a:solidFill>
                  <a:schemeClr val="tx1">
                    <a:lumMod val="75000"/>
                    <a:lumOff val="25000"/>
                  </a:schemeClr>
                </a:solidFill>
                <a:latin typeface="Frutiger LT Com 45 Light" panose="020B0303030504020204" pitchFamily="34" charset="0"/>
              </a:rPr>
              <a:t> nur zugezogen und kennt nicht so viele </a:t>
            </a:r>
            <a:r>
              <a:rPr lang="de-DE" sz="1200" dirty="0">
                <a:solidFill>
                  <a:schemeClr val="tx1">
                    <a:lumMod val="75000"/>
                    <a:lumOff val="25000"/>
                  </a:schemeClr>
                </a:solidFill>
                <a:latin typeface="Frutiger LT Com 45 Light" panose="020B0303030504020204" pitchFamily="34" charset="0"/>
              </a:rPr>
              <a:t>L</a:t>
            </a:r>
            <a:r>
              <a:rPr lang="de-DE" sz="1200" dirty="0" smtClean="0">
                <a:solidFill>
                  <a:schemeClr val="tx1">
                    <a:lumMod val="75000"/>
                    <a:lumOff val="25000"/>
                  </a:schemeClr>
                </a:solidFill>
                <a:latin typeface="Frutiger LT Com 45 Light" panose="020B0303030504020204" pitchFamily="34" charset="0"/>
              </a:rPr>
              <a:t>eute. Gerne würde er sich auch in die </a:t>
            </a:r>
            <a:r>
              <a:rPr lang="de-DE" sz="1200" dirty="0">
                <a:solidFill>
                  <a:schemeClr val="tx1">
                    <a:lumMod val="75000"/>
                    <a:lumOff val="25000"/>
                  </a:schemeClr>
                </a:solidFill>
                <a:latin typeface="Frutiger LT Com 45 Light" panose="020B0303030504020204" pitchFamily="34" charset="0"/>
              </a:rPr>
              <a:t>G</a:t>
            </a:r>
            <a:r>
              <a:rPr lang="de-DE" sz="1200" dirty="0" smtClean="0">
                <a:solidFill>
                  <a:schemeClr val="tx1">
                    <a:lumMod val="75000"/>
                    <a:lumOff val="25000"/>
                  </a:schemeClr>
                </a:solidFill>
                <a:latin typeface="Frutiger LT Com 45 Light" panose="020B0303030504020204" pitchFamily="34" charset="0"/>
              </a:rPr>
              <a:t>estaltung seines Städtchens mit einbringen leider </a:t>
            </a:r>
            <a:r>
              <a:rPr lang="de-DE" sz="1200" dirty="0" err="1" smtClean="0">
                <a:solidFill>
                  <a:schemeClr val="tx1">
                    <a:lumMod val="75000"/>
                    <a:lumOff val="25000"/>
                  </a:schemeClr>
                </a:solidFill>
                <a:latin typeface="Frutiger LT Com 45 Light" panose="020B0303030504020204" pitchFamily="34" charset="0"/>
              </a:rPr>
              <a:t>weiss</a:t>
            </a:r>
            <a:r>
              <a:rPr lang="de-DE" sz="1200" dirty="0" smtClean="0">
                <a:solidFill>
                  <a:schemeClr val="tx1">
                    <a:lumMod val="75000"/>
                    <a:lumOff val="25000"/>
                  </a:schemeClr>
                </a:solidFill>
                <a:latin typeface="Frutiger LT Com 45 Light" panose="020B0303030504020204" pitchFamily="34" charset="0"/>
              </a:rPr>
              <a:t> er nicht wie er das anstellen soll. Früher hat er seine Freunde alle in der Stadt gehabt und sie dort nach der Arbeit oder am Wochenende besucht. Mittlerweile haben Sie ebenfalls die Vorzüge seiner großen </a:t>
            </a:r>
            <a:r>
              <a:rPr lang="de-DE" sz="1200" dirty="0" err="1">
                <a:solidFill>
                  <a:schemeClr val="tx1">
                    <a:lumMod val="75000"/>
                    <a:lumOff val="25000"/>
                  </a:schemeClr>
                </a:solidFill>
                <a:latin typeface="Frutiger LT Com 45 Light" panose="020B0303030504020204" pitchFamily="34" charset="0"/>
              </a:rPr>
              <a:t>T</a:t>
            </a:r>
            <a:r>
              <a:rPr lang="de-DE" sz="1200" dirty="0" err="1" smtClean="0">
                <a:solidFill>
                  <a:schemeClr val="tx1">
                    <a:lumMod val="75000"/>
                    <a:lumOff val="25000"/>
                  </a:schemeClr>
                </a:solidFill>
                <a:latin typeface="Frutiger LT Com 45 Light" panose="020B0303030504020204" pitchFamily="34" charset="0"/>
              </a:rPr>
              <a:t>erasse</a:t>
            </a:r>
            <a:r>
              <a:rPr lang="de-DE" sz="1200" dirty="0" smtClean="0">
                <a:solidFill>
                  <a:schemeClr val="tx1">
                    <a:lumMod val="75000"/>
                    <a:lumOff val="25000"/>
                  </a:schemeClr>
                </a:solidFill>
                <a:latin typeface="Frutiger LT Com 45 Light" panose="020B0303030504020204" pitchFamily="34" charset="0"/>
              </a:rPr>
              <a:t> zu schätzen gelernt und besuchen ihn immer häufiger.</a:t>
            </a:r>
            <a:endParaRPr lang="de-DE" sz="1200" dirty="0">
              <a:solidFill>
                <a:schemeClr val="tx1">
                  <a:lumMod val="75000"/>
                  <a:lumOff val="25000"/>
                </a:schemeClr>
              </a:solidFill>
              <a:latin typeface="Frutiger LT Com 45 Light" panose="020B0303030504020204" pitchFamily="34" charset="0"/>
            </a:endParaRPr>
          </a:p>
        </p:txBody>
      </p:sp>
      <p:sp>
        <p:nvSpPr>
          <p:cNvPr id="55" name="TextBox 54"/>
          <p:cNvSpPr txBox="1"/>
          <p:nvPr/>
        </p:nvSpPr>
        <p:spPr>
          <a:xfrm>
            <a:off x="2771363" y="1248502"/>
            <a:ext cx="5512043" cy="30519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Biographie:</a:t>
            </a:r>
            <a:endParaRPr lang="de-DE" sz="1400" dirty="0">
              <a:solidFill>
                <a:schemeClr val="tx1">
                  <a:lumMod val="75000"/>
                  <a:lumOff val="25000"/>
                </a:schemeClr>
              </a:solidFill>
              <a:latin typeface="Frutiger LT Com 45 Light" panose="020B0303030504020204" pitchFamily="34" charset="0"/>
            </a:endParaRPr>
          </a:p>
        </p:txBody>
      </p:sp>
      <p:sp>
        <p:nvSpPr>
          <p:cNvPr id="56" name="TextBox 55"/>
          <p:cNvSpPr txBox="1"/>
          <p:nvPr/>
        </p:nvSpPr>
        <p:spPr>
          <a:xfrm>
            <a:off x="8648136" y="1247544"/>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Arbeitsumgebung:</a:t>
            </a: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Herausforderungen:</a:t>
            </a:r>
          </a:p>
        </p:txBody>
      </p:sp>
      <p:sp>
        <p:nvSpPr>
          <p:cNvPr id="58"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Technologien: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latin typeface="Frutiger LT Com 45 Light" panose="020B0303030504020204" pitchFamily="34" charset="0"/>
              </a:rPr>
              <a:t>„Arbeiten um zu leben...“</a:t>
            </a:r>
            <a:endParaRPr lang="de-DE" sz="1600" dirty="0">
              <a:latin typeface="Frutiger LT Com 45 Light" panose="020B0303030504020204" pitchFamily="34" charset="0"/>
            </a:endParaRPr>
          </a:p>
        </p:txBody>
      </p:sp>
      <p:sp>
        <p:nvSpPr>
          <p:cNvPr id="62" name="Rectangle 61"/>
          <p:cNvSpPr/>
          <p:nvPr/>
        </p:nvSpPr>
        <p:spPr>
          <a:xfrm>
            <a:off x="8637225" y="156184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smtClean="0">
                <a:solidFill>
                  <a:schemeClr val="tx1">
                    <a:lumMod val="75000"/>
                    <a:lumOff val="25000"/>
                  </a:schemeClr>
                </a:solidFill>
                <a:latin typeface="Frutiger LT Com 45 Light" panose="020B0303030504020204" pitchFamily="34" charset="0"/>
              </a:rPr>
              <a:t>Markus arbeitet in einem großen Softwareunternehmen. Meistens kommt er unter der Woche erst sehr spät nach Hause. Hin und wieder macht er </a:t>
            </a:r>
            <a:r>
              <a:rPr lang="de-DE" sz="1200" dirty="0" err="1" smtClean="0">
                <a:solidFill>
                  <a:schemeClr val="tx1">
                    <a:lumMod val="75000"/>
                    <a:lumOff val="25000"/>
                  </a:schemeClr>
                </a:solidFill>
                <a:latin typeface="Frutiger LT Com 45 Light" panose="020B0303030504020204" pitchFamily="34" charset="0"/>
              </a:rPr>
              <a:t>Homeoffice</a:t>
            </a:r>
            <a:r>
              <a:rPr lang="de-DE" sz="1200" dirty="0" smtClean="0">
                <a:solidFill>
                  <a:schemeClr val="tx1">
                    <a:lumMod val="75000"/>
                    <a:lumOff val="25000"/>
                  </a:schemeClr>
                </a:solidFill>
                <a:latin typeface="Frutiger LT Com 45 Light" panose="020B0303030504020204" pitchFamily="34" charset="0"/>
              </a:rPr>
              <a:t> und sitzt am Küchenfenster das zum Garten zeigt.</a:t>
            </a:r>
            <a:endParaRPr lang="de-DE" sz="1200" dirty="0">
              <a:solidFill>
                <a:schemeClr val="tx1">
                  <a:lumMod val="75000"/>
                  <a:lumOff val="25000"/>
                </a:schemeClr>
              </a:solidFill>
              <a:latin typeface="Frutiger LT Com 45 Light" panose="020B0303030504020204" pitchFamily="34" charset="0"/>
            </a:endParaRPr>
          </a:p>
        </p:txBody>
      </p:sp>
      <p:sp>
        <p:nvSpPr>
          <p:cNvPr id="63" name="Rectangle 62"/>
          <p:cNvSpPr/>
          <p:nvPr/>
        </p:nvSpPr>
        <p:spPr>
          <a:xfrm>
            <a:off x="8618465" y="3027671"/>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Font typeface="Wingdings" panose="05000000000000000000" pitchFamily="2" charset="2"/>
              <a:buChar char="§"/>
            </a:pPr>
            <a:r>
              <a:rPr lang="de-DE" sz="1200" dirty="0" smtClean="0">
                <a:solidFill>
                  <a:schemeClr val="tx1">
                    <a:lumMod val="75000"/>
                    <a:lumOff val="25000"/>
                  </a:schemeClr>
                </a:solidFill>
                <a:latin typeface="Frutiger LT Com 45 Light" panose="020B0303030504020204" pitchFamily="34" charset="0"/>
              </a:rPr>
              <a:t>Kontakt in </a:t>
            </a:r>
            <a:r>
              <a:rPr lang="de-DE" sz="1200" dirty="0">
                <a:solidFill>
                  <a:schemeClr val="tx1">
                    <a:lumMod val="75000"/>
                    <a:lumOff val="25000"/>
                  </a:schemeClr>
                </a:solidFill>
                <a:latin typeface="Frutiger LT Com 45 Light" panose="020B0303030504020204" pitchFamily="34" charset="0"/>
              </a:rPr>
              <a:t>die Gemeinde</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Kontakt zu den Freunden aufrecht erhalten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Karriere vorantreiben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Ggf. eine Familie </a:t>
            </a:r>
            <a:r>
              <a:rPr lang="de-DE" sz="1200" dirty="0" smtClean="0">
                <a:solidFill>
                  <a:schemeClr val="tx1">
                    <a:lumMod val="75000"/>
                    <a:lumOff val="25000"/>
                  </a:schemeClr>
                </a:solidFill>
                <a:latin typeface="Frutiger LT Com 45 Light" panose="020B0303030504020204" pitchFamily="34" charset="0"/>
              </a:rPr>
              <a:t>gründen</a:t>
            </a:r>
          </a:p>
          <a:p>
            <a:pPr marL="171450" indent="-171450">
              <a:spcAft>
                <a:spcPts val="200"/>
              </a:spcAft>
              <a:buFont typeface="Wingdings" panose="05000000000000000000" pitchFamily="2" charset="2"/>
              <a:buChar char="§"/>
            </a:pPr>
            <a:r>
              <a:rPr lang="de-DE" sz="1200" dirty="0" smtClean="0">
                <a:solidFill>
                  <a:schemeClr val="tx1">
                    <a:lumMod val="75000"/>
                    <a:lumOff val="25000"/>
                  </a:schemeClr>
                </a:solidFill>
                <a:latin typeface="Frutiger LT Com 45 Light" panose="020B0303030504020204" pitchFamily="34" charset="0"/>
              </a:rPr>
              <a:t>Ständige Pendeln</a:t>
            </a:r>
            <a:endParaRPr lang="de-DE" sz="1200" dirty="0">
              <a:solidFill>
                <a:schemeClr val="tx1">
                  <a:lumMod val="75000"/>
                  <a:lumOff val="25000"/>
                </a:schemeClr>
              </a:solidFill>
              <a:latin typeface="Frutiger LT Com 45 Light" panose="020B0303030504020204" pitchFamily="34" charset="0"/>
            </a:endParaRPr>
          </a:p>
        </p:txBody>
      </p:sp>
      <p:sp>
        <p:nvSpPr>
          <p:cNvPr id="64" name="Rectangle 63"/>
          <p:cNvSpPr/>
          <p:nvPr/>
        </p:nvSpPr>
        <p:spPr>
          <a:xfrm>
            <a:off x="5663952" y="5013176"/>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Char char="§"/>
            </a:pPr>
            <a:r>
              <a:rPr lang="de-DE" sz="1200" dirty="0" smtClean="0">
                <a:solidFill>
                  <a:schemeClr val="tx1">
                    <a:lumMod val="75000"/>
                    <a:lumOff val="25000"/>
                  </a:schemeClr>
                </a:solidFill>
                <a:latin typeface="Frutiger LT Com 45 Light" panose="020B0303030504020204" pitchFamily="34" charset="0"/>
              </a:rPr>
              <a:t>Einen ruhigen Wohnort</a:t>
            </a:r>
          </a:p>
          <a:p>
            <a:pPr marL="171450" indent="-171450">
              <a:spcAft>
                <a:spcPts val="200"/>
              </a:spcAft>
              <a:buChar char="§"/>
            </a:pPr>
            <a:r>
              <a:rPr lang="de-DE" sz="1200" dirty="0" smtClean="0">
                <a:solidFill>
                  <a:schemeClr val="tx1">
                    <a:lumMod val="75000"/>
                    <a:lumOff val="25000"/>
                  </a:schemeClr>
                </a:solidFill>
                <a:latin typeface="Frutiger LT Com 45 Light" panose="020B0303030504020204" pitchFamily="34" charset="0"/>
              </a:rPr>
              <a:t>„Haus am See“-feeling</a:t>
            </a:r>
          </a:p>
          <a:p>
            <a:pPr marL="171450" indent="-171450">
              <a:spcAft>
                <a:spcPts val="200"/>
              </a:spcAft>
              <a:buChar char="§"/>
            </a:pPr>
            <a:r>
              <a:rPr lang="de-DE" sz="1200" dirty="0" smtClean="0">
                <a:solidFill>
                  <a:schemeClr val="tx1">
                    <a:lumMod val="75000"/>
                    <a:lumOff val="25000"/>
                  </a:schemeClr>
                </a:solidFill>
                <a:latin typeface="Frutiger LT Com 45 Light" panose="020B0303030504020204" pitchFamily="34" charset="0"/>
              </a:rPr>
              <a:t>Familie gründen</a:t>
            </a:r>
            <a:endParaRPr lang="de-DE" sz="1200" dirty="0" smtClean="0">
              <a:solidFill>
                <a:schemeClr val="tx1">
                  <a:lumMod val="75000"/>
                  <a:lumOff val="25000"/>
                </a:schemeClr>
              </a:solidFill>
              <a:latin typeface="Frutiger LT Com 45 Light" panose="020B0303030504020204" pitchFamily="34" charset="0"/>
            </a:endParaRPr>
          </a:p>
          <a:p>
            <a:pPr marL="171450" indent="-171450">
              <a:spcAft>
                <a:spcPts val="200"/>
              </a:spcAft>
              <a:buChar char="§"/>
            </a:pPr>
            <a:endParaRPr lang="de-DE" sz="1200" dirty="0" smtClean="0">
              <a:solidFill>
                <a:schemeClr val="tx1">
                  <a:lumMod val="75000"/>
                  <a:lumOff val="25000"/>
                </a:schemeClr>
              </a:solidFill>
              <a:latin typeface="Frutiger LT Com 45 Light" panose="020B0303030504020204" pitchFamily="34" charset="0"/>
            </a:endParaRPr>
          </a:p>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p:txBody>
      </p:sp>
      <p:pic>
        <p:nvPicPr>
          <p:cNvPr id="45" name="Picture 8" descr="Logo_ausgetausch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173" y="6309320"/>
            <a:ext cx="1417637" cy="388152"/>
          </a:xfrm>
          <a:prstGeom prst="rect">
            <a:avLst/>
          </a:prstGeom>
        </p:spPr>
      </p:pic>
      <p:sp>
        <p:nvSpPr>
          <p:cNvPr id="60" name="Rectangle 82"/>
          <p:cNvSpPr/>
          <p:nvPr/>
        </p:nvSpPr>
        <p:spPr>
          <a:xfrm>
            <a:off x="10218991" y="0"/>
            <a:ext cx="1781666" cy="1032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600" dirty="0">
                <a:latin typeface="Frutiger LT Com 45 Light" panose="020B0303030504020204" pitchFamily="34" charset="0"/>
              </a:rPr>
              <a:t>Repräsentiert    20% der Nutzer</a:t>
            </a: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204644" y="1247544"/>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Alter:</a:t>
            </a:r>
            <a:r>
              <a:rPr lang="de-DE" sz="1100" dirty="0">
                <a:solidFill>
                  <a:schemeClr val="tx1">
                    <a:lumMod val="75000"/>
                    <a:lumOff val="25000"/>
                  </a:schemeClr>
                </a:solidFill>
                <a:latin typeface="Frutiger LT Com 45 Light" panose="020B0303030504020204" pitchFamily="34" charset="0"/>
              </a:rPr>
              <a:t> </a:t>
            </a:r>
            <a:r>
              <a:rPr lang="de-DE" sz="1100" dirty="0" smtClean="0">
                <a:solidFill>
                  <a:schemeClr val="tx1">
                    <a:lumMod val="75000"/>
                    <a:lumOff val="25000"/>
                  </a:schemeClr>
                </a:solidFill>
                <a:latin typeface="Frutiger LT Com 45 Light" panose="020B0303030504020204" pitchFamily="34" charset="0"/>
              </a:rPr>
              <a:t>33</a:t>
            </a:r>
            <a:endParaRPr lang="de-DE" sz="1100" dirty="0">
              <a:solidFill>
                <a:schemeClr val="tx1">
                  <a:lumMod val="75000"/>
                  <a:lumOff val="25000"/>
                </a:schemeClr>
              </a:solidFill>
              <a:latin typeface="Frutiger LT Com 45 Light" panose="020B0303030504020204" pitchFamily="34" charset="0"/>
            </a:endParaRPr>
          </a:p>
        </p:txBody>
      </p:sp>
      <p:sp>
        <p:nvSpPr>
          <p:cNvPr id="67" name="TextBox 54"/>
          <p:cNvSpPr txBox="1"/>
          <p:nvPr/>
        </p:nvSpPr>
        <p:spPr>
          <a:xfrm>
            <a:off x="204645" y="1561851"/>
            <a:ext cx="2212900" cy="30777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Beruf: </a:t>
            </a:r>
            <a:r>
              <a:rPr lang="de-DE" sz="1400" b="1" dirty="0">
                <a:solidFill>
                  <a:schemeClr val="tx1">
                    <a:lumMod val="75000"/>
                    <a:lumOff val="25000"/>
                  </a:schemeClr>
                </a:solidFill>
                <a:latin typeface="Frutiger LT Com 45 Light" panose="020B0303030504020204" pitchFamily="34" charset="0"/>
              </a:rPr>
              <a:t>E</a:t>
            </a:r>
            <a:r>
              <a:rPr lang="de-DE" sz="1400" b="1" dirty="0" smtClean="0">
                <a:solidFill>
                  <a:schemeClr val="tx1">
                    <a:lumMod val="75000"/>
                    <a:lumOff val="25000"/>
                  </a:schemeClr>
                </a:solidFill>
                <a:latin typeface="Frutiger LT Com 45 Light" panose="020B0303030504020204" pitchFamily="34" charset="0"/>
              </a:rPr>
              <a:t>ntwickler</a:t>
            </a:r>
            <a:endParaRPr lang="de-DE" sz="1100" dirty="0">
              <a:solidFill>
                <a:schemeClr val="tx1">
                  <a:lumMod val="75000"/>
                  <a:lumOff val="25000"/>
                </a:schemeClr>
              </a:solidFill>
              <a:latin typeface="Frutiger LT Com 45 Light" panose="020B0303030504020204" pitchFamily="34" charset="0"/>
            </a:endParaRPr>
          </a:p>
        </p:txBody>
      </p:sp>
      <p:sp>
        <p:nvSpPr>
          <p:cNvPr id="84" name="TextBox 54"/>
          <p:cNvSpPr txBox="1"/>
          <p:nvPr/>
        </p:nvSpPr>
        <p:spPr>
          <a:xfrm>
            <a:off x="204645" y="1883212"/>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Status: </a:t>
            </a:r>
            <a:r>
              <a:rPr lang="de-DE" sz="1400" b="1" dirty="0" smtClean="0">
                <a:solidFill>
                  <a:schemeClr val="tx1">
                    <a:lumMod val="75000"/>
                    <a:lumOff val="25000"/>
                  </a:schemeClr>
                </a:solidFill>
                <a:latin typeface="Frutiger LT Com 45 Light" panose="020B0303030504020204" pitchFamily="34" charset="0"/>
              </a:rPr>
              <a:t>Ledig</a:t>
            </a:r>
            <a:endParaRPr lang="de-DE" sz="1100" dirty="0">
              <a:solidFill>
                <a:schemeClr val="tx1">
                  <a:lumMod val="75000"/>
                  <a:lumOff val="25000"/>
                </a:schemeClr>
              </a:solidFill>
              <a:latin typeface="Frutiger LT Com 45 Light" panose="020B0303030504020204" pitchFamily="34" charset="0"/>
            </a:endParaRPr>
          </a:p>
        </p:txBody>
      </p:sp>
      <p:sp>
        <p:nvSpPr>
          <p:cNvPr id="85" name="TextBox 54"/>
          <p:cNvSpPr txBox="1"/>
          <p:nvPr/>
        </p:nvSpPr>
        <p:spPr>
          <a:xfrm>
            <a:off x="204645" y="2191627"/>
            <a:ext cx="2212900" cy="30777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Wohnort: </a:t>
            </a:r>
            <a:r>
              <a:rPr lang="de-DE" sz="1400" b="1" dirty="0" err="1" smtClean="0">
                <a:solidFill>
                  <a:schemeClr val="tx1">
                    <a:lumMod val="75000"/>
                    <a:lumOff val="25000"/>
                  </a:schemeClr>
                </a:solidFill>
                <a:latin typeface="Frutiger LT Com 45 Light" panose="020B0303030504020204" pitchFamily="34" charset="0"/>
              </a:rPr>
              <a:t>Gailberg</a:t>
            </a:r>
            <a:endParaRPr lang="de-DE" sz="1100" dirty="0">
              <a:solidFill>
                <a:schemeClr val="tx1">
                  <a:lumMod val="75000"/>
                  <a:lumOff val="25000"/>
                </a:schemeClr>
              </a:solidFill>
              <a:latin typeface="Frutiger LT Com 45 Light" panose="020B0303030504020204" pitchFamily="34" charset="0"/>
            </a:endParaRP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introvertiert</a:t>
              </a:r>
            </a:p>
          </p:txBody>
        </p:sp>
        <p:sp>
          <p:nvSpPr>
            <p:cNvPr id="7" name="Textfeld 6"/>
            <p:cNvSpPr txBox="1"/>
            <p:nvPr/>
          </p:nvSpPr>
          <p:spPr>
            <a:xfrm>
              <a:off x="4501530" y="4964215"/>
              <a:ext cx="924369" cy="240838"/>
            </a:xfrm>
            <a:prstGeom prst="rect">
              <a:avLst/>
            </a:prstGeom>
            <a:noFill/>
          </p:spPr>
          <p:txBody>
            <a:bodyPr wrap="none" rtlCol="0" anchor="ctr">
              <a:noAutofit/>
            </a:bodyPr>
            <a:lstStyle/>
            <a:p>
              <a:pPr algn="r"/>
              <a:r>
                <a:rPr lang="de-DE" sz="1000" dirty="0">
                  <a:latin typeface="Frutiger LT Com 45 Light" panose="020B0303030504020204" pitchFamily="34" charset="0"/>
                </a:rPr>
                <a:t>extrovertiert</a:t>
              </a: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berechnend</a:t>
              </a: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algn="r"/>
              <a:r>
                <a:rPr lang="de-DE" sz="1000" dirty="0">
                  <a:latin typeface="Frutiger LT Com 45 Light" panose="020B0303030504020204" pitchFamily="34" charset="0"/>
                </a:rPr>
                <a:t>intuitiv</a:t>
              </a: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rational</a:t>
              </a: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sensibel</a:t>
              </a: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beobachtend</a:t>
              </a:r>
            </a:p>
          </p:txBody>
        </p:sp>
      </p:grpSp>
      <p:sp>
        <p:nvSpPr>
          <p:cNvPr id="102" name="Rectangle 41"/>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3" name="Rectangle 41"/>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4" name="Rectangle 41"/>
          <p:cNvSpPr/>
          <p:nvPr/>
        </p:nvSpPr>
        <p:spPr>
          <a:xfrm>
            <a:off x="8637223" y="57312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5" name="Rectangle 41"/>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51"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IT &amp; Internet</a:t>
            </a:r>
          </a:p>
        </p:txBody>
      </p:sp>
      <p:sp>
        <p:nvSpPr>
          <p:cNvPr id="52" name="Rectangle 41"/>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Software</a:t>
            </a:r>
          </a:p>
        </p:txBody>
      </p:sp>
      <p:sp>
        <p:nvSpPr>
          <p:cNvPr id="53" name="Rectangle 41"/>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Endgeräte</a:t>
            </a:r>
          </a:p>
        </p:txBody>
      </p:sp>
      <p:sp>
        <p:nvSpPr>
          <p:cNvPr id="61" name="Rectangle 41"/>
          <p:cNvSpPr/>
          <p:nvPr/>
        </p:nvSpPr>
        <p:spPr>
          <a:xfrm>
            <a:off x="8631979" y="5736483"/>
            <a:ext cx="3356829" cy="20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Applikationen</a:t>
            </a:r>
          </a:p>
        </p:txBody>
      </p:sp>
      <p:sp>
        <p:nvSpPr>
          <p:cNvPr id="68" name="Rectangle 41"/>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Frutiger LT Com 45 Light" panose="020B0303030504020204" pitchFamily="34" charset="0"/>
              </a:rPr>
              <a:t>Social Networking</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19" y="3192231"/>
            <a:ext cx="2857321" cy="2857321"/>
          </a:xfrm>
          <a:prstGeom prst="rect">
            <a:avLst/>
          </a:prstGeom>
        </p:spPr>
      </p:pic>
      <p:sp>
        <p:nvSpPr>
          <p:cNvPr id="69" name="Oval 68"/>
          <p:cNvSpPr/>
          <p:nvPr/>
        </p:nvSpPr>
        <p:spPr bwMode="auto">
          <a:xfrm>
            <a:off x="3431705" y="494116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0" name="Oval 69"/>
          <p:cNvSpPr/>
          <p:nvPr/>
        </p:nvSpPr>
        <p:spPr bwMode="auto">
          <a:xfrm>
            <a:off x="3071664" y="530120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1" name="Oval 70"/>
          <p:cNvSpPr/>
          <p:nvPr/>
        </p:nvSpPr>
        <p:spPr bwMode="auto">
          <a:xfrm>
            <a:off x="3359696" y="558924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2" name="Oval 71"/>
          <p:cNvSpPr/>
          <p:nvPr/>
        </p:nvSpPr>
        <p:spPr bwMode="auto">
          <a:xfrm>
            <a:off x="3143672" y="594928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3" name="Oval 72"/>
          <p:cNvSpPr/>
          <p:nvPr/>
        </p:nvSpPr>
        <p:spPr bwMode="auto">
          <a:xfrm>
            <a:off x="11280576" y="494116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4" name="Oval 73"/>
          <p:cNvSpPr/>
          <p:nvPr/>
        </p:nvSpPr>
        <p:spPr bwMode="auto">
          <a:xfrm>
            <a:off x="11568608" y="5157192"/>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5" name="Oval 74"/>
          <p:cNvSpPr/>
          <p:nvPr/>
        </p:nvSpPr>
        <p:spPr bwMode="auto">
          <a:xfrm>
            <a:off x="11352584" y="5445224"/>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6" name="Oval 75"/>
          <p:cNvSpPr/>
          <p:nvPr/>
        </p:nvSpPr>
        <p:spPr bwMode="auto">
          <a:xfrm>
            <a:off x="11352584" y="5733256"/>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7" name="Oval 76"/>
          <p:cNvSpPr/>
          <p:nvPr/>
        </p:nvSpPr>
        <p:spPr bwMode="auto">
          <a:xfrm>
            <a:off x="10200456" y="594928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Tree>
    <p:extLst>
      <p:ext uri="{BB962C8B-B14F-4D97-AF65-F5344CB8AC3E}">
        <p14:creationId xmlns:p14="http://schemas.microsoft.com/office/powerpoint/2010/main" val="1265947235"/>
      </p:ext>
    </p:extLst>
  </p:cSld>
  <p:clrMapOvr>
    <a:masterClrMapping/>
  </p:clrMapOvr>
</p:sld>
</file>

<file path=ppt/theme/theme1.xml><?xml version="1.0" encoding="utf-8"?>
<a:theme xmlns:a="http://schemas.openxmlformats.org/drawingml/2006/main" name="IESE_ppt_Master_dt">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Bullets">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lIns="72000" tIns="54000" rIns="72000" bIns="54000">
        <a:spAutoFit/>
      </a:bodyPr>
      <a:lstStyle>
        <a:defPPr marL="215900" indent="-215900">
          <a:spcAft>
            <a:spcPts val="563"/>
          </a:spcAft>
          <a:buClr>
            <a:schemeClr val="tx2"/>
          </a:buClr>
          <a:defRPr sz="1400" dirty="0"/>
        </a:defPPr>
      </a:lstStyle>
    </a:spDef>
    <a:lnDef>
      <a:spPr bwMode="auto">
        <a:noFill/>
        <a:ln w="9525" cap="flat" cmpd="sng" algn="ctr">
          <a:solidFill>
            <a:srgbClr val="179C7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IESE_ppt_Master_en</Template>
  <TotalTime>0</TotalTime>
  <Words>350</Words>
  <Application>Microsoft Macintosh PowerPoint</Application>
  <PresentationFormat>Benutzerdefiniert</PresentationFormat>
  <Paragraphs>42</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IESE_ppt_Master_dt</vt:lpstr>
      <vt:lpstr>PowerPoint-Präsentation</vt:lpstr>
    </vt:vector>
  </TitlesOfParts>
  <Company>IESE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with logo (in Capitols)</dc:title>
  <dc:creator>Nass Bauer, Claudia</dc:creator>
  <cp:lastModifiedBy>Sven Koehler</cp:lastModifiedBy>
  <cp:revision>230</cp:revision>
  <cp:lastPrinted>2011-04-27T07:57:31Z</cp:lastPrinted>
  <dcterms:created xsi:type="dcterms:W3CDTF">2015-03-25T09:15:26Z</dcterms:created>
  <dcterms:modified xsi:type="dcterms:W3CDTF">2017-10-24T19:02:09Z</dcterms:modified>
</cp:coreProperties>
</file>