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microsoft.com/office/2006/relationships/ui/userCustomization" Target="userCustomization/customUI.xml"/><Relationship Id="rId1" Type="http://schemas.openxmlformats.org/officeDocument/2006/relationships/officeDocument" Target="ppt/presentation.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6"/>
  </p:notesMasterIdLst>
  <p:handoutMasterIdLst>
    <p:handoutMasterId r:id="rId7"/>
  </p:handoutMasterIdLst>
  <p:sldIdLst>
    <p:sldId id="566" r:id="rId2"/>
    <p:sldId id="563" r:id="rId3"/>
    <p:sldId id="564" r:id="rId4"/>
    <p:sldId id="565" r:id="rId5"/>
  </p:sldIdLst>
  <p:sldSz cx="12192000" cy="6858000"/>
  <p:notesSz cx="6731000" cy="9867900"/>
  <p:defaultTextStyle>
    <a:defPPr>
      <a:defRPr lang="de-DE"/>
    </a:defPPr>
    <a:lvl1pPr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1pPr>
    <a:lvl2pPr marL="4572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2pPr>
    <a:lvl3pPr marL="9144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3pPr>
    <a:lvl4pPr marL="13716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4pPr>
    <a:lvl5pPr marL="18288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5pPr>
    <a:lvl6pPr marL="2286000" algn="l" defTabSz="914400" rtl="0" eaLnBrk="1" latinLnBrk="0" hangingPunct="1">
      <a:defRPr kern="1200">
        <a:solidFill>
          <a:schemeClr val="tx1"/>
        </a:solidFill>
        <a:latin typeface="Frutiger LT Com 55 Roman" pitchFamily="34" charset="0"/>
        <a:ea typeface="+mn-ea"/>
        <a:cs typeface="+mn-cs"/>
      </a:defRPr>
    </a:lvl6pPr>
    <a:lvl7pPr marL="2743200" algn="l" defTabSz="914400" rtl="0" eaLnBrk="1" latinLnBrk="0" hangingPunct="1">
      <a:defRPr kern="1200">
        <a:solidFill>
          <a:schemeClr val="tx1"/>
        </a:solidFill>
        <a:latin typeface="Frutiger LT Com 55 Roman" pitchFamily="34" charset="0"/>
        <a:ea typeface="+mn-ea"/>
        <a:cs typeface="+mn-cs"/>
      </a:defRPr>
    </a:lvl7pPr>
    <a:lvl8pPr marL="3200400" algn="l" defTabSz="914400" rtl="0" eaLnBrk="1" latinLnBrk="0" hangingPunct="1">
      <a:defRPr kern="1200">
        <a:solidFill>
          <a:schemeClr val="tx1"/>
        </a:solidFill>
        <a:latin typeface="Frutiger LT Com 55 Roman" pitchFamily="34" charset="0"/>
        <a:ea typeface="+mn-ea"/>
        <a:cs typeface="+mn-cs"/>
      </a:defRPr>
    </a:lvl8pPr>
    <a:lvl9pPr marL="3657600" algn="l" defTabSz="914400" rtl="0" eaLnBrk="1" latinLnBrk="0" hangingPunct="1">
      <a:defRPr kern="1200">
        <a:solidFill>
          <a:schemeClr val="tx1"/>
        </a:solidFill>
        <a:latin typeface="Frutiger LT Com 55 Roman" pitchFamily="34" charset="0"/>
        <a:ea typeface="+mn-ea"/>
        <a:cs typeface="+mn-cs"/>
      </a:defRPr>
    </a:lvl9pPr>
  </p:defaultTextStyle>
  <p:extLst>
    <p:ext uri="{EFAFB233-063F-42B5-8137-9DF3F51BA10A}">
      <p15:sldGuideLst xmlns:p15="http://schemas.microsoft.com/office/powerpoint/2012/main">
        <p15:guide id="1" orient="horz" pos="3793" userDrawn="1">
          <p15:clr>
            <a:srgbClr val="A4A3A4"/>
          </p15:clr>
        </p15:guide>
        <p15:guide id="2" orient="horz" pos="255" userDrawn="1">
          <p15:clr>
            <a:srgbClr val="A4A3A4"/>
          </p15:clr>
        </p15:guide>
        <p15:guide id="3" orient="horz" pos="1706" userDrawn="1">
          <p15:clr>
            <a:srgbClr val="A4A3A4"/>
          </p15:clr>
        </p15:guide>
        <p15:guide id="4" pos="7288" userDrawn="1">
          <p15:clr>
            <a:srgbClr val="A4A3A4"/>
          </p15:clr>
        </p15:guide>
        <p15:guide id="5" pos="393" userDrawn="1">
          <p15:clr>
            <a:srgbClr val="A4A3A4"/>
          </p15:clr>
        </p15:guide>
      </p15:sldGuideLst>
    </p:ext>
    <p:ext uri="{2D200454-40CA-4A62-9FC3-DE9A4176ACB9}">
      <p15:notesGuideLst xmlns:p15="http://schemas.microsoft.com/office/powerpoint/2012/main">
        <p15:guide id="1" orient="horz" pos="386">
          <p15:clr>
            <a:srgbClr val="A4A3A4"/>
          </p15:clr>
        </p15:guide>
        <p15:guide id="2" orient="horz" pos="5830">
          <p15:clr>
            <a:srgbClr val="A4A3A4"/>
          </p15:clr>
        </p15:guide>
        <p15:guide id="3" orient="horz" pos="2201">
          <p15:clr>
            <a:srgbClr val="A4A3A4"/>
          </p15:clr>
        </p15:guide>
        <p15:guide id="4" orient="horz" pos="2065">
          <p15:clr>
            <a:srgbClr val="A4A3A4"/>
          </p15:clr>
        </p15:guide>
        <p15:guide id="5" pos="306">
          <p15:clr>
            <a:srgbClr val="A4A3A4"/>
          </p15:clr>
        </p15:guide>
        <p15:guide id="6" pos="393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7B8585"/>
    <a:srgbClr val="404040"/>
    <a:srgbClr val="A8AFAF"/>
    <a:srgbClr val="BC8F00"/>
    <a:srgbClr val="EEEFEF"/>
    <a:srgbClr val="179C7D"/>
    <a:srgbClr val="D4E6F4"/>
    <a:srgbClr val="A2D7CB"/>
    <a:srgbClr val="5CBA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1" autoAdjust="0"/>
    <p:restoredTop sz="97498" autoAdjust="0"/>
  </p:normalViewPr>
  <p:slideViewPr>
    <p:cSldViewPr showGuides="1">
      <p:cViewPr varScale="1">
        <p:scale>
          <a:sx n="93" d="100"/>
          <a:sy n="93" d="100"/>
        </p:scale>
        <p:origin x="726" y="84"/>
      </p:cViewPr>
      <p:guideLst>
        <p:guide orient="horz" pos="3793"/>
        <p:guide orient="horz" pos="255"/>
        <p:guide orient="horz" pos="1706"/>
        <p:guide pos="7288"/>
        <p:guide pos="393"/>
      </p:guideLst>
    </p:cSldViewPr>
  </p:slideViewPr>
  <p:outlineViewPr>
    <p:cViewPr>
      <p:scale>
        <a:sx n="33" d="100"/>
        <a:sy n="33" d="100"/>
      </p:scale>
      <p:origin x="0" y="-51870"/>
    </p:cViewPr>
  </p:outlineViewPr>
  <p:notesTextViewPr>
    <p:cViewPr>
      <p:scale>
        <a:sx n="100" d="100"/>
        <a:sy n="100" d="100"/>
      </p:scale>
      <p:origin x="0" y="0"/>
    </p:cViewPr>
  </p:notesTextViewPr>
  <p:sorterViewPr>
    <p:cViewPr>
      <p:scale>
        <a:sx n="75" d="100"/>
        <a:sy n="75" d="100"/>
      </p:scale>
      <p:origin x="0" y="0"/>
    </p:cViewPr>
  </p:sorterViewPr>
  <p:notesViewPr>
    <p:cSldViewPr>
      <p:cViewPr>
        <p:scale>
          <a:sx n="82" d="100"/>
          <a:sy n="82" d="100"/>
        </p:scale>
        <p:origin x="3030" y="462"/>
      </p:cViewPr>
      <p:guideLst>
        <p:guide orient="horz" pos="386"/>
        <p:guide orient="horz" pos="5830"/>
        <p:guide orient="horz" pos="2201"/>
        <p:guide orient="horz" pos="2065"/>
        <p:guide pos="306"/>
        <p:guide pos="393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16238" cy="493713"/>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13175" y="0"/>
            <a:ext cx="2916238" cy="493713"/>
          </a:xfrm>
          <a:prstGeom prst="rect">
            <a:avLst/>
          </a:prstGeom>
        </p:spPr>
        <p:txBody>
          <a:bodyPr vert="horz" lIns="91440" tIns="45720" rIns="91440" bIns="45720" rtlCol="0"/>
          <a:lstStyle>
            <a:lvl1pPr algn="r">
              <a:defRPr sz="1200"/>
            </a:lvl1pPr>
          </a:lstStyle>
          <a:p>
            <a:fld id="{712E56AE-624E-49E0-8ED0-94A91F974A6E}" type="datetimeFigureOut">
              <a:rPr lang="de-DE" smtClean="0"/>
              <a:t>25.10.2017</a:t>
            </a:fld>
            <a:endParaRPr lang="de-DE"/>
          </a:p>
        </p:txBody>
      </p:sp>
      <p:sp>
        <p:nvSpPr>
          <p:cNvPr id="4" name="Fußzeilenplatzhalter 3"/>
          <p:cNvSpPr>
            <a:spLocks noGrp="1"/>
          </p:cNvSpPr>
          <p:nvPr>
            <p:ph type="ftr" sz="quarter" idx="2"/>
          </p:nvPr>
        </p:nvSpPr>
        <p:spPr>
          <a:xfrm>
            <a:off x="0" y="9372600"/>
            <a:ext cx="2916238" cy="493713"/>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13175" y="9372600"/>
            <a:ext cx="2916238" cy="493713"/>
          </a:xfrm>
          <a:prstGeom prst="rect">
            <a:avLst/>
          </a:prstGeom>
        </p:spPr>
        <p:txBody>
          <a:bodyPr vert="horz" lIns="91440" tIns="45720" rIns="91440" bIns="45720" rtlCol="0" anchor="b"/>
          <a:lstStyle>
            <a:lvl1pPr algn="r">
              <a:defRPr sz="1200"/>
            </a:lvl1pPr>
          </a:lstStyle>
          <a:p>
            <a:fld id="{80BC5AC0-20DA-4069-B102-9653FA907D55}" type="slidenum">
              <a:rPr lang="de-DE" smtClean="0"/>
              <a:t>‹Nr.›</a:t>
            </a:fld>
            <a:endParaRPr lang="de-DE"/>
          </a:p>
        </p:txBody>
      </p:sp>
    </p:spTree>
    <p:extLst>
      <p:ext uri="{BB962C8B-B14F-4D97-AF65-F5344CB8AC3E}">
        <p14:creationId xmlns:p14="http://schemas.microsoft.com/office/powerpoint/2010/main" val="23147790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85774" y="0"/>
            <a:ext cx="3599826" cy="493713"/>
          </a:xfrm>
          <a:prstGeom prst="rect">
            <a:avLst/>
          </a:prstGeom>
        </p:spPr>
        <p:txBody>
          <a:bodyPr vert="horz" lIns="0" tIns="90000" rIns="91440" bIns="45720" rtlCol="0"/>
          <a:lstStyle>
            <a:lvl1pPr algn="l">
              <a:defRPr sz="1200">
                <a:latin typeface="Frutiger LT Com 55 Roman" pitchFamily="34" charset="0"/>
              </a:defRPr>
            </a:lvl1pPr>
          </a:lstStyle>
          <a:p>
            <a:endParaRPr lang="de-DE" dirty="0"/>
          </a:p>
        </p:txBody>
      </p:sp>
      <p:sp>
        <p:nvSpPr>
          <p:cNvPr id="3" name="Datumsplatzhalter 2"/>
          <p:cNvSpPr>
            <a:spLocks noGrp="1"/>
          </p:cNvSpPr>
          <p:nvPr>
            <p:ph type="dt" idx="1"/>
          </p:nvPr>
        </p:nvSpPr>
        <p:spPr>
          <a:xfrm>
            <a:off x="4805700" y="0"/>
            <a:ext cx="1439525" cy="493713"/>
          </a:xfrm>
          <a:prstGeom prst="rect">
            <a:avLst/>
          </a:prstGeom>
        </p:spPr>
        <p:txBody>
          <a:bodyPr vert="horz" lIns="91440" tIns="90000" rIns="0" bIns="45720" rtlCol="0"/>
          <a:lstStyle>
            <a:lvl1pPr algn="r">
              <a:defRPr sz="1200">
                <a:latin typeface="Frutiger LT Com 55 Roman" pitchFamily="34" charset="0"/>
              </a:defRPr>
            </a:lvl1pPr>
          </a:lstStyle>
          <a:p>
            <a:fld id="{D64C5CA1-81F4-43E1-8D15-34184FE6F392}" type="datetimeFigureOut">
              <a:rPr lang="de-DE" smtClean="0"/>
              <a:pPr/>
              <a:t>25.10.2017</a:t>
            </a:fld>
            <a:endParaRPr lang="de-DE" dirty="0"/>
          </a:p>
        </p:txBody>
      </p:sp>
      <p:sp>
        <p:nvSpPr>
          <p:cNvPr id="4" name="Folienbildplatzhalter 3"/>
          <p:cNvSpPr>
            <a:spLocks noGrp="1" noRot="1" noChangeAspect="1"/>
          </p:cNvSpPr>
          <p:nvPr>
            <p:ph type="sldImg" idx="2"/>
          </p:nvPr>
        </p:nvSpPr>
        <p:spPr>
          <a:xfrm>
            <a:off x="-106363" y="612775"/>
            <a:ext cx="4737101" cy="2665413"/>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485774" y="3494088"/>
            <a:ext cx="5759451" cy="5760462"/>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485774" y="9372600"/>
            <a:ext cx="3599826" cy="493713"/>
          </a:xfrm>
          <a:prstGeom prst="rect">
            <a:avLst/>
          </a:prstGeom>
        </p:spPr>
        <p:txBody>
          <a:bodyPr vert="horz" lIns="0" tIns="45720" rIns="91440" bIns="180000" rtlCol="0" anchor="b"/>
          <a:lstStyle>
            <a:lvl1pPr algn="l">
              <a:defRPr sz="1200">
                <a:latin typeface="Frutiger LT Com 55 Roman" pitchFamily="34" charset="0"/>
              </a:defRPr>
            </a:lvl1pPr>
          </a:lstStyle>
          <a:p>
            <a:endParaRPr lang="de-DE" dirty="0"/>
          </a:p>
        </p:txBody>
      </p:sp>
      <p:sp>
        <p:nvSpPr>
          <p:cNvPr id="7" name="Foliennummernplatzhalter 6"/>
          <p:cNvSpPr>
            <a:spLocks noGrp="1"/>
          </p:cNvSpPr>
          <p:nvPr>
            <p:ph type="sldNum" sz="quarter" idx="5"/>
          </p:nvPr>
        </p:nvSpPr>
        <p:spPr>
          <a:xfrm>
            <a:off x="4805699" y="9372600"/>
            <a:ext cx="1439525" cy="493713"/>
          </a:xfrm>
          <a:prstGeom prst="rect">
            <a:avLst/>
          </a:prstGeom>
        </p:spPr>
        <p:txBody>
          <a:bodyPr vert="horz" lIns="91440" tIns="45720" rIns="0" bIns="180000" rtlCol="0" anchor="b"/>
          <a:lstStyle>
            <a:lvl1pPr algn="r">
              <a:defRPr sz="1200">
                <a:latin typeface="Frutiger LT Com 55 Roman" pitchFamily="34" charset="0"/>
              </a:defRPr>
            </a:lvl1pPr>
          </a:lstStyle>
          <a:p>
            <a:fld id="{6F118F77-BF2E-4843-AA6C-ED9ACCB38B45}" type="slidenum">
              <a:rPr lang="de-DE" smtClean="0"/>
              <a:pPr/>
              <a:t>‹Nr.›</a:t>
            </a:fld>
            <a:endParaRPr lang="de-DE" dirty="0"/>
          </a:p>
        </p:txBody>
      </p:sp>
    </p:spTree>
    <p:extLst>
      <p:ext uri="{BB962C8B-B14F-4D97-AF65-F5344CB8AC3E}">
        <p14:creationId xmlns:p14="http://schemas.microsoft.com/office/powerpoint/2010/main" val="152435395"/>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Clr>
        <a:srgbClr val="179C7D"/>
      </a:buClr>
      <a:buFont typeface="Wingdings" pitchFamily="2" charset="2"/>
      <a:buChar char="n"/>
      <a:defRPr sz="1200" kern="1200">
        <a:solidFill>
          <a:schemeClr val="tx1"/>
        </a:solidFill>
        <a:latin typeface="Frutiger LT Com 55 Roman" pitchFamily="34" charset="0"/>
        <a:ea typeface="+mn-ea"/>
        <a:cs typeface="+mn-cs"/>
      </a:defRPr>
    </a:lvl1pPr>
    <a:lvl2pPr marL="360363" indent="-184150" algn="l" defTabSz="914400" rtl="0" eaLnBrk="1" latinLnBrk="0" hangingPunct="1">
      <a:buClr>
        <a:schemeClr val="bg2"/>
      </a:buClr>
      <a:buFont typeface="Wingdings" pitchFamily="2" charset="2"/>
      <a:buChar char="n"/>
      <a:defRPr sz="1200" kern="1200">
        <a:solidFill>
          <a:schemeClr val="tx1"/>
        </a:solidFill>
        <a:latin typeface="Frutiger LT Com 55 Roman" pitchFamily="34" charset="0"/>
        <a:ea typeface="+mn-ea"/>
        <a:cs typeface="+mn-cs"/>
      </a:defRPr>
    </a:lvl2pPr>
    <a:lvl3pPr marL="536575" indent="-176213" algn="l" defTabSz="914400" rtl="0" eaLnBrk="1" latinLnBrk="0" hangingPunct="1">
      <a:buClr>
        <a:schemeClr val="bg2"/>
      </a:buClr>
      <a:buFont typeface="Wingdings" pitchFamily="2" charset="2"/>
      <a:buChar char="n"/>
      <a:defRPr sz="1200" kern="1200">
        <a:solidFill>
          <a:schemeClr val="tx1"/>
        </a:solidFill>
        <a:latin typeface="Frutiger LT Com 55 Roman" pitchFamily="34" charset="0"/>
        <a:ea typeface="+mn-ea"/>
        <a:cs typeface="+mn-cs"/>
      </a:defRPr>
    </a:lvl3pPr>
    <a:lvl4pPr marL="715963" indent="-174625" algn="l" defTabSz="914400" rtl="0" eaLnBrk="1" latinLnBrk="0" hangingPunct="1">
      <a:buClr>
        <a:schemeClr val="bg2"/>
      </a:buClr>
      <a:buFont typeface="Wingdings" pitchFamily="2" charset="2"/>
      <a:buChar char="n"/>
      <a:defRPr sz="1200" kern="1200">
        <a:solidFill>
          <a:schemeClr val="tx1"/>
        </a:solidFill>
        <a:latin typeface="Frutiger LT Com 55 Roman" pitchFamily="34" charset="0"/>
        <a:ea typeface="+mn-ea"/>
        <a:cs typeface="+mn-cs"/>
      </a:defRPr>
    </a:lvl4pPr>
    <a:lvl5pPr marL="896938" indent="-180975" algn="l" defTabSz="914400" rtl="0" eaLnBrk="1" latinLnBrk="0" hangingPunct="1">
      <a:buClr>
        <a:schemeClr val="bg2"/>
      </a:buClr>
      <a:buFont typeface="Wingdings" pitchFamily="2" charset="2"/>
      <a:buChar char="n"/>
      <a:defRPr sz="1200" kern="1200">
        <a:solidFill>
          <a:schemeClr val="tx1"/>
        </a:solidFill>
        <a:latin typeface="Frutiger LT Com 55 Roman"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prstGeom prst="rect">
            <a:avLst/>
          </a:prstGeom>
        </p:spPr>
        <p:txBody>
          <a:bodyPr/>
          <a:lstStyle/>
          <a:p>
            <a:endParaRPr/>
          </a:p>
        </p:txBody>
      </p:sp>
      <p:sp>
        <p:nvSpPr>
          <p:cNvPr id="225" name="Shape 225"/>
          <p:cNvSpPr>
            <a:spLocks noGrp="1"/>
          </p:cNvSpPr>
          <p:nvPr>
            <p:ph type="body" sz="quarter" idx="1"/>
          </p:nvPr>
        </p:nvSpPr>
        <p:spPr>
          <a:prstGeom prst="rect">
            <a:avLst/>
          </a:prstGeom>
        </p:spPr>
        <p:txBody>
          <a:bodyPr/>
          <a:lstStyle/>
          <a:p>
            <a:pPr marL="171450" indent="-171450">
              <a:buClr>
                <a:srgbClr val="179C7D"/>
              </a:buClr>
              <a:buSzPct val="100000"/>
              <a:buChar char="■"/>
            </a:pPr>
            <a:r>
              <a:t>Myers-Briggs Typenindikator</a:t>
            </a:r>
          </a:p>
          <a:p>
            <a:pPr marL="360363" lvl="1" indent="-184150">
              <a:buClr>
                <a:srgbClr val="A8AFAF"/>
              </a:buClr>
              <a:buSzPct val="100000"/>
              <a:buChar char="■"/>
            </a:pPr>
            <a:r>
              <a:t>Deutsch: https://de.wikipedia.org/wiki/Myers-Briggs_Typenindikator</a:t>
            </a:r>
          </a:p>
          <a:p>
            <a:pPr marL="360363" lvl="1" indent="-184150">
              <a:buClr>
                <a:srgbClr val="A8AFAF"/>
              </a:buClr>
              <a:buSzPct val="100000"/>
              <a:buChar char="■"/>
            </a:pPr>
            <a:r>
              <a:t>English: https://en.wikipedia.org/wiki/Myers%E2%80%93Briggs_Type_Indicator</a:t>
            </a:r>
          </a:p>
        </p:txBody>
      </p:sp>
    </p:spTree>
    <p:extLst>
      <p:ext uri="{BB962C8B-B14F-4D97-AF65-F5344CB8AC3E}">
        <p14:creationId xmlns:p14="http://schemas.microsoft.com/office/powerpoint/2010/main" val="4042678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Myers-Briggs Typenindikator</a:t>
            </a:r>
          </a:p>
          <a:p>
            <a:pPr lvl="1"/>
            <a:r>
              <a:rPr lang="de-DE" dirty="0"/>
              <a:t>Deutsch: https://de.wikipedia.org/wiki/Myers-Briggs_Typenindikator</a:t>
            </a:r>
          </a:p>
          <a:p>
            <a:pPr lvl="1"/>
            <a:r>
              <a:rPr lang="de-DE" dirty="0"/>
              <a:t>English: https://en.wikipedia.org/wiki/Myers%E2%80%93Briggs_Type_Indicator</a:t>
            </a:r>
          </a:p>
        </p:txBody>
      </p:sp>
      <p:sp>
        <p:nvSpPr>
          <p:cNvPr id="4" name="Foliennummernplatzhalter 3"/>
          <p:cNvSpPr>
            <a:spLocks noGrp="1"/>
          </p:cNvSpPr>
          <p:nvPr>
            <p:ph type="sldNum" sz="quarter" idx="10"/>
          </p:nvPr>
        </p:nvSpPr>
        <p:spPr/>
        <p:txBody>
          <a:bodyPr/>
          <a:lstStyle/>
          <a:p>
            <a:fld id="{6F118F77-BF2E-4843-AA6C-ED9ACCB38B45}" type="slidenum">
              <a:rPr lang="de-DE" smtClean="0"/>
              <a:pPr/>
              <a:t>2</a:t>
            </a:fld>
            <a:endParaRPr lang="de-DE" dirty="0"/>
          </a:p>
        </p:txBody>
      </p:sp>
    </p:spTree>
    <p:extLst>
      <p:ext uri="{BB962C8B-B14F-4D97-AF65-F5344CB8AC3E}">
        <p14:creationId xmlns:p14="http://schemas.microsoft.com/office/powerpoint/2010/main" val="3190662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106363" y="612775"/>
            <a:ext cx="4737101" cy="26654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4" name="Shape 44"/>
          <p:cNvSpPr txBox="1">
            <a:spLocks noGrp="1"/>
          </p:cNvSpPr>
          <p:nvPr>
            <p:ph type="body" idx="1"/>
          </p:nvPr>
        </p:nvSpPr>
        <p:spPr>
          <a:xfrm>
            <a:off x="485774" y="3494088"/>
            <a:ext cx="5759451" cy="5760462"/>
          </a:xfrm>
          <a:prstGeom prst="rect">
            <a:avLst/>
          </a:prstGeom>
          <a:noFill/>
          <a:ln>
            <a:noFill/>
          </a:ln>
        </p:spPr>
        <p:txBody>
          <a:bodyPr wrap="square" lIns="0" tIns="0" rIns="0" bIns="0" anchor="t" anchorCtr="0">
            <a:noAutofit/>
          </a:bodyPr>
          <a:lstStyle/>
          <a:p>
            <a:pPr marL="171450" marR="0" lvl="0" indent="-171450" algn="l" rtl="0">
              <a:spcBef>
                <a:spcPts val="0"/>
              </a:spcBef>
              <a:buClr>
                <a:srgbClr val="179C7D"/>
              </a:buClr>
              <a:buSzPct val="100000"/>
              <a:buFont typeface="Noto Sans Symbols"/>
              <a:buChar char="■"/>
            </a:pPr>
            <a:r>
              <a:rPr lang="de-DE" sz="1200" b="0" i="0" u="none" strike="noStrike" cap="none">
                <a:solidFill>
                  <a:schemeClr val="dk1"/>
                </a:solidFill>
                <a:latin typeface="Open Sans"/>
                <a:ea typeface="Open Sans"/>
                <a:cs typeface="Open Sans"/>
                <a:sym typeface="Open Sans"/>
              </a:rPr>
              <a:t>Myers-Briggs Typenindikator</a:t>
            </a:r>
          </a:p>
          <a:p>
            <a:pPr marL="360363" marR="0" lvl="1" indent="-195263" algn="l" rtl="0">
              <a:spcBef>
                <a:spcPts val="0"/>
              </a:spcBef>
              <a:buClr>
                <a:schemeClr val="lt2"/>
              </a:buClr>
              <a:buSzPct val="100000"/>
              <a:buFont typeface="Noto Sans Symbols"/>
              <a:buChar char="■"/>
            </a:pPr>
            <a:r>
              <a:rPr lang="de-DE" sz="1200" b="0" i="0" u="none" strike="noStrike" cap="none">
                <a:solidFill>
                  <a:schemeClr val="dk1"/>
                </a:solidFill>
                <a:latin typeface="Open Sans"/>
                <a:ea typeface="Open Sans"/>
                <a:cs typeface="Open Sans"/>
                <a:sym typeface="Open Sans"/>
              </a:rPr>
              <a:t>Deutsch: https://de.wikipedia.org/wiki/Myers-Briggs_Typenindikator</a:t>
            </a:r>
          </a:p>
          <a:p>
            <a:pPr marL="360363" marR="0" lvl="1" indent="-195263" algn="l" rtl="0">
              <a:spcBef>
                <a:spcPts val="0"/>
              </a:spcBef>
              <a:buClr>
                <a:schemeClr val="lt2"/>
              </a:buClr>
              <a:buSzPct val="100000"/>
              <a:buFont typeface="Noto Sans Symbols"/>
              <a:buChar char="■"/>
            </a:pPr>
            <a:r>
              <a:rPr lang="de-DE" sz="1200" b="0" i="0" u="none" strike="noStrike" cap="none">
                <a:solidFill>
                  <a:schemeClr val="dk1"/>
                </a:solidFill>
                <a:latin typeface="Open Sans"/>
                <a:ea typeface="Open Sans"/>
                <a:cs typeface="Open Sans"/>
                <a:sym typeface="Open Sans"/>
              </a:rPr>
              <a:t>English: https://en.wikipedia.org/wiki/Myers%E2%80%93Briggs_Type_Indicator</a:t>
            </a:r>
          </a:p>
        </p:txBody>
      </p:sp>
      <p:sp>
        <p:nvSpPr>
          <p:cNvPr id="45" name="Shape 45"/>
          <p:cNvSpPr txBox="1">
            <a:spLocks noGrp="1"/>
          </p:cNvSpPr>
          <p:nvPr>
            <p:ph type="sldNum" idx="12"/>
          </p:nvPr>
        </p:nvSpPr>
        <p:spPr>
          <a:xfrm>
            <a:off x="4805699" y="9372600"/>
            <a:ext cx="1439525" cy="493713"/>
          </a:xfrm>
          <a:prstGeom prst="rect">
            <a:avLst/>
          </a:prstGeom>
          <a:noFill/>
          <a:ln>
            <a:noFill/>
          </a:ln>
        </p:spPr>
        <p:txBody>
          <a:bodyPr wrap="square" lIns="91425" tIns="45700" rIns="0" bIns="180000" anchor="b" anchorCtr="0">
            <a:noAutofit/>
          </a:bodyPr>
          <a:lstStyle/>
          <a:p>
            <a:pPr marL="0" marR="0" lvl="0" indent="0" algn="r" rtl="0">
              <a:spcBef>
                <a:spcPts val="0"/>
              </a:spcBef>
              <a:spcAft>
                <a:spcPts val="0"/>
              </a:spcAft>
              <a:buSzPct val="25000"/>
              <a:buNone/>
            </a:pPr>
            <a:fld id="{00000000-1234-1234-1234-123412341234}" type="slidenum">
              <a:rPr lang="de-DE" sz="1200">
                <a:solidFill>
                  <a:schemeClr val="dk1"/>
                </a:solidFill>
                <a:latin typeface="Open Sans"/>
                <a:ea typeface="Open Sans"/>
                <a:cs typeface="Open Sans"/>
                <a:sym typeface="Open Sans"/>
              </a:rPr>
              <a:t>3</a:t>
            </a:fld>
            <a:endParaRPr lang="de-DE" sz="120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342592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Myers-Briggs Typenindikator</a:t>
            </a:r>
          </a:p>
          <a:p>
            <a:pPr lvl="1"/>
            <a:r>
              <a:rPr lang="de-DE" dirty="0"/>
              <a:t>Deutsch: https://de.wikipedia.org/wiki/Myers-Briggs_Typenindikator</a:t>
            </a:r>
          </a:p>
          <a:p>
            <a:pPr lvl="1"/>
            <a:r>
              <a:rPr lang="de-DE" dirty="0"/>
              <a:t>English: https://en.wikipedia.org/wiki/Myers%E2%80%93Briggs_Type_Indicator</a:t>
            </a:r>
          </a:p>
        </p:txBody>
      </p:sp>
      <p:sp>
        <p:nvSpPr>
          <p:cNvPr id="4" name="Foliennummernplatzhalter 3"/>
          <p:cNvSpPr>
            <a:spLocks noGrp="1"/>
          </p:cNvSpPr>
          <p:nvPr>
            <p:ph type="sldNum" sz="quarter" idx="10"/>
          </p:nvPr>
        </p:nvSpPr>
        <p:spPr/>
        <p:txBody>
          <a:bodyPr/>
          <a:lstStyle/>
          <a:p>
            <a:fld id="{6F118F77-BF2E-4843-AA6C-ED9ACCB38B45}" type="slidenum">
              <a:rPr lang="de-DE" smtClean="0"/>
              <a:pPr/>
              <a:t>4</a:t>
            </a:fld>
            <a:endParaRPr lang="de-DE" dirty="0"/>
          </a:p>
        </p:txBody>
      </p:sp>
    </p:spTree>
    <p:extLst>
      <p:ext uri="{BB962C8B-B14F-4D97-AF65-F5344CB8AC3E}">
        <p14:creationId xmlns:p14="http://schemas.microsoft.com/office/powerpoint/2010/main" val="1860527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mit Bild">
    <p:spTree>
      <p:nvGrpSpPr>
        <p:cNvPr id="1" name=""/>
        <p:cNvGrpSpPr/>
        <p:nvPr/>
      </p:nvGrpSpPr>
      <p:grpSpPr>
        <a:xfrm>
          <a:off x="0" y="0"/>
          <a:ext cx="0" cy="0"/>
          <a:chOff x="0" y="0"/>
          <a:chExt cx="0" cy="0"/>
        </a:xfrm>
      </p:grpSpPr>
      <p:sp>
        <p:nvSpPr>
          <p:cNvPr id="3" name="Rectangle 3"/>
          <p:cNvSpPr>
            <a:spLocks noGrp="1" noChangeArrowheads="1"/>
          </p:cNvSpPr>
          <p:nvPr>
            <p:ph type="subTitle" idx="1"/>
          </p:nvPr>
        </p:nvSpPr>
        <p:spPr>
          <a:xfrm>
            <a:off x="622300" y="1773238"/>
            <a:ext cx="10944000" cy="647622"/>
          </a:xfrm>
        </p:spPr>
        <p:txBody>
          <a:bodyPr/>
          <a:lstStyle>
            <a:lvl1pPr marL="0" indent="0">
              <a:buNone/>
              <a:defRPr/>
            </a:lvl1pPr>
          </a:lstStyle>
          <a:p>
            <a:pPr lvl="0"/>
            <a:r>
              <a:rPr lang="de-DE" noProof="0"/>
              <a:t>Master-Untertitelformat bearbeiten</a:t>
            </a:r>
            <a:endParaRPr lang="de-DE" noProof="0" dirty="0"/>
          </a:p>
        </p:txBody>
      </p:sp>
      <p:sp>
        <p:nvSpPr>
          <p:cNvPr id="4" name="Line 13"/>
          <p:cNvSpPr>
            <a:spLocks noChangeShapeType="1"/>
          </p:cNvSpPr>
          <p:nvPr userDrawn="1"/>
        </p:nvSpPr>
        <p:spPr bwMode="auto">
          <a:xfrm>
            <a:off x="622300" y="2492870"/>
            <a:ext cx="109440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 name="Bildplatzhalter 2"/>
          <p:cNvSpPr>
            <a:spLocks noGrp="1"/>
          </p:cNvSpPr>
          <p:nvPr>
            <p:ph type="pic" sz="quarter" idx="10"/>
          </p:nvPr>
        </p:nvSpPr>
        <p:spPr>
          <a:xfrm>
            <a:off x="625700" y="2636890"/>
            <a:ext cx="10944000" cy="3384470"/>
          </a:xfrm>
        </p:spPr>
        <p:txBody>
          <a:bodyPr anchor="ctr" anchorCtr="0"/>
          <a:lstStyle>
            <a:lvl1pPr marL="0" indent="0" algn="ctr">
              <a:buNone/>
              <a:defRPr/>
            </a:lvl1pPr>
          </a:lstStyle>
          <a:p>
            <a:r>
              <a:rPr lang="de-DE"/>
              <a:t>Bild durch Klicken auf Symbol hinzufügen</a:t>
            </a:r>
            <a:endParaRPr lang="de-DE" dirty="0"/>
          </a:p>
        </p:txBody>
      </p:sp>
      <p:sp>
        <p:nvSpPr>
          <p:cNvPr id="6" name="Line 12"/>
          <p:cNvSpPr>
            <a:spLocks noChangeShapeType="1"/>
          </p:cNvSpPr>
          <p:nvPr userDrawn="1"/>
        </p:nvSpPr>
        <p:spPr bwMode="auto">
          <a:xfrm flipV="1">
            <a:off x="622300" y="404813"/>
            <a:ext cx="10944000"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7" name="Rectangle 2"/>
          <p:cNvSpPr>
            <a:spLocks noGrp="1" noChangeArrowheads="1"/>
          </p:cNvSpPr>
          <p:nvPr>
            <p:ph type="ctrTitle"/>
          </p:nvPr>
        </p:nvSpPr>
        <p:spPr>
          <a:xfrm>
            <a:off x="622300" y="476823"/>
            <a:ext cx="10944000" cy="1008140"/>
          </a:xfrm>
          <a:noFill/>
        </p:spPr>
        <p:txBody>
          <a:bodyPr/>
          <a:lstStyle>
            <a:lvl1pPr marL="0" indent="0">
              <a:defRPr sz="3200" cap="all" baseline="0"/>
            </a:lvl1pPr>
          </a:lstStyle>
          <a:p>
            <a:pPr lvl="0"/>
            <a:r>
              <a:rPr lang="de-DE" noProof="0"/>
              <a:t>Mastertitelformat bearbeiten</a:t>
            </a:r>
            <a:endParaRPr lang="de-DE" noProof="0" dirty="0"/>
          </a:p>
        </p:txBody>
      </p:sp>
    </p:spTree>
    <p:extLst>
      <p:ext uri="{BB962C8B-B14F-4D97-AF65-F5344CB8AC3E}">
        <p14:creationId xmlns:p14="http://schemas.microsoft.com/office/powerpoint/2010/main" val="402914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mit Logo">
    <p:spTree>
      <p:nvGrpSpPr>
        <p:cNvPr id="1" name=""/>
        <p:cNvGrpSpPr/>
        <p:nvPr/>
      </p:nvGrpSpPr>
      <p:grpSpPr>
        <a:xfrm>
          <a:off x="0" y="0"/>
          <a:ext cx="0" cy="0"/>
          <a:chOff x="0" y="0"/>
          <a:chExt cx="0" cy="0"/>
        </a:xfrm>
      </p:grpSpPr>
      <p:sp>
        <p:nvSpPr>
          <p:cNvPr id="3084" name="Line 12"/>
          <p:cNvSpPr>
            <a:spLocks noChangeShapeType="1"/>
          </p:cNvSpPr>
          <p:nvPr userDrawn="1"/>
        </p:nvSpPr>
        <p:spPr bwMode="auto">
          <a:xfrm flipV="1">
            <a:off x="622300" y="406800"/>
            <a:ext cx="10944000"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085" name="Line 13"/>
          <p:cNvSpPr>
            <a:spLocks noChangeShapeType="1"/>
          </p:cNvSpPr>
          <p:nvPr userDrawn="1"/>
        </p:nvSpPr>
        <p:spPr bwMode="auto">
          <a:xfrm>
            <a:off x="622300" y="2492870"/>
            <a:ext cx="109440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091" name="Text Box 19"/>
          <p:cNvSpPr txBox="1">
            <a:spLocks noChangeArrowheads="1"/>
          </p:cNvSpPr>
          <p:nvPr userDrawn="1"/>
        </p:nvSpPr>
        <p:spPr bwMode="auto">
          <a:xfrm>
            <a:off x="607484" y="6433201"/>
            <a:ext cx="1200149"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de-DE" sz="800" dirty="0">
                <a:solidFill>
                  <a:schemeClr val="bg2"/>
                </a:solidFill>
              </a:rPr>
              <a:t>© Fraunhofer IESE </a:t>
            </a:r>
          </a:p>
        </p:txBody>
      </p:sp>
      <p:sp>
        <p:nvSpPr>
          <p:cNvPr id="8" name="Line 7"/>
          <p:cNvSpPr>
            <a:spLocks noChangeShapeType="1"/>
          </p:cNvSpPr>
          <p:nvPr userDrawn="1"/>
        </p:nvSpPr>
        <p:spPr bwMode="auto">
          <a:xfrm flipV="1">
            <a:off x="625700" y="6165380"/>
            <a:ext cx="10944000" cy="0"/>
          </a:xfrm>
          <a:prstGeom prst="line">
            <a:avLst/>
          </a:prstGeom>
          <a:noFill/>
          <a:ln w="317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9" name="Rectangle 2"/>
          <p:cNvSpPr>
            <a:spLocks noGrp="1" noChangeArrowheads="1"/>
          </p:cNvSpPr>
          <p:nvPr>
            <p:ph type="ctrTitle"/>
          </p:nvPr>
        </p:nvSpPr>
        <p:spPr>
          <a:xfrm>
            <a:off x="622300" y="476823"/>
            <a:ext cx="10944000" cy="1008140"/>
          </a:xfrm>
          <a:noFill/>
        </p:spPr>
        <p:txBody>
          <a:bodyPr/>
          <a:lstStyle>
            <a:lvl1pPr marL="0" indent="0">
              <a:defRPr sz="3200" cap="all" baseline="0"/>
            </a:lvl1pPr>
          </a:lstStyle>
          <a:p>
            <a:pPr lvl="0"/>
            <a:r>
              <a:rPr lang="de-DE" noProof="0"/>
              <a:t>Mastertitelformat bearbeiten</a:t>
            </a:r>
            <a:endParaRPr lang="de-DE" noProof="0" dirty="0"/>
          </a:p>
        </p:txBody>
      </p:sp>
      <p:sp>
        <p:nvSpPr>
          <p:cNvPr id="10" name="Rectangle 3"/>
          <p:cNvSpPr>
            <a:spLocks noGrp="1" noChangeArrowheads="1"/>
          </p:cNvSpPr>
          <p:nvPr>
            <p:ph type="subTitle" idx="1"/>
          </p:nvPr>
        </p:nvSpPr>
        <p:spPr>
          <a:xfrm>
            <a:off x="622300" y="1773238"/>
            <a:ext cx="10944000" cy="647622"/>
          </a:xfrm>
        </p:spPr>
        <p:txBody>
          <a:bodyPr/>
          <a:lstStyle>
            <a:lvl1pPr marL="0" indent="0">
              <a:buNone/>
              <a:defRPr/>
            </a:lvl1pPr>
          </a:lstStyle>
          <a:p>
            <a:pPr lvl="0"/>
            <a:r>
              <a:rPr lang="de-DE" noProof="0"/>
              <a:t>Master-Untertitelformat bearbeiten</a:t>
            </a:r>
            <a:endParaRPr lang="de-DE" noProof="0" dirty="0"/>
          </a:p>
        </p:txBody>
      </p:sp>
      <p:pic>
        <p:nvPicPr>
          <p:cNvPr id="11" name="Picture 10" descr="Logo_ausgetausch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1424" y="3487110"/>
            <a:ext cx="4325752" cy="1184400"/>
          </a:xfrm>
          <a:prstGeom prst="rect">
            <a:avLst/>
          </a:prstGeom>
        </p:spPr>
      </p:pic>
    </p:spTree>
    <p:extLst>
      <p:ext uri="{BB962C8B-B14F-4D97-AF65-F5344CB8AC3E}">
        <p14:creationId xmlns:p14="http://schemas.microsoft.com/office/powerpoint/2010/main" val="3873015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a:spLocks noGrp="1" noChangeArrowheads="1"/>
          </p:cNvSpPr>
          <p:nvPr>
            <p:ph type="ctrTitle"/>
          </p:nvPr>
        </p:nvSpPr>
        <p:spPr>
          <a:xfrm>
            <a:off x="622300" y="476823"/>
            <a:ext cx="10944000" cy="1007908"/>
          </a:xfrm>
        </p:spPr>
        <p:txBody>
          <a:bodyPr/>
          <a:lstStyle>
            <a:lvl1pPr marL="0" indent="0">
              <a:defRPr sz="3200" cap="all" baseline="0"/>
            </a:lvl1pPr>
          </a:lstStyle>
          <a:p>
            <a:pPr lvl="0"/>
            <a:r>
              <a:rPr lang="de-DE" noProof="0"/>
              <a:t>Mastertitelformat bearbeiten</a:t>
            </a:r>
            <a:endParaRPr lang="de-DE" noProof="0" dirty="0"/>
          </a:p>
        </p:txBody>
      </p:sp>
      <p:sp>
        <p:nvSpPr>
          <p:cNvPr id="4" name="Line 12"/>
          <p:cNvSpPr>
            <a:spLocks noChangeShapeType="1"/>
          </p:cNvSpPr>
          <p:nvPr userDrawn="1"/>
        </p:nvSpPr>
        <p:spPr bwMode="auto">
          <a:xfrm flipV="1">
            <a:off x="622300" y="406800"/>
            <a:ext cx="10944000"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 name="Line 8"/>
          <p:cNvSpPr>
            <a:spLocks noChangeShapeType="1"/>
          </p:cNvSpPr>
          <p:nvPr userDrawn="1"/>
        </p:nvSpPr>
        <p:spPr bwMode="auto">
          <a:xfrm>
            <a:off x="624000" y="1558800"/>
            <a:ext cx="109440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6" name="Textplatzhalter 2"/>
          <p:cNvSpPr>
            <a:spLocks noGrp="1"/>
          </p:cNvSpPr>
          <p:nvPr>
            <p:ph type="body" sz="quarter" idx="10"/>
          </p:nvPr>
        </p:nvSpPr>
        <p:spPr>
          <a:xfrm>
            <a:off x="622301" y="1773238"/>
            <a:ext cx="10945700" cy="4248150"/>
          </a:xfrm>
        </p:spPr>
        <p:txBody>
          <a:bodyPr/>
          <a:lstStyle>
            <a:lvl1pPr marL="360000" indent="-360000">
              <a:buFont typeface="Wingdings" pitchFamily="2" charset="2"/>
              <a:buChar char="n"/>
              <a:defRPr/>
            </a:lvl1pPr>
            <a:lvl2pPr marL="720000" indent="-360000">
              <a:buFont typeface="Wingdings" pitchFamily="2" charset="2"/>
              <a:buChar char="n"/>
              <a:defRPr/>
            </a:lvl2pPr>
            <a:lvl3pPr marL="1080000">
              <a:defRPr/>
            </a:lvl3pPr>
            <a:lvl4pPr marL="1440000">
              <a:defRPr/>
            </a:lvl4pPr>
            <a:lvl5pPr marL="1800000" indent="-36000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49666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Inhalt">
    <p:spTree>
      <p:nvGrpSpPr>
        <p:cNvPr id="1" name=""/>
        <p:cNvGrpSpPr/>
        <p:nvPr/>
      </p:nvGrpSpPr>
      <p:grpSpPr>
        <a:xfrm>
          <a:off x="0" y="0"/>
          <a:ext cx="0" cy="0"/>
          <a:chOff x="0" y="0"/>
          <a:chExt cx="0" cy="0"/>
        </a:xfrm>
      </p:grpSpPr>
      <p:sp>
        <p:nvSpPr>
          <p:cNvPr id="2" name="Titel 1"/>
          <p:cNvSpPr>
            <a:spLocks noGrp="1"/>
          </p:cNvSpPr>
          <p:nvPr>
            <p:ph type="title"/>
          </p:nvPr>
        </p:nvSpPr>
        <p:spPr>
          <a:xfrm>
            <a:off x="622300" y="334800"/>
            <a:ext cx="10944000" cy="369332"/>
          </a:xfrm>
        </p:spPr>
        <p:txBody>
          <a:bodyPr wrap="square">
            <a:spAutoFit/>
          </a:bodyPr>
          <a:lstStyle>
            <a:lvl1pPr marL="0" indent="0" defTabSz="504000">
              <a:defRPr/>
            </a:lvl1pPr>
          </a:lstStyle>
          <a:p>
            <a:r>
              <a:rPr lang="de-DE"/>
              <a:t>Mastertitelformat bearbeiten</a:t>
            </a:r>
            <a:endParaRPr lang="de-DE" dirty="0"/>
          </a:p>
        </p:txBody>
      </p:sp>
      <p:sp>
        <p:nvSpPr>
          <p:cNvPr id="3" name="Inhaltsplatzhalter 2"/>
          <p:cNvSpPr>
            <a:spLocks noGrp="1"/>
          </p:cNvSpPr>
          <p:nvPr>
            <p:ph idx="1"/>
          </p:nvPr>
        </p:nvSpPr>
        <p:spPr>
          <a:xfrm>
            <a:off x="622300" y="1773238"/>
            <a:ext cx="10944000" cy="42481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54184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Rechteck 2"/>
          <p:cNvSpPr/>
          <p:nvPr userDrawn="1"/>
        </p:nvSpPr>
        <p:spPr bwMode="auto">
          <a:xfrm>
            <a:off x="623391" y="6126667"/>
            <a:ext cx="10945217" cy="84887"/>
          </a:xfrm>
          <a:prstGeom prst="rect">
            <a:avLst/>
          </a:prstGeom>
          <a:solidFill>
            <a:schemeClr val="bg1"/>
          </a:solidFill>
          <a:ln w="9525" algn="ctr">
            <a:noFill/>
            <a:miter lim="800000"/>
            <a:headEnd/>
            <a:tailEnd/>
          </a:ln>
          <a:effectLst/>
          <a:extLst/>
        </p:spPr>
        <p:txBody>
          <a:bodyPr wrap="square" lIns="72000" tIns="54000" rIns="72000" bIns="54000" rtlCol="0" anchor="ctr">
            <a:spAutoFit/>
          </a:bodyPr>
          <a:lstStyle/>
          <a:p>
            <a:pPr marL="215900" indent="-215900" algn="ctr">
              <a:spcAft>
                <a:spcPts val="563"/>
              </a:spcAft>
              <a:buClr>
                <a:schemeClr val="tx2"/>
              </a:buClr>
            </a:pPr>
            <a:endParaRPr lang="de-DE" sz="1400" dirty="0"/>
          </a:p>
        </p:txBody>
      </p:sp>
    </p:spTree>
    <p:extLst>
      <p:ext uri="{BB962C8B-B14F-4D97-AF65-F5344CB8AC3E}">
        <p14:creationId xmlns:p14="http://schemas.microsoft.com/office/powerpoint/2010/main" val="1897636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3" name="Rechteck 2"/>
          <p:cNvSpPr/>
          <p:nvPr userDrawn="1"/>
        </p:nvSpPr>
        <p:spPr bwMode="auto">
          <a:xfrm>
            <a:off x="623391" y="6093296"/>
            <a:ext cx="11017225" cy="622314"/>
          </a:xfrm>
          <a:prstGeom prst="rect">
            <a:avLst/>
          </a:prstGeom>
          <a:solidFill>
            <a:schemeClr val="bg1"/>
          </a:solidFill>
          <a:ln w="9525" algn="ctr">
            <a:noFill/>
            <a:miter lim="800000"/>
            <a:headEnd/>
            <a:tailEnd/>
          </a:ln>
          <a:effectLst/>
          <a:extLst/>
        </p:spPr>
        <p:txBody>
          <a:bodyPr wrap="square" lIns="72000" tIns="54000" rIns="72000" bIns="54000" rtlCol="0" anchor="ctr">
            <a:spAutoFit/>
          </a:bodyPr>
          <a:lstStyle/>
          <a:p>
            <a:pPr marL="215900" indent="-215900" algn="ctr">
              <a:spcAft>
                <a:spcPts val="563"/>
              </a:spcAft>
              <a:buClr>
                <a:schemeClr val="tx2"/>
              </a:buClr>
            </a:pPr>
            <a:endParaRPr lang="de-DE" sz="1400" dirty="0"/>
          </a:p>
        </p:txBody>
      </p:sp>
    </p:spTree>
    <p:extLst>
      <p:ext uri="{BB962C8B-B14F-4D97-AF65-F5344CB8AC3E}">
        <p14:creationId xmlns:p14="http://schemas.microsoft.com/office/powerpoint/2010/main" val="3351437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2300" y="334800"/>
            <a:ext cx="10944000" cy="1225540"/>
          </a:xfrm>
          <a:prstGeom prst="rect">
            <a:avLst/>
          </a:prstGeom>
          <a:noFill/>
          <a:ln>
            <a:noFill/>
          </a:ln>
          <a:effectLst/>
          <a:extLst/>
        </p:spPr>
        <p:txBody>
          <a:bodyPr vert="horz" wrap="square" lIns="0" tIns="0" rIns="0" bIns="0" numCol="1" anchor="t" anchorCtr="0" compatLnSpc="1">
            <a:prstTxWarp prst="textNoShape">
              <a:avLst/>
            </a:prstTxWarp>
            <a:noAutofit/>
          </a:bodyPr>
          <a:lstStyle/>
          <a:p>
            <a:pPr lvl="0"/>
            <a:r>
              <a:rPr lang="de-DE" dirty="0"/>
              <a:t>Mastertitelformat bearbeiten</a:t>
            </a:r>
          </a:p>
        </p:txBody>
      </p:sp>
      <p:sp>
        <p:nvSpPr>
          <p:cNvPr id="1027" name="Rectangle 3"/>
          <p:cNvSpPr>
            <a:spLocks noGrp="1" noChangeArrowheads="1"/>
          </p:cNvSpPr>
          <p:nvPr>
            <p:ph type="body" idx="1"/>
          </p:nvPr>
        </p:nvSpPr>
        <p:spPr bwMode="auto">
          <a:xfrm>
            <a:off x="622300" y="1774800"/>
            <a:ext cx="10944000" cy="4248150"/>
          </a:xfrm>
          <a:prstGeom prst="rect">
            <a:avLst/>
          </a:prstGeom>
          <a:noFill/>
          <a:ln>
            <a:noFill/>
          </a:ln>
          <a:effectLst/>
          <a:extLst/>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2" name="Text Box 8"/>
          <p:cNvSpPr txBox="1">
            <a:spLocks noChangeArrowheads="1"/>
          </p:cNvSpPr>
          <p:nvPr/>
        </p:nvSpPr>
        <p:spPr bwMode="auto">
          <a:xfrm>
            <a:off x="607484" y="6502208"/>
            <a:ext cx="1200149"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de-DE" sz="800" dirty="0">
                <a:solidFill>
                  <a:schemeClr val="bg2"/>
                </a:solidFill>
              </a:rPr>
              <a:t>© Fraunhofer IESE </a:t>
            </a:r>
          </a:p>
        </p:txBody>
      </p:sp>
      <p:sp>
        <p:nvSpPr>
          <p:cNvPr id="7" name="Line 7"/>
          <p:cNvSpPr>
            <a:spLocks noChangeShapeType="1"/>
          </p:cNvSpPr>
          <p:nvPr/>
        </p:nvSpPr>
        <p:spPr bwMode="auto">
          <a:xfrm flipV="1">
            <a:off x="625700" y="6165380"/>
            <a:ext cx="10944000" cy="0"/>
          </a:xfrm>
          <a:prstGeom prst="line">
            <a:avLst/>
          </a:prstGeom>
          <a:noFill/>
          <a:ln w="317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8" name="Text Box 11"/>
          <p:cNvSpPr txBox="1">
            <a:spLocks noChangeArrowheads="1"/>
          </p:cNvSpPr>
          <p:nvPr/>
        </p:nvSpPr>
        <p:spPr bwMode="auto">
          <a:xfrm>
            <a:off x="607484" y="6223091"/>
            <a:ext cx="7366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fld id="{DC75ABA8-74DD-4667-80FE-C5991E625FC0}" type="slidenum">
              <a:rPr lang="en-US" sz="1000">
                <a:solidFill>
                  <a:srgbClr val="7B8585"/>
                </a:solidFill>
              </a:rPr>
              <a:pPr algn="l">
                <a:spcBef>
                  <a:spcPct val="50000"/>
                </a:spcBef>
              </a:pPr>
              <a:t>‹Nr.›</a:t>
            </a:fld>
            <a:endParaRPr lang="en-US" sz="1000" dirty="0">
              <a:solidFill>
                <a:srgbClr val="7B8585"/>
              </a:solidFill>
            </a:endParaRPr>
          </a:p>
        </p:txBody>
      </p:sp>
      <p:pic>
        <p:nvPicPr>
          <p:cNvPr id="9" name="Picture 8" descr="Logo_ausgetauscht"/>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48663" y="6300000"/>
            <a:ext cx="1417637" cy="388152"/>
          </a:xfrm>
          <a:prstGeom prst="rect">
            <a:avLst/>
          </a:prstGeom>
        </p:spPr>
      </p:pic>
    </p:spTree>
    <p:extLst>
      <p:ext uri="{BB962C8B-B14F-4D97-AF65-F5344CB8AC3E}">
        <p14:creationId xmlns:p14="http://schemas.microsoft.com/office/powerpoint/2010/main" val="3737120482"/>
      </p:ext>
    </p:extLst>
  </p:cSld>
  <p:clrMap bg1="lt1" tx1="dk1" bg2="lt2" tx2="dk2" accent1="accent1" accent2="accent2" accent3="accent3" accent4="accent4" accent5="accent5" accent6="accent6" hlink="hlink" folHlink="folHlink"/>
  <p:sldLayoutIdLst>
    <p:sldLayoutId id="2147483678" r:id="rId1"/>
    <p:sldLayoutId id="2147483673" r:id="rId2"/>
    <p:sldLayoutId id="2147483679" r:id="rId3"/>
    <p:sldLayoutId id="2147483674" r:id="rId4"/>
    <p:sldLayoutId id="2147483687" r:id="rId5"/>
    <p:sldLayoutId id="2147483688" r:id="rId6"/>
  </p:sldLayoutIdLst>
  <p:txStyles>
    <p:titleStyle>
      <a:lvl1pPr marL="0" indent="0" algn="l" defTabSz="504000"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Frutiger LT Com 45 Light" pitchFamily="34" charset="0"/>
        </a:defRPr>
      </a:lvl2pPr>
      <a:lvl3pPr algn="l" rtl="0" eaLnBrk="1" fontAlgn="base" hangingPunct="1">
        <a:spcBef>
          <a:spcPct val="0"/>
        </a:spcBef>
        <a:spcAft>
          <a:spcPct val="0"/>
        </a:spcAft>
        <a:defRPr sz="2400" b="1">
          <a:solidFill>
            <a:schemeClr val="tx1"/>
          </a:solidFill>
          <a:latin typeface="Frutiger LT Com 45 Light" pitchFamily="34" charset="0"/>
        </a:defRPr>
      </a:lvl3pPr>
      <a:lvl4pPr algn="l" rtl="0" eaLnBrk="1" fontAlgn="base" hangingPunct="1">
        <a:spcBef>
          <a:spcPct val="0"/>
        </a:spcBef>
        <a:spcAft>
          <a:spcPct val="0"/>
        </a:spcAft>
        <a:defRPr sz="2400" b="1">
          <a:solidFill>
            <a:schemeClr val="tx1"/>
          </a:solidFill>
          <a:latin typeface="Frutiger LT Com 45 Light" pitchFamily="34" charset="0"/>
        </a:defRPr>
      </a:lvl4pPr>
      <a:lvl5pPr algn="l" rtl="0" eaLnBrk="1" fontAlgn="base" hangingPunct="1">
        <a:spcBef>
          <a:spcPct val="0"/>
        </a:spcBef>
        <a:spcAft>
          <a:spcPct val="0"/>
        </a:spcAft>
        <a:defRPr sz="2400" b="1">
          <a:solidFill>
            <a:schemeClr val="tx1"/>
          </a:solidFill>
          <a:latin typeface="Frutiger LT Com 45 Light" pitchFamily="34" charset="0"/>
        </a:defRPr>
      </a:lvl5pPr>
      <a:lvl6pPr marL="457200" algn="l" rtl="0" eaLnBrk="1" fontAlgn="base" hangingPunct="1">
        <a:spcBef>
          <a:spcPct val="0"/>
        </a:spcBef>
        <a:spcAft>
          <a:spcPct val="0"/>
        </a:spcAft>
        <a:defRPr sz="2400" b="1">
          <a:solidFill>
            <a:schemeClr val="tx1"/>
          </a:solidFill>
          <a:latin typeface="Frutiger LT Com 45 Light" pitchFamily="34" charset="0"/>
        </a:defRPr>
      </a:lvl6pPr>
      <a:lvl7pPr marL="914400" algn="l" rtl="0" eaLnBrk="1" fontAlgn="base" hangingPunct="1">
        <a:spcBef>
          <a:spcPct val="0"/>
        </a:spcBef>
        <a:spcAft>
          <a:spcPct val="0"/>
        </a:spcAft>
        <a:defRPr sz="2400" b="1">
          <a:solidFill>
            <a:schemeClr val="tx1"/>
          </a:solidFill>
          <a:latin typeface="Frutiger LT Com 45 Light" pitchFamily="34" charset="0"/>
        </a:defRPr>
      </a:lvl7pPr>
      <a:lvl8pPr marL="1371600" algn="l" rtl="0" eaLnBrk="1" fontAlgn="base" hangingPunct="1">
        <a:spcBef>
          <a:spcPct val="0"/>
        </a:spcBef>
        <a:spcAft>
          <a:spcPct val="0"/>
        </a:spcAft>
        <a:defRPr sz="2400" b="1">
          <a:solidFill>
            <a:schemeClr val="tx1"/>
          </a:solidFill>
          <a:latin typeface="Frutiger LT Com 45 Light" pitchFamily="34" charset="0"/>
        </a:defRPr>
      </a:lvl8pPr>
      <a:lvl9pPr marL="1828800" algn="l" rtl="0" eaLnBrk="1" fontAlgn="base" hangingPunct="1">
        <a:spcBef>
          <a:spcPct val="0"/>
        </a:spcBef>
        <a:spcAft>
          <a:spcPct val="0"/>
        </a:spcAft>
        <a:defRPr sz="2400" b="1">
          <a:solidFill>
            <a:schemeClr val="tx1"/>
          </a:solidFill>
          <a:latin typeface="Frutiger LT Com 45 Light" pitchFamily="34" charset="0"/>
        </a:defRPr>
      </a:lvl9pPr>
    </p:titleStyle>
    <p:bodyStyle>
      <a:lvl1pPr marL="360000" indent="-360000" algn="l" defTabSz="360000" rtl="0" eaLnBrk="1" fontAlgn="base" hangingPunct="1">
        <a:spcBef>
          <a:spcPct val="0"/>
        </a:spcBef>
        <a:spcAft>
          <a:spcPts val="900"/>
        </a:spcAft>
        <a:buClr>
          <a:schemeClr val="tx2"/>
        </a:buClr>
        <a:buFont typeface="Wingdings" pitchFamily="2" charset="2"/>
        <a:buChar char="n"/>
        <a:defRPr>
          <a:solidFill>
            <a:schemeClr val="tx1"/>
          </a:solidFill>
          <a:latin typeface="+mn-lt"/>
          <a:ea typeface="+mn-ea"/>
          <a:cs typeface="+mn-cs"/>
        </a:defRPr>
      </a:lvl1pPr>
      <a:lvl2pPr marL="72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2pPr>
      <a:lvl3pPr marL="108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3pPr>
      <a:lvl4pPr marL="144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4pPr>
      <a:lvl5pPr marL="180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5pPr>
      <a:lvl6pPr marL="18875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6pPr>
      <a:lvl7pPr marL="23447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7pPr>
      <a:lvl8pPr marL="28019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8pPr>
      <a:lvl9pPr marL="32591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 Box 11"/>
          <p:cNvSpPr>
            <a:spLocks noGrp="1"/>
          </p:cNvSpPr>
          <p:nvPr>
            <p:ph type="sldNum" sz="quarter" idx="2"/>
          </p:nvPr>
        </p:nvSpPr>
        <p:spPr>
          <a:xfrm>
            <a:off x="607483" y="6223091"/>
            <a:ext cx="127001" cy="1524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a:t>
            </a:fld>
            <a:endParaRPr/>
          </a:p>
        </p:txBody>
      </p:sp>
      <p:sp>
        <p:nvSpPr>
          <p:cNvPr id="149" name="Rectangle 80"/>
          <p:cNvSpPr/>
          <p:nvPr/>
        </p:nvSpPr>
        <p:spPr>
          <a:xfrm>
            <a:off x="0" y="3353263"/>
            <a:ext cx="12192000" cy="324499"/>
          </a:xfrm>
          <a:prstGeom prst="rect">
            <a:avLst/>
          </a:prstGeom>
          <a:solidFill>
            <a:srgbClr val="FFFFFF"/>
          </a:solidFill>
          <a:ln w="12700">
            <a:miter lim="400000"/>
          </a:ln>
        </p:spPr>
        <p:txBody>
          <a:bodyPr lIns="53999" tIns="53999" rIns="53999" bIns="53999" anchor="ctr"/>
          <a:lstStyle/>
          <a:p>
            <a:pPr marL="215900" indent="-215900" algn="ctr">
              <a:spcBef>
                <a:spcPts val="500"/>
              </a:spcBef>
              <a:defRPr sz="1400">
                <a:latin typeface="Frutiger LT Com 45 Light"/>
                <a:ea typeface="Frutiger LT Com 45 Light"/>
                <a:cs typeface="Frutiger LT Com 45 Light"/>
                <a:sym typeface="Frutiger LT Com 45 Light"/>
              </a:defRPr>
            </a:pPr>
            <a:endParaRPr/>
          </a:p>
        </p:txBody>
      </p:sp>
      <p:sp>
        <p:nvSpPr>
          <p:cNvPr id="150" name="Rectangle 41"/>
          <p:cNvSpPr/>
          <p:nvPr/>
        </p:nvSpPr>
        <p:spPr>
          <a:xfrm>
            <a:off x="8637223" y="4962002"/>
            <a:ext cx="3353010" cy="213783"/>
          </a:xfrm>
          <a:prstGeom prst="rect">
            <a:avLst/>
          </a:prstGeom>
          <a:solidFill>
            <a:srgbClr val="BFBFBF"/>
          </a:solidFill>
          <a:ln w="12700">
            <a:miter lim="400000"/>
          </a:ln>
        </p:spPr>
        <p:txBody>
          <a:bodyPr lIns="53999" tIns="53999" rIns="53999" bIns="53999" anchor="ctr"/>
          <a:lstStyle/>
          <a:p>
            <a:pPr>
              <a:defRPr sz="1000">
                <a:latin typeface="Frutiger LT Com 45 Light"/>
                <a:ea typeface="Frutiger LT Com 45 Light"/>
                <a:cs typeface="Frutiger LT Com 45 Light"/>
                <a:sym typeface="Frutiger LT Com 45 Light"/>
              </a:defRPr>
            </a:pPr>
            <a:endParaRPr/>
          </a:p>
        </p:txBody>
      </p:sp>
      <p:grpSp>
        <p:nvGrpSpPr>
          <p:cNvPr id="153" name="Rectangle 45"/>
          <p:cNvGrpSpPr/>
          <p:nvPr/>
        </p:nvGrpSpPr>
        <p:grpSpPr>
          <a:xfrm>
            <a:off x="1" y="-4052"/>
            <a:ext cx="12192001" cy="1183641"/>
            <a:chOff x="0" y="0"/>
            <a:chExt cx="12192000" cy="1183639"/>
          </a:xfrm>
        </p:grpSpPr>
        <p:sp>
          <p:nvSpPr>
            <p:cNvPr id="151" name="Rectangle"/>
            <p:cNvSpPr/>
            <p:nvPr/>
          </p:nvSpPr>
          <p:spPr>
            <a:xfrm>
              <a:off x="0" y="4051"/>
              <a:ext cx="12192000" cy="1175538"/>
            </a:xfrm>
            <a:prstGeom prst="rect">
              <a:avLst/>
            </a:prstGeom>
            <a:solidFill>
              <a:srgbClr val="A8AFAF"/>
            </a:solidFill>
            <a:ln w="12700" cap="flat">
              <a:noFill/>
              <a:miter lim="400000"/>
            </a:ln>
            <a:effectLst/>
          </p:spPr>
          <p:txBody>
            <a:bodyPr wrap="square" lIns="53999" tIns="53999" rIns="53999" bIns="53999" numCol="1" anchor="ctr">
              <a:noAutofit/>
            </a:bodyPr>
            <a:lstStyle/>
            <a:p>
              <a:pPr>
                <a:defRPr sz="7200" b="1">
                  <a:solidFill>
                    <a:srgbClr val="FFFFFF"/>
                  </a:solidFill>
                  <a:latin typeface="Frutiger LT Com 45 Light"/>
                  <a:ea typeface="Frutiger LT Com 45 Light"/>
                  <a:cs typeface="Frutiger LT Com 45 Light"/>
                  <a:sym typeface="Frutiger LT Com 45 Light"/>
                </a:defRPr>
              </a:pPr>
              <a:endParaRPr/>
            </a:p>
          </p:txBody>
        </p:sp>
        <p:sp>
          <p:nvSpPr>
            <p:cNvPr id="152" name="Walter Weiss"/>
            <p:cNvSpPr/>
            <p:nvPr/>
          </p:nvSpPr>
          <p:spPr>
            <a:xfrm>
              <a:off x="0" y="0"/>
              <a:ext cx="12192000" cy="1183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spcBef>
                  <a:spcPts val="3400"/>
                </a:spcBef>
                <a:defRPr sz="7200" b="1">
                  <a:solidFill>
                    <a:srgbClr val="FFFFFF"/>
                  </a:solidFill>
                  <a:latin typeface="Frutiger LT Com 45 Light"/>
                  <a:ea typeface="Frutiger LT Com 45 Light"/>
                  <a:cs typeface="Frutiger LT Com 45 Light"/>
                  <a:sym typeface="Frutiger LT Com 45 Light"/>
                </a:defRPr>
              </a:lvl1pPr>
            </a:lstStyle>
            <a:p>
              <a:r>
                <a:t>Walter Weiss</a:t>
              </a:r>
            </a:p>
          </p:txBody>
        </p:sp>
      </p:grpSp>
      <p:sp>
        <p:nvSpPr>
          <p:cNvPr id="154" name="TextBox 47"/>
          <p:cNvSpPr/>
          <p:nvPr/>
        </p:nvSpPr>
        <p:spPr>
          <a:xfrm>
            <a:off x="5579469" y="4644449"/>
            <a:ext cx="2097953" cy="2159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spcBef>
                <a:spcPts val="600"/>
              </a:spcBef>
              <a:defRPr sz="1400" b="1">
                <a:solidFill>
                  <a:srgbClr val="404040"/>
                </a:solidFill>
                <a:latin typeface="Frutiger LT Com 45 Light"/>
                <a:ea typeface="Frutiger LT Com 45 Light"/>
                <a:cs typeface="Frutiger LT Com 45 Light"/>
                <a:sym typeface="Frutiger LT Com 45 Light"/>
              </a:defRPr>
            </a:lvl1pPr>
          </a:lstStyle>
          <a:p>
            <a:r>
              <a:t>Persönliche Ziele:</a:t>
            </a:r>
          </a:p>
        </p:txBody>
      </p:sp>
      <p:sp>
        <p:nvSpPr>
          <p:cNvPr id="155" name="TextBox 48"/>
          <p:cNvSpPr/>
          <p:nvPr/>
        </p:nvSpPr>
        <p:spPr>
          <a:xfrm>
            <a:off x="2771363" y="4644449"/>
            <a:ext cx="2654538" cy="2159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spcBef>
                <a:spcPts val="600"/>
              </a:spcBef>
              <a:defRPr sz="1400" b="1">
                <a:solidFill>
                  <a:srgbClr val="404040"/>
                </a:solidFill>
                <a:latin typeface="Frutiger LT Com 45 Light"/>
                <a:ea typeface="Frutiger LT Com 45 Light"/>
                <a:cs typeface="Frutiger LT Com 45 Light"/>
                <a:sym typeface="Frutiger LT Com 45 Light"/>
              </a:defRPr>
            </a:lvl1pPr>
          </a:lstStyle>
          <a:p>
            <a:r>
              <a:t>Persönlichkeit:</a:t>
            </a:r>
          </a:p>
        </p:txBody>
      </p:sp>
      <p:grpSp>
        <p:nvGrpSpPr>
          <p:cNvPr id="158" name="Rectangle 53"/>
          <p:cNvGrpSpPr/>
          <p:nvPr/>
        </p:nvGrpSpPr>
        <p:grpSpPr>
          <a:xfrm>
            <a:off x="2773762" y="1555693"/>
            <a:ext cx="5509645" cy="2994719"/>
            <a:chOff x="0" y="0"/>
            <a:chExt cx="5509643" cy="2994717"/>
          </a:xfrm>
        </p:grpSpPr>
        <p:sp>
          <p:nvSpPr>
            <p:cNvPr id="156" name="Rectangle"/>
            <p:cNvSpPr/>
            <p:nvPr/>
          </p:nvSpPr>
          <p:spPr>
            <a:xfrm>
              <a:off x="-1" y="-1"/>
              <a:ext cx="5509645" cy="2994719"/>
            </a:xfrm>
            <a:prstGeom prst="rect">
              <a:avLst/>
            </a:prstGeom>
            <a:solidFill>
              <a:srgbClr val="F2F2F2"/>
            </a:solidFill>
            <a:ln w="12700" cap="flat">
              <a:noFill/>
              <a:miter lim="400000"/>
            </a:ln>
            <a:effectLst/>
          </p:spPr>
          <p:txBody>
            <a:bodyPr wrap="square" lIns="53999" tIns="53999" rIns="53999" bIns="53999" numCol="1" anchor="t">
              <a:noAutofit/>
            </a:bodyPr>
            <a:lstStyle/>
            <a:p>
              <a:pPr>
                <a:defRPr>
                  <a:solidFill>
                    <a:srgbClr val="FFFFFF"/>
                  </a:solidFill>
                </a:defRPr>
              </a:pPr>
              <a:endParaRPr/>
            </a:p>
          </p:txBody>
        </p:sp>
        <p:sp>
          <p:nvSpPr>
            <p:cNvPr id="157" name="Walter hat Verwaltungswesen an der FH Wiesenbach studiert. Dort hat er auch seine damalige Frau Miriam kennen gelernt. Nach dem Studium hat er angefangen in der Landesverwaltung im Verkehrsbereich zu arbeiten. Nach den ersten 7 Jahren war für Walter klar das er hier keine Aufstiegsmöglichkeiten haben wird. Deswegen hat er sich dann in Heitersheim seine Heimat gemeinde als Bürgermeister Kandidat aufstellen lassen. Wo er auch gewählt wurde. Es gab nur einen Gegenkandidaten den alten Bürgermeister.…"/>
            <p:cNvSpPr/>
            <p:nvPr/>
          </p:nvSpPr>
          <p:spPr>
            <a:xfrm>
              <a:off x="-1" y="-1"/>
              <a:ext cx="5509645" cy="28301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89999" tIns="89999" rIns="89999" bIns="89999" numCol="1" anchor="t">
              <a:spAutoFit/>
            </a:bodyPr>
            <a:lstStyle/>
            <a:p>
              <a:pPr defTabSz="457200">
                <a:spcBef>
                  <a:spcPts val="0"/>
                </a:spcBef>
                <a:defRPr sz="1000">
                  <a:latin typeface="Arial"/>
                  <a:ea typeface="Arial"/>
                  <a:cs typeface="Arial"/>
                  <a:sym typeface="Arial"/>
                </a:defRPr>
              </a:pPr>
              <a:r>
                <a:t>Walter hat Verwaltungswesen an der FH Wiesenbach studiert. Dort hat er auch seine damalige Frau Miriam kennen gelernt. Nach dem Studium hat er angefangen in der Landesverwaltung im Verkehrsbereich zu arbeiten. Nach den ersten 7 Jahren war für Walter klar das er hier keine Aufstiegsmöglichkeiten haben wird. Deswegen hat er sich dann in Heitersheim seine Heimat gemeinde als Bürgermeister Kandidat aufstellen lassen. Wo er auch gewählt wurde. Es gab nur einen Gegenkandidaten den alten Bürgermeister.</a:t>
              </a:r>
            </a:p>
            <a:p>
              <a:pPr defTabSz="457200">
                <a:spcBef>
                  <a:spcPts val="0"/>
                </a:spcBef>
                <a:defRPr sz="1000">
                  <a:latin typeface="Arial"/>
                  <a:ea typeface="Arial"/>
                  <a:cs typeface="Arial"/>
                  <a:sym typeface="Arial"/>
                </a:defRPr>
              </a:pPr>
              <a:r>
                <a:t>Walter ging in seiner neuen Rolle voll auf da er endlich seine Kreativität einbringen konnte. Leider merkte er nicht das seine Frau extrem unglücklich war. Da sie aus Stuttgart wegziehen musste und in Heitersheim nie Anschluss fand. Nach 2Jahren Streit und einer Affäre zog Miriam zurück nach Stuttgart. Walter fürchtet nun um seine Wiederwahl als Unverheirateter deswegen ist er die letzten Jahre sehr aktiv im online Dating. Leider ist die Auswahl in seinem Landkreis nicht sehr hoch deswegen er Freitags um zu seinen Dates zu kommen relativ weit fahren muss. Seit ein paar Monaten hat er Tinder für sich entdeckt. Walter ist sehr Technik affin und steht neuen Technologien offen gegenüber.</a:t>
              </a:r>
            </a:p>
            <a:p>
              <a:pPr defTabSz="457200">
                <a:spcBef>
                  <a:spcPts val="0"/>
                </a:spcBef>
                <a:defRPr sz="1000">
                  <a:latin typeface="Arial"/>
                  <a:ea typeface="Arial"/>
                  <a:cs typeface="Arial"/>
                  <a:sym typeface="Arial"/>
                </a:defRPr>
              </a:pPr>
              <a:r>
                <a:t>Er hat noch viel vor. Er will auch noch eine Familie gründen aber die Zeit läuft ihm davon.</a:t>
              </a:r>
            </a:p>
            <a:p>
              <a:pPr defTabSz="457200">
                <a:spcBef>
                  <a:spcPts val="0"/>
                </a:spcBef>
                <a:defRPr sz="1000">
                  <a:latin typeface="Arial"/>
                  <a:ea typeface="Arial"/>
                  <a:cs typeface="Arial"/>
                  <a:sym typeface="Arial"/>
                </a:defRPr>
              </a:pPr>
              <a:r>
                <a:t>Er is auch noch im Narrenverein aktiv und kann dort seine Liebe für schlechte Witze ausleben.</a:t>
              </a:r>
            </a:p>
            <a:p>
              <a:pPr defTabSz="457200">
                <a:spcBef>
                  <a:spcPts val="0"/>
                </a:spcBef>
                <a:defRPr sz="1000">
                  <a:latin typeface="Arial"/>
                  <a:ea typeface="Arial"/>
                  <a:cs typeface="Arial"/>
                  <a:sym typeface="Arial"/>
                </a:defRPr>
              </a:pPr>
              <a:r>
                <a:t>Seine Vorliebe gilt da vor allem Wortspielen. In der Arbeit liegt sein Wort Talent leider brach da seine Sekretärin ihm einmal genervt mit Kündigung gedroht hat wenn er noch ein blöden Witz reißt. Das hat Walter sehr verletzt.</a:t>
              </a:r>
            </a:p>
          </p:txBody>
        </p:sp>
      </p:grpSp>
      <p:sp>
        <p:nvSpPr>
          <p:cNvPr id="159" name="TextBox 54"/>
          <p:cNvSpPr/>
          <p:nvPr/>
        </p:nvSpPr>
        <p:spPr>
          <a:xfrm>
            <a:off x="2771363" y="1248501"/>
            <a:ext cx="5512044" cy="2159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spcBef>
                <a:spcPts val="600"/>
              </a:spcBef>
              <a:defRPr sz="1400" b="1">
                <a:solidFill>
                  <a:srgbClr val="404040"/>
                </a:solidFill>
                <a:latin typeface="Frutiger LT Com 45 Light"/>
                <a:ea typeface="Frutiger LT Com 45 Light"/>
                <a:cs typeface="Frutiger LT Com 45 Light"/>
                <a:sym typeface="Frutiger LT Com 45 Light"/>
              </a:defRPr>
            </a:lvl1pPr>
          </a:lstStyle>
          <a:p>
            <a:r>
              <a:t>Biographie:</a:t>
            </a:r>
          </a:p>
        </p:txBody>
      </p:sp>
      <p:sp>
        <p:nvSpPr>
          <p:cNvPr id="160" name="TextBox 55"/>
          <p:cNvSpPr/>
          <p:nvPr/>
        </p:nvSpPr>
        <p:spPr>
          <a:xfrm>
            <a:off x="8648135" y="1247544"/>
            <a:ext cx="3342097" cy="2159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spcBef>
                <a:spcPts val="600"/>
              </a:spcBef>
              <a:defRPr sz="1400" b="1">
                <a:solidFill>
                  <a:srgbClr val="404040"/>
                </a:solidFill>
                <a:latin typeface="Frutiger LT Com 45 Light"/>
                <a:ea typeface="Frutiger LT Com 45 Light"/>
                <a:cs typeface="Frutiger LT Com 45 Light"/>
                <a:sym typeface="Frutiger LT Com 45 Light"/>
              </a:defRPr>
            </a:lvl1pPr>
          </a:lstStyle>
          <a:p>
            <a:r>
              <a:t>Arbeitsumgebung:</a:t>
            </a:r>
          </a:p>
        </p:txBody>
      </p:sp>
      <p:sp>
        <p:nvSpPr>
          <p:cNvPr id="161" name="TextBox 56"/>
          <p:cNvSpPr/>
          <p:nvPr/>
        </p:nvSpPr>
        <p:spPr>
          <a:xfrm>
            <a:off x="8648135" y="2687628"/>
            <a:ext cx="3342097" cy="2159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spcBef>
                <a:spcPts val="600"/>
              </a:spcBef>
              <a:defRPr sz="1400" b="1">
                <a:solidFill>
                  <a:srgbClr val="404040"/>
                </a:solidFill>
                <a:latin typeface="Frutiger LT Com 45 Light"/>
                <a:ea typeface="Frutiger LT Com 45 Light"/>
                <a:cs typeface="Frutiger LT Com 45 Light"/>
                <a:sym typeface="Frutiger LT Com 45 Light"/>
              </a:defRPr>
            </a:lvl1pPr>
          </a:lstStyle>
          <a:p>
            <a:r>
              <a:t>Herausforderungen:</a:t>
            </a:r>
          </a:p>
        </p:txBody>
      </p:sp>
      <p:sp>
        <p:nvSpPr>
          <p:cNvPr id="162" name="TextBox 57"/>
          <p:cNvSpPr/>
          <p:nvPr/>
        </p:nvSpPr>
        <p:spPr>
          <a:xfrm>
            <a:off x="8637223" y="4656437"/>
            <a:ext cx="3351588" cy="2159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spcBef>
                <a:spcPts val="600"/>
              </a:spcBef>
              <a:defRPr sz="1400" b="1">
                <a:solidFill>
                  <a:srgbClr val="404040"/>
                </a:solidFill>
                <a:latin typeface="Frutiger LT Com 45 Light"/>
                <a:ea typeface="Frutiger LT Com 45 Light"/>
                <a:cs typeface="Frutiger LT Com 45 Light"/>
                <a:sym typeface="Frutiger LT Com 45 Light"/>
              </a:defRPr>
            </a:lvl1pPr>
          </a:lstStyle>
          <a:p>
            <a:r>
              <a:t>Technologien:</a:t>
            </a:r>
          </a:p>
        </p:txBody>
      </p:sp>
      <p:grpSp>
        <p:nvGrpSpPr>
          <p:cNvPr id="165" name="Rectangle 58"/>
          <p:cNvGrpSpPr/>
          <p:nvPr/>
        </p:nvGrpSpPr>
        <p:grpSpPr>
          <a:xfrm>
            <a:off x="204642" y="5773698"/>
            <a:ext cx="2215304" cy="923775"/>
            <a:chOff x="-1" y="0"/>
            <a:chExt cx="2215302" cy="923773"/>
          </a:xfrm>
        </p:grpSpPr>
        <p:sp>
          <p:nvSpPr>
            <p:cNvPr id="163" name="Rectangle"/>
            <p:cNvSpPr/>
            <p:nvPr/>
          </p:nvSpPr>
          <p:spPr>
            <a:xfrm>
              <a:off x="-1" y="0"/>
              <a:ext cx="2215302" cy="923773"/>
            </a:xfrm>
            <a:prstGeom prst="rect">
              <a:avLst/>
            </a:prstGeom>
            <a:solidFill>
              <a:srgbClr val="179C7D"/>
            </a:solidFill>
            <a:ln w="12700" cap="flat">
              <a:noFill/>
              <a:miter lim="400000"/>
            </a:ln>
            <a:effectLst/>
          </p:spPr>
          <p:txBody>
            <a:bodyPr wrap="square" lIns="53999" tIns="53999" rIns="53999" bIns="53999" numCol="1" anchor="ctr">
              <a:noAutofit/>
            </a:bodyPr>
            <a:lstStyle/>
            <a:p>
              <a:pPr algn="ctr">
                <a:defRPr sz="1600">
                  <a:solidFill>
                    <a:srgbClr val="FFFFFF"/>
                  </a:solidFill>
                  <a:latin typeface="Frutiger LT Com 45 Light"/>
                  <a:ea typeface="Frutiger LT Com 45 Light"/>
                  <a:cs typeface="Frutiger LT Com 45 Light"/>
                  <a:sym typeface="Frutiger LT Com 45 Light"/>
                </a:defRPr>
              </a:pPr>
              <a:endParaRPr/>
            </a:p>
          </p:txBody>
        </p:sp>
        <p:sp>
          <p:nvSpPr>
            <p:cNvPr id="164" name="„Was du heute kannst besorgen das verschiebe nicht auf morgen“"/>
            <p:cNvSpPr/>
            <p:nvPr/>
          </p:nvSpPr>
          <p:spPr>
            <a:xfrm>
              <a:off x="-1" y="46390"/>
              <a:ext cx="2215302" cy="8309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spcBef>
                  <a:spcPts val="700"/>
                </a:spcBef>
                <a:defRPr sz="1600">
                  <a:solidFill>
                    <a:srgbClr val="FFFFFF"/>
                  </a:solidFill>
                  <a:latin typeface="Frutiger LT Com 45 Light"/>
                  <a:ea typeface="Frutiger LT Com 45 Light"/>
                  <a:cs typeface="Frutiger LT Com 45 Light"/>
                  <a:sym typeface="Frutiger LT Com 45 Light"/>
                </a:defRPr>
              </a:lvl1pPr>
            </a:lstStyle>
            <a:p>
              <a:r>
                <a:rPr dirty="0"/>
                <a:t>„Was du </a:t>
              </a:r>
              <a:r>
                <a:rPr dirty="0" err="1"/>
                <a:t>heute</a:t>
              </a:r>
              <a:r>
                <a:rPr dirty="0"/>
                <a:t> </a:t>
              </a:r>
              <a:r>
                <a:rPr dirty="0" err="1"/>
                <a:t>kannst</a:t>
              </a:r>
              <a:r>
                <a:rPr dirty="0"/>
                <a:t> </a:t>
              </a:r>
              <a:r>
                <a:rPr dirty="0" err="1"/>
                <a:t>besorgen</a:t>
              </a:r>
              <a:r>
                <a:rPr lang="en-US" dirty="0"/>
                <a:t>,</a:t>
              </a:r>
              <a:r>
                <a:rPr dirty="0"/>
                <a:t> das </a:t>
              </a:r>
              <a:r>
                <a:rPr dirty="0" err="1"/>
                <a:t>verschiebe</a:t>
              </a:r>
              <a:r>
                <a:rPr dirty="0"/>
                <a:t> </a:t>
              </a:r>
              <a:r>
                <a:rPr dirty="0" err="1"/>
                <a:t>nicht</a:t>
              </a:r>
              <a:r>
                <a:rPr dirty="0"/>
                <a:t> auf morgen“</a:t>
              </a:r>
            </a:p>
          </p:txBody>
        </p:sp>
      </p:grpSp>
      <p:grpSp>
        <p:nvGrpSpPr>
          <p:cNvPr id="168" name="Rectangle 61"/>
          <p:cNvGrpSpPr/>
          <p:nvPr/>
        </p:nvGrpSpPr>
        <p:grpSpPr>
          <a:xfrm>
            <a:off x="8637224" y="1552700"/>
            <a:ext cx="3363433" cy="1087282"/>
            <a:chOff x="0" y="0"/>
            <a:chExt cx="3363431" cy="1087280"/>
          </a:xfrm>
        </p:grpSpPr>
        <p:sp>
          <p:nvSpPr>
            <p:cNvPr id="166" name="Rectangle"/>
            <p:cNvSpPr/>
            <p:nvPr/>
          </p:nvSpPr>
          <p:spPr>
            <a:xfrm>
              <a:off x="0" y="0"/>
              <a:ext cx="3363432" cy="1087281"/>
            </a:xfrm>
            <a:prstGeom prst="rect">
              <a:avLst/>
            </a:prstGeom>
            <a:solidFill>
              <a:srgbClr val="F2F2F2"/>
            </a:solidFill>
            <a:ln w="12700" cap="flat">
              <a:noFill/>
              <a:miter lim="400000"/>
            </a:ln>
            <a:effectLst/>
          </p:spPr>
          <p:txBody>
            <a:bodyPr wrap="square" lIns="53999" tIns="53999" rIns="53999" bIns="53999" numCol="1" anchor="t">
              <a:noAutofit/>
            </a:bodyPr>
            <a:lstStyle/>
            <a:p>
              <a:pPr>
                <a:defRPr>
                  <a:solidFill>
                    <a:srgbClr val="FFFFFF"/>
                  </a:solidFill>
                </a:defRPr>
              </a:pPr>
              <a:endParaRPr/>
            </a:p>
          </p:txBody>
        </p:sp>
        <p:sp>
          <p:nvSpPr>
            <p:cNvPr id="167" name="Walter arbeitet im Büro und telefoniert 50% seiner Arbeitszeit. In der übrigen Zeit bearbeitet er Akten. Er sitzt in einem Einzelbüro und Mittwochs ist er im Ratssaal zum Stadtrat"/>
            <p:cNvSpPr/>
            <p:nvPr/>
          </p:nvSpPr>
          <p:spPr>
            <a:xfrm>
              <a:off x="0" y="0"/>
              <a:ext cx="3363432" cy="10690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89999" tIns="89999" rIns="89999" bIns="89999" numCol="1" anchor="t">
              <a:spAutoFit/>
            </a:bodyPr>
            <a:lstStyle>
              <a:lvl1pPr>
                <a:spcBef>
                  <a:spcPts val="500"/>
                </a:spcBef>
                <a:defRPr sz="1200">
                  <a:solidFill>
                    <a:srgbClr val="404040"/>
                  </a:solidFill>
                  <a:latin typeface="Frutiger LT Com 45 Light"/>
                  <a:ea typeface="Frutiger LT Com 45 Light"/>
                  <a:cs typeface="Frutiger LT Com 45 Light"/>
                  <a:sym typeface="Frutiger LT Com 45 Light"/>
                </a:defRPr>
              </a:lvl1pPr>
            </a:lstStyle>
            <a:p>
              <a:r>
                <a:t>Walter arbeitet im Büro und telefoniert 50% seiner Arbeitszeit. In der übrigen Zeit bearbeitet er Akten. Er sitzt in einem Einzelbüro und Mittwochs ist er im Ratssaal zum Stadtrat</a:t>
              </a:r>
            </a:p>
          </p:txBody>
        </p:sp>
      </p:grpSp>
      <p:grpSp>
        <p:nvGrpSpPr>
          <p:cNvPr id="171" name="Rectangle 62"/>
          <p:cNvGrpSpPr/>
          <p:nvPr/>
        </p:nvGrpSpPr>
        <p:grpSpPr>
          <a:xfrm>
            <a:off x="8637224" y="2994394"/>
            <a:ext cx="3363433" cy="1564376"/>
            <a:chOff x="0" y="0"/>
            <a:chExt cx="3363431" cy="1564375"/>
          </a:xfrm>
        </p:grpSpPr>
        <p:sp>
          <p:nvSpPr>
            <p:cNvPr id="169" name="Rectangle"/>
            <p:cNvSpPr/>
            <p:nvPr/>
          </p:nvSpPr>
          <p:spPr>
            <a:xfrm>
              <a:off x="0" y="-1"/>
              <a:ext cx="3363432" cy="1564377"/>
            </a:xfrm>
            <a:prstGeom prst="rect">
              <a:avLst/>
            </a:prstGeom>
            <a:solidFill>
              <a:srgbClr val="F2F2F2"/>
            </a:solidFill>
            <a:ln w="12700" cap="flat">
              <a:noFill/>
              <a:miter lim="400000"/>
            </a:ln>
            <a:effectLst/>
          </p:spPr>
          <p:txBody>
            <a:bodyPr wrap="square" lIns="53999" tIns="53999" rIns="53999" bIns="53999" numCol="1" anchor="t">
              <a:noAutofit/>
            </a:bodyPr>
            <a:lstStyle/>
            <a:p>
              <a:pPr>
                <a:spcBef>
                  <a:spcPts val="200"/>
                </a:spcBef>
                <a:defRPr>
                  <a:solidFill>
                    <a:srgbClr val="FFFFFF"/>
                  </a:solidFill>
                </a:defRPr>
              </a:pPr>
              <a:endParaRPr/>
            </a:p>
          </p:txBody>
        </p:sp>
        <p:sp>
          <p:nvSpPr>
            <p:cNvPr id="170" name="Die begrenzten Ressourcen seiner Stadt sinnvoll einsetzen.…"/>
            <p:cNvSpPr/>
            <p:nvPr/>
          </p:nvSpPr>
          <p:spPr>
            <a:xfrm>
              <a:off x="0" y="-1"/>
              <a:ext cx="3363432" cy="1119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89999" tIns="89999" rIns="89999" bIns="89999" numCol="1" anchor="t">
              <a:spAutoFit/>
            </a:bodyPr>
            <a:lstStyle/>
            <a:p>
              <a:pPr marL="171450" indent="-171450">
                <a:spcBef>
                  <a:spcPts val="200"/>
                </a:spcBef>
                <a:buSzPct val="100000"/>
                <a:buChar char="▪"/>
                <a:defRPr sz="1200">
                  <a:solidFill>
                    <a:srgbClr val="404040"/>
                  </a:solidFill>
                  <a:latin typeface="Frutiger LT Com 45 Light"/>
                  <a:ea typeface="Frutiger LT Com 45 Light"/>
                  <a:cs typeface="Frutiger LT Com 45 Light"/>
                  <a:sym typeface="Frutiger LT Com 45 Light"/>
                </a:defRPr>
              </a:pPr>
              <a:r>
                <a:t>Die begrenzten Ressourcen seiner Stadt sinnvoll einsetzen.</a:t>
              </a:r>
              <a:endParaRPr>
                <a:solidFill>
                  <a:srgbClr val="FFFFFF"/>
                </a:solidFill>
              </a:endParaRPr>
            </a:p>
            <a:p>
              <a:pPr marL="171450" indent="-171450">
                <a:spcBef>
                  <a:spcPts val="200"/>
                </a:spcBef>
                <a:buSzPct val="100000"/>
                <a:buChar char="▪"/>
                <a:defRPr sz="1200">
                  <a:solidFill>
                    <a:srgbClr val="404040"/>
                  </a:solidFill>
                  <a:latin typeface="Frutiger LT Com 45 Light"/>
                  <a:ea typeface="Frutiger LT Com 45 Light"/>
                  <a:cs typeface="Frutiger LT Com 45 Light"/>
                  <a:sym typeface="Frutiger LT Com 45 Light"/>
                </a:defRPr>
              </a:pPr>
              <a:r>
                <a:t>Den Kontakt zu den Wählern aufrecht zu erhalten.</a:t>
              </a:r>
              <a:endParaRPr>
                <a:solidFill>
                  <a:srgbClr val="FFFFFF"/>
                </a:solidFill>
              </a:endParaRPr>
            </a:p>
            <a:p>
              <a:pPr marL="171450" indent="-171450">
                <a:spcBef>
                  <a:spcPts val="200"/>
                </a:spcBef>
                <a:buSzPct val="100000"/>
                <a:buChar char="▪"/>
                <a:defRPr sz="1200">
                  <a:latin typeface="Frutiger LT Com 45 Light"/>
                  <a:ea typeface="Frutiger LT Com 45 Light"/>
                  <a:cs typeface="Frutiger LT Com 45 Light"/>
                  <a:sym typeface="Frutiger LT Com 45 Light"/>
                </a:defRPr>
              </a:pPr>
              <a:r>
                <a:t>Seine Zeit sinnvoll einzusetzen </a:t>
              </a:r>
            </a:p>
          </p:txBody>
        </p:sp>
      </p:grpSp>
      <p:grpSp>
        <p:nvGrpSpPr>
          <p:cNvPr id="174" name="Rectangle 63"/>
          <p:cNvGrpSpPr/>
          <p:nvPr/>
        </p:nvGrpSpPr>
        <p:grpSpPr>
          <a:xfrm>
            <a:off x="5579469" y="4953448"/>
            <a:ext cx="2703938" cy="1255794"/>
            <a:chOff x="0" y="0"/>
            <a:chExt cx="2703937" cy="1255793"/>
          </a:xfrm>
        </p:grpSpPr>
        <p:sp>
          <p:nvSpPr>
            <p:cNvPr id="172" name="Rectangle"/>
            <p:cNvSpPr/>
            <p:nvPr/>
          </p:nvSpPr>
          <p:spPr>
            <a:xfrm>
              <a:off x="-1" y="-1"/>
              <a:ext cx="2703939" cy="1255795"/>
            </a:xfrm>
            <a:prstGeom prst="rect">
              <a:avLst/>
            </a:prstGeom>
            <a:solidFill>
              <a:srgbClr val="F2F2F2"/>
            </a:solidFill>
            <a:ln w="12700" cap="flat">
              <a:noFill/>
              <a:miter lim="400000"/>
            </a:ln>
            <a:effectLst/>
          </p:spPr>
          <p:txBody>
            <a:bodyPr wrap="square" lIns="53999" tIns="53999" rIns="53999" bIns="53999" numCol="1" anchor="t">
              <a:noAutofit/>
            </a:bodyPr>
            <a:lstStyle/>
            <a:p>
              <a:pPr>
                <a:spcBef>
                  <a:spcPts val="200"/>
                </a:spcBef>
                <a:defRPr>
                  <a:solidFill>
                    <a:srgbClr val="FFFFFF"/>
                  </a:solidFill>
                </a:defRPr>
              </a:pPr>
              <a:endParaRPr/>
            </a:p>
          </p:txBody>
        </p:sp>
        <p:sp>
          <p:nvSpPr>
            <p:cNvPr id="173" name="Wiedergewählt werden…"/>
            <p:cNvSpPr/>
            <p:nvPr/>
          </p:nvSpPr>
          <p:spPr>
            <a:xfrm>
              <a:off x="-1" y="-1"/>
              <a:ext cx="2703939" cy="942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89999" tIns="89999" rIns="89999" bIns="89999" numCol="1" anchor="t">
              <a:spAutoFit/>
            </a:bodyPr>
            <a:lstStyle/>
            <a:p>
              <a:pPr marL="171450" indent="-171450">
                <a:spcBef>
                  <a:spcPts val="200"/>
                </a:spcBef>
                <a:buSzPct val="100000"/>
                <a:buChar char="▪"/>
                <a:defRPr sz="1200">
                  <a:solidFill>
                    <a:srgbClr val="404040"/>
                  </a:solidFill>
                  <a:latin typeface="Frutiger LT Com 45 Light"/>
                  <a:ea typeface="Frutiger LT Com 45 Light"/>
                  <a:cs typeface="Frutiger LT Com 45 Light"/>
                  <a:sym typeface="Frutiger LT Com 45 Light"/>
                </a:defRPr>
              </a:pPr>
              <a:r>
                <a:t>Wiedergewählt werden</a:t>
              </a:r>
              <a:endParaRPr>
                <a:solidFill>
                  <a:srgbClr val="FFFFFF"/>
                </a:solidFill>
              </a:endParaRPr>
            </a:p>
            <a:p>
              <a:pPr marL="171450" indent="-171450">
                <a:spcBef>
                  <a:spcPts val="200"/>
                </a:spcBef>
                <a:buSzPct val="100000"/>
                <a:buChar char="▪"/>
                <a:defRPr sz="1200">
                  <a:solidFill>
                    <a:srgbClr val="404040"/>
                  </a:solidFill>
                  <a:latin typeface="Frutiger LT Com 45 Light"/>
                  <a:ea typeface="Frutiger LT Com 45 Light"/>
                  <a:cs typeface="Frutiger LT Com 45 Light"/>
                  <a:sym typeface="Frutiger LT Com 45 Light"/>
                </a:defRPr>
              </a:pPr>
              <a:r>
                <a:t>Eine neue Partnerin finden </a:t>
              </a:r>
              <a:endParaRPr>
                <a:solidFill>
                  <a:srgbClr val="FFFFFF"/>
                </a:solidFill>
              </a:endParaRPr>
            </a:p>
            <a:p>
              <a:pPr marL="171450" indent="-171450">
                <a:spcBef>
                  <a:spcPts val="200"/>
                </a:spcBef>
                <a:buSzPct val="100000"/>
                <a:buChar char="▪"/>
                <a:defRPr sz="1200">
                  <a:solidFill>
                    <a:srgbClr val="404040"/>
                  </a:solidFill>
                  <a:latin typeface="Frutiger LT Com 45 Light"/>
                  <a:ea typeface="Frutiger LT Com 45 Light"/>
                  <a:cs typeface="Frutiger LT Com 45 Light"/>
                  <a:sym typeface="Frutiger LT Com 45 Light"/>
                </a:defRPr>
              </a:pPr>
              <a:r>
                <a:t>Das Wochenende frei zu halten für die Partnersuche.</a:t>
              </a:r>
            </a:p>
          </p:txBody>
        </p:sp>
      </p:grpSp>
      <p:pic>
        <p:nvPicPr>
          <p:cNvPr id="175" name="WalterWeiss.jpg" descr="WalterWeiss.jpg"/>
          <p:cNvPicPr>
            <a:picLocks noChangeAspect="1"/>
          </p:cNvPicPr>
          <p:nvPr/>
        </p:nvPicPr>
        <p:blipFill>
          <a:blip r:embed="rId3">
            <a:extLst/>
          </a:blip>
          <a:srcRect t="6550" b="6550"/>
          <a:stretch>
            <a:fillRect/>
          </a:stretch>
        </p:blipFill>
        <p:spPr>
          <a:xfrm>
            <a:off x="204644" y="2847222"/>
            <a:ext cx="2210598" cy="2937953"/>
          </a:xfrm>
          <a:prstGeom prst="rect">
            <a:avLst/>
          </a:prstGeom>
          <a:ln w="12700">
            <a:miter lim="400000"/>
          </a:ln>
        </p:spPr>
      </p:pic>
      <p:pic>
        <p:nvPicPr>
          <p:cNvPr id="176" name="Picture 8" descr="Picture 8"/>
          <p:cNvPicPr>
            <a:picLocks noChangeAspect="1"/>
          </p:cNvPicPr>
          <p:nvPr/>
        </p:nvPicPr>
        <p:blipFill>
          <a:blip r:embed="rId4">
            <a:extLst/>
          </a:blip>
          <a:stretch>
            <a:fillRect/>
          </a:stretch>
        </p:blipFill>
        <p:spPr>
          <a:xfrm>
            <a:off x="10571173" y="6309319"/>
            <a:ext cx="1417638" cy="388153"/>
          </a:xfrm>
          <a:prstGeom prst="rect">
            <a:avLst/>
          </a:prstGeom>
          <a:ln w="12700">
            <a:miter lim="400000"/>
          </a:ln>
        </p:spPr>
      </p:pic>
      <p:grpSp>
        <p:nvGrpSpPr>
          <p:cNvPr id="179" name="Rectangle 82"/>
          <p:cNvGrpSpPr/>
          <p:nvPr/>
        </p:nvGrpSpPr>
        <p:grpSpPr>
          <a:xfrm>
            <a:off x="10218990" y="-1"/>
            <a:ext cx="1781668" cy="1032934"/>
            <a:chOff x="0" y="0"/>
            <a:chExt cx="1781666" cy="1032932"/>
          </a:xfrm>
        </p:grpSpPr>
        <p:sp>
          <p:nvSpPr>
            <p:cNvPr id="177" name="Rectangle"/>
            <p:cNvSpPr/>
            <p:nvPr/>
          </p:nvSpPr>
          <p:spPr>
            <a:xfrm>
              <a:off x="-1" y="-1"/>
              <a:ext cx="1781668" cy="1032934"/>
            </a:xfrm>
            <a:prstGeom prst="rect">
              <a:avLst/>
            </a:prstGeom>
            <a:solidFill>
              <a:srgbClr val="179C7D"/>
            </a:solidFill>
            <a:ln w="12700" cap="flat">
              <a:noFill/>
              <a:miter lim="400000"/>
            </a:ln>
            <a:effectLst/>
          </p:spPr>
          <p:txBody>
            <a:bodyPr wrap="square" lIns="53999" tIns="53999" rIns="53999" bIns="53999" numCol="1" anchor="b">
              <a:noAutofit/>
            </a:bodyPr>
            <a:lstStyle/>
            <a:p>
              <a:pPr>
                <a:defRPr sz="1600">
                  <a:solidFill>
                    <a:srgbClr val="FFFFFF"/>
                  </a:solidFill>
                  <a:latin typeface="Frutiger LT Com 45 Light"/>
                  <a:ea typeface="Frutiger LT Com 45 Light"/>
                  <a:cs typeface="Frutiger LT Com 45 Light"/>
                  <a:sym typeface="Frutiger LT Com 45 Light"/>
                </a:defRPr>
              </a:pPr>
              <a:endParaRPr/>
            </a:p>
          </p:txBody>
        </p:sp>
        <p:sp>
          <p:nvSpPr>
            <p:cNvPr id="178" name="Repräsentiert 1% der Nutzer"/>
            <p:cNvSpPr/>
            <p:nvPr/>
          </p:nvSpPr>
          <p:spPr>
            <a:xfrm>
              <a:off x="-1" y="458892"/>
              <a:ext cx="1781668" cy="5740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b">
              <a:spAutoFit/>
            </a:bodyPr>
            <a:lstStyle>
              <a:lvl1pPr>
                <a:spcBef>
                  <a:spcPts val="700"/>
                </a:spcBef>
                <a:defRPr sz="1600">
                  <a:solidFill>
                    <a:srgbClr val="FFFFFF"/>
                  </a:solidFill>
                  <a:latin typeface="Frutiger LT Com 45 Light"/>
                  <a:ea typeface="Frutiger LT Com 45 Light"/>
                  <a:cs typeface="Frutiger LT Com 45 Light"/>
                  <a:sym typeface="Frutiger LT Com 45 Light"/>
                </a:defRPr>
              </a:lvl1pPr>
            </a:lstStyle>
            <a:p>
              <a:r>
                <a:t>Repräsentiert 1% der Nutzer</a:t>
              </a:r>
            </a:p>
          </p:txBody>
        </p:sp>
      </p:grpSp>
      <p:sp>
        <p:nvSpPr>
          <p:cNvPr id="180" name="Gerader Verbinder 4"/>
          <p:cNvSpPr/>
          <p:nvPr/>
        </p:nvSpPr>
        <p:spPr>
          <a:xfrm>
            <a:off x="0" y="1196751"/>
            <a:ext cx="12192000" cy="1"/>
          </a:xfrm>
          <a:prstGeom prst="line">
            <a:avLst/>
          </a:prstGeom>
          <a:ln w="76200">
            <a:solidFill>
              <a:srgbClr val="179C7D"/>
            </a:solidFill>
          </a:ln>
        </p:spPr>
        <p:txBody>
          <a:bodyPr lIns="45719" rIns="45719"/>
          <a:lstStyle/>
          <a:p>
            <a:endParaRPr/>
          </a:p>
        </p:txBody>
      </p:sp>
      <p:sp>
        <p:nvSpPr>
          <p:cNvPr id="181" name="Gerader Verbinder 64"/>
          <p:cNvSpPr/>
          <p:nvPr/>
        </p:nvSpPr>
        <p:spPr>
          <a:xfrm>
            <a:off x="0" y="6826254"/>
            <a:ext cx="12192000" cy="1"/>
          </a:xfrm>
          <a:prstGeom prst="line">
            <a:avLst/>
          </a:prstGeom>
          <a:ln w="76200">
            <a:solidFill>
              <a:srgbClr val="179C7D"/>
            </a:solidFill>
          </a:ln>
        </p:spPr>
        <p:txBody>
          <a:bodyPr lIns="45719" rIns="45719"/>
          <a:lstStyle/>
          <a:p>
            <a:endParaRPr/>
          </a:p>
        </p:txBody>
      </p:sp>
      <p:sp>
        <p:nvSpPr>
          <p:cNvPr id="182" name="TextBox 54"/>
          <p:cNvSpPr/>
          <p:nvPr/>
        </p:nvSpPr>
        <p:spPr>
          <a:xfrm>
            <a:off x="204644" y="1248501"/>
            <a:ext cx="2212901" cy="2159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spcBef>
                <a:spcPts val="600"/>
              </a:spcBef>
              <a:defRPr sz="1400" b="1">
                <a:solidFill>
                  <a:srgbClr val="404040"/>
                </a:solidFill>
                <a:latin typeface="Frutiger LT Com 45 Light"/>
                <a:ea typeface="Frutiger LT Com 45 Light"/>
                <a:cs typeface="Frutiger LT Com 45 Light"/>
                <a:sym typeface="Frutiger LT Com 45 Light"/>
              </a:defRPr>
            </a:pPr>
            <a:r>
              <a:t>Alter:</a:t>
            </a:r>
            <a:r>
              <a:rPr sz="1100" b="0"/>
              <a:t> 42 Jahre</a:t>
            </a:r>
          </a:p>
        </p:txBody>
      </p:sp>
      <p:sp>
        <p:nvSpPr>
          <p:cNvPr id="183" name="TextBox 54"/>
          <p:cNvSpPr/>
          <p:nvPr/>
        </p:nvSpPr>
        <p:spPr>
          <a:xfrm>
            <a:off x="204644" y="1561850"/>
            <a:ext cx="2212901" cy="2159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spcBef>
                <a:spcPts val="600"/>
              </a:spcBef>
              <a:defRPr sz="1400" b="1">
                <a:solidFill>
                  <a:srgbClr val="404040"/>
                </a:solidFill>
                <a:latin typeface="Frutiger LT Com 45 Light"/>
                <a:ea typeface="Frutiger LT Com 45 Light"/>
                <a:cs typeface="Frutiger LT Com 45 Light"/>
                <a:sym typeface="Frutiger LT Com 45 Light"/>
              </a:defRPr>
            </a:pPr>
            <a:r>
              <a:t>Beruf:</a:t>
            </a:r>
            <a:r>
              <a:rPr sz="1100" b="0"/>
              <a:t> Bürgermeister</a:t>
            </a:r>
          </a:p>
        </p:txBody>
      </p:sp>
      <p:sp>
        <p:nvSpPr>
          <p:cNvPr id="184" name="TextBox 54"/>
          <p:cNvSpPr/>
          <p:nvPr/>
        </p:nvSpPr>
        <p:spPr>
          <a:xfrm>
            <a:off x="204644" y="1883211"/>
            <a:ext cx="2212901" cy="381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spcBef>
                <a:spcPts val="600"/>
              </a:spcBef>
              <a:defRPr sz="1400" b="1">
                <a:solidFill>
                  <a:srgbClr val="404040"/>
                </a:solidFill>
                <a:latin typeface="Frutiger LT Com 45 Light"/>
                <a:ea typeface="Frutiger LT Com 45 Light"/>
                <a:cs typeface="Frutiger LT Com 45 Light"/>
                <a:sym typeface="Frutiger LT Com 45 Light"/>
              </a:defRPr>
            </a:pPr>
            <a:r>
              <a:t>Status:</a:t>
            </a:r>
            <a:r>
              <a:rPr sz="1100" b="0"/>
              <a:t> Geschieden, keine Kinder</a:t>
            </a:r>
          </a:p>
        </p:txBody>
      </p:sp>
      <p:sp>
        <p:nvSpPr>
          <p:cNvPr id="185" name="TextBox 54"/>
          <p:cNvSpPr/>
          <p:nvPr/>
        </p:nvSpPr>
        <p:spPr>
          <a:xfrm>
            <a:off x="204644" y="2191627"/>
            <a:ext cx="2212901" cy="2159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spcBef>
                <a:spcPts val="600"/>
              </a:spcBef>
              <a:defRPr sz="1400" b="1">
                <a:solidFill>
                  <a:srgbClr val="404040"/>
                </a:solidFill>
                <a:latin typeface="Frutiger LT Com 45 Light"/>
                <a:ea typeface="Frutiger LT Com 45 Light"/>
                <a:cs typeface="Frutiger LT Com 45 Light"/>
                <a:sym typeface="Frutiger LT Com 45 Light"/>
              </a:defRPr>
            </a:pPr>
            <a:r>
              <a:t>Wohnort:</a:t>
            </a:r>
            <a:r>
              <a:rPr sz="1100" b="0"/>
              <a:t> Heiterstem</a:t>
            </a:r>
          </a:p>
        </p:txBody>
      </p:sp>
      <p:grpSp>
        <p:nvGrpSpPr>
          <p:cNvPr id="190" name="Gruppieren 7"/>
          <p:cNvGrpSpPr/>
          <p:nvPr/>
        </p:nvGrpSpPr>
        <p:grpSpPr>
          <a:xfrm>
            <a:off x="2771363" y="4957274"/>
            <a:ext cx="2654537" cy="249281"/>
            <a:chOff x="0" y="0"/>
            <a:chExt cx="2654536" cy="249279"/>
          </a:xfrm>
        </p:grpSpPr>
        <p:grpSp>
          <p:nvGrpSpPr>
            <p:cNvPr id="188" name="Rectangle 49"/>
            <p:cNvGrpSpPr/>
            <p:nvPr/>
          </p:nvGrpSpPr>
          <p:grpSpPr>
            <a:xfrm>
              <a:off x="0" y="0"/>
              <a:ext cx="2654537" cy="247838"/>
              <a:chOff x="0" y="0"/>
              <a:chExt cx="2654536" cy="247837"/>
            </a:xfrm>
          </p:grpSpPr>
          <p:sp>
            <p:nvSpPr>
              <p:cNvPr id="186" name="Rectangle"/>
              <p:cNvSpPr/>
              <p:nvPr/>
            </p:nvSpPr>
            <p:spPr>
              <a:xfrm>
                <a:off x="-1" y="0"/>
                <a:ext cx="2654538" cy="247838"/>
              </a:xfrm>
              <a:prstGeom prst="rect">
                <a:avLst/>
              </a:prstGeom>
              <a:solidFill>
                <a:srgbClr val="BFBFBF"/>
              </a:solidFill>
              <a:ln w="12700" cap="flat">
                <a:noFill/>
                <a:miter lim="400000"/>
              </a:ln>
              <a:effectLst/>
            </p:spPr>
            <p:txBody>
              <a:bodyPr wrap="square" lIns="53999" tIns="53999" rIns="53999" bIns="53999" numCol="1" anchor="ctr">
                <a:noAutofit/>
              </a:bodyPr>
              <a:lstStyle/>
              <a:p>
                <a:pPr>
                  <a:defRPr sz="1000">
                    <a:latin typeface="Frutiger LT Com 45 Light"/>
                    <a:ea typeface="Frutiger LT Com 45 Light"/>
                    <a:cs typeface="Frutiger LT Com 45 Light"/>
                    <a:sym typeface="Frutiger LT Com 45 Light"/>
                  </a:defRPr>
                </a:pPr>
                <a:endParaRPr/>
              </a:p>
            </p:txBody>
          </p:sp>
          <p:sp>
            <p:nvSpPr>
              <p:cNvPr id="187" name="introvertiert"/>
              <p:cNvSpPr/>
              <p:nvPr/>
            </p:nvSpPr>
            <p:spPr>
              <a:xfrm>
                <a:off x="-1" y="1999"/>
                <a:ext cx="2654538" cy="243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spcBef>
                    <a:spcPts val="400"/>
                  </a:spcBef>
                  <a:defRPr sz="1000">
                    <a:latin typeface="Frutiger LT Com 45 Light"/>
                    <a:ea typeface="Frutiger LT Com 45 Light"/>
                    <a:cs typeface="Frutiger LT Com 45 Light"/>
                    <a:sym typeface="Frutiger LT Com 45 Light"/>
                  </a:defRPr>
                </a:lvl1pPr>
              </a:lstStyle>
              <a:p>
                <a:r>
                  <a:t>introvertiert</a:t>
                </a:r>
              </a:p>
            </p:txBody>
          </p:sp>
        </p:grpSp>
        <p:sp>
          <p:nvSpPr>
            <p:cNvPr id="189" name="Textfeld 6"/>
            <p:cNvSpPr/>
            <p:nvPr/>
          </p:nvSpPr>
          <p:spPr>
            <a:xfrm>
              <a:off x="1879925" y="5439"/>
              <a:ext cx="774612" cy="243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r">
                <a:spcBef>
                  <a:spcPts val="400"/>
                </a:spcBef>
                <a:defRPr sz="1000">
                  <a:latin typeface="Frutiger LT Com 45 Light"/>
                  <a:ea typeface="Frutiger LT Com 45 Light"/>
                  <a:cs typeface="Frutiger LT Com 45 Light"/>
                  <a:sym typeface="Frutiger LT Com 45 Light"/>
                </a:defRPr>
              </a:lvl1pPr>
            </a:lstStyle>
            <a:p>
              <a:r>
                <a:t>extrovertiert</a:t>
              </a:r>
            </a:p>
          </p:txBody>
        </p:sp>
      </p:grpSp>
      <p:grpSp>
        <p:nvGrpSpPr>
          <p:cNvPr id="195" name="Gruppieren 8"/>
          <p:cNvGrpSpPr/>
          <p:nvPr/>
        </p:nvGrpSpPr>
        <p:grpSpPr>
          <a:xfrm>
            <a:off x="2771363" y="5286782"/>
            <a:ext cx="2654537" cy="253021"/>
            <a:chOff x="0" y="0"/>
            <a:chExt cx="2654536" cy="253019"/>
          </a:xfrm>
        </p:grpSpPr>
        <p:grpSp>
          <p:nvGrpSpPr>
            <p:cNvPr id="193" name="Rectangle 49"/>
            <p:cNvGrpSpPr/>
            <p:nvPr/>
          </p:nvGrpSpPr>
          <p:grpSpPr>
            <a:xfrm>
              <a:off x="0" y="5181"/>
              <a:ext cx="2654537" cy="247839"/>
              <a:chOff x="0" y="0"/>
              <a:chExt cx="2654536" cy="247837"/>
            </a:xfrm>
          </p:grpSpPr>
          <p:sp>
            <p:nvSpPr>
              <p:cNvPr id="191" name="Rectangle"/>
              <p:cNvSpPr/>
              <p:nvPr/>
            </p:nvSpPr>
            <p:spPr>
              <a:xfrm>
                <a:off x="-1" y="0"/>
                <a:ext cx="2654538" cy="247838"/>
              </a:xfrm>
              <a:prstGeom prst="rect">
                <a:avLst/>
              </a:prstGeom>
              <a:solidFill>
                <a:srgbClr val="BFBFBF"/>
              </a:solidFill>
              <a:ln w="12700" cap="flat">
                <a:noFill/>
                <a:miter lim="400000"/>
              </a:ln>
              <a:effectLst/>
            </p:spPr>
            <p:txBody>
              <a:bodyPr wrap="square" lIns="53999" tIns="53999" rIns="53999" bIns="53999" numCol="1" anchor="ctr">
                <a:noAutofit/>
              </a:bodyPr>
              <a:lstStyle/>
              <a:p>
                <a:pPr>
                  <a:defRPr sz="1000">
                    <a:latin typeface="Frutiger LT Com 45 Light"/>
                    <a:ea typeface="Frutiger LT Com 45 Light"/>
                    <a:cs typeface="Frutiger LT Com 45 Light"/>
                    <a:sym typeface="Frutiger LT Com 45 Light"/>
                  </a:defRPr>
                </a:pPr>
                <a:endParaRPr/>
              </a:p>
            </p:txBody>
          </p:sp>
          <p:sp>
            <p:nvSpPr>
              <p:cNvPr id="192" name="berechnend"/>
              <p:cNvSpPr/>
              <p:nvPr/>
            </p:nvSpPr>
            <p:spPr>
              <a:xfrm>
                <a:off x="-1" y="1999"/>
                <a:ext cx="2654538" cy="243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spcBef>
                    <a:spcPts val="400"/>
                  </a:spcBef>
                  <a:defRPr sz="1000">
                    <a:latin typeface="Frutiger LT Com 45 Light"/>
                    <a:ea typeface="Frutiger LT Com 45 Light"/>
                    <a:cs typeface="Frutiger LT Com 45 Light"/>
                    <a:sym typeface="Frutiger LT Com 45 Light"/>
                  </a:defRPr>
                </a:lvl1pPr>
              </a:lstStyle>
              <a:p>
                <a:r>
                  <a:t>berechnend</a:t>
                </a:r>
              </a:p>
            </p:txBody>
          </p:sp>
        </p:grpSp>
        <p:sp>
          <p:nvSpPr>
            <p:cNvPr id="194" name="Textfeld 94"/>
            <p:cNvSpPr/>
            <p:nvPr/>
          </p:nvSpPr>
          <p:spPr>
            <a:xfrm>
              <a:off x="2190417" y="0"/>
              <a:ext cx="464120" cy="243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r">
                <a:spcBef>
                  <a:spcPts val="400"/>
                </a:spcBef>
                <a:defRPr sz="1000">
                  <a:latin typeface="Frutiger LT Com 45 Light"/>
                  <a:ea typeface="Frutiger LT Com 45 Light"/>
                  <a:cs typeface="Frutiger LT Com 45 Light"/>
                  <a:sym typeface="Frutiger LT Com 45 Light"/>
                </a:defRPr>
              </a:lvl1pPr>
            </a:lstStyle>
            <a:p>
              <a:r>
                <a:t>intuitiv</a:t>
              </a:r>
            </a:p>
          </p:txBody>
        </p:sp>
      </p:grpSp>
      <p:grpSp>
        <p:nvGrpSpPr>
          <p:cNvPr id="200" name="Gruppieren 9"/>
          <p:cNvGrpSpPr/>
          <p:nvPr/>
        </p:nvGrpSpPr>
        <p:grpSpPr>
          <a:xfrm>
            <a:off x="2771362" y="5626653"/>
            <a:ext cx="2654538" cy="247838"/>
            <a:chOff x="0" y="0"/>
            <a:chExt cx="2654536" cy="247837"/>
          </a:xfrm>
        </p:grpSpPr>
        <p:grpSp>
          <p:nvGrpSpPr>
            <p:cNvPr id="198" name="Rectangle 49"/>
            <p:cNvGrpSpPr/>
            <p:nvPr/>
          </p:nvGrpSpPr>
          <p:grpSpPr>
            <a:xfrm>
              <a:off x="-1" y="0"/>
              <a:ext cx="2654538" cy="247838"/>
              <a:chOff x="0" y="0"/>
              <a:chExt cx="2654536" cy="247837"/>
            </a:xfrm>
          </p:grpSpPr>
          <p:sp>
            <p:nvSpPr>
              <p:cNvPr id="196" name="Rectangle"/>
              <p:cNvSpPr/>
              <p:nvPr/>
            </p:nvSpPr>
            <p:spPr>
              <a:xfrm>
                <a:off x="-1" y="-1"/>
                <a:ext cx="2654538" cy="247839"/>
              </a:xfrm>
              <a:prstGeom prst="rect">
                <a:avLst/>
              </a:prstGeom>
              <a:solidFill>
                <a:srgbClr val="BFBFBF"/>
              </a:solidFill>
              <a:ln w="12700" cap="flat">
                <a:noFill/>
                <a:miter lim="400000"/>
              </a:ln>
              <a:effectLst/>
            </p:spPr>
            <p:txBody>
              <a:bodyPr wrap="square" lIns="53999" tIns="53999" rIns="53999" bIns="53999" numCol="1" anchor="ctr">
                <a:noAutofit/>
              </a:bodyPr>
              <a:lstStyle/>
              <a:p>
                <a:pPr>
                  <a:defRPr sz="1000">
                    <a:latin typeface="Frutiger LT Com 45 Light"/>
                    <a:ea typeface="Frutiger LT Com 45 Light"/>
                    <a:cs typeface="Frutiger LT Com 45 Light"/>
                    <a:sym typeface="Frutiger LT Com 45 Light"/>
                  </a:defRPr>
                </a:pPr>
                <a:endParaRPr/>
              </a:p>
            </p:txBody>
          </p:sp>
          <p:sp>
            <p:nvSpPr>
              <p:cNvPr id="197" name="rational"/>
              <p:cNvSpPr/>
              <p:nvPr/>
            </p:nvSpPr>
            <p:spPr>
              <a:xfrm>
                <a:off x="-1" y="1998"/>
                <a:ext cx="2654538" cy="243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spcBef>
                    <a:spcPts val="400"/>
                  </a:spcBef>
                  <a:defRPr sz="1000">
                    <a:latin typeface="Frutiger LT Com 45 Light"/>
                    <a:ea typeface="Frutiger LT Com 45 Light"/>
                    <a:cs typeface="Frutiger LT Com 45 Light"/>
                    <a:sym typeface="Frutiger LT Com 45 Light"/>
                  </a:defRPr>
                </a:lvl1pPr>
              </a:lstStyle>
              <a:p>
                <a:r>
                  <a:t>rational</a:t>
                </a:r>
              </a:p>
            </p:txBody>
          </p:sp>
        </p:grpSp>
        <p:sp>
          <p:nvSpPr>
            <p:cNvPr id="199" name="Textfeld 95"/>
            <p:cNvSpPr/>
            <p:nvPr/>
          </p:nvSpPr>
          <p:spPr>
            <a:xfrm>
              <a:off x="2084440" y="1999"/>
              <a:ext cx="570097" cy="243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r">
                <a:spcBef>
                  <a:spcPts val="400"/>
                </a:spcBef>
                <a:defRPr sz="1000">
                  <a:latin typeface="Frutiger LT Com 45 Light"/>
                  <a:ea typeface="Frutiger LT Com 45 Light"/>
                  <a:cs typeface="Frutiger LT Com 45 Light"/>
                  <a:sym typeface="Frutiger LT Com 45 Light"/>
                </a:defRPr>
              </a:lvl1pPr>
            </a:lstStyle>
            <a:p>
              <a:r>
                <a:t>sensibel</a:t>
              </a:r>
            </a:p>
          </p:txBody>
        </p:sp>
      </p:grpSp>
      <p:grpSp>
        <p:nvGrpSpPr>
          <p:cNvPr id="205" name="Gruppieren 10"/>
          <p:cNvGrpSpPr/>
          <p:nvPr/>
        </p:nvGrpSpPr>
        <p:grpSpPr>
          <a:xfrm>
            <a:off x="2771362" y="5961403"/>
            <a:ext cx="2654538" cy="247839"/>
            <a:chOff x="0" y="0"/>
            <a:chExt cx="2654536" cy="247837"/>
          </a:xfrm>
        </p:grpSpPr>
        <p:grpSp>
          <p:nvGrpSpPr>
            <p:cNvPr id="203" name="Rectangle 49"/>
            <p:cNvGrpSpPr/>
            <p:nvPr/>
          </p:nvGrpSpPr>
          <p:grpSpPr>
            <a:xfrm>
              <a:off x="-1" y="0"/>
              <a:ext cx="2654538" cy="247838"/>
              <a:chOff x="0" y="0"/>
              <a:chExt cx="2654536" cy="247837"/>
            </a:xfrm>
          </p:grpSpPr>
          <p:sp>
            <p:nvSpPr>
              <p:cNvPr id="201" name="Rectangle"/>
              <p:cNvSpPr/>
              <p:nvPr/>
            </p:nvSpPr>
            <p:spPr>
              <a:xfrm>
                <a:off x="-1" y="0"/>
                <a:ext cx="2654538" cy="247838"/>
              </a:xfrm>
              <a:prstGeom prst="rect">
                <a:avLst/>
              </a:prstGeom>
              <a:solidFill>
                <a:srgbClr val="BFBFBF"/>
              </a:solidFill>
              <a:ln w="12700" cap="flat">
                <a:noFill/>
                <a:miter lim="400000"/>
              </a:ln>
              <a:effectLst/>
            </p:spPr>
            <p:txBody>
              <a:bodyPr wrap="square" lIns="53999" tIns="53999" rIns="53999" bIns="53999" numCol="1" anchor="ctr">
                <a:noAutofit/>
              </a:bodyPr>
              <a:lstStyle/>
              <a:p>
                <a:pPr>
                  <a:defRPr>
                    <a:solidFill>
                      <a:srgbClr val="FFFFFF"/>
                    </a:solidFill>
                  </a:defRPr>
                </a:pPr>
                <a:endParaRPr/>
              </a:p>
            </p:txBody>
          </p:sp>
          <p:sp>
            <p:nvSpPr>
              <p:cNvPr id="202" name="entscheidend"/>
              <p:cNvSpPr/>
              <p:nvPr/>
            </p:nvSpPr>
            <p:spPr>
              <a:xfrm>
                <a:off x="-1" y="1999"/>
                <a:ext cx="2654538" cy="243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spcBef>
                    <a:spcPts val="400"/>
                  </a:spcBef>
                  <a:defRPr sz="1000">
                    <a:latin typeface="Frutiger LT Com 45 Light"/>
                    <a:ea typeface="Frutiger LT Com 45 Light"/>
                    <a:cs typeface="Frutiger LT Com 45 Light"/>
                    <a:sym typeface="Frutiger LT Com 45 Light"/>
                  </a:defRPr>
                </a:lvl1pPr>
              </a:lstStyle>
              <a:p>
                <a:r>
                  <a:t>entscheidend</a:t>
                </a:r>
              </a:p>
            </p:txBody>
          </p:sp>
        </p:grpSp>
        <p:sp>
          <p:nvSpPr>
            <p:cNvPr id="204" name="Textfeld 96"/>
            <p:cNvSpPr/>
            <p:nvPr/>
          </p:nvSpPr>
          <p:spPr>
            <a:xfrm>
              <a:off x="1815929" y="1999"/>
              <a:ext cx="838608" cy="243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ctr">
              <a:spAutoFit/>
            </a:bodyPr>
            <a:lstStyle>
              <a:lvl1pPr algn="r">
                <a:spcBef>
                  <a:spcPts val="400"/>
                </a:spcBef>
                <a:defRPr sz="1000">
                  <a:latin typeface="Frutiger LT Com 45 Light"/>
                  <a:ea typeface="Frutiger LT Com 45 Light"/>
                  <a:cs typeface="Frutiger LT Com 45 Light"/>
                  <a:sym typeface="Frutiger LT Com 45 Light"/>
                </a:defRPr>
              </a:lvl1pPr>
            </a:lstStyle>
            <a:p>
              <a:r>
                <a:t>beobachtend</a:t>
              </a:r>
            </a:p>
          </p:txBody>
        </p:sp>
      </p:grpSp>
      <p:sp>
        <p:nvSpPr>
          <p:cNvPr id="206" name="Oval 70"/>
          <p:cNvSpPr/>
          <p:nvPr/>
        </p:nvSpPr>
        <p:spPr>
          <a:xfrm>
            <a:off x="4604792" y="4909442"/>
            <a:ext cx="327689" cy="318903"/>
          </a:xfrm>
          <a:prstGeom prst="ellipse">
            <a:avLst/>
          </a:prstGeom>
          <a:solidFill>
            <a:srgbClr val="179C7D"/>
          </a:solidFill>
          <a:ln w="25400">
            <a:solidFill>
              <a:srgbClr val="FFFFFF"/>
            </a:solidFill>
          </a:ln>
        </p:spPr>
        <p:txBody>
          <a:bodyPr lIns="53999" tIns="53999" rIns="53999" bIns="53999" anchor="ctr"/>
          <a:lstStyle/>
          <a:p>
            <a:pPr algn="ctr">
              <a:defRPr>
                <a:solidFill>
                  <a:srgbClr val="404040"/>
                </a:solidFill>
                <a:latin typeface="Frutiger LT Com 45 Light"/>
                <a:ea typeface="Frutiger LT Com 45 Light"/>
                <a:cs typeface="Frutiger LT Com 45 Light"/>
                <a:sym typeface="Frutiger LT Com 45 Light"/>
              </a:defRPr>
            </a:pPr>
            <a:endParaRPr/>
          </a:p>
        </p:txBody>
      </p:sp>
      <p:sp>
        <p:nvSpPr>
          <p:cNvPr id="207" name="Oval 70"/>
          <p:cNvSpPr/>
          <p:nvPr/>
        </p:nvSpPr>
        <p:spPr>
          <a:xfrm>
            <a:off x="3896104" y="5253723"/>
            <a:ext cx="327689" cy="318903"/>
          </a:xfrm>
          <a:prstGeom prst="ellipse">
            <a:avLst/>
          </a:prstGeom>
          <a:solidFill>
            <a:srgbClr val="179C7D"/>
          </a:solidFill>
          <a:ln w="25400">
            <a:solidFill>
              <a:srgbClr val="FFFFFF"/>
            </a:solidFill>
          </a:ln>
        </p:spPr>
        <p:txBody>
          <a:bodyPr lIns="53999" tIns="53999" rIns="53999" bIns="53999" anchor="ctr"/>
          <a:lstStyle/>
          <a:p>
            <a:pPr algn="ctr">
              <a:defRPr>
                <a:solidFill>
                  <a:srgbClr val="404040"/>
                </a:solidFill>
                <a:latin typeface="Frutiger LT Com 45 Light"/>
                <a:ea typeface="Frutiger LT Com 45 Light"/>
                <a:cs typeface="Frutiger LT Com 45 Light"/>
                <a:sym typeface="Frutiger LT Com 45 Light"/>
              </a:defRPr>
            </a:pPr>
            <a:endParaRPr/>
          </a:p>
        </p:txBody>
      </p:sp>
      <p:sp>
        <p:nvSpPr>
          <p:cNvPr id="208" name="Oval 70"/>
          <p:cNvSpPr/>
          <p:nvPr/>
        </p:nvSpPr>
        <p:spPr>
          <a:xfrm>
            <a:off x="3522102" y="5591121"/>
            <a:ext cx="327689" cy="318903"/>
          </a:xfrm>
          <a:prstGeom prst="ellipse">
            <a:avLst/>
          </a:prstGeom>
          <a:solidFill>
            <a:srgbClr val="179C7D"/>
          </a:solidFill>
          <a:ln w="25400">
            <a:solidFill>
              <a:srgbClr val="FFFFFF"/>
            </a:solidFill>
          </a:ln>
        </p:spPr>
        <p:txBody>
          <a:bodyPr lIns="53999" tIns="53999" rIns="53999" bIns="53999" anchor="ctr"/>
          <a:lstStyle/>
          <a:p>
            <a:pPr algn="ctr">
              <a:defRPr>
                <a:solidFill>
                  <a:srgbClr val="404040"/>
                </a:solidFill>
                <a:latin typeface="Frutiger LT Com 45 Light"/>
                <a:ea typeface="Frutiger LT Com 45 Light"/>
                <a:cs typeface="Frutiger LT Com 45 Light"/>
                <a:sym typeface="Frutiger LT Com 45 Light"/>
              </a:defRPr>
            </a:pPr>
            <a:endParaRPr/>
          </a:p>
        </p:txBody>
      </p:sp>
      <p:sp>
        <p:nvSpPr>
          <p:cNvPr id="209" name="Oval 70"/>
          <p:cNvSpPr/>
          <p:nvPr/>
        </p:nvSpPr>
        <p:spPr>
          <a:xfrm>
            <a:off x="3596928" y="5922750"/>
            <a:ext cx="327689" cy="318903"/>
          </a:xfrm>
          <a:prstGeom prst="ellipse">
            <a:avLst/>
          </a:prstGeom>
          <a:solidFill>
            <a:srgbClr val="179C7D"/>
          </a:solidFill>
          <a:ln w="25400">
            <a:solidFill>
              <a:srgbClr val="FFFFFF"/>
            </a:solidFill>
          </a:ln>
        </p:spPr>
        <p:txBody>
          <a:bodyPr lIns="53999" tIns="53999" rIns="53999" bIns="53999" anchor="ctr"/>
          <a:lstStyle/>
          <a:p>
            <a:pPr algn="ctr">
              <a:defRPr>
                <a:solidFill>
                  <a:srgbClr val="404040"/>
                </a:solidFill>
                <a:latin typeface="Frutiger LT Com 45 Light"/>
                <a:ea typeface="Frutiger LT Com 45 Light"/>
                <a:cs typeface="Frutiger LT Com 45 Light"/>
                <a:sym typeface="Frutiger LT Com 45 Light"/>
              </a:defRPr>
            </a:pPr>
            <a:endParaRPr/>
          </a:p>
        </p:txBody>
      </p:sp>
      <p:sp>
        <p:nvSpPr>
          <p:cNvPr id="210" name="Rectangle 41"/>
          <p:cNvSpPr/>
          <p:nvPr/>
        </p:nvSpPr>
        <p:spPr>
          <a:xfrm>
            <a:off x="8637223" y="5216988"/>
            <a:ext cx="3353010" cy="213783"/>
          </a:xfrm>
          <a:prstGeom prst="rect">
            <a:avLst/>
          </a:prstGeom>
          <a:solidFill>
            <a:srgbClr val="BFBFBF"/>
          </a:solidFill>
          <a:ln w="12700">
            <a:miter lim="400000"/>
          </a:ln>
        </p:spPr>
        <p:txBody>
          <a:bodyPr lIns="53999" tIns="53999" rIns="53999" bIns="53999" anchor="ctr"/>
          <a:lstStyle/>
          <a:p>
            <a:pPr>
              <a:defRPr sz="1000">
                <a:latin typeface="Frutiger LT Com 45 Light"/>
                <a:ea typeface="Frutiger LT Com 45 Light"/>
                <a:cs typeface="Frutiger LT Com 45 Light"/>
                <a:sym typeface="Frutiger LT Com 45 Light"/>
              </a:defRPr>
            </a:pPr>
            <a:endParaRPr/>
          </a:p>
        </p:txBody>
      </p:sp>
      <p:sp>
        <p:nvSpPr>
          <p:cNvPr id="211" name="Rectangle 41"/>
          <p:cNvSpPr/>
          <p:nvPr/>
        </p:nvSpPr>
        <p:spPr>
          <a:xfrm>
            <a:off x="8637223" y="5472914"/>
            <a:ext cx="3353010" cy="213783"/>
          </a:xfrm>
          <a:prstGeom prst="rect">
            <a:avLst/>
          </a:prstGeom>
          <a:solidFill>
            <a:srgbClr val="BFBFBF"/>
          </a:solidFill>
          <a:ln w="12700">
            <a:miter lim="400000"/>
          </a:ln>
        </p:spPr>
        <p:txBody>
          <a:bodyPr lIns="53999" tIns="53999" rIns="53999" bIns="53999" anchor="ctr"/>
          <a:lstStyle/>
          <a:p>
            <a:pPr>
              <a:defRPr sz="1000">
                <a:latin typeface="Frutiger LT Com 45 Light"/>
                <a:ea typeface="Frutiger LT Com 45 Light"/>
                <a:cs typeface="Frutiger LT Com 45 Light"/>
                <a:sym typeface="Frutiger LT Com 45 Light"/>
              </a:defRPr>
            </a:pPr>
            <a:endParaRPr/>
          </a:p>
        </p:txBody>
      </p:sp>
      <p:sp>
        <p:nvSpPr>
          <p:cNvPr id="212" name="Rectangle 41"/>
          <p:cNvSpPr/>
          <p:nvPr/>
        </p:nvSpPr>
        <p:spPr>
          <a:xfrm>
            <a:off x="8637223" y="5731202"/>
            <a:ext cx="3353010" cy="213783"/>
          </a:xfrm>
          <a:prstGeom prst="rect">
            <a:avLst/>
          </a:prstGeom>
          <a:solidFill>
            <a:srgbClr val="BFBFBF"/>
          </a:solidFill>
          <a:ln w="12700">
            <a:miter lim="400000"/>
          </a:ln>
        </p:spPr>
        <p:txBody>
          <a:bodyPr lIns="53999" tIns="53999" rIns="53999" bIns="53999" anchor="ctr"/>
          <a:lstStyle/>
          <a:p>
            <a:pPr>
              <a:defRPr sz="1000">
                <a:latin typeface="Frutiger LT Com 45 Light"/>
                <a:ea typeface="Frutiger LT Com 45 Light"/>
                <a:cs typeface="Frutiger LT Com 45 Light"/>
                <a:sym typeface="Frutiger LT Com 45 Light"/>
              </a:defRPr>
            </a:pPr>
            <a:endParaRPr/>
          </a:p>
        </p:txBody>
      </p:sp>
      <p:sp>
        <p:nvSpPr>
          <p:cNvPr id="213" name="Rectangle 41"/>
          <p:cNvSpPr/>
          <p:nvPr/>
        </p:nvSpPr>
        <p:spPr>
          <a:xfrm>
            <a:off x="8637223" y="5991309"/>
            <a:ext cx="3353010" cy="213783"/>
          </a:xfrm>
          <a:prstGeom prst="rect">
            <a:avLst/>
          </a:prstGeom>
          <a:solidFill>
            <a:srgbClr val="BFBFBF"/>
          </a:solidFill>
          <a:ln w="12700">
            <a:miter lim="400000"/>
          </a:ln>
        </p:spPr>
        <p:txBody>
          <a:bodyPr lIns="53999" tIns="53999" rIns="53999" bIns="53999" anchor="ctr"/>
          <a:lstStyle/>
          <a:p>
            <a:pPr>
              <a:defRPr sz="1000">
                <a:latin typeface="Frutiger LT Com 45 Light"/>
                <a:ea typeface="Frutiger LT Com 45 Light"/>
                <a:cs typeface="Frutiger LT Com 45 Light"/>
                <a:sym typeface="Frutiger LT Com 45 Light"/>
              </a:defRPr>
            </a:pPr>
            <a:endParaRPr/>
          </a:p>
        </p:txBody>
      </p:sp>
      <p:sp>
        <p:nvSpPr>
          <p:cNvPr id="214" name="Rectangle 41"/>
          <p:cNvSpPr/>
          <p:nvPr/>
        </p:nvSpPr>
        <p:spPr>
          <a:xfrm>
            <a:off x="8637221" y="4962002"/>
            <a:ext cx="2008162" cy="212834"/>
          </a:xfrm>
          <a:prstGeom prst="rect">
            <a:avLst/>
          </a:prstGeom>
          <a:solidFill>
            <a:srgbClr val="179C7D"/>
          </a:solidFill>
          <a:ln w="12700">
            <a:miter lim="400000"/>
          </a:ln>
        </p:spPr>
        <p:txBody>
          <a:bodyPr lIns="53999" tIns="53999" rIns="53999" bIns="53999" anchor="ctr"/>
          <a:lstStyle/>
          <a:p>
            <a:pPr>
              <a:defRPr sz="1200">
                <a:solidFill>
                  <a:srgbClr val="FFFFFF"/>
                </a:solidFill>
                <a:latin typeface="Frutiger LT Com 45 Light"/>
                <a:ea typeface="Frutiger LT Com 45 Light"/>
                <a:cs typeface="Frutiger LT Com 45 Light"/>
                <a:sym typeface="Frutiger LT Com 45 Light"/>
              </a:defRPr>
            </a:pPr>
            <a:endParaRPr/>
          </a:p>
        </p:txBody>
      </p:sp>
      <p:sp>
        <p:nvSpPr>
          <p:cNvPr id="215" name="Rectangle 41"/>
          <p:cNvSpPr/>
          <p:nvPr/>
        </p:nvSpPr>
        <p:spPr>
          <a:xfrm>
            <a:off x="8637221" y="5217090"/>
            <a:ext cx="3219418" cy="212944"/>
          </a:xfrm>
          <a:prstGeom prst="rect">
            <a:avLst/>
          </a:prstGeom>
          <a:solidFill>
            <a:srgbClr val="179C7D"/>
          </a:solidFill>
          <a:ln w="12700">
            <a:miter lim="400000"/>
          </a:ln>
        </p:spPr>
        <p:txBody>
          <a:bodyPr lIns="53999" tIns="53999" rIns="53999" bIns="53999" anchor="ctr"/>
          <a:lstStyle/>
          <a:p>
            <a:pPr>
              <a:defRPr sz="1200">
                <a:solidFill>
                  <a:srgbClr val="FFFFFF"/>
                </a:solidFill>
                <a:latin typeface="Frutiger LT Com 45 Light"/>
                <a:ea typeface="Frutiger LT Com 45 Light"/>
                <a:cs typeface="Frutiger LT Com 45 Light"/>
                <a:sym typeface="Frutiger LT Com 45 Light"/>
              </a:defRPr>
            </a:pPr>
            <a:endParaRPr/>
          </a:p>
        </p:txBody>
      </p:sp>
      <p:sp>
        <p:nvSpPr>
          <p:cNvPr id="216" name="Rectangle 41"/>
          <p:cNvSpPr/>
          <p:nvPr/>
        </p:nvSpPr>
        <p:spPr>
          <a:xfrm>
            <a:off x="8637221" y="5472838"/>
            <a:ext cx="3003394" cy="213978"/>
          </a:xfrm>
          <a:prstGeom prst="rect">
            <a:avLst/>
          </a:prstGeom>
          <a:solidFill>
            <a:srgbClr val="179C7D"/>
          </a:solidFill>
          <a:ln w="12700">
            <a:miter lim="400000"/>
          </a:ln>
        </p:spPr>
        <p:txBody>
          <a:bodyPr lIns="53999" tIns="53999" rIns="53999" bIns="53999" anchor="ctr"/>
          <a:lstStyle/>
          <a:p>
            <a:pPr>
              <a:defRPr sz="1200">
                <a:solidFill>
                  <a:srgbClr val="FFFFFF"/>
                </a:solidFill>
                <a:latin typeface="Frutiger LT Com 45 Light"/>
                <a:ea typeface="Frutiger LT Com 45 Light"/>
                <a:cs typeface="Frutiger LT Com 45 Light"/>
                <a:sym typeface="Frutiger LT Com 45 Light"/>
              </a:defRPr>
            </a:pPr>
            <a:endParaRPr/>
          </a:p>
        </p:txBody>
      </p:sp>
      <p:sp>
        <p:nvSpPr>
          <p:cNvPr id="217" name="Rectangle 41"/>
          <p:cNvSpPr/>
          <p:nvPr/>
        </p:nvSpPr>
        <p:spPr>
          <a:xfrm>
            <a:off x="8637221" y="5730657"/>
            <a:ext cx="3219418" cy="212234"/>
          </a:xfrm>
          <a:prstGeom prst="rect">
            <a:avLst/>
          </a:prstGeom>
          <a:solidFill>
            <a:srgbClr val="179C7D"/>
          </a:solidFill>
          <a:ln w="12700">
            <a:miter lim="400000"/>
          </a:ln>
        </p:spPr>
        <p:txBody>
          <a:bodyPr lIns="53999" tIns="53999" rIns="53999" bIns="53999" anchor="ctr"/>
          <a:lstStyle/>
          <a:p>
            <a:pPr>
              <a:defRPr sz="1200">
                <a:solidFill>
                  <a:srgbClr val="FFFFFF"/>
                </a:solidFill>
                <a:latin typeface="Frutiger LT Com 45 Light"/>
                <a:ea typeface="Frutiger LT Com 45 Light"/>
                <a:cs typeface="Frutiger LT Com 45 Light"/>
                <a:sym typeface="Frutiger LT Com 45 Light"/>
              </a:defRPr>
            </a:pPr>
            <a:endParaRPr/>
          </a:p>
        </p:txBody>
      </p:sp>
      <p:sp>
        <p:nvSpPr>
          <p:cNvPr id="218" name="Rectangle 41"/>
          <p:cNvSpPr/>
          <p:nvPr/>
        </p:nvSpPr>
        <p:spPr>
          <a:xfrm>
            <a:off x="8637221" y="5993703"/>
            <a:ext cx="3003394" cy="211388"/>
          </a:xfrm>
          <a:prstGeom prst="rect">
            <a:avLst/>
          </a:prstGeom>
          <a:solidFill>
            <a:srgbClr val="179C7D"/>
          </a:solidFill>
          <a:ln w="12700">
            <a:miter lim="400000"/>
          </a:ln>
        </p:spPr>
        <p:txBody>
          <a:bodyPr lIns="53999" tIns="53999" rIns="53999" bIns="53999" anchor="ctr"/>
          <a:lstStyle/>
          <a:p>
            <a:pPr>
              <a:defRPr sz="1200">
                <a:solidFill>
                  <a:srgbClr val="FFFFFF"/>
                </a:solidFill>
                <a:latin typeface="Frutiger LT Com 45 Light"/>
                <a:ea typeface="Frutiger LT Com 45 Light"/>
                <a:cs typeface="Frutiger LT Com 45 Light"/>
                <a:sym typeface="Frutiger LT Com 45 Light"/>
              </a:defRPr>
            </a:pPr>
            <a:endParaRPr/>
          </a:p>
        </p:txBody>
      </p:sp>
      <p:sp>
        <p:nvSpPr>
          <p:cNvPr id="219" name="Rectangle 41"/>
          <p:cNvSpPr/>
          <p:nvPr/>
        </p:nvSpPr>
        <p:spPr>
          <a:xfrm>
            <a:off x="8637221" y="4928930"/>
            <a:ext cx="3351589"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spcBef>
                <a:spcPts val="500"/>
              </a:spcBef>
              <a:defRPr sz="1200">
                <a:solidFill>
                  <a:srgbClr val="FFFFFF"/>
                </a:solidFill>
                <a:latin typeface="Frutiger LT Com 45 Light"/>
                <a:ea typeface="Frutiger LT Com 45 Light"/>
                <a:cs typeface="Frutiger LT Com 45 Light"/>
                <a:sym typeface="Frutiger LT Com 45 Light"/>
              </a:defRPr>
            </a:lvl1pPr>
          </a:lstStyle>
          <a:p>
            <a:r>
              <a:t>IT &amp; Internet</a:t>
            </a:r>
          </a:p>
        </p:txBody>
      </p:sp>
      <p:sp>
        <p:nvSpPr>
          <p:cNvPr id="220" name="Rectangle 41"/>
          <p:cNvSpPr/>
          <p:nvPr/>
        </p:nvSpPr>
        <p:spPr>
          <a:xfrm>
            <a:off x="8637221" y="5183886"/>
            <a:ext cx="3351588"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spcBef>
                <a:spcPts val="500"/>
              </a:spcBef>
              <a:defRPr sz="1200">
                <a:solidFill>
                  <a:srgbClr val="FFFFFF"/>
                </a:solidFill>
                <a:latin typeface="Frutiger LT Com 45 Light"/>
                <a:ea typeface="Frutiger LT Com 45 Light"/>
                <a:cs typeface="Frutiger LT Com 45 Light"/>
                <a:sym typeface="Frutiger LT Com 45 Light"/>
              </a:defRPr>
            </a:lvl1pPr>
          </a:lstStyle>
          <a:p>
            <a:r>
              <a:t>Software</a:t>
            </a:r>
          </a:p>
        </p:txBody>
      </p:sp>
      <p:sp>
        <p:nvSpPr>
          <p:cNvPr id="221" name="Rectangle 41"/>
          <p:cNvSpPr/>
          <p:nvPr/>
        </p:nvSpPr>
        <p:spPr>
          <a:xfrm>
            <a:off x="8631980" y="5441555"/>
            <a:ext cx="3356829"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spcBef>
                <a:spcPts val="500"/>
              </a:spcBef>
              <a:defRPr sz="1200">
                <a:solidFill>
                  <a:srgbClr val="FFFFFF"/>
                </a:solidFill>
                <a:latin typeface="Frutiger LT Com 45 Light"/>
                <a:ea typeface="Frutiger LT Com 45 Light"/>
                <a:cs typeface="Frutiger LT Com 45 Light"/>
                <a:sym typeface="Frutiger LT Com 45 Light"/>
              </a:defRPr>
            </a:lvl1pPr>
          </a:lstStyle>
          <a:p>
            <a:r>
              <a:t>Mobile Endgeräte</a:t>
            </a:r>
          </a:p>
        </p:txBody>
      </p:sp>
      <p:sp>
        <p:nvSpPr>
          <p:cNvPr id="222" name="Rectangle 41"/>
          <p:cNvSpPr/>
          <p:nvPr/>
        </p:nvSpPr>
        <p:spPr>
          <a:xfrm>
            <a:off x="8631979" y="5704848"/>
            <a:ext cx="3356829"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spcBef>
                <a:spcPts val="500"/>
              </a:spcBef>
              <a:defRPr sz="1200">
                <a:solidFill>
                  <a:srgbClr val="FFFFFF"/>
                </a:solidFill>
                <a:latin typeface="Frutiger LT Com 45 Light"/>
                <a:ea typeface="Frutiger LT Com 45 Light"/>
                <a:cs typeface="Frutiger LT Com 45 Light"/>
                <a:sym typeface="Frutiger LT Com 45 Light"/>
              </a:defRPr>
            </a:lvl1pPr>
          </a:lstStyle>
          <a:p>
            <a:r>
              <a:t>Mobile Applikationen</a:t>
            </a:r>
          </a:p>
        </p:txBody>
      </p:sp>
      <p:sp>
        <p:nvSpPr>
          <p:cNvPr id="223" name="Rectangle 41"/>
          <p:cNvSpPr/>
          <p:nvPr/>
        </p:nvSpPr>
        <p:spPr>
          <a:xfrm>
            <a:off x="8631977" y="5963580"/>
            <a:ext cx="3356829" cy="269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spcBef>
                <a:spcPts val="500"/>
              </a:spcBef>
              <a:defRPr sz="1200">
                <a:solidFill>
                  <a:srgbClr val="FFFFFF"/>
                </a:solidFill>
                <a:latin typeface="Frutiger LT Com 45 Light"/>
                <a:ea typeface="Frutiger LT Com 45 Light"/>
                <a:cs typeface="Frutiger LT Com 45 Light"/>
                <a:sym typeface="Frutiger LT Com 45 Light"/>
              </a:defRPr>
            </a:lvl1pPr>
          </a:lstStyle>
          <a:p>
            <a:r>
              <a:t>Social Networking</a:t>
            </a:r>
          </a:p>
        </p:txBody>
      </p:sp>
    </p:spTree>
    <p:extLst>
      <p:ext uri="{BB962C8B-B14F-4D97-AF65-F5344CB8AC3E}">
        <p14:creationId xmlns:p14="http://schemas.microsoft.com/office/powerpoint/2010/main" val="2400265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bwMode="auto">
          <a:xfrm>
            <a:off x="0" y="3353264"/>
            <a:ext cx="12192000" cy="324498"/>
          </a:xfrm>
          <a:prstGeom prst="rect">
            <a:avLst/>
          </a:prstGeom>
          <a:solidFill>
            <a:schemeClr val="bg1"/>
          </a:solidFill>
          <a:ln w="9525" algn="ctr">
            <a:noFill/>
            <a:miter lim="800000"/>
            <a:headEnd/>
            <a:tailEnd/>
          </a:ln>
          <a:effectLst/>
          <a:extLst/>
        </p:spPr>
        <p:txBody>
          <a:bodyPr wrap="square" lIns="72000" tIns="54000" rIns="72000" bIns="54000" rtlCol="0" anchor="ctr">
            <a:spAutoFit/>
          </a:bodyPr>
          <a:lstStyle/>
          <a:p>
            <a:pPr marL="215900" indent="-215900" algn="ctr">
              <a:spcAft>
                <a:spcPts val="563"/>
              </a:spcAft>
              <a:buClr>
                <a:schemeClr val="tx2"/>
              </a:buClr>
            </a:pPr>
            <a:endParaRPr lang="de-DE" sz="1400" dirty="0">
              <a:latin typeface="Frutiger LT Com 45 Light" panose="020B0303030504020204" pitchFamily="34" charset="0"/>
            </a:endParaRPr>
          </a:p>
        </p:txBody>
      </p:sp>
      <p:sp>
        <p:nvSpPr>
          <p:cNvPr id="46" name="Rectangle 45"/>
          <p:cNvSpPr/>
          <p:nvPr/>
        </p:nvSpPr>
        <p:spPr>
          <a:xfrm>
            <a:off x="1" y="0"/>
            <a:ext cx="12192000" cy="1175537"/>
          </a:xfrm>
          <a:prstGeom prst="rect">
            <a:avLst/>
          </a:prstGeom>
          <a:solidFill>
            <a:srgbClr val="A8AFAF"/>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270000" rtlCol="0" anchor="ctr"/>
          <a:lstStyle/>
          <a:p>
            <a:r>
              <a:rPr lang="de-DE" sz="7200" b="1" dirty="0">
                <a:latin typeface="Frutiger LT Com 45 Light" panose="020B0303030504020204" pitchFamily="34" charset="0"/>
              </a:rPr>
              <a:t>Sophie Meyer</a:t>
            </a:r>
          </a:p>
        </p:txBody>
      </p:sp>
      <p:sp>
        <p:nvSpPr>
          <p:cNvPr id="48" name="TextBox 47"/>
          <p:cNvSpPr txBox="1"/>
          <p:nvPr/>
        </p:nvSpPr>
        <p:spPr>
          <a:xfrm>
            <a:off x="5579469" y="4644449"/>
            <a:ext cx="2097952"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Persönliche Ziele:</a:t>
            </a:r>
          </a:p>
        </p:txBody>
      </p:sp>
      <p:sp>
        <p:nvSpPr>
          <p:cNvPr id="49" name="TextBox 48"/>
          <p:cNvSpPr txBox="1"/>
          <p:nvPr/>
        </p:nvSpPr>
        <p:spPr>
          <a:xfrm>
            <a:off x="2771364" y="4644449"/>
            <a:ext cx="2654536" cy="317554"/>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Persönlichkeit:</a:t>
            </a:r>
          </a:p>
        </p:txBody>
      </p:sp>
      <p:sp>
        <p:nvSpPr>
          <p:cNvPr id="54" name="Rectangle 53"/>
          <p:cNvSpPr/>
          <p:nvPr/>
        </p:nvSpPr>
        <p:spPr>
          <a:xfrm>
            <a:off x="2773763" y="1555694"/>
            <a:ext cx="5509643" cy="29947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r>
              <a:rPr lang="de-DE" sz="1200" dirty="0">
                <a:solidFill>
                  <a:schemeClr val="tx1">
                    <a:lumMod val="75000"/>
                    <a:lumOff val="25000"/>
                  </a:schemeClr>
                </a:solidFill>
                <a:latin typeface="Frutiger LT Com 45 Light" panose="020B0303030504020204" pitchFamily="34" charset="0"/>
              </a:rPr>
              <a:t>Sophie Meyer ist eine sehr offene und direkte Person. Sie hat Jura studiert, arbeitet aber seit Geburt ihres ersten Kindes nicht mehr in Vollzeit. Ihr Mann ist in der Vertriebsbranche tätig und deshalb oft außer Haus/außer Landes und überlässt Entscheidungen zur Familie etc. deshalb ihr. In ihrer Freizeit verbringt sie gerne Zeit mit ihrer Familie, geht schwimmen oder joggen, und arbeitet ab und zu ehrenamtlich im Musikverein, in dem ihre Kinder Trompete und Klarinette im Orchester spielen lernen. Einmal pro Woche geht sie ins Internet, um sich über aktuelle Themen ihrer Stadt und ihres Landkreises zu informieren. Ihr Wohnort Apfeldorf ist zwar nur eine sehr kleine Stad, gehört aber zur Gemeinde Birnenhausen (ca. 50.000 Einwohner). Außerdem besitzt Sophie ein Smartphone, um mit ihren Freundinnen und ihrer Familie per WhatsApp in Kontakt zu bleiben.</a:t>
            </a:r>
          </a:p>
        </p:txBody>
      </p:sp>
      <p:sp>
        <p:nvSpPr>
          <p:cNvPr id="55" name="TextBox 54"/>
          <p:cNvSpPr txBox="1"/>
          <p:nvPr/>
        </p:nvSpPr>
        <p:spPr>
          <a:xfrm>
            <a:off x="2771363" y="1248502"/>
            <a:ext cx="5512043" cy="305197"/>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Biographie:</a:t>
            </a:r>
            <a:endParaRPr lang="de-DE" sz="1400" dirty="0">
              <a:solidFill>
                <a:schemeClr val="tx1">
                  <a:lumMod val="75000"/>
                  <a:lumOff val="25000"/>
                </a:schemeClr>
              </a:solidFill>
              <a:latin typeface="Frutiger LT Com 45 Light" panose="020B0303030504020204" pitchFamily="34" charset="0"/>
            </a:endParaRPr>
          </a:p>
        </p:txBody>
      </p:sp>
      <p:sp>
        <p:nvSpPr>
          <p:cNvPr id="56" name="TextBox 55"/>
          <p:cNvSpPr txBox="1"/>
          <p:nvPr/>
        </p:nvSpPr>
        <p:spPr>
          <a:xfrm>
            <a:off x="8648136" y="1247544"/>
            <a:ext cx="3342096"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Arbeitsumgebung:</a:t>
            </a:r>
          </a:p>
        </p:txBody>
      </p:sp>
      <p:sp>
        <p:nvSpPr>
          <p:cNvPr id="57" name="TextBox 56"/>
          <p:cNvSpPr txBox="1"/>
          <p:nvPr/>
        </p:nvSpPr>
        <p:spPr>
          <a:xfrm>
            <a:off x="8648136" y="2687629"/>
            <a:ext cx="3342096"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Herausforderungen:</a:t>
            </a:r>
          </a:p>
        </p:txBody>
      </p:sp>
      <p:sp>
        <p:nvSpPr>
          <p:cNvPr id="58" name="TextBox 57"/>
          <p:cNvSpPr txBox="1"/>
          <p:nvPr/>
        </p:nvSpPr>
        <p:spPr>
          <a:xfrm>
            <a:off x="8637223" y="4656438"/>
            <a:ext cx="3351587"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Technologien:</a:t>
            </a:r>
          </a:p>
        </p:txBody>
      </p:sp>
      <p:sp>
        <p:nvSpPr>
          <p:cNvPr id="59" name="Rectangle 58"/>
          <p:cNvSpPr/>
          <p:nvPr/>
        </p:nvSpPr>
        <p:spPr>
          <a:xfrm>
            <a:off x="204644" y="5773699"/>
            <a:ext cx="2215300" cy="9237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latin typeface="Frutiger LT Com 45 Light" panose="020B0303030504020204" pitchFamily="34" charset="0"/>
              </a:rPr>
              <a:t>„Geht nicht, gibt‘s nicht!“</a:t>
            </a:r>
          </a:p>
        </p:txBody>
      </p:sp>
      <p:sp>
        <p:nvSpPr>
          <p:cNvPr id="62" name="Rectangle 61"/>
          <p:cNvSpPr/>
          <p:nvPr/>
        </p:nvSpPr>
        <p:spPr>
          <a:xfrm>
            <a:off x="8637225" y="1552701"/>
            <a:ext cx="3363432" cy="10872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r>
              <a:rPr lang="de-DE" sz="1200" dirty="0">
                <a:solidFill>
                  <a:schemeClr val="tx1">
                    <a:lumMod val="75000"/>
                    <a:lumOff val="25000"/>
                  </a:schemeClr>
                </a:solidFill>
                <a:latin typeface="Frutiger LT Com 45 Light" panose="020B0303030504020204" pitchFamily="34" charset="0"/>
              </a:rPr>
              <a:t>Sophie arbeitet als Aushilfe im Empfang einer kleinen Anwaltskanzlei. Sie betreut wartende Mandanten und kümmert sich um die Terminverwaltung der Anwälte.</a:t>
            </a:r>
          </a:p>
        </p:txBody>
      </p:sp>
      <p:sp>
        <p:nvSpPr>
          <p:cNvPr id="63" name="Rectangle 62"/>
          <p:cNvSpPr/>
          <p:nvPr/>
        </p:nvSpPr>
        <p:spPr>
          <a:xfrm>
            <a:off x="8637225" y="2994395"/>
            <a:ext cx="3363432" cy="1564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pPr marL="171450" indent="-171450">
              <a:spcAft>
                <a:spcPts val="200"/>
              </a:spcAft>
              <a:buFont typeface="Wingdings" panose="05000000000000000000" pitchFamily="2" charset="2"/>
              <a:buChar char="§"/>
            </a:pPr>
            <a:r>
              <a:rPr lang="de-DE" sz="1200" dirty="0">
                <a:solidFill>
                  <a:schemeClr val="tx1">
                    <a:lumMod val="75000"/>
                    <a:lumOff val="25000"/>
                  </a:schemeClr>
                </a:solidFill>
                <a:latin typeface="Frutiger LT Com 45 Light" panose="020B0303030504020204" pitchFamily="34" charset="0"/>
              </a:rPr>
              <a:t>Mit all dem Stress (Familie, Probleme mit Mandanten, ehrenamtliche Tätigkeit) irgendwie klarkommen, ohne durchzudrehen</a:t>
            </a:r>
          </a:p>
          <a:p>
            <a:pPr marL="171450" indent="-171450">
              <a:spcAft>
                <a:spcPts val="200"/>
              </a:spcAft>
              <a:buFont typeface="Wingdings" panose="05000000000000000000" pitchFamily="2" charset="2"/>
              <a:buChar char="§"/>
            </a:pPr>
            <a:r>
              <a:rPr lang="de-DE" sz="1200" dirty="0">
                <a:solidFill>
                  <a:schemeClr val="tx1">
                    <a:lumMod val="75000"/>
                    <a:lumOff val="25000"/>
                  </a:schemeClr>
                </a:solidFill>
                <a:latin typeface="Frutiger LT Com 45 Light" panose="020B0303030504020204" pitchFamily="34" charset="0"/>
              </a:rPr>
              <a:t>In jeder Situation freundlich bleiben</a:t>
            </a:r>
          </a:p>
        </p:txBody>
      </p:sp>
      <p:sp>
        <p:nvSpPr>
          <p:cNvPr id="64" name="Rectangle 63"/>
          <p:cNvSpPr/>
          <p:nvPr/>
        </p:nvSpPr>
        <p:spPr>
          <a:xfrm>
            <a:off x="5579469" y="4953448"/>
            <a:ext cx="2703937" cy="12557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pPr marL="171450" indent="-171450">
              <a:spcAft>
                <a:spcPts val="200"/>
              </a:spcAft>
              <a:buChar char="§"/>
            </a:pPr>
            <a:r>
              <a:rPr lang="de-DE" sz="1200" dirty="0">
                <a:solidFill>
                  <a:schemeClr val="tx1">
                    <a:lumMod val="75000"/>
                    <a:lumOff val="25000"/>
                  </a:schemeClr>
                </a:solidFill>
                <a:latin typeface="Frutiger LT Com 45 Light" panose="020B0303030504020204" pitchFamily="34" charset="0"/>
              </a:rPr>
              <a:t>Ein guter Mensch sein</a:t>
            </a:r>
          </a:p>
          <a:p>
            <a:pPr marL="171450" indent="-171450">
              <a:spcAft>
                <a:spcPts val="200"/>
              </a:spcAft>
              <a:buChar char="§"/>
            </a:pPr>
            <a:r>
              <a:rPr lang="de-DE" sz="1200" dirty="0">
                <a:solidFill>
                  <a:schemeClr val="tx1">
                    <a:lumMod val="75000"/>
                    <a:lumOff val="25000"/>
                  </a:schemeClr>
                </a:solidFill>
                <a:latin typeface="Frutiger LT Com 45 Light" panose="020B0303030504020204" pitchFamily="34" charset="0"/>
              </a:rPr>
              <a:t>Ihre Kinder vernünftig erzielen und ihnen eine gute Ausbildung ermöglichen</a:t>
            </a:r>
          </a:p>
          <a:p>
            <a:pPr marL="171450" indent="-171450">
              <a:spcAft>
                <a:spcPts val="200"/>
              </a:spcAft>
              <a:buChar char="§"/>
            </a:pPr>
            <a:endParaRPr lang="de-DE" sz="1200" dirty="0">
              <a:solidFill>
                <a:schemeClr val="tx1">
                  <a:lumMod val="75000"/>
                  <a:lumOff val="25000"/>
                </a:schemeClr>
              </a:solidFill>
              <a:latin typeface="Frutiger LT Com 45 Light" panose="020B0303030504020204" pitchFamily="34" charset="0"/>
            </a:endParaRPr>
          </a:p>
        </p:txBody>
      </p:sp>
      <p:pic>
        <p:nvPicPr>
          <p:cNvPr id="45" name="Picture 8" descr="Logo_ausgetausch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1173" y="6309320"/>
            <a:ext cx="1417637" cy="388152"/>
          </a:xfrm>
          <a:prstGeom prst="rect">
            <a:avLst/>
          </a:prstGeom>
        </p:spPr>
      </p:pic>
      <p:sp>
        <p:nvSpPr>
          <p:cNvPr id="60" name="Rectangle 82"/>
          <p:cNvSpPr/>
          <p:nvPr/>
        </p:nvSpPr>
        <p:spPr>
          <a:xfrm>
            <a:off x="10218991" y="0"/>
            <a:ext cx="1781666" cy="1032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de-DE" sz="1600" dirty="0">
                <a:latin typeface="Frutiger LT Com 45 Light" panose="020B0303030504020204" pitchFamily="34" charset="0"/>
              </a:rPr>
              <a:t>Repräsentiert 15% der Nutzer</a:t>
            </a:r>
          </a:p>
        </p:txBody>
      </p:sp>
      <p:cxnSp>
        <p:nvCxnSpPr>
          <p:cNvPr id="5" name="Gerader Verbinder 4"/>
          <p:cNvCxnSpPr/>
          <p:nvPr/>
        </p:nvCxnSpPr>
        <p:spPr bwMode="auto">
          <a:xfrm>
            <a:off x="0" y="1196752"/>
            <a:ext cx="12192000" cy="0"/>
          </a:xfrm>
          <a:prstGeom prst="line">
            <a:avLst/>
          </a:prstGeom>
          <a:noFill/>
          <a:ln w="762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Gerader Verbinder 64"/>
          <p:cNvCxnSpPr/>
          <p:nvPr/>
        </p:nvCxnSpPr>
        <p:spPr bwMode="auto">
          <a:xfrm>
            <a:off x="0" y="6826255"/>
            <a:ext cx="12192000" cy="0"/>
          </a:xfrm>
          <a:prstGeom prst="line">
            <a:avLst/>
          </a:prstGeom>
          <a:noFill/>
          <a:ln w="762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Box 54"/>
          <p:cNvSpPr txBox="1"/>
          <p:nvPr/>
        </p:nvSpPr>
        <p:spPr>
          <a:xfrm>
            <a:off x="193733" y="1246576"/>
            <a:ext cx="2212900" cy="316785"/>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Alter:</a:t>
            </a:r>
            <a:r>
              <a:rPr lang="de-DE" sz="1100" dirty="0">
                <a:solidFill>
                  <a:schemeClr val="tx1">
                    <a:lumMod val="75000"/>
                    <a:lumOff val="25000"/>
                  </a:schemeClr>
                </a:solidFill>
                <a:latin typeface="Frutiger LT Com 45 Light" panose="020B0303030504020204" pitchFamily="34" charset="0"/>
              </a:rPr>
              <a:t>  40 Jahre</a:t>
            </a:r>
          </a:p>
        </p:txBody>
      </p:sp>
      <p:sp>
        <p:nvSpPr>
          <p:cNvPr id="67" name="TextBox 54"/>
          <p:cNvSpPr txBox="1"/>
          <p:nvPr/>
        </p:nvSpPr>
        <p:spPr>
          <a:xfrm>
            <a:off x="204645" y="1561851"/>
            <a:ext cx="2212900" cy="477054"/>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Beruf: </a:t>
            </a:r>
            <a:r>
              <a:rPr lang="de-DE" sz="1100" dirty="0">
                <a:solidFill>
                  <a:schemeClr val="tx1">
                    <a:lumMod val="75000"/>
                    <a:lumOff val="25000"/>
                  </a:schemeClr>
                </a:solidFill>
                <a:latin typeface="Frutiger LT Com 45 Light" panose="020B0303030504020204" pitchFamily="34" charset="0"/>
              </a:rPr>
              <a:t>Hausfrau, 450€-Job (Sachbearbeiterin)</a:t>
            </a:r>
          </a:p>
        </p:txBody>
      </p:sp>
      <p:sp>
        <p:nvSpPr>
          <p:cNvPr id="84" name="TextBox 54"/>
          <p:cNvSpPr txBox="1"/>
          <p:nvPr/>
        </p:nvSpPr>
        <p:spPr>
          <a:xfrm>
            <a:off x="204645" y="1994438"/>
            <a:ext cx="2212900" cy="477054"/>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Status: </a:t>
            </a:r>
            <a:r>
              <a:rPr lang="de-DE" sz="1100" dirty="0">
                <a:solidFill>
                  <a:schemeClr val="tx1">
                    <a:lumMod val="75000"/>
                    <a:lumOff val="25000"/>
                  </a:schemeClr>
                </a:solidFill>
                <a:latin typeface="Frutiger LT Com 45 Light" panose="020B0303030504020204" pitchFamily="34" charset="0"/>
              </a:rPr>
              <a:t>Verheiratet, 2 Kinder (8 &amp; 10)</a:t>
            </a:r>
          </a:p>
        </p:txBody>
      </p:sp>
      <p:sp>
        <p:nvSpPr>
          <p:cNvPr id="85" name="TextBox 54"/>
          <p:cNvSpPr txBox="1"/>
          <p:nvPr/>
        </p:nvSpPr>
        <p:spPr>
          <a:xfrm>
            <a:off x="193733" y="2427448"/>
            <a:ext cx="2212900" cy="316785"/>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Wohnort: </a:t>
            </a:r>
            <a:r>
              <a:rPr lang="de-DE" sz="1100" dirty="0">
                <a:solidFill>
                  <a:schemeClr val="tx1">
                    <a:lumMod val="75000"/>
                    <a:lumOff val="25000"/>
                  </a:schemeClr>
                </a:solidFill>
                <a:latin typeface="Frutiger LT Com 45 Light" panose="020B0303030504020204" pitchFamily="34" charset="0"/>
              </a:rPr>
              <a:t>Apfeldorf (1000 </a:t>
            </a:r>
            <a:r>
              <a:rPr lang="de-DE" sz="1100" dirty="0" err="1">
                <a:solidFill>
                  <a:schemeClr val="tx1">
                    <a:lumMod val="75000"/>
                    <a:lumOff val="25000"/>
                  </a:schemeClr>
                </a:solidFill>
                <a:latin typeface="Frutiger LT Com 45 Light" panose="020B0303030504020204" pitchFamily="34" charset="0"/>
              </a:rPr>
              <a:t>Ew</a:t>
            </a:r>
            <a:r>
              <a:rPr lang="de-DE" sz="1100" dirty="0">
                <a:solidFill>
                  <a:schemeClr val="tx1">
                    <a:lumMod val="75000"/>
                    <a:lumOff val="25000"/>
                  </a:schemeClr>
                </a:solidFill>
                <a:latin typeface="Frutiger LT Com 45 Light" panose="020B0303030504020204" pitchFamily="34" charset="0"/>
              </a:rPr>
              <a:t>.)</a:t>
            </a:r>
          </a:p>
        </p:txBody>
      </p:sp>
      <p:grpSp>
        <p:nvGrpSpPr>
          <p:cNvPr id="8" name="Gruppieren 7"/>
          <p:cNvGrpSpPr/>
          <p:nvPr/>
        </p:nvGrpSpPr>
        <p:grpSpPr>
          <a:xfrm>
            <a:off x="2771363" y="4957274"/>
            <a:ext cx="2654536" cy="247838"/>
            <a:chOff x="2771363" y="4957274"/>
            <a:chExt cx="2654536" cy="247838"/>
          </a:xfrm>
        </p:grpSpPr>
        <p:sp>
          <p:nvSpPr>
            <p:cNvPr id="50" name="Rectangle 49"/>
            <p:cNvSpPr/>
            <p:nvPr/>
          </p:nvSpPr>
          <p:spPr>
            <a:xfrm>
              <a:off x="2771363" y="495727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a:solidFill>
                    <a:schemeClr val="tx1"/>
                  </a:solidFill>
                  <a:latin typeface="Frutiger LT Com 45 Light" panose="020B0303030504020204" pitchFamily="34" charset="0"/>
                </a:rPr>
                <a:t>introvertiert</a:t>
              </a:r>
            </a:p>
          </p:txBody>
        </p:sp>
        <p:sp>
          <p:nvSpPr>
            <p:cNvPr id="7" name="Textfeld 6"/>
            <p:cNvSpPr txBox="1"/>
            <p:nvPr/>
          </p:nvSpPr>
          <p:spPr>
            <a:xfrm>
              <a:off x="4501530" y="4964215"/>
              <a:ext cx="924369" cy="240838"/>
            </a:xfrm>
            <a:prstGeom prst="rect">
              <a:avLst/>
            </a:prstGeom>
            <a:noFill/>
          </p:spPr>
          <p:txBody>
            <a:bodyPr wrap="none" rtlCol="0" anchor="ctr">
              <a:noAutofit/>
            </a:bodyPr>
            <a:lstStyle/>
            <a:p>
              <a:pPr algn="r"/>
              <a:r>
                <a:rPr lang="de-DE" sz="1000" dirty="0">
                  <a:latin typeface="Frutiger LT Com 45 Light" panose="020B0303030504020204" pitchFamily="34" charset="0"/>
                </a:rPr>
                <a:t>extrovertiert</a:t>
              </a:r>
            </a:p>
          </p:txBody>
        </p:sp>
      </p:grpSp>
      <p:grpSp>
        <p:nvGrpSpPr>
          <p:cNvPr id="9" name="Gruppieren 8"/>
          <p:cNvGrpSpPr/>
          <p:nvPr/>
        </p:nvGrpSpPr>
        <p:grpSpPr>
          <a:xfrm>
            <a:off x="2771363" y="5291904"/>
            <a:ext cx="2654536" cy="247898"/>
            <a:chOff x="2771363" y="5291904"/>
            <a:chExt cx="2654536" cy="247898"/>
          </a:xfrm>
        </p:grpSpPr>
        <p:sp>
          <p:nvSpPr>
            <p:cNvPr id="87" name="Rectangle 49"/>
            <p:cNvSpPr/>
            <p:nvPr/>
          </p:nvSpPr>
          <p:spPr>
            <a:xfrm>
              <a:off x="2771363" y="529196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a:solidFill>
                    <a:schemeClr val="tx1"/>
                  </a:solidFill>
                  <a:latin typeface="Frutiger LT Com 45 Light" panose="020B0303030504020204" pitchFamily="34" charset="0"/>
                </a:rPr>
                <a:t>berechnend</a:t>
              </a:r>
            </a:p>
          </p:txBody>
        </p:sp>
        <p:sp>
          <p:nvSpPr>
            <p:cNvPr id="95" name="Textfeld 94"/>
            <p:cNvSpPr txBox="1"/>
            <p:nvPr/>
          </p:nvSpPr>
          <p:spPr>
            <a:xfrm>
              <a:off x="4501530" y="5291904"/>
              <a:ext cx="924369" cy="233597"/>
            </a:xfrm>
            <a:prstGeom prst="rect">
              <a:avLst/>
            </a:prstGeom>
            <a:noFill/>
          </p:spPr>
          <p:txBody>
            <a:bodyPr wrap="none" rtlCol="0" anchor="ctr">
              <a:noAutofit/>
            </a:bodyPr>
            <a:lstStyle/>
            <a:p>
              <a:pPr algn="r"/>
              <a:r>
                <a:rPr lang="de-DE" sz="1000" dirty="0">
                  <a:latin typeface="Frutiger LT Com 45 Light" panose="020B0303030504020204" pitchFamily="34" charset="0"/>
                </a:rPr>
                <a:t>intuitiv</a:t>
              </a:r>
            </a:p>
          </p:txBody>
        </p:sp>
      </p:grpSp>
      <p:grpSp>
        <p:nvGrpSpPr>
          <p:cNvPr id="10" name="Gruppieren 9"/>
          <p:cNvGrpSpPr/>
          <p:nvPr/>
        </p:nvGrpSpPr>
        <p:grpSpPr>
          <a:xfrm>
            <a:off x="2771363" y="5626654"/>
            <a:ext cx="2654536" cy="247839"/>
            <a:chOff x="2771363" y="5626654"/>
            <a:chExt cx="2654536" cy="247839"/>
          </a:xfrm>
        </p:grpSpPr>
        <p:sp>
          <p:nvSpPr>
            <p:cNvPr id="88" name="Rectangle 49"/>
            <p:cNvSpPr/>
            <p:nvPr/>
          </p:nvSpPr>
          <p:spPr>
            <a:xfrm>
              <a:off x="2771363" y="562665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a:solidFill>
                    <a:schemeClr val="tx1"/>
                  </a:solidFill>
                  <a:latin typeface="Frutiger LT Com 45 Light" panose="020B0303030504020204" pitchFamily="34" charset="0"/>
                </a:rPr>
                <a:t>rational</a:t>
              </a:r>
            </a:p>
          </p:txBody>
        </p:sp>
        <p:sp>
          <p:nvSpPr>
            <p:cNvPr id="96" name="Textfeld 95"/>
            <p:cNvSpPr txBox="1"/>
            <p:nvPr/>
          </p:nvSpPr>
          <p:spPr>
            <a:xfrm>
              <a:off x="4501530" y="5626655"/>
              <a:ext cx="924369" cy="247838"/>
            </a:xfrm>
            <a:prstGeom prst="rect">
              <a:avLst/>
            </a:prstGeom>
            <a:noFill/>
          </p:spPr>
          <p:txBody>
            <a:bodyPr wrap="none" rtlCol="0" anchor="ctr">
              <a:noAutofit/>
            </a:bodyPr>
            <a:lstStyle/>
            <a:p>
              <a:pPr algn="r"/>
              <a:r>
                <a:rPr lang="de-DE" sz="1000" dirty="0">
                  <a:latin typeface="Frutiger LT Com 45 Light" panose="020B0303030504020204" pitchFamily="34" charset="0"/>
                </a:rPr>
                <a:t>sensibel</a:t>
              </a:r>
            </a:p>
          </p:txBody>
        </p:sp>
      </p:grpSp>
      <p:grpSp>
        <p:nvGrpSpPr>
          <p:cNvPr id="11" name="Gruppieren 10"/>
          <p:cNvGrpSpPr/>
          <p:nvPr/>
        </p:nvGrpSpPr>
        <p:grpSpPr>
          <a:xfrm>
            <a:off x="2771363" y="5961403"/>
            <a:ext cx="2654536" cy="247838"/>
            <a:chOff x="2771363" y="5961403"/>
            <a:chExt cx="2654536" cy="247838"/>
          </a:xfrm>
        </p:grpSpPr>
        <p:sp>
          <p:nvSpPr>
            <p:cNvPr id="89" name="Rectangle 49"/>
            <p:cNvSpPr/>
            <p:nvPr/>
          </p:nvSpPr>
          <p:spPr>
            <a:xfrm>
              <a:off x="2771363" y="5961403"/>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a:solidFill>
                    <a:schemeClr val="tx1"/>
                  </a:solidFill>
                  <a:latin typeface="Frutiger LT Com 45 Light" panose="020B0303030504020204" pitchFamily="34" charset="0"/>
                </a:rPr>
                <a:t>entscheidend</a:t>
              </a:r>
            </a:p>
          </p:txBody>
        </p:sp>
        <p:sp>
          <p:nvSpPr>
            <p:cNvPr id="97" name="Textfeld 96"/>
            <p:cNvSpPr txBox="1"/>
            <p:nvPr/>
          </p:nvSpPr>
          <p:spPr>
            <a:xfrm>
              <a:off x="4501530" y="5961403"/>
              <a:ext cx="924369" cy="247838"/>
            </a:xfrm>
            <a:prstGeom prst="rect">
              <a:avLst/>
            </a:prstGeom>
            <a:noFill/>
          </p:spPr>
          <p:txBody>
            <a:bodyPr wrap="none" rtlCol="0" anchor="ctr">
              <a:noAutofit/>
            </a:bodyPr>
            <a:lstStyle/>
            <a:p>
              <a:pPr algn="r"/>
              <a:r>
                <a:rPr lang="de-DE" sz="1000" dirty="0">
                  <a:latin typeface="Frutiger LT Com 45 Light" panose="020B0303030504020204" pitchFamily="34" charset="0"/>
                </a:rPr>
                <a:t>beobachtend</a:t>
              </a:r>
            </a:p>
          </p:txBody>
        </p:sp>
      </p:grpSp>
      <p:sp>
        <p:nvSpPr>
          <p:cNvPr id="51" name="Rectangle 41"/>
          <p:cNvSpPr/>
          <p:nvPr/>
        </p:nvSpPr>
        <p:spPr>
          <a:xfrm>
            <a:off x="8637222" y="4957134"/>
            <a:ext cx="3351588" cy="212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IT &amp; Internet</a:t>
            </a:r>
          </a:p>
        </p:txBody>
      </p:sp>
      <p:sp>
        <p:nvSpPr>
          <p:cNvPr id="52" name="Rectangle 41"/>
          <p:cNvSpPr/>
          <p:nvPr/>
        </p:nvSpPr>
        <p:spPr>
          <a:xfrm>
            <a:off x="8637222" y="5212035"/>
            <a:ext cx="3351587"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Software</a:t>
            </a:r>
          </a:p>
        </p:txBody>
      </p:sp>
      <p:sp>
        <p:nvSpPr>
          <p:cNvPr id="53" name="Rectangle 41"/>
          <p:cNvSpPr/>
          <p:nvPr/>
        </p:nvSpPr>
        <p:spPr>
          <a:xfrm>
            <a:off x="8631980" y="5472400"/>
            <a:ext cx="3356829" cy="207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Mobile Endgeräte</a:t>
            </a:r>
          </a:p>
        </p:txBody>
      </p:sp>
      <p:sp>
        <p:nvSpPr>
          <p:cNvPr id="61" name="Rectangle 41"/>
          <p:cNvSpPr/>
          <p:nvPr/>
        </p:nvSpPr>
        <p:spPr>
          <a:xfrm>
            <a:off x="8631979" y="5736483"/>
            <a:ext cx="3356829" cy="205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Mobile </a:t>
            </a:r>
            <a:r>
              <a:rPr lang="de-DE" sz="1200" dirty="0" err="1">
                <a:solidFill>
                  <a:schemeClr val="bg1"/>
                </a:solidFill>
                <a:latin typeface="Frutiger LT Com 45 Light" panose="020B0303030504020204" pitchFamily="34" charset="0"/>
              </a:rPr>
              <a:t>Applikatione</a:t>
            </a:r>
            <a:endParaRPr lang="de-DE" sz="1200" dirty="0">
              <a:solidFill>
                <a:schemeClr val="bg1"/>
              </a:solidFill>
              <a:latin typeface="Frutiger LT Com 45 Light" panose="020B0303030504020204" pitchFamily="34" charset="0"/>
            </a:endParaRPr>
          </a:p>
        </p:txBody>
      </p:sp>
      <p:sp>
        <p:nvSpPr>
          <p:cNvPr id="68" name="Rectangle 41"/>
          <p:cNvSpPr/>
          <p:nvPr/>
        </p:nvSpPr>
        <p:spPr>
          <a:xfrm>
            <a:off x="8631978" y="5992507"/>
            <a:ext cx="3356829" cy="211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Frutiger LT Com 45 Light" panose="020B0303030504020204" pitchFamily="34" charset="0"/>
              </a:rPr>
              <a:t>Social Networking</a:t>
            </a:r>
          </a:p>
        </p:txBody>
      </p:sp>
      <p:sp>
        <p:nvSpPr>
          <p:cNvPr id="47" name="Oval 70">
            <a:extLst>
              <a:ext uri="{FF2B5EF4-FFF2-40B4-BE49-F238E27FC236}">
                <a16:creationId xmlns:a16="http://schemas.microsoft.com/office/drawing/2014/main" id="{BF0BC411-DBAB-4E05-B580-6ABBF68A360A}"/>
              </a:ext>
            </a:extLst>
          </p:cNvPr>
          <p:cNvSpPr/>
          <p:nvPr/>
        </p:nvSpPr>
        <p:spPr>
          <a:xfrm>
            <a:off x="4462960" y="5274828"/>
            <a:ext cx="327688" cy="318902"/>
          </a:xfrm>
          <a:prstGeom prst="ellipse">
            <a:avLst/>
          </a:prstGeom>
          <a:solidFill>
            <a:schemeClr val="tx2"/>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solidFill>
                <a:schemeClr val="tx1">
                  <a:lumMod val="75000"/>
                  <a:lumOff val="25000"/>
                </a:schemeClr>
              </a:solidFill>
              <a:latin typeface="Frutiger LT Com 45 Light" panose="020B0303030504020204" pitchFamily="34" charset="0"/>
            </a:endParaRPr>
          </a:p>
        </p:txBody>
      </p:sp>
      <p:sp>
        <p:nvSpPr>
          <p:cNvPr id="69" name="Oval 70">
            <a:extLst>
              <a:ext uri="{FF2B5EF4-FFF2-40B4-BE49-F238E27FC236}">
                <a16:creationId xmlns:a16="http://schemas.microsoft.com/office/drawing/2014/main" id="{CA85ACA4-071F-4CF0-9465-800ABE59A57C}"/>
              </a:ext>
            </a:extLst>
          </p:cNvPr>
          <p:cNvSpPr/>
          <p:nvPr/>
        </p:nvSpPr>
        <p:spPr>
          <a:xfrm>
            <a:off x="3386053" y="5929554"/>
            <a:ext cx="327688" cy="318902"/>
          </a:xfrm>
          <a:prstGeom prst="ellipse">
            <a:avLst/>
          </a:prstGeom>
          <a:solidFill>
            <a:schemeClr val="tx2"/>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solidFill>
                <a:schemeClr val="tx1">
                  <a:lumMod val="75000"/>
                  <a:lumOff val="25000"/>
                </a:schemeClr>
              </a:solidFill>
              <a:latin typeface="Frutiger LT Com 45 Light" panose="020B0303030504020204" pitchFamily="34" charset="0"/>
            </a:endParaRPr>
          </a:p>
        </p:txBody>
      </p:sp>
      <p:sp>
        <p:nvSpPr>
          <p:cNvPr id="70" name="Oval 70">
            <a:extLst>
              <a:ext uri="{FF2B5EF4-FFF2-40B4-BE49-F238E27FC236}">
                <a16:creationId xmlns:a16="http://schemas.microsoft.com/office/drawing/2014/main" id="{AAEFAFE1-BF27-4519-BB7C-42828D6A9D38}"/>
              </a:ext>
            </a:extLst>
          </p:cNvPr>
          <p:cNvSpPr/>
          <p:nvPr/>
        </p:nvSpPr>
        <p:spPr>
          <a:xfrm>
            <a:off x="4003891" y="5591122"/>
            <a:ext cx="327688" cy="318902"/>
          </a:xfrm>
          <a:prstGeom prst="ellipse">
            <a:avLst/>
          </a:prstGeom>
          <a:solidFill>
            <a:schemeClr val="tx2"/>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solidFill>
                <a:schemeClr val="tx1">
                  <a:lumMod val="75000"/>
                  <a:lumOff val="25000"/>
                </a:schemeClr>
              </a:solidFill>
              <a:latin typeface="Frutiger LT Com 45 Light" panose="020B0303030504020204" pitchFamily="34" charset="0"/>
            </a:endParaRPr>
          </a:p>
        </p:txBody>
      </p:sp>
      <p:sp>
        <p:nvSpPr>
          <p:cNvPr id="71" name="Oval 70">
            <a:extLst>
              <a:ext uri="{FF2B5EF4-FFF2-40B4-BE49-F238E27FC236}">
                <a16:creationId xmlns:a16="http://schemas.microsoft.com/office/drawing/2014/main" id="{8D74E654-BF80-4D21-88B5-4BB83579407A}"/>
              </a:ext>
            </a:extLst>
          </p:cNvPr>
          <p:cNvSpPr/>
          <p:nvPr/>
        </p:nvSpPr>
        <p:spPr>
          <a:xfrm>
            <a:off x="4790648" y="4933787"/>
            <a:ext cx="327688" cy="318902"/>
          </a:xfrm>
          <a:prstGeom prst="ellipse">
            <a:avLst/>
          </a:prstGeom>
          <a:solidFill>
            <a:schemeClr val="tx2"/>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solidFill>
                <a:schemeClr val="tx1">
                  <a:lumMod val="75000"/>
                  <a:lumOff val="25000"/>
                </a:schemeClr>
              </a:solidFill>
              <a:latin typeface="Frutiger LT Com 45 Light" panose="020B0303030504020204" pitchFamily="34" charset="0"/>
            </a:endParaRPr>
          </a:p>
        </p:txBody>
      </p:sp>
      <p:pic>
        <p:nvPicPr>
          <p:cNvPr id="1026" name="Picture 2" descr="persona-bsp">
            <a:extLst>
              <a:ext uri="{FF2B5EF4-FFF2-40B4-BE49-F238E27FC236}">
                <a16:creationId xmlns:a16="http://schemas.microsoft.com/office/drawing/2014/main" id="{049BD30A-8630-4048-9FA5-5DE630C5C4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810" y="3242870"/>
            <a:ext cx="2205136" cy="2530829"/>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41">
            <a:extLst>
              <a:ext uri="{FF2B5EF4-FFF2-40B4-BE49-F238E27FC236}">
                <a16:creationId xmlns:a16="http://schemas.microsoft.com/office/drawing/2014/main" id="{DC0C2C94-EBF4-4952-ACE6-2DD63961B417}"/>
              </a:ext>
            </a:extLst>
          </p:cNvPr>
          <p:cNvSpPr/>
          <p:nvPr/>
        </p:nvSpPr>
        <p:spPr>
          <a:xfrm>
            <a:off x="8631043" y="4933913"/>
            <a:ext cx="3351588" cy="212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IT &amp; Internet</a:t>
            </a:r>
          </a:p>
        </p:txBody>
      </p:sp>
      <p:sp>
        <p:nvSpPr>
          <p:cNvPr id="75" name="Rectangle 41">
            <a:extLst>
              <a:ext uri="{FF2B5EF4-FFF2-40B4-BE49-F238E27FC236}">
                <a16:creationId xmlns:a16="http://schemas.microsoft.com/office/drawing/2014/main" id="{3AA85D9F-9EB4-46FD-9BFF-06DA6C254B5B}"/>
              </a:ext>
            </a:extLst>
          </p:cNvPr>
          <p:cNvSpPr/>
          <p:nvPr/>
        </p:nvSpPr>
        <p:spPr>
          <a:xfrm>
            <a:off x="8637223" y="4962003"/>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76" name="Rectangle 41">
            <a:extLst>
              <a:ext uri="{FF2B5EF4-FFF2-40B4-BE49-F238E27FC236}">
                <a16:creationId xmlns:a16="http://schemas.microsoft.com/office/drawing/2014/main" id="{1E6AAE36-D98D-4EA3-91B1-0E19A093DDFC}"/>
              </a:ext>
            </a:extLst>
          </p:cNvPr>
          <p:cNvSpPr/>
          <p:nvPr/>
        </p:nvSpPr>
        <p:spPr>
          <a:xfrm>
            <a:off x="8637223" y="5216989"/>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77" name="Rectangle 41">
            <a:extLst>
              <a:ext uri="{FF2B5EF4-FFF2-40B4-BE49-F238E27FC236}">
                <a16:creationId xmlns:a16="http://schemas.microsoft.com/office/drawing/2014/main" id="{28D44FD6-74DC-42C9-80CE-5B8807137682}"/>
              </a:ext>
            </a:extLst>
          </p:cNvPr>
          <p:cNvSpPr/>
          <p:nvPr/>
        </p:nvSpPr>
        <p:spPr>
          <a:xfrm>
            <a:off x="8637223" y="5472914"/>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78" name="Rectangle 41">
            <a:extLst>
              <a:ext uri="{FF2B5EF4-FFF2-40B4-BE49-F238E27FC236}">
                <a16:creationId xmlns:a16="http://schemas.microsoft.com/office/drawing/2014/main" id="{D71AE646-09DB-4783-AB4F-98542003B187}"/>
              </a:ext>
            </a:extLst>
          </p:cNvPr>
          <p:cNvSpPr/>
          <p:nvPr/>
        </p:nvSpPr>
        <p:spPr>
          <a:xfrm>
            <a:off x="8637223" y="5731203"/>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79" name="Rectangle 41">
            <a:extLst>
              <a:ext uri="{FF2B5EF4-FFF2-40B4-BE49-F238E27FC236}">
                <a16:creationId xmlns:a16="http://schemas.microsoft.com/office/drawing/2014/main" id="{A574E652-5016-4774-A4B3-3E42E9D9A243}"/>
              </a:ext>
            </a:extLst>
          </p:cNvPr>
          <p:cNvSpPr/>
          <p:nvPr/>
        </p:nvSpPr>
        <p:spPr>
          <a:xfrm>
            <a:off x="8637223" y="5991310"/>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80" name="Rectangle 41">
            <a:extLst>
              <a:ext uri="{FF2B5EF4-FFF2-40B4-BE49-F238E27FC236}">
                <a16:creationId xmlns:a16="http://schemas.microsoft.com/office/drawing/2014/main" id="{6F00CDB1-3845-40A7-B1B1-688EF050593A}"/>
              </a:ext>
            </a:extLst>
          </p:cNvPr>
          <p:cNvSpPr/>
          <p:nvPr/>
        </p:nvSpPr>
        <p:spPr>
          <a:xfrm>
            <a:off x="8637223" y="4962003"/>
            <a:ext cx="1116378" cy="2263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IT &amp; Internet</a:t>
            </a:r>
          </a:p>
        </p:txBody>
      </p:sp>
      <p:sp>
        <p:nvSpPr>
          <p:cNvPr id="82" name="Rectangle 41">
            <a:extLst>
              <a:ext uri="{FF2B5EF4-FFF2-40B4-BE49-F238E27FC236}">
                <a16:creationId xmlns:a16="http://schemas.microsoft.com/office/drawing/2014/main" id="{097430F0-F765-41EF-87C2-74AD98061BB3}"/>
              </a:ext>
            </a:extLst>
          </p:cNvPr>
          <p:cNvSpPr/>
          <p:nvPr/>
        </p:nvSpPr>
        <p:spPr>
          <a:xfrm>
            <a:off x="8637222" y="5217090"/>
            <a:ext cx="1649777" cy="2404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Software</a:t>
            </a:r>
          </a:p>
        </p:txBody>
      </p:sp>
      <p:sp>
        <p:nvSpPr>
          <p:cNvPr id="83" name="Rectangle 41">
            <a:extLst>
              <a:ext uri="{FF2B5EF4-FFF2-40B4-BE49-F238E27FC236}">
                <a16:creationId xmlns:a16="http://schemas.microsoft.com/office/drawing/2014/main" id="{61D6A752-491E-49E8-B150-F7BDDA1D788B}"/>
              </a:ext>
            </a:extLst>
          </p:cNvPr>
          <p:cNvSpPr/>
          <p:nvPr/>
        </p:nvSpPr>
        <p:spPr>
          <a:xfrm>
            <a:off x="8637223" y="5472838"/>
            <a:ext cx="2106978" cy="2220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Mobile Endgeräte</a:t>
            </a:r>
          </a:p>
        </p:txBody>
      </p:sp>
      <p:sp>
        <p:nvSpPr>
          <p:cNvPr id="86" name="Rectangle 41">
            <a:extLst>
              <a:ext uri="{FF2B5EF4-FFF2-40B4-BE49-F238E27FC236}">
                <a16:creationId xmlns:a16="http://schemas.microsoft.com/office/drawing/2014/main" id="{6C5DFACA-4393-4AAF-8D55-BB4F4FE4003F}"/>
              </a:ext>
            </a:extLst>
          </p:cNvPr>
          <p:cNvSpPr/>
          <p:nvPr/>
        </p:nvSpPr>
        <p:spPr>
          <a:xfrm>
            <a:off x="8637223" y="5730658"/>
            <a:ext cx="1878378" cy="2117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a:solidFill>
                  <a:schemeClr val="bg1"/>
                </a:solidFill>
                <a:latin typeface="Frutiger LT Com 45 Light" panose="020B0303030504020204" pitchFamily="34" charset="0"/>
              </a:rPr>
              <a:t>Mobile Applikationen</a:t>
            </a:r>
            <a:endParaRPr lang="de-DE" sz="1200" dirty="0">
              <a:solidFill>
                <a:schemeClr val="bg1"/>
              </a:solidFill>
              <a:latin typeface="Frutiger LT Com 45 Light" panose="020B0303030504020204" pitchFamily="34" charset="0"/>
            </a:endParaRPr>
          </a:p>
        </p:txBody>
      </p:sp>
      <p:sp>
        <p:nvSpPr>
          <p:cNvPr id="90" name="Rectangle 41">
            <a:extLst>
              <a:ext uri="{FF2B5EF4-FFF2-40B4-BE49-F238E27FC236}">
                <a16:creationId xmlns:a16="http://schemas.microsoft.com/office/drawing/2014/main" id="{D45FC632-A4B6-420B-994E-1485FB90135C}"/>
              </a:ext>
            </a:extLst>
          </p:cNvPr>
          <p:cNvSpPr/>
          <p:nvPr/>
        </p:nvSpPr>
        <p:spPr>
          <a:xfrm>
            <a:off x="8637223" y="5993704"/>
            <a:ext cx="2411778" cy="234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bg1"/>
                </a:solidFill>
                <a:latin typeface="Frutiger LT Com 45 Light" panose="020B0303030504020204" pitchFamily="34" charset="0"/>
              </a:rPr>
              <a:t>Social Networking</a:t>
            </a:r>
            <a:endParaRPr lang="en-US" sz="1200" dirty="0">
              <a:solidFill>
                <a:schemeClr val="bg1"/>
              </a:solidFill>
              <a:latin typeface="Frutiger LT Com 45 Light" panose="020B0303030504020204" pitchFamily="34" charset="0"/>
            </a:endParaRPr>
          </a:p>
        </p:txBody>
      </p:sp>
    </p:spTree>
    <p:extLst>
      <p:ext uri="{BB962C8B-B14F-4D97-AF65-F5344CB8AC3E}">
        <p14:creationId xmlns:p14="http://schemas.microsoft.com/office/powerpoint/2010/main" val="855535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p:nvPr/>
        </p:nvSpPr>
        <p:spPr>
          <a:xfrm>
            <a:off x="0" y="3353264"/>
            <a:ext cx="12192000" cy="324498"/>
          </a:xfrm>
          <a:prstGeom prst="rect">
            <a:avLst/>
          </a:prstGeom>
          <a:solidFill>
            <a:schemeClr val="lt1"/>
          </a:solidFill>
          <a:ln>
            <a:noFill/>
          </a:ln>
        </p:spPr>
        <p:txBody>
          <a:bodyPr wrap="square" lIns="72000" tIns="54000" rIns="72000" bIns="54000" anchor="ctr" anchorCtr="0">
            <a:noAutofit/>
          </a:bodyPr>
          <a:lstStyle/>
          <a:p>
            <a:pPr marL="215900" marR="0" lvl="0" indent="-21590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8" name="Shape 48"/>
          <p:cNvSpPr/>
          <p:nvPr/>
        </p:nvSpPr>
        <p:spPr>
          <a:xfrm>
            <a:off x="8637223" y="4962003"/>
            <a:ext cx="3353009" cy="213782"/>
          </a:xfrm>
          <a:prstGeom prst="rect">
            <a:avLst/>
          </a:prstGeom>
          <a:solidFill>
            <a:srgbClr val="BFBFBF"/>
          </a:solidFill>
          <a:ln>
            <a:noFill/>
          </a:ln>
        </p:spPr>
        <p:txBody>
          <a:bodyPr wrap="square" lIns="91425" tIns="45700" rIns="91425" bIns="45700" anchor="ctr" anchorCtr="0">
            <a:noAutofit/>
          </a:bodyPr>
          <a:lstStyle/>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49" name="Shape 49"/>
          <p:cNvSpPr/>
          <p:nvPr/>
        </p:nvSpPr>
        <p:spPr>
          <a:xfrm>
            <a:off x="0" y="0"/>
            <a:ext cx="12192000" cy="1175537"/>
          </a:xfrm>
          <a:prstGeom prst="rect">
            <a:avLst/>
          </a:prstGeom>
          <a:solidFill>
            <a:srgbClr val="A8AFAF"/>
          </a:solidFill>
          <a:ln>
            <a:noFill/>
          </a:ln>
        </p:spPr>
        <p:txBody>
          <a:bodyPr wrap="square" lIns="144000" tIns="270000" rIns="91425" bIns="45700" anchor="ctr" anchorCtr="0">
            <a:noAutofit/>
          </a:bodyPr>
          <a:lstStyle/>
          <a:p>
            <a:pPr marL="0" marR="0" lvl="0" indent="0" algn="l" rtl="0">
              <a:spcBef>
                <a:spcPts val="0"/>
              </a:spcBef>
              <a:spcAft>
                <a:spcPts val="0"/>
              </a:spcAft>
              <a:buSzPct val="25000"/>
              <a:buNone/>
            </a:pPr>
            <a:r>
              <a:rPr lang="de-DE" sz="7200" b="1">
                <a:solidFill>
                  <a:schemeClr val="lt1"/>
                </a:solidFill>
                <a:latin typeface="Arial"/>
                <a:ea typeface="Arial"/>
                <a:cs typeface="Arial"/>
                <a:sym typeface="Arial"/>
              </a:rPr>
              <a:t>Karl-Heinz Schneider</a:t>
            </a:r>
          </a:p>
        </p:txBody>
      </p:sp>
      <p:sp>
        <p:nvSpPr>
          <p:cNvPr id="50" name="Shape 50"/>
          <p:cNvSpPr txBox="1"/>
          <p:nvPr/>
        </p:nvSpPr>
        <p:spPr>
          <a:xfrm>
            <a:off x="5579469" y="4644449"/>
            <a:ext cx="2097952" cy="307777"/>
          </a:xfrm>
          <a:prstGeom prst="rect">
            <a:avLst/>
          </a:prstGeom>
          <a:noFill/>
          <a:ln>
            <a:noFill/>
          </a:ln>
        </p:spPr>
        <p:txBody>
          <a:bodyPr wrap="square" lIns="0" tIns="45700" rIns="91425" bIns="45700" anchor="t" anchorCtr="0">
            <a:noAutofit/>
          </a:bodyPr>
          <a:lstStyle/>
          <a:p>
            <a:pPr marL="0" marR="0" lvl="0" indent="0" algn="l" rtl="0">
              <a:spcBef>
                <a:spcPts val="0"/>
              </a:spcBef>
              <a:spcAft>
                <a:spcPts val="0"/>
              </a:spcAft>
              <a:buSzPct val="25000"/>
              <a:buNone/>
            </a:pPr>
            <a:r>
              <a:rPr lang="de-DE" sz="1400" b="1" u="none">
                <a:solidFill>
                  <a:srgbClr val="3F3F3F"/>
                </a:solidFill>
                <a:latin typeface="Arial"/>
                <a:ea typeface="Arial"/>
                <a:cs typeface="Arial"/>
                <a:sym typeface="Arial"/>
              </a:rPr>
              <a:t>Persönliche Ziele:</a:t>
            </a:r>
          </a:p>
        </p:txBody>
      </p:sp>
      <p:sp>
        <p:nvSpPr>
          <p:cNvPr id="51" name="Shape 51"/>
          <p:cNvSpPr txBox="1"/>
          <p:nvPr/>
        </p:nvSpPr>
        <p:spPr>
          <a:xfrm>
            <a:off x="2813495" y="5207947"/>
            <a:ext cx="2654536" cy="317554"/>
          </a:xfrm>
          <a:prstGeom prst="rect">
            <a:avLst/>
          </a:prstGeom>
          <a:noFill/>
          <a:ln>
            <a:noFill/>
          </a:ln>
        </p:spPr>
        <p:txBody>
          <a:bodyPr wrap="square" lIns="0" tIns="45700" rIns="91425" bIns="45700" anchor="t" anchorCtr="0">
            <a:noAutofit/>
          </a:bodyPr>
          <a:lstStyle/>
          <a:p>
            <a:pPr marL="0" marR="0" lvl="0" indent="0" algn="l" rtl="0">
              <a:spcBef>
                <a:spcPts val="0"/>
              </a:spcBef>
              <a:spcAft>
                <a:spcPts val="0"/>
              </a:spcAft>
              <a:buSzPct val="25000"/>
              <a:buNone/>
            </a:pPr>
            <a:r>
              <a:rPr lang="de-DE" sz="1400" b="1" u="none">
                <a:solidFill>
                  <a:srgbClr val="3F3F3F"/>
                </a:solidFill>
                <a:latin typeface="Arial"/>
                <a:ea typeface="Arial"/>
                <a:cs typeface="Arial"/>
                <a:sym typeface="Arial"/>
              </a:rPr>
              <a:t>Persönlichkeit:</a:t>
            </a:r>
          </a:p>
        </p:txBody>
      </p:sp>
      <p:sp>
        <p:nvSpPr>
          <p:cNvPr id="52" name="Shape 52"/>
          <p:cNvSpPr/>
          <p:nvPr/>
        </p:nvSpPr>
        <p:spPr>
          <a:xfrm>
            <a:off x="2773763" y="1555694"/>
            <a:ext cx="5509643" cy="2994717"/>
          </a:xfrm>
          <a:prstGeom prst="rect">
            <a:avLst/>
          </a:prstGeom>
          <a:solidFill>
            <a:srgbClr val="F2F2F2"/>
          </a:solidFill>
          <a:ln>
            <a:noFill/>
          </a:ln>
        </p:spPr>
        <p:txBody>
          <a:bodyPr wrap="square" lIns="91425" tIns="90000" rIns="90000" bIns="90000" anchor="t" anchorCtr="0">
            <a:noAutofit/>
          </a:bodyPr>
          <a:lstStyle/>
          <a:p>
            <a:pPr marL="0" marR="0" lvl="0" indent="0" algn="l" rtl="0">
              <a:spcBef>
                <a:spcPts val="0"/>
              </a:spcBef>
              <a:spcAft>
                <a:spcPts val="0"/>
              </a:spcAft>
              <a:buSzPct val="25000"/>
              <a:buNone/>
            </a:pPr>
            <a:r>
              <a:rPr lang="de-DE" sz="1200" dirty="0">
                <a:solidFill>
                  <a:srgbClr val="3F3F3F"/>
                </a:solidFill>
              </a:rPr>
              <a:t>Karl-Heinz ist in </a:t>
            </a:r>
            <a:r>
              <a:rPr lang="de-DE" sz="1200" dirty="0" err="1">
                <a:solidFill>
                  <a:srgbClr val="3F3F3F"/>
                </a:solidFill>
              </a:rPr>
              <a:t>Großtupfingen</a:t>
            </a:r>
            <a:r>
              <a:rPr lang="de-DE" sz="1200" dirty="0">
                <a:solidFill>
                  <a:srgbClr val="3F3F3F"/>
                </a:solidFill>
              </a:rPr>
              <a:t> geboren und wuchs in Hintertupfingen auf.</a:t>
            </a:r>
          </a:p>
          <a:p>
            <a:pPr marL="0" marR="0" lvl="0" indent="0" algn="l" rtl="0">
              <a:spcBef>
                <a:spcPts val="0"/>
              </a:spcBef>
              <a:spcAft>
                <a:spcPts val="0"/>
              </a:spcAft>
              <a:buSzPct val="25000"/>
              <a:buNone/>
            </a:pPr>
            <a:r>
              <a:rPr lang="de-DE" sz="1200" dirty="0">
                <a:solidFill>
                  <a:srgbClr val="3F3F3F"/>
                </a:solidFill>
              </a:rPr>
              <a:t>Zur Schule ist er in </a:t>
            </a:r>
            <a:r>
              <a:rPr lang="de-DE" sz="1200" dirty="0" err="1">
                <a:solidFill>
                  <a:srgbClr val="3F3F3F"/>
                </a:solidFill>
              </a:rPr>
              <a:t>Großtupfingen</a:t>
            </a:r>
            <a:r>
              <a:rPr lang="de-DE" sz="1200" dirty="0">
                <a:solidFill>
                  <a:srgbClr val="3F3F3F"/>
                </a:solidFill>
              </a:rPr>
              <a:t> gegangen, dort hat er auch seine große Liebe gefunden, Renate. </a:t>
            </a:r>
          </a:p>
          <a:p>
            <a:pPr marL="0" marR="0" lvl="0" indent="0" algn="l" rtl="0">
              <a:spcBef>
                <a:spcPts val="0"/>
              </a:spcBef>
              <a:spcAft>
                <a:spcPts val="0"/>
              </a:spcAft>
              <a:buSzPct val="25000"/>
              <a:buNone/>
            </a:pPr>
            <a:r>
              <a:rPr lang="de-DE" sz="1200" dirty="0">
                <a:solidFill>
                  <a:srgbClr val="3F3F3F"/>
                </a:solidFill>
              </a:rPr>
              <a:t>Anschließend machte Karl-Heinz eine Ausbildung zum Maurer und arbeitete viele Jahre auf dem Bau und hat schon so einige Projekte miterlebt und weiß genau wo es beim Bau draufankommt. Wobei immer die nähe zu seinem Zuhause, Hintertupfingen eine ausschlaggebend Rolle gespielt hat. </a:t>
            </a:r>
          </a:p>
          <a:p>
            <a:pPr marL="0" marR="0" lvl="0" indent="0" algn="l" rtl="0">
              <a:spcBef>
                <a:spcPts val="0"/>
              </a:spcBef>
              <a:spcAft>
                <a:spcPts val="0"/>
              </a:spcAft>
              <a:buNone/>
            </a:pPr>
            <a:endParaRPr sz="1200" dirty="0">
              <a:solidFill>
                <a:srgbClr val="3F3F3F"/>
              </a:solidFill>
            </a:endParaRPr>
          </a:p>
          <a:p>
            <a:pPr marL="0" marR="0" lvl="0" indent="0" algn="l" rtl="0">
              <a:spcBef>
                <a:spcPts val="0"/>
              </a:spcBef>
              <a:spcAft>
                <a:spcPts val="0"/>
              </a:spcAft>
              <a:buSzPct val="25000"/>
              <a:buNone/>
            </a:pPr>
            <a:r>
              <a:rPr lang="de-DE" sz="1200" dirty="0">
                <a:solidFill>
                  <a:srgbClr val="3F3F3F"/>
                </a:solidFill>
              </a:rPr>
              <a:t>Nach den vielen Jahren Arbeit, ist Karl-Heinz aber immer noch motiviert, etwas zu verändern und will auch Selbst mit anpacken, wie er es schon immer getan hat. Erkennt viele </a:t>
            </a:r>
            <a:r>
              <a:rPr lang="de-DE" sz="1200" dirty="0" err="1">
                <a:solidFill>
                  <a:srgbClr val="3F3F3F"/>
                </a:solidFill>
              </a:rPr>
              <a:t>leute</a:t>
            </a:r>
            <a:r>
              <a:rPr lang="de-DE" sz="1200" dirty="0">
                <a:solidFill>
                  <a:srgbClr val="3F3F3F"/>
                </a:solidFill>
              </a:rPr>
              <a:t> im Dorf und weiß dass einige ähnlich denken aber ihnen die Motivation fehlt und es Bedenken gibt, dass ihre Stimmen nicht gehört werden.</a:t>
            </a:r>
          </a:p>
        </p:txBody>
      </p:sp>
      <p:sp>
        <p:nvSpPr>
          <p:cNvPr id="53" name="Shape 53"/>
          <p:cNvSpPr txBox="1"/>
          <p:nvPr/>
        </p:nvSpPr>
        <p:spPr>
          <a:xfrm>
            <a:off x="2771363" y="1248502"/>
            <a:ext cx="5512043" cy="305197"/>
          </a:xfrm>
          <a:prstGeom prst="rect">
            <a:avLst/>
          </a:prstGeom>
          <a:noFill/>
          <a:ln>
            <a:noFill/>
          </a:ln>
        </p:spPr>
        <p:txBody>
          <a:bodyPr wrap="square" lIns="0" tIns="45700" rIns="91425" bIns="45700" anchor="t" anchorCtr="0">
            <a:noAutofit/>
          </a:bodyPr>
          <a:lstStyle/>
          <a:p>
            <a:pPr marL="0" marR="0" lvl="0" indent="0" algn="l" rtl="0">
              <a:spcBef>
                <a:spcPts val="0"/>
              </a:spcBef>
              <a:spcAft>
                <a:spcPts val="0"/>
              </a:spcAft>
              <a:buSzPct val="25000"/>
              <a:buNone/>
            </a:pPr>
            <a:r>
              <a:rPr lang="de-DE" sz="1400" b="1">
                <a:solidFill>
                  <a:srgbClr val="3F3F3F"/>
                </a:solidFill>
                <a:latin typeface="Arial"/>
                <a:ea typeface="Arial"/>
                <a:cs typeface="Arial"/>
                <a:sym typeface="Arial"/>
              </a:rPr>
              <a:t>Biographie:</a:t>
            </a:r>
          </a:p>
        </p:txBody>
      </p:sp>
      <p:sp>
        <p:nvSpPr>
          <p:cNvPr id="54" name="Shape 54"/>
          <p:cNvSpPr txBox="1"/>
          <p:nvPr/>
        </p:nvSpPr>
        <p:spPr>
          <a:xfrm>
            <a:off x="8648136" y="1247544"/>
            <a:ext cx="3342096" cy="307777"/>
          </a:xfrm>
          <a:prstGeom prst="rect">
            <a:avLst/>
          </a:prstGeom>
          <a:noFill/>
          <a:ln>
            <a:noFill/>
          </a:ln>
        </p:spPr>
        <p:txBody>
          <a:bodyPr wrap="square" lIns="0" tIns="45700" rIns="91425" bIns="45700" anchor="t" anchorCtr="0">
            <a:noAutofit/>
          </a:bodyPr>
          <a:lstStyle/>
          <a:p>
            <a:pPr marL="0" marR="0" lvl="0" indent="0" algn="l" rtl="0">
              <a:spcBef>
                <a:spcPts val="0"/>
              </a:spcBef>
              <a:spcAft>
                <a:spcPts val="0"/>
              </a:spcAft>
              <a:buSzPct val="25000"/>
              <a:buNone/>
            </a:pPr>
            <a:r>
              <a:rPr lang="de-DE" sz="1400" b="1" u="none">
                <a:solidFill>
                  <a:srgbClr val="3F3F3F"/>
                </a:solidFill>
                <a:latin typeface="Arial"/>
                <a:ea typeface="Arial"/>
                <a:cs typeface="Arial"/>
                <a:sym typeface="Arial"/>
              </a:rPr>
              <a:t>Arbeitsumgebung:</a:t>
            </a:r>
          </a:p>
        </p:txBody>
      </p:sp>
      <p:sp>
        <p:nvSpPr>
          <p:cNvPr id="55" name="Shape 55"/>
          <p:cNvSpPr txBox="1"/>
          <p:nvPr/>
        </p:nvSpPr>
        <p:spPr>
          <a:xfrm>
            <a:off x="8648136" y="2687629"/>
            <a:ext cx="3342096" cy="307777"/>
          </a:xfrm>
          <a:prstGeom prst="rect">
            <a:avLst/>
          </a:prstGeom>
          <a:noFill/>
          <a:ln>
            <a:noFill/>
          </a:ln>
        </p:spPr>
        <p:txBody>
          <a:bodyPr wrap="square" lIns="0" tIns="45700" rIns="91425" bIns="45700" anchor="t" anchorCtr="0">
            <a:noAutofit/>
          </a:bodyPr>
          <a:lstStyle/>
          <a:p>
            <a:pPr marL="0" marR="0" lvl="0" indent="0" algn="l" rtl="0">
              <a:spcBef>
                <a:spcPts val="0"/>
              </a:spcBef>
              <a:spcAft>
                <a:spcPts val="0"/>
              </a:spcAft>
              <a:buSzPct val="25000"/>
              <a:buNone/>
            </a:pPr>
            <a:r>
              <a:rPr lang="de-DE" sz="1400" b="1" u="none">
                <a:solidFill>
                  <a:srgbClr val="3F3F3F"/>
                </a:solidFill>
                <a:latin typeface="Arial"/>
                <a:ea typeface="Arial"/>
                <a:cs typeface="Arial"/>
                <a:sym typeface="Arial"/>
              </a:rPr>
              <a:t>Herausforderungen:</a:t>
            </a:r>
          </a:p>
        </p:txBody>
      </p:sp>
      <p:sp>
        <p:nvSpPr>
          <p:cNvPr id="56" name="Shape 56"/>
          <p:cNvSpPr txBox="1"/>
          <p:nvPr/>
        </p:nvSpPr>
        <p:spPr>
          <a:xfrm>
            <a:off x="8637223" y="4656438"/>
            <a:ext cx="3351587" cy="307777"/>
          </a:xfrm>
          <a:prstGeom prst="rect">
            <a:avLst/>
          </a:prstGeom>
          <a:noFill/>
          <a:ln>
            <a:noFill/>
          </a:ln>
        </p:spPr>
        <p:txBody>
          <a:bodyPr wrap="square" lIns="0" tIns="45700" rIns="91425" bIns="45700" anchor="t" anchorCtr="0">
            <a:noAutofit/>
          </a:bodyPr>
          <a:lstStyle/>
          <a:p>
            <a:pPr marL="0" marR="0" lvl="0" indent="0" algn="l" rtl="0">
              <a:spcBef>
                <a:spcPts val="0"/>
              </a:spcBef>
              <a:spcAft>
                <a:spcPts val="0"/>
              </a:spcAft>
              <a:buSzPct val="25000"/>
              <a:buNone/>
            </a:pPr>
            <a:r>
              <a:rPr lang="de-DE" sz="1400" b="1" u="none">
                <a:solidFill>
                  <a:srgbClr val="3F3F3F"/>
                </a:solidFill>
                <a:latin typeface="Arial"/>
                <a:ea typeface="Arial"/>
                <a:cs typeface="Arial"/>
                <a:sym typeface="Arial"/>
              </a:rPr>
              <a:t>Technologien:</a:t>
            </a:r>
          </a:p>
        </p:txBody>
      </p:sp>
      <p:sp>
        <p:nvSpPr>
          <p:cNvPr id="57" name="Shape 57"/>
          <p:cNvSpPr/>
          <p:nvPr/>
        </p:nvSpPr>
        <p:spPr>
          <a:xfrm>
            <a:off x="204644" y="5773699"/>
            <a:ext cx="2215300" cy="923773"/>
          </a:xfrm>
          <a:prstGeom prst="rect">
            <a:avLst/>
          </a:prstGeom>
          <a:solidFill>
            <a:schemeClr val="dk2"/>
          </a:solidFill>
          <a:ln>
            <a:noFill/>
          </a:ln>
        </p:spPr>
        <p:txBody>
          <a:bodyPr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Arial"/>
                <a:ea typeface="Arial"/>
                <a:cs typeface="Arial"/>
                <a:sym typeface="Arial"/>
              </a:rPr>
              <a:t>“</a:t>
            </a:r>
            <a:r>
              <a:rPr lang="en-US" sz="1600" dirty="0" err="1">
                <a:solidFill>
                  <a:schemeClr val="lt1"/>
                </a:solidFill>
                <a:latin typeface="Arial"/>
                <a:ea typeface="Arial"/>
                <a:cs typeface="Arial"/>
                <a:sym typeface="Arial"/>
              </a:rPr>
              <a:t>Es</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gibt</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immer</a:t>
            </a:r>
            <a:r>
              <a:rPr lang="en-US" sz="1600" dirty="0">
                <a:solidFill>
                  <a:schemeClr val="lt1"/>
                </a:solidFill>
                <a:latin typeface="Arial"/>
                <a:ea typeface="Arial"/>
                <a:cs typeface="Arial"/>
                <a:sym typeface="Arial"/>
              </a:rPr>
              <a:t> was </a:t>
            </a:r>
            <a:r>
              <a:rPr lang="en-US" sz="1600" dirty="0" err="1">
                <a:solidFill>
                  <a:schemeClr val="lt1"/>
                </a:solidFill>
                <a:latin typeface="Arial"/>
                <a:ea typeface="Arial"/>
                <a:cs typeface="Arial"/>
                <a:sym typeface="Arial"/>
              </a:rPr>
              <a:t>zu</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tun</a:t>
            </a:r>
            <a:r>
              <a:rPr lang="en-US" sz="1600" dirty="0">
                <a:solidFill>
                  <a:schemeClr val="lt1"/>
                </a:solidFill>
                <a:latin typeface="Arial"/>
                <a:ea typeface="Arial"/>
                <a:cs typeface="Arial"/>
                <a:sym typeface="Arial"/>
              </a:rPr>
              <a:t>”</a:t>
            </a:r>
            <a:endParaRPr sz="1600" dirty="0">
              <a:solidFill>
                <a:schemeClr val="lt1"/>
              </a:solidFill>
              <a:latin typeface="Arial"/>
              <a:ea typeface="Arial"/>
              <a:cs typeface="Arial"/>
              <a:sym typeface="Arial"/>
            </a:endParaRPr>
          </a:p>
        </p:txBody>
      </p:sp>
      <p:sp>
        <p:nvSpPr>
          <p:cNvPr id="58" name="Shape 58"/>
          <p:cNvSpPr/>
          <p:nvPr/>
        </p:nvSpPr>
        <p:spPr>
          <a:xfrm>
            <a:off x="8637225" y="1561841"/>
            <a:ext cx="3363432" cy="1087280"/>
          </a:xfrm>
          <a:prstGeom prst="rect">
            <a:avLst/>
          </a:prstGeom>
          <a:solidFill>
            <a:srgbClr val="F2F2F2"/>
          </a:solidFill>
          <a:ln>
            <a:noFill/>
          </a:ln>
        </p:spPr>
        <p:txBody>
          <a:bodyPr wrap="square" lIns="91425" tIns="90000" rIns="90000" bIns="90000" anchor="t" anchorCtr="0">
            <a:noAutofit/>
          </a:bodyPr>
          <a:lstStyle/>
          <a:p>
            <a:pPr marL="0" marR="0" lvl="0" indent="0" algn="l" rtl="0">
              <a:spcBef>
                <a:spcPts val="0"/>
              </a:spcBef>
              <a:spcAft>
                <a:spcPts val="0"/>
              </a:spcAft>
              <a:buSzPct val="25000"/>
              <a:buNone/>
            </a:pPr>
            <a:r>
              <a:rPr lang="de-DE" sz="1200">
                <a:solidFill>
                  <a:srgbClr val="3F3F3F"/>
                </a:solidFill>
              </a:rPr>
              <a:t>Karl-Heinz ist Rentner und macht noch vieles selbst Zuhause, er kümmert sich um den Garten und renoviert das Haus. Neben diesen Tätigkeiten hat er viel Freizeit und wünscht sich Beschäftigung.</a:t>
            </a:r>
          </a:p>
        </p:txBody>
      </p:sp>
      <p:sp>
        <p:nvSpPr>
          <p:cNvPr id="59" name="Shape 59"/>
          <p:cNvSpPr/>
          <p:nvPr/>
        </p:nvSpPr>
        <p:spPr>
          <a:xfrm>
            <a:off x="8618465" y="3027671"/>
            <a:ext cx="3363432" cy="1564375"/>
          </a:xfrm>
          <a:prstGeom prst="rect">
            <a:avLst/>
          </a:prstGeom>
          <a:solidFill>
            <a:srgbClr val="F2F2F2"/>
          </a:solidFill>
          <a:ln>
            <a:noFill/>
          </a:ln>
        </p:spPr>
        <p:txBody>
          <a:bodyPr wrap="square" lIns="91425" tIns="90000" rIns="90000" bIns="90000" anchor="t" anchorCtr="0">
            <a:noAutofit/>
          </a:bodyPr>
          <a:lstStyle/>
          <a:p>
            <a:pPr marL="171450" marR="0" lvl="0" indent="-171450" algn="l" rtl="0">
              <a:spcBef>
                <a:spcPts val="0"/>
              </a:spcBef>
              <a:spcAft>
                <a:spcPts val="0"/>
              </a:spcAft>
              <a:buClr>
                <a:srgbClr val="3F3F3F"/>
              </a:buClr>
              <a:buSzPct val="100000"/>
              <a:buFont typeface="Noto Sans Symbols"/>
              <a:buChar char="▪"/>
            </a:pPr>
            <a:r>
              <a:rPr lang="de-DE" sz="1200">
                <a:solidFill>
                  <a:srgbClr val="3F3F3F"/>
                </a:solidFill>
                <a:latin typeface="Arial"/>
                <a:ea typeface="Arial"/>
                <a:cs typeface="Arial"/>
                <a:sym typeface="Arial"/>
              </a:rPr>
              <a:t>Kommendes alter</a:t>
            </a:r>
          </a:p>
          <a:p>
            <a:pPr marL="171450" marR="0" lvl="0" indent="-171450" algn="l" rtl="0">
              <a:spcBef>
                <a:spcPts val="0"/>
              </a:spcBef>
              <a:spcAft>
                <a:spcPts val="0"/>
              </a:spcAft>
              <a:buClr>
                <a:srgbClr val="3F3F3F"/>
              </a:buClr>
              <a:buSzPct val="100000"/>
              <a:buFont typeface="Noto Sans Symbols"/>
              <a:buChar char="▪"/>
            </a:pPr>
            <a:r>
              <a:rPr lang="de-DE" sz="1200">
                <a:solidFill>
                  <a:srgbClr val="3F3F3F"/>
                </a:solidFill>
              </a:rPr>
              <a:t>Enges Weltbild</a:t>
            </a:r>
          </a:p>
          <a:p>
            <a:pPr marL="171450" marR="0" lvl="0" indent="-171450" algn="l" rtl="0">
              <a:spcBef>
                <a:spcPts val="200"/>
              </a:spcBef>
              <a:spcAft>
                <a:spcPts val="0"/>
              </a:spcAft>
              <a:buClr>
                <a:srgbClr val="3F3F3F"/>
              </a:buClr>
              <a:buSzPct val="100000"/>
              <a:buFont typeface="Noto Sans Symbols"/>
              <a:buChar char="▪"/>
            </a:pPr>
            <a:r>
              <a:rPr lang="de-DE" sz="1200">
                <a:solidFill>
                  <a:srgbClr val="3F3F3F"/>
                </a:solidFill>
                <a:latin typeface="Arial"/>
                <a:ea typeface="Arial"/>
                <a:cs typeface="Arial"/>
                <a:sym typeface="Arial"/>
              </a:rPr>
              <a:t>Schlechte Körperliche verfassung</a:t>
            </a:r>
          </a:p>
          <a:p>
            <a:pPr marL="171450" marR="0" lvl="0" indent="-171450" algn="l" rtl="0">
              <a:spcBef>
                <a:spcPts val="200"/>
              </a:spcBef>
              <a:spcAft>
                <a:spcPts val="0"/>
              </a:spcAft>
              <a:buClr>
                <a:schemeClr val="dk1"/>
              </a:buClr>
              <a:buFont typeface="Noto Sans Symbols"/>
              <a:buNone/>
            </a:pPr>
            <a:endParaRPr sz="1200">
              <a:solidFill>
                <a:srgbClr val="3F3F3F"/>
              </a:solidFill>
              <a:latin typeface="Arial"/>
              <a:ea typeface="Arial"/>
              <a:cs typeface="Arial"/>
              <a:sym typeface="Arial"/>
            </a:endParaRPr>
          </a:p>
        </p:txBody>
      </p:sp>
      <p:sp>
        <p:nvSpPr>
          <p:cNvPr id="60" name="Shape 60"/>
          <p:cNvSpPr/>
          <p:nvPr/>
        </p:nvSpPr>
        <p:spPr>
          <a:xfrm>
            <a:off x="5579469" y="4953448"/>
            <a:ext cx="2703937" cy="1255793"/>
          </a:xfrm>
          <a:prstGeom prst="rect">
            <a:avLst/>
          </a:prstGeom>
          <a:solidFill>
            <a:srgbClr val="F2F2F2"/>
          </a:solidFill>
          <a:ln>
            <a:noFill/>
          </a:ln>
        </p:spPr>
        <p:txBody>
          <a:bodyPr wrap="square" lIns="91425" tIns="90000" rIns="90000" bIns="90000" anchor="t" anchorCtr="0">
            <a:noAutofit/>
          </a:bodyPr>
          <a:lstStyle/>
          <a:p>
            <a:pPr marL="171450" marR="0" lvl="0" indent="-171450" algn="l" rtl="0">
              <a:spcBef>
                <a:spcPts val="0"/>
              </a:spcBef>
              <a:spcAft>
                <a:spcPts val="0"/>
              </a:spcAft>
              <a:buClr>
                <a:srgbClr val="3F3F3F"/>
              </a:buClr>
              <a:buSzPct val="100000"/>
              <a:buFont typeface="Noto Sans Symbols"/>
              <a:buChar char="▪"/>
            </a:pPr>
            <a:r>
              <a:rPr lang="de-DE" sz="1200">
                <a:solidFill>
                  <a:srgbClr val="3F3F3F"/>
                </a:solidFill>
                <a:latin typeface="Arial"/>
                <a:ea typeface="Arial"/>
                <a:cs typeface="Arial"/>
                <a:sym typeface="Arial"/>
              </a:rPr>
              <a:t>Ruhe und Ordnung</a:t>
            </a:r>
          </a:p>
          <a:p>
            <a:pPr marL="171450" marR="0" lvl="0" indent="-171450" algn="l" rtl="0">
              <a:spcBef>
                <a:spcPts val="200"/>
              </a:spcBef>
              <a:spcAft>
                <a:spcPts val="0"/>
              </a:spcAft>
              <a:buClr>
                <a:srgbClr val="3F3F3F"/>
              </a:buClr>
              <a:buSzPct val="100000"/>
              <a:buFont typeface="Noto Sans Symbols"/>
              <a:buChar char="▪"/>
            </a:pPr>
            <a:r>
              <a:rPr lang="de-DE" sz="1200">
                <a:solidFill>
                  <a:srgbClr val="3F3F3F"/>
                </a:solidFill>
                <a:latin typeface="Arial"/>
                <a:ea typeface="Arial"/>
                <a:cs typeface="Arial"/>
                <a:sym typeface="Arial"/>
              </a:rPr>
              <a:t>Den Garten pflegen</a:t>
            </a:r>
          </a:p>
          <a:p>
            <a:pPr marL="171450" marR="0" lvl="0" indent="-171450" algn="l" rtl="0">
              <a:spcBef>
                <a:spcPts val="200"/>
              </a:spcBef>
              <a:spcAft>
                <a:spcPts val="0"/>
              </a:spcAft>
              <a:buClr>
                <a:srgbClr val="3F3F3F"/>
              </a:buClr>
              <a:buSzPct val="100000"/>
              <a:buFont typeface="Noto Sans Symbols"/>
              <a:buChar char="▪"/>
            </a:pPr>
            <a:r>
              <a:rPr lang="de-DE" sz="1200">
                <a:solidFill>
                  <a:srgbClr val="3F3F3F"/>
                </a:solidFill>
              </a:rPr>
              <a:t>Eine Aufgabe haben</a:t>
            </a:r>
          </a:p>
          <a:p>
            <a:pPr marL="171450" marR="0" lvl="0" indent="-171450" algn="l" rtl="0">
              <a:spcBef>
                <a:spcPts val="200"/>
              </a:spcBef>
              <a:spcAft>
                <a:spcPts val="0"/>
              </a:spcAft>
              <a:buClr>
                <a:schemeClr val="dk1"/>
              </a:buClr>
              <a:buFont typeface="Noto Sans Symbols"/>
              <a:buNone/>
            </a:pPr>
            <a:endParaRPr sz="1200">
              <a:solidFill>
                <a:srgbClr val="3F3F3F"/>
              </a:solidFill>
              <a:latin typeface="Arial"/>
              <a:ea typeface="Arial"/>
              <a:cs typeface="Arial"/>
              <a:sym typeface="Arial"/>
            </a:endParaRPr>
          </a:p>
        </p:txBody>
      </p:sp>
      <p:pic>
        <p:nvPicPr>
          <p:cNvPr id="61" name="Shape 61" descr="Logo_ausgetauscht"/>
          <p:cNvPicPr preferRelativeResize="0"/>
          <p:nvPr/>
        </p:nvPicPr>
        <p:blipFill rotWithShape="1">
          <a:blip r:embed="rId3">
            <a:alphaModFix/>
          </a:blip>
          <a:srcRect/>
          <a:stretch/>
        </p:blipFill>
        <p:spPr>
          <a:xfrm>
            <a:off x="10571173" y="6309320"/>
            <a:ext cx="1399704" cy="387398"/>
          </a:xfrm>
          <a:prstGeom prst="rect">
            <a:avLst/>
          </a:prstGeom>
          <a:noFill/>
          <a:ln>
            <a:noFill/>
          </a:ln>
        </p:spPr>
      </p:pic>
      <p:sp>
        <p:nvSpPr>
          <p:cNvPr id="62" name="Shape 62"/>
          <p:cNvSpPr/>
          <p:nvPr/>
        </p:nvSpPr>
        <p:spPr>
          <a:xfrm>
            <a:off x="10218991" y="0"/>
            <a:ext cx="1781666" cy="1032932"/>
          </a:xfrm>
          <a:prstGeom prst="rect">
            <a:avLst/>
          </a:prstGeom>
          <a:solidFill>
            <a:schemeClr val="dk2"/>
          </a:solidFill>
          <a:ln>
            <a:noFill/>
          </a:ln>
        </p:spPr>
        <p:txBody>
          <a:bodyPr wrap="square" lIns="91425" tIns="45700" rIns="91425" bIns="45700" anchor="b" anchorCtr="0">
            <a:noAutofit/>
          </a:bodyPr>
          <a:lstStyle/>
          <a:p>
            <a:pPr marL="0" marR="0" lvl="0" indent="0" algn="l" rtl="0">
              <a:spcBef>
                <a:spcPts val="0"/>
              </a:spcBef>
              <a:spcAft>
                <a:spcPts val="0"/>
              </a:spcAft>
              <a:buSzPct val="25000"/>
              <a:buNone/>
            </a:pPr>
            <a:r>
              <a:rPr lang="de-DE" sz="1600">
                <a:solidFill>
                  <a:schemeClr val="lt1"/>
                </a:solidFill>
                <a:latin typeface="Arial"/>
                <a:ea typeface="Arial"/>
                <a:cs typeface="Arial"/>
                <a:sym typeface="Arial"/>
              </a:rPr>
              <a:t>Repräsentiert    20% der Nutzer</a:t>
            </a:r>
          </a:p>
        </p:txBody>
      </p:sp>
      <p:cxnSp>
        <p:nvCxnSpPr>
          <p:cNvPr id="63" name="Shape 63"/>
          <p:cNvCxnSpPr/>
          <p:nvPr/>
        </p:nvCxnSpPr>
        <p:spPr>
          <a:xfrm>
            <a:off x="0" y="1196752"/>
            <a:ext cx="12192000" cy="0"/>
          </a:xfrm>
          <a:prstGeom prst="straightConnector1">
            <a:avLst/>
          </a:prstGeom>
          <a:noFill/>
          <a:ln w="76200" cap="flat" cmpd="sng">
            <a:solidFill>
              <a:schemeClr val="dk2"/>
            </a:solidFill>
            <a:prstDash val="solid"/>
            <a:round/>
            <a:headEnd type="none" w="med" len="med"/>
            <a:tailEnd type="none" w="med" len="med"/>
          </a:ln>
        </p:spPr>
      </p:cxnSp>
      <p:cxnSp>
        <p:nvCxnSpPr>
          <p:cNvPr id="64" name="Shape 64"/>
          <p:cNvCxnSpPr/>
          <p:nvPr/>
        </p:nvCxnSpPr>
        <p:spPr>
          <a:xfrm>
            <a:off x="0" y="6826255"/>
            <a:ext cx="12192000" cy="0"/>
          </a:xfrm>
          <a:prstGeom prst="straightConnector1">
            <a:avLst/>
          </a:prstGeom>
          <a:noFill/>
          <a:ln w="76200" cap="flat" cmpd="sng">
            <a:solidFill>
              <a:schemeClr val="dk2"/>
            </a:solidFill>
            <a:prstDash val="solid"/>
            <a:round/>
            <a:headEnd type="none" w="med" len="med"/>
            <a:tailEnd type="none" w="med" len="med"/>
          </a:ln>
        </p:spPr>
      </p:cxnSp>
      <p:sp>
        <p:nvSpPr>
          <p:cNvPr id="65" name="Shape 65"/>
          <p:cNvSpPr txBox="1"/>
          <p:nvPr/>
        </p:nvSpPr>
        <p:spPr>
          <a:xfrm>
            <a:off x="204644" y="1247544"/>
            <a:ext cx="2212900" cy="316785"/>
          </a:xfrm>
          <a:prstGeom prst="rect">
            <a:avLst/>
          </a:prstGeom>
          <a:noFill/>
          <a:ln>
            <a:noFill/>
          </a:ln>
        </p:spPr>
        <p:txBody>
          <a:bodyPr wrap="square" lIns="0" tIns="45700" rIns="91425" bIns="45700" anchor="t" anchorCtr="0">
            <a:noAutofit/>
          </a:bodyPr>
          <a:lstStyle/>
          <a:p>
            <a:pPr marL="0" marR="0" lvl="0" indent="0" algn="l" rtl="0">
              <a:spcBef>
                <a:spcPts val="0"/>
              </a:spcBef>
              <a:spcAft>
                <a:spcPts val="0"/>
              </a:spcAft>
              <a:buSzPct val="25000"/>
              <a:buNone/>
            </a:pPr>
            <a:r>
              <a:rPr lang="de-DE" sz="1400" b="1">
                <a:solidFill>
                  <a:srgbClr val="3F3F3F"/>
                </a:solidFill>
                <a:latin typeface="Arial"/>
                <a:ea typeface="Arial"/>
                <a:cs typeface="Arial"/>
                <a:sym typeface="Arial"/>
              </a:rPr>
              <a:t>Alter:</a:t>
            </a:r>
            <a:r>
              <a:rPr lang="de-DE" sz="1100">
                <a:solidFill>
                  <a:srgbClr val="3F3F3F"/>
                </a:solidFill>
                <a:latin typeface="Arial"/>
                <a:ea typeface="Arial"/>
                <a:cs typeface="Arial"/>
                <a:sym typeface="Arial"/>
              </a:rPr>
              <a:t> </a:t>
            </a:r>
            <a:r>
              <a:rPr lang="de-DE" b="1">
                <a:solidFill>
                  <a:srgbClr val="3F3F3F"/>
                </a:solidFill>
              </a:rPr>
              <a:t>78</a:t>
            </a:r>
          </a:p>
        </p:txBody>
      </p:sp>
      <p:sp>
        <p:nvSpPr>
          <p:cNvPr id="66" name="Shape 66"/>
          <p:cNvSpPr txBox="1"/>
          <p:nvPr/>
        </p:nvSpPr>
        <p:spPr>
          <a:xfrm>
            <a:off x="204645" y="1561851"/>
            <a:ext cx="2212900" cy="307777"/>
          </a:xfrm>
          <a:prstGeom prst="rect">
            <a:avLst/>
          </a:prstGeom>
          <a:noFill/>
          <a:ln>
            <a:noFill/>
          </a:ln>
        </p:spPr>
        <p:txBody>
          <a:bodyPr wrap="square" lIns="0" tIns="45700" rIns="91425" bIns="45700" anchor="t" anchorCtr="0">
            <a:noAutofit/>
          </a:bodyPr>
          <a:lstStyle/>
          <a:p>
            <a:pPr marL="0" marR="0" lvl="0" indent="0" algn="l" rtl="0">
              <a:spcBef>
                <a:spcPts val="0"/>
              </a:spcBef>
              <a:spcAft>
                <a:spcPts val="0"/>
              </a:spcAft>
              <a:buSzPct val="25000"/>
              <a:buNone/>
            </a:pPr>
            <a:r>
              <a:rPr lang="de-DE" sz="1400" b="1">
                <a:solidFill>
                  <a:srgbClr val="3F3F3F"/>
                </a:solidFill>
                <a:latin typeface="Arial"/>
                <a:ea typeface="Arial"/>
                <a:cs typeface="Arial"/>
                <a:sym typeface="Arial"/>
              </a:rPr>
              <a:t>Beruf: Rentner</a:t>
            </a:r>
          </a:p>
        </p:txBody>
      </p:sp>
      <p:sp>
        <p:nvSpPr>
          <p:cNvPr id="67" name="Shape 67"/>
          <p:cNvSpPr txBox="1"/>
          <p:nvPr/>
        </p:nvSpPr>
        <p:spPr>
          <a:xfrm>
            <a:off x="204645" y="1883212"/>
            <a:ext cx="2212900" cy="316785"/>
          </a:xfrm>
          <a:prstGeom prst="rect">
            <a:avLst/>
          </a:prstGeom>
          <a:noFill/>
          <a:ln>
            <a:noFill/>
          </a:ln>
        </p:spPr>
        <p:txBody>
          <a:bodyPr wrap="square" lIns="0" tIns="45700" rIns="91425" bIns="45700" anchor="t" anchorCtr="0">
            <a:noAutofit/>
          </a:bodyPr>
          <a:lstStyle/>
          <a:p>
            <a:pPr marL="0" marR="0" lvl="0" indent="0" algn="l" rtl="0">
              <a:spcBef>
                <a:spcPts val="0"/>
              </a:spcBef>
              <a:spcAft>
                <a:spcPts val="0"/>
              </a:spcAft>
              <a:buSzPct val="25000"/>
              <a:buNone/>
            </a:pPr>
            <a:r>
              <a:rPr lang="de-DE" sz="1400" b="1">
                <a:solidFill>
                  <a:srgbClr val="3F3F3F"/>
                </a:solidFill>
                <a:latin typeface="Arial"/>
                <a:ea typeface="Arial"/>
                <a:cs typeface="Arial"/>
                <a:sym typeface="Arial"/>
              </a:rPr>
              <a:t>Status: Verheiratet</a:t>
            </a:r>
          </a:p>
        </p:txBody>
      </p:sp>
      <p:sp>
        <p:nvSpPr>
          <p:cNvPr id="68" name="Shape 68"/>
          <p:cNvSpPr txBox="1"/>
          <p:nvPr/>
        </p:nvSpPr>
        <p:spPr>
          <a:xfrm>
            <a:off x="204645" y="2191627"/>
            <a:ext cx="2212900" cy="307777"/>
          </a:xfrm>
          <a:prstGeom prst="rect">
            <a:avLst/>
          </a:prstGeom>
          <a:noFill/>
          <a:ln>
            <a:noFill/>
          </a:ln>
        </p:spPr>
        <p:txBody>
          <a:bodyPr wrap="square" lIns="0" tIns="45700" rIns="91425" bIns="45700" anchor="t" anchorCtr="0">
            <a:noAutofit/>
          </a:bodyPr>
          <a:lstStyle/>
          <a:p>
            <a:pPr marL="0" marR="0" lvl="0" indent="0" algn="l" rtl="0">
              <a:spcBef>
                <a:spcPts val="0"/>
              </a:spcBef>
              <a:spcAft>
                <a:spcPts val="0"/>
              </a:spcAft>
              <a:buSzPct val="25000"/>
              <a:buNone/>
            </a:pPr>
            <a:r>
              <a:rPr lang="de-DE" sz="1400" b="1">
                <a:solidFill>
                  <a:srgbClr val="3F3F3F"/>
                </a:solidFill>
                <a:latin typeface="Arial"/>
                <a:ea typeface="Arial"/>
                <a:cs typeface="Arial"/>
                <a:sym typeface="Arial"/>
              </a:rPr>
              <a:t>Wohnort: Hintertupfingen</a:t>
            </a:r>
          </a:p>
        </p:txBody>
      </p:sp>
      <p:grpSp>
        <p:nvGrpSpPr>
          <p:cNvPr id="69" name="Shape 69"/>
          <p:cNvGrpSpPr/>
          <p:nvPr/>
        </p:nvGrpSpPr>
        <p:grpSpPr>
          <a:xfrm>
            <a:off x="2771363" y="4957274"/>
            <a:ext cx="2654536" cy="247838"/>
            <a:chOff x="2771363" y="4957274"/>
            <a:chExt cx="2654536" cy="247838"/>
          </a:xfrm>
        </p:grpSpPr>
        <p:sp>
          <p:nvSpPr>
            <p:cNvPr id="70" name="Shape 70"/>
            <p:cNvSpPr/>
            <p:nvPr/>
          </p:nvSpPr>
          <p:spPr>
            <a:xfrm>
              <a:off x="2771363" y="4957274"/>
              <a:ext cx="2654536" cy="247838"/>
            </a:xfrm>
            <a:prstGeom prst="rect">
              <a:avLst/>
            </a:prstGeom>
            <a:solidFill>
              <a:srgbClr val="BFBFBF"/>
            </a:solid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introvertiert</a:t>
              </a:r>
            </a:p>
          </p:txBody>
        </p:sp>
        <p:sp>
          <p:nvSpPr>
            <p:cNvPr id="71" name="Shape 71"/>
            <p:cNvSpPr txBox="1"/>
            <p:nvPr/>
          </p:nvSpPr>
          <p:spPr>
            <a:xfrm>
              <a:off x="4501530" y="4964215"/>
              <a:ext cx="924369" cy="240838"/>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r>
                <a:rPr lang="de-DE" sz="1000">
                  <a:solidFill>
                    <a:schemeClr val="dk1"/>
                  </a:solidFill>
                  <a:latin typeface="Arial"/>
                  <a:ea typeface="Arial"/>
                  <a:cs typeface="Arial"/>
                  <a:sym typeface="Arial"/>
                </a:rPr>
                <a:t>extrovertiert</a:t>
              </a:r>
            </a:p>
          </p:txBody>
        </p:sp>
      </p:grpSp>
      <p:grpSp>
        <p:nvGrpSpPr>
          <p:cNvPr id="72" name="Shape 72"/>
          <p:cNvGrpSpPr/>
          <p:nvPr/>
        </p:nvGrpSpPr>
        <p:grpSpPr>
          <a:xfrm>
            <a:off x="2771363" y="5291904"/>
            <a:ext cx="2654536" cy="247898"/>
            <a:chOff x="2771363" y="5291904"/>
            <a:chExt cx="2654536" cy="247898"/>
          </a:xfrm>
        </p:grpSpPr>
        <p:sp>
          <p:nvSpPr>
            <p:cNvPr id="73" name="Shape 73"/>
            <p:cNvSpPr/>
            <p:nvPr/>
          </p:nvSpPr>
          <p:spPr>
            <a:xfrm>
              <a:off x="2771363" y="5291964"/>
              <a:ext cx="2654536" cy="247838"/>
            </a:xfrm>
            <a:prstGeom prst="rect">
              <a:avLst/>
            </a:prstGeom>
            <a:solidFill>
              <a:srgbClr val="BFBFBF"/>
            </a:solid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berechnend</a:t>
              </a:r>
            </a:p>
          </p:txBody>
        </p:sp>
        <p:sp>
          <p:nvSpPr>
            <p:cNvPr id="74" name="Shape 74"/>
            <p:cNvSpPr txBox="1"/>
            <p:nvPr/>
          </p:nvSpPr>
          <p:spPr>
            <a:xfrm>
              <a:off x="4501530" y="5291904"/>
              <a:ext cx="924369" cy="233597"/>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r>
                <a:rPr lang="de-DE" sz="1000">
                  <a:solidFill>
                    <a:schemeClr val="dk1"/>
                  </a:solidFill>
                  <a:latin typeface="Arial"/>
                  <a:ea typeface="Arial"/>
                  <a:cs typeface="Arial"/>
                  <a:sym typeface="Arial"/>
                </a:rPr>
                <a:t>intuitiv</a:t>
              </a:r>
            </a:p>
          </p:txBody>
        </p:sp>
      </p:grpSp>
      <p:grpSp>
        <p:nvGrpSpPr>
          <p:cNvPr id="75" name="Shape 75"/>
          <p:cNvGrpSpPr/>
          <p:nvPr/>
        </p:nvGrpSpPr>
        <p:grpSpPr>
          <a:xfrm>
            <a:off x="2771363" y="5626654"/>
            <a:ext cx="2654536" cy="247839"/>
            <a:chOff x="2771363" y="5626654"/>
            <a:chExt cx="2654536" cy="247839"/>
          </a:xfrm>
        </p:grpSpPr>
        <p:sp>
          <p:nvSpPr>
            <p:cNvPr id="76" name="Shape 76"/>
            <p:cNvSpPr/>
            <p:nvPr/>
          </p:nvSpPr>
          <p:spPr>
            <a:xfrm>
              <a:off x="2771363" y="5626654"/>
              <a:ext cx="2654536" cy="247838"/>
            </a:xfrm>
            <a:prstGeom prst="rect">
              <a:avLst/>
            </a:prstGeom>
            <a:solidFill>
              <a:srgbClr val="BFBFBF"/>
            </a:solid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rational</a:t>
              </a:r>
            </a:p>
          </p:txBody>
        </p:sp>
        <p:sp>
          <p:nvSpPr>
            <p:cNvPr id="77" name="Shape 77"/>
            <p:cNvSpPr txBox="1"/>
            <p:nvPr/>
          </p:nvSpPr>
          <p:spPr>
            <a:xfrm>
              <a:off x="4501530" y="5626655"/>
              <a:ext cx="924369" cy="247838"/>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r>
                <a:rPr lang="de-DE" sz="1000">
                  <a:solidFill>
                    <a:schemeClr val="dk1"/>
                  </a:solidFill>
                  <a:latin typeface="Arial"/>
                  <a:ea typeface="Arial"/>
                  <a:cs typeface="Arial"/>
                  <a:sym typeface="Arial"/>
                </a:rPr>
                <a:t>sensibel</a:t>
              </a:r>
            </a:p>
          </p:txBody>
        </p:sp>
      </p:grpSp>
      <p:grpSp>
        <p:nvGrpSpPr>
          <p:cNvPr id="78" name="Shape 78"/>
          <p:cNvGrpSpPr/>
          <p:nvPr/>
        </p:nvGrpSpPr>
        <p:grpSpPr>
          <a:xfrm>
            <a:off x="2771363" y="5961403"/>
            <a:ext cx="2654536" cy="247838"/>
            <a:chOff x="2771363" y="5961403"/>
            <a:chExt cx="2654536" cy="247838"/>
          </a:xfrm>
        </p:grpSpPr>
        <p:sp>
          <p:nvSpPr>
            <p:cNvPr id="79" name="Shape 79"/>
            <p:cNvSpPr/>
            <p:nvPr/>
          </p:nvSpPr>
          <p:spPr>
            <a:xfrm>
              <a:off x="2771363" y="5961403"/>
              <a:ext cx="2654536" cy="247838"/>
            </a:xfrm>
            <a:prstGeom prst="rect">
              <a:avLst/>
            </a:prstGeom>
            <a:solidFill>
              <a:srgbClr val="BFBFBF"/>
            </a:solid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entscheidend</a:t>
              </a:r>
            </a:p>
          </p:txBody>
        </p:sp>
        <p:sp>
          <p:nvSpPr>
            <p:cNvPr id="80" name="Shape 80"/>
            <p:cNvSpPr txBox="1"/>
            <p:nvPr/>
          </p:nvSpPr>
          <p:spPr>
            <a:xfrm>
              <a:off x="4501530" y="5961403"/>
              <a:ext cx="924369" cy="247838"/>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r>
                <a:rPr lang="de-DE" sz="1000">
                  <a:solidFill>
                    <a:schemeClr val="dk1"/>
                  </a:solidFill>
                  <a:latin typeface="Arial"/>
                  <a:ea typeface="Arial"/>
                  <a:cs typeface="Arial"/>
                  <a:sym typeface="Arial"/>
                </a:rPr>
                <a:t>beobachtend</a:t>
              </a:r>
            </a:p>
          </p:txBody>
        </p:sp>
      </p:grpSp>
      <p:sp>
        <p:nvSpPr>
          <p:cNvPr id="81" name="Shape 81"/>
          <p:cNvSpPr/>
          <p:nvPr/>
        </p:nvSpPr>
        <p:spPr>
          <a:xfrm>
            <a:off x="8637223" y="5216989"/>
            <a:ext cx="3353009" cy="213782"/>
          </a:xfrm>
          <a:prstGeom prst="rect">
            <a:avLst/>
          </a:prstGeom>
          <a:solidFill>
            <a:srgbClr val="BFBFBF"/>
          </a:solidFill>
          <a:ln>
            <a:noFill/>
          </a:ln>
        </p:spPr>
        <p:txBody>
          <a:bodyPr wrap="square" lIns="91425" tIns="45700" rIns="91425" bIns="45700" anchor="ctr" anchorCtr="0">
            <a:noAutofit/>
          </a:bodyPr>
          <a:lstStyle/>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82" name="Shape 82"/>
          <p:cNvSpPr/>
          <p:nvPr/>
        </p:nvSpPr>
        <p:spPr>
          <a:xfrm>
            <a:off x="8637223" y="5472914"/>
            <a:ext cx="3353009" cy="213782"/>
          </a:xfrm>
          <a:prstGeom prst="rect">
            <a:avLst/>
          </a:prstGeom>
          <a:solidFill>
            <a:srgbClr val="BFBFBF"/>
          </a:solidFill>
          <a:ln>
            <a:noFill/>
          </a:ln>
        </p:spPr>
        <p:txBody>
          <a:bodyPr wrap="square" lIns="91425" tIns="45700" rIns="91425" bIns="45700" anchor="ctr" anchorCtr="0">
            <a:noAutofit/>
          </a:bodyPr>
          <a:lstStyle/>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83" name="Shape 83"/>
          <p:cNvSpPr/>
          <p:nvPr/>
        </p:nvSpPr>
        <p:spPr>
          <a:xfrm>
            <a:off x="8637223" y="5731203"/>
            <a:ext cx="3353009" cy="213782"/>
          </a:xfrm>
          <a:prstGeom prst="rect">
            <a:avLst/>
          </a:prstGeom>
          <a:solidFill>
            <a:srgbClr val="BFBFBF"/>
          </a:solidFill>
          <a:ln>
            <a:noFill/>
          </a:ln>
        </p:spPr>
        <p:txBody>
          <a:bodyPr wrap="square" lIns="91425" tIns="45700" rIns="91425" bIns="45700" anchor="ctr" anchorCtr="0">
            <a:noAutofit/>
          </a:bodyPr>
          <a:lstStyle/>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84" name="Shape 84"/>
          <p:cNvSpPr/>
          <p:nvPr/>
        </p:nvSpPr>
        <p:spPr>
          <a:xfrm>
            <a:off x="8637223" y="5991310"/>
            <a:ext cx="3353009" cy="213782"/>
          </a:xfrm>
          <a:prstGeom prst="rect">
            <a:avLst/>
          </a:prstGeom>
          <a:solidFill>
            <a:srgbClr val="BFBFBF"/>
          </a:solidFill>
          <a:ln>
            <a:noFill/>
          </a:ln>
        </p:spPr>
        <p:txBody>
          <a:bodyPr wrap="square" lIns="91425" tIns="45700" rIns="91425" bIns="45700" anchor="ctr" anchorCtr="0">
            <a:noAutofit/>
          </a:bodyPr>
          <a:lstStyle/>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85" name="Shape 85"/>
          <p:cNvSpPr/>
          <p:nvPr/>
        </p:nvSpPr>
        <p:spPr>
          <a:xfrm>
            <a:off x="8637222" y="4957134"/>
            <a:ext cx="3351588" cy="212833"/>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de-DE" sz="1200">
                <a:solidFill>
                  <a:schemeClr val="lt1"/>
                </a:solidFill>
                <a:latin typeface="Arial"/>
                <a:ea typeface="Arial"/>
                <a:cs typeface="Arial"/>
                <a:sym typeface="Arial"/>
              </a:rPr>
              <a:t>IT &amp; Internet</a:t>
            </a:r>
          </a:p>
        </p:txBody>
      </p:sp>
      <p:sp>
        <p:nvSpPr>
          <p:cNvPr id="86" name="Shape 86"/>
          <p:cNvSpPr/>
          <p:nvPr/>
        </p:nvSpPr>
        <p:spPr>
          <a:xfrm>
            <a:off x="8637222" y="5212035"/>
            <a:ext cx="3351587" cy="212943"/>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de-DE" sz="1200">
                <a:solidFill>
                  <a:schemeClr val="lt1"/>
                </a:solidFill>
                <a:latin typeface="Arial"/>
                <a:ea typeface="Arial"/>
                <a:cs typeface="Arial"/>
                <a:sym typeface="Arial"/>
              </a:rPr>
              <a:t>Software</a:t>
            </a:r>
          </a:p>
        </p:txBody>
      </p:sp>
      <p:sp>
        <p:nvSpPr>
          <p:cNvPr id="87" name="Shape 87"/>
          <p:cNvSpPr/>
          <p:nvPr/>
        </p:nvSpPr>
        <p:spPr>
          <a:xfrm>
            <a:off x="8631980" y="5472400"/>
            <a:ext cx="3356829" cy="207552"/>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de-DE" sz="1200">
                <a:solidFill>
                  <a:schemeClr val="lt1"/>
                </a:solidFill>
                <a:latin typeface="Arial"/>
                <a:ea typeface="Arial"/>
                <a:cs typeface="Arial"/>
                <a:sym typeface="Arial"/>
              </a:rPr>
              <a:t>Mobile Endgeräte</a:t>
            </a:r>
          </a:p>
        </p:txBody>
      </p:sp>
      <p:sp>
        <p:nvSpPr>
          <p:cNvPr id="88" name="Shape 88"/>
          <p:cNvSpPr/>
          <p:nvPr/>
        </p:nvSpPr>
        <p:spPr>
          <a:xfrm>
            <a:off x="8631979" y="5736483"/>
            <a:ext cx="3356829" cy="20597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de-DE" sz="1200">
                <a:solidFill>
                  <a:schemeClr val="lt1"/>
                </a:solidFill>
                <a:latin typeface="Arial"/>
                <a:ea typeface="Arial"/>
                <a:cs typeface="Arial"/>
                <a:sym typeface="Arial"/>
              </a:rPr>
              <a:t>Mobile Applikationen</a:t>
            </a:r>
          </a:p>
        </p:txBody>
      </p:sp>
      <p:sp>
        <p:nvSpPr>
          <p:cNvPr id="89" name="Shape 89"/>
          <p:cNvSpPr/>
          <p:nvPr/>
        </p:nvSpPr>
        <p:spPr>
          <a:xfrm>
            <a:off x="8631978" y="5992507"/>
            <a:ext cx="3356829" cy="211387"/>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de-DE" sz="1200">
                <a:solidFill>
                  <a:schemeClr val="lt1"/>
                </a:solidFill>
                <a:latin typeface="Arial"/>
                <a:ea typeface="Arial"/>
                <a:cs typeface="Arial"/>
                <a:sym typeface="Arial"/>
              </a:rPr>
              <a:t>Social Networking</a:t>
            </a:r>
          </a:p>
        </p:txBody>
      </p:sp>
      <p:pic>
        <p:nvPicPr>
          <p:cNvPr id="90" name="Shape 90"/>
          <p:cNvPicPr preferRelativeResize="0"/>
          <p:nvPr/>
        </p:nvPicPr>
        <p:blipFill rotWithShape="1">
          <a:blip r:embed="rId4">
            <a:alphaModFix/>
          </a:blip>
          <a:srcRect/>
          <a:stretch/>
        </p:blipFill>
        <p:spPr>
          <a:xfrm>
            <a:off x="-4402879" y="3510696"/>
            <a:ext cx="1290011" cy="1362980"/>
          </a:xfrm>
          <a:prstGeom prst="rect">
            <a:avLst/>
          </a:prstGeom>
          <a:noFill/>
          <a:ln>
            <a:noFill/>
          </a:ln>
        </p:spPr>
      </p:pic>
      <p:sp>
        <p:nvSpPr>
          <p:cNvPr id="91" name="Shape 91"/>
          <p:cNvSpPr/>
          <p:nvPr/>
        </p:nvSpPr>
        <p:spPr>
          <a:xfrm>
            <a:off x="9070776" y="4941168"/>
            <a:ext cx="288000" cy="288000"/>
          </a:xfrm>
          <a:prstGeom prst="ellipse">
            <a:avLst/>
          </a:prstGeom>
          <a:solidFill>
            <a:srgbClr val="A6E3F3">
              <a:alpha val="72940"/>
            </a:srgbClr>
          </a:solidFill>
          <a:ln w="9525" cap="flat" cmpd="sng">
            <a:solidFill>
              <a:srgbClr val="179C7D"/>
            </a:solidFill>
            <a:prstDash val="solid"/>
            <a:miter lim="800000"/>
            <a:headEnd type="none" w="med" len="med"/>
            <a:tailEnd type="none" w="med" len="med"/>
          </a:ln>
        </p:spPr>
        <p:txBody>
          <a:bodyPr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Open Sans"/>
              <a:ea typeface="Open Sans"/>
              <a:cs typeface="Open Sans"/>
              <a:sym typeface="Open Sans"/>
            </a:endParaRPr>
          </a:p>
        </p:txBody>
      </p:sp>
      <p:sp>
        <p:nvSpPr>
          <p:cNvPr id="92" name="Shape 92"/>
          <p:cNvSpPr/>
          <p:nvPr/>
        </p:nvSpPr>
        <p:spPr>
          <a:xfrm>
            <a:off x="8946001" y="5180080"/>
            <a:ext cx="288000" cy="288000"/>
          </a:xfrm>
          <a:prstGeom prst="ellipse">
            <a:avLst/>
          </a:prstGeom>
          <a:solidFill>
            <a:srgbClr val="A6E3F3">
              <a:alpha val="72940"/>
            </a:srgbClr>
          </a:solidFill>
          <a:ln w="9525" cap="flat" cmpd="sng">
            <a:solidFill>
              <a:srgbClr val="179C7D"/>
            </a:solidFill>
            <a:prstDash val="solid"/>
            <a:miter lim="800000"/>
            <a:headEnd type="none" w="med" len="med"/>
            <a:tailEnd type="none" w="med" len="med"/>
          </a:ln>
        </p:spPr>
        <p:txBody>
          <a:bodyPr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Open Sans"/>
              <a:ea typeface="Open Sans"/>
              <a:cs typeface="Open Sans"/>
              <a:sym typeface="Open Sans"/>
            </a:endParaRPr>
          </a:p>
        </p:txBody>
      </p:sp>
      <p:sp>
        <p:nvSpPr>
          <p:cNvPr id="93" name="Shape 93"/>
          <p:cNvSpPr/>
          <p:nvPr/>
        </p:nvSpPr>
        <p:spPr>
          <a:xfrm>
            <a:off x="8782776" y="5436643"/>
            <a:ext cx="288000" cy="288000"/>
          </a:xfrm>
          <a:prstGeom prst="ellipse">
            <a:avLst/>
          </a:prstGeom>
          <a:solidFill>
            <a:srgbClr val="A6E3F3">
              <a:alpha val="72940"/>
            </a:srgbClr>
          </a:solidFill>
          <a:ln w="9525" cap="flat" cmpd="sng">
            <a:solidFill>
              <a:srgbClr val="179C7D"/>
            </a:solidFill>
            <a:prstDash val="solid"/>
            <a:miter lim="800000"/>
            <a:headEnd type="none" w="med" len="med"/>
            <a:tailEnd type="none" w="med" len="med"/>
          </a:ln>
        </p:spPr>
        <p:txBody>
          <a:bodyPr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Open Sans"/>
              <a:ea typeface="Open Sans"/>
              <a:cs typeface="Open Sans"/>
              <a:sym typeface="Open Sans"/>
            </a:endParaRPr>
          </a:p>
        </p:txBody>
      </p:sp>
      <p:sp>
        <p:nvSpPr>
          <p:cNvPr id="94" name="Shape 94"/>
          <p:cNvSpPr/>
          <p:nvPr/>
        </p:nvSpPr>
        <p:spPr>
          <a:xfrm>
            <a:off x="8946001" y="5691543"/>
            <a:ext cx="288000" cy="288000"/>
          </a:xfrm>
          <a:prstGeom prst="ellipse">
            <a:avLst/>
          </a:prstGeom>
          <a:solidFill>
            <a:srgbClr val="A6E3F3">
              <a:alpha val="72940"/>
            </a:srgbClr>
          </a:solidFill>
          <a:ln w="9525" cap="flat" cmpd="sng">
            <a:solidFill>
              <a:srgbClr val="179C7D"/>
            </a:solidFill>
            <a:prstDash val="solid"/>
            <a:miter lim="800000"/>
            <a:headEnd type="none" w="med" len="med"/>
            <a:tailEnd type="none" w="med" len="med"/>
          </a:ln>
        </p:spPr>
        <p:txBody>
          <a:bodyPr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Open Sans"/>
              <a:ea typeface="Open Sans"/>
              <a:cs typeface="Open Sans"/>
              <a:sym typeface="Open Sans"/>
            </a:endParaRPr>
          </a:p>
        </p:txBody>
      </p:sp>
      <p:sp>
        <p:nvSpPr>
          <p:cNvPr id="95" name="Shape 95"/>
          <p:cNvSpPr/>
          <p:nvPr/>
        </p:nvSpPr>
        <p:spPr>
          <a:xfrm>
            <a:off x="10283176" y="5984505"/>
            <a:ext cx="288000" cy="288000"/>
          </a:xfrm>
          <a:prstGeom prst="ellipse">
            <a:avLst/>
          </a:prstGeom>
          <a:solidFill>
            <a:srgbClr val="A6E3F3">
              <a:alpha val="72940"/>
            </a:srgbClr>
          </a:solidFill>
          <a:ln w="9525" cap="flat" cmpd="sng">
            <a:solidFill>
              <a:srgbClr val="179C7D"/>
            </a:solidFill>
            <a:prstDash val="solid"/>
            <a:miter lim="800000"/>
            <a:headEnd type="none" w="med" len="med"/>
            <a:tailEnd type="none" w="med" len="med"/>
          </a:ln>
        </p:spPr>
        <p:txBody>
          <a:bodyPr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Open Sans"/>
              <a:ea typeface="Open Sans"/>
              <a:cs typeface="Open Sans"/>
              <a:sym typeface="Open Sans"/>
            </a:endParaRPr>
          </a:p>
        </p:txBody>
      </p:sp>
      <p:sp>
        <p:nvSpPr>
          <p:cNvPr id="96" name="Shape 96"/>
          <p:cNvSpPr/>
          <p:nvPr/>
        </p:nvSpPr>
        <p:spPr>
          <a:xfrm>
            <a:off x="3109376" y="5271868"/>
            <a:ext cx="288000" cy="288000"/>
          </a:xfrm>
          <a:prstGeom prst="ellipse">
            <a:avLst/>
          </a:prstGeom>
          <a:solidFill>
            <a:srgbClr val="A6E3F3">
              <a:alpha val="72940"/>
            </a:srgbClr>
          </a:solidFill>
          <a:ln w="9525" cap="flat" cmpd="sng">
            <a:solidFill>
              <a:srgbClr val="179C7D"/>
            </a:solidFill>
            <a:prstDash val="solid"/>
            <a:miter lim="800000"/>
            <a:headEnd type="none" w="med" len="med"/>
            <a:tailEnd type="none" w="med" len="med"/>
          </a:ln>
        </p:spPr>
        <p:txBody>
          <a:bodyPr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Open Sans"/>
              <a:ea typeface="Open Sans"/>
              <a:cs typeface="Open Sans"/>
              <a:sym typeface="Open Sans"/>
            </a:endParaRPr>
          </a:p>
        </p:txBody>
      </p:sp>
      <p:sp>
        <p:nvSpPr>
          <p:cNvPr id="97" name="Shape 97"/>
          <p:cNvSpPr/>
          <p:nvPr/>
        </p:nvSpPr>
        <p:spPr>
          <a:xfrm>
            <a:off x="3308876" y="5616630"/>
            <a:ext cx="288000" cy="288000"/>
          </a:xfrm>
          <a:prstGeom prst="ellipse">
            <a:avLst/>
          </a:prstGeom>
          <a:solidFill>
            <a:srgbClr val="A6E3F3">
              <a:alpha val="72940"/>
            </a:srgbClr>
          </a:solidFill>
          <a:ln w="9525" cap="flat" cmpd="sng">
            <a:solidFill>
              <a:srgbClr val="179C7D"/>
            </a:solidFill>
            <a:prstDash val="solid"/>
            <a:miter lim="800000"/>
            <a:headEnd type="none" w="med" len="med"/>
            <a:tailEnd type="none" w="med" len="med"/>
          </a:ln>
        </p:spPr>
        <p:txBody>
          <a:bodyPr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Open Sans"/>
              <a:ea typeface="Open Sans"/>
              <a:cs typeface="Open Sans"/>
              <a:sym typeface="Open Sans"/>
            </a:endParaRPr>
          </a:p>
        </p:txBody>
      </p:sp>
      <p:sp>
        <p:nvSpPr>
          <p:cNvPr id="98" name="Shape 98"/>
          <p:cNvSpPr/>
          <p:nvPr/>
        </p:nvSpPr>
        <p:spPr>
          <a:xfrm>
            <a:off x="4203801" y="4944518"/>
            <a:ext cx="288000" cy="288000"/>
          </a:xfrm>
          <a:prstGeom prst="ellipse">
            <a:avLst/>
          </a:prstGeom>
          <a:solidFill>
            <a:srgbClr val="A6E3F3">
              <a:alpha val="72940"/>
            </a:srgbClr>
          </a:solidFill>
          <a:ln w="9525" cap="flat" cmpd="sng">
            <a:solidFill>
              <a:srgbClr val="179C7D"/>
            </a:solidFill>
            <a:prstDash val="solid"/>
            <a:miter lim="800000"/>
            <a:headEnd type="none" w="med" len="med"/>
            <a:tailEnd type="none" w="med" len="med"/>
          </a:ln>
        </p:spPr>
        <p:txBody>
          <a:bodyPr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Open Sans"/>
              <a:ea typeface="Open Sans"/>
              <a:cs typeface="Open Sans"/>
              <a:sym typeface="Open Sans"/>
            </a:endParaRPr>
          </a:p>
        </p:txBody>
      </p:sp>
      <p:sp>
        <p:nvSpPr>
          <p:cNvPr id="99" name="Shape 99"/>
          <p:cNvSpPr/>
          <p:nvPr/>
        </p:nvSpPr>
        <p:spPr>
          <a:xfrm>
            <a:off x="3800401" y="5961343"/>
            <a:ext cx="288000" cy="288000"/>
          </a:xfrm>
          <a:prstGeom prst="ellipse">
            <a:avLst/>
          </a:prstGeom>
          <a:solidFill>
            <a:srgbClr val="A6E3F3">
              <a:alpha val="72940"/>
            </a:srgbClr>
          </a:solidFill>
          <a:ln w="9525" cap="flat" cmpd="sng">
            <a:solidFill>
              <a:srgbClr val="179C7D"/>
            </a:solidFill>
            <a:prstDash val="solid"/>
            <a:miter lim="800000"/>
            <a:headEnd type="none" w="med" len="med"/>
            <a:tailEnd type="none" w="med" len="med"/>
          </a:ln>
        </p:spPr>
        <p:txBody>
          <a:bodyPr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Open Sans"/>
              <a:ea typeface="Open Sans"/>
              <a:cs typeface="Open Sans"/>
              <a:sym typeface="Open Sans"/>
            </a:endParaRPr>
          </a:p>
        </p:txBody>
      </p:sp>
      <p:pic>
        <p:nvPicPr>
          <p:cNvPr id="1026" name="Picture 2" descr="https://st.depositphotos.com/1005730/4017/i/950/depositphotos_40176707-stock-photo-happy-80-years-old-man.jpg">
            <a:extLst>
              <a:ext uri="{FF2B5EF4-FFF2-40B4-BE49-F238E27FC236}">
                <a16:creationId xmlns:a16="http://schemas.microsoft.com/office/drawing/2014/main" id="{E495DFDD-4A91-4744-9B8F-E04B670CDA4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378" y="2776910"/>
            <a:ext cx="2227166" cy="2996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739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bwMode="auto">
          <a:xfrm>
            <a:off x="0" y="3353264"/>
            <a:ext cx="12192000" cy="324498"/>
          </a:xfrm>
          <a:prstGeom prst="rect">
            <a:avLst/>
          </a:prstGeom>
          <a:solidFill>
            <a:schemeClr val="bg1"/>
          </a:solidFill>
          <a:ln w="9525" algn="ctr">
            <a:noFill/>
            <a:miter lim="800000"/>
            <a:headEnd/>
            <a:tailEnd/>
          </a:ln>
          <a:effectLst/>
          <a:extLst/>
        </p:spPr>
        <p:txBody>
          <a:bodyPr wrap="square" lIns="72000" tIns="54000" rIns="72000" bIns="54000" rtlCol="0" anchor="ctr">
            <a:spAutoFit/>
          </a:bodyPr>
          <a:lstStyle/>
          <a:p>
            <a:pPr marL="215900" indent="-215900" algn="ctr">
              <a:spcAft>
                <a:spcPts val="563"/>
              </a:spcAft>
              <a:buClr>
                <a:schemeClr val="tx2"/>
              </a:buClr>
            </a:pPr>
            <a:endParaRPr lang="de-DE" sz="1400" dirty="0">
              <a:latin typeface="Frutiger LT Com 45 Light" panose="020B0303030504020204" pitchFamily="34" charset="0"/>
            </a:endParaRPr>
          </a:p>
        </p:txBody>
      </p:sp>
      <p:sp>
        <p:nvSpPr>
          <p:cNvPr id="42" name="Rectangle 41"/>
          <p:cNvSpPr/>
          <p:nvPr/>
        </p:nvSpPr>
        <p:spPr>
          <a:xfrm>
            <a:off x="8637223" y="4962003"/>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46" name="Rectangle 45"/>
          <p:cNvSpPr/>
          <p:nvPr/>
        </p:nvSpPr>
        <p:spPr>
          <a:xfrm>
            <a:off x="0" y="0"/>
            <a:ext cx="12192000" cy="1175537"/>
          </a:xfrm>
          <a:prstGeom prst="rect">
            <a:avLst/>
          </a:prstGeom>
          <a:solidFill>
            <a:srgbClr val="A8AFAF"/>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270000" rtlCol="0" anchor="ctr"/>
          <a:lstStyle/>
          <a:p>
            <a:r>
              <a:rPr lang="de-DE" sz="7200" b="1" dirty="0">
                <a:latin typeface="Frutiger LT Com 45 Light" panose="020B0303030504020204" pitchFamily="34" charset="0"/>
              </a:rPr>
              <a:t>Markus Maier</a:t>
            </a:r>
          </a:p>
        </p:txBody>
      </p:sp>
      <p:sp>
        <p:nvSpPr>
          <p:cNvPr id="48" name="TextBox 47"/>
          <p:cNvSpPr txBox="1"/>
          <p:nvPr/>
        </p:nvSpPr>
        <p:spPr>
          <a:xfrm>
            <a:off x="5579469" y="4644449"/>
            <a:ext cx="2097952"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Persönliche Ziele:</a:t>
            </a:r>
          </a:p>
        </p:txBody>
      </p:sp>
      <p:sp>
        <p:nvSpPr>
          <p:cNvPr id="49" name="TextBox 48"/>
          <p:cNvSpPr txBox="1"/>
          <p:nvPr/>
        </p:nvSpPr>
        <p:spPr>
          <a:xfrm>
            <a:off x="2771364" y="4644449"/>
            <a:ext cx="2654536" cy="317554"/>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Persönlichkeit:</a:t>
            </a:r>
          </a:p>
        </p:txBody>
      </p:sp>
      <p:sp>
        <p:nvSpPr>
          <p:cNvPr id="54" name="Rectangle 53"/>
          <p:cNvSpPr/>
          <p:nvPr/>
        </p:nvSpPr>
        <p:spPr>
          <a:xfrm>
            <a:off x="2773763" y="1555694"/>
            <a:ext cx="5509643" cy="29947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r>
              <a:rPr lang="de-DE" sz="1200" dirty="0">
                <a:solidFill>
                  <a:schemeClr val="tx1">
                    <a:lumMod val="75000"/>
                    <a:lumOff val="25000"/>
                  </a:schemeClr>
                </a:solidFill>
                <a:latin typeface="Frutiger LT Com 45 Light" panose="020B0303030504020204" pitchFamily="34" charset="0"/>
              </a:rPr>
              <a:t>Markus Maier hat die Schule nie wirklich ernst genommen, trotzdem hat er einen ganz passablen Abschluss geschafft. Er ist früher viel in unterschiedlichen Städten unterwegs gewesen, mittlerweile mag er große Städte nicht mehr besonders. Er geht sehr gerne arbeiten, leider muss er dazu jeden Tag in die Stadt pendeln. Seine Freundin wohnt mit ihm zusammen und ist ebenfalls berufstätig.</a:t>
            </a:r>
          </a:p>
          <a:p>
            <a:r>
              <a:rPr lang="de-DE" sz="1200" dirty="0">
                <a:solidFill>
                  <a:schemeClr val="tx1">
                    <a:lumMod val="75000"/>
                    <a:lumOff val="25000"/>
                  </a:schemeClr>
                </a:solidFill>
                <a:latin typeface="Frutiger LT Com 45 Light" panose="020B0303030504020204" pitchFamily="34" charset="0"/>
              </a:rPr>
              <a:t>Obwohl er seine Arbeit mag, freut er sich jeden Abend wenn er in seiner Wohnung am Rande von </a:t>
            </a:r>
            <a:r>
              <a:rPr lang="de-DE" sz="1200" dirty="0" err="1">
                <a:solidFill>
                  <a:schemeClr val="tx1">
                    <a:lumMod val="75000"/>
                    <a:lumOff val="25000"/>
                  </a:schemeClr>
                </a:solidFill>
                <a:latin typeface="Frutiger LT Com 45 Light" panose="020B0303030504020204" pitchFamily="34" charset="0"/>
              </a:rPr>
              <a:t>Gailberg</a:t>
            </a:r>
            <a:r>
              <a:rPr lang="de-DE" sz="1200" dirty="0">
                <a:solidFill>
                  <a:schemeClr val="tx1">
                    <a:lumMod val="75000"/>
                    <a:lumOff val="25000"/>
                  </a:schemeClr>
                </a:solidFill>
                <a:latin typeface="Frutiger LT Com 45 Light" panose="020B0303030504020204" pitchFamily="34" charset="0"/>
              </a:rPr>
              <a:t> ankommt und die vielen Menschen der Stadt hinter sich lassen kann. Er ist sehr gerne draußen in der Natur und bereist die Welt so viel es ihm möglich ist. Er ist in </a:t>
            </a:r>
            <a:r>
              <a:rPr lang="de-DE" sz="1200" dirty="0" err="1">
                <a:solidFill>
                  <a:schemeClr val="tx1">
                    <a:lumMod val="75000"/>
                    <a:lumOff val="25000"/>
                  </a:schemeClr>
                </a:solidFill>
                <a:latin typeface="Frutiger LT Com 45 Light" panose="020B0303030504020204" pitchFamily="34" charset="0"/>
              </a:rPr>
              <a:t>Gailberg</a:t>
            </a:r>
            <a:r>
              <a:rPr lang="de-DE" sz="1200" dirty="0">
                <a:solidFill>
                  <a:schemeClr val="tx1">
                    <a:lumMod val="75000"/>
                    <a:lumOff val="25000"/>
                  </a:schemeClr>
                </a:solidFill>
                <a:latin typeface="Frutiger LT Com 45 Light" panose="020B0303030504020204" pitchFamily="34" charset="0"/>
              </a:rPr>
              <a:t> nur zugezogen und kennt nicht so viele Leute. Gerne würde er sich auch in die Gestaltung seines Städtchens mit einbringen leider </a:t>
            </a:r>
            <a:r>
              <a:rPr lang="de-DE" sz="1200" dirty="0" err="1">
                <a:solidFill>
                  <a:schemeClr val="tx1">
                    <a:lumMod val="75000"/>
                    <a:lumOff val="25000"/>
                  </a:schemeClr>
                </a:solidFill>
                <a:latin typeface="Frutiger LT Com 45 Light" panose="020B0303030504020204" pitchFamily="34" charset="0"/>
              </a:rPr>
              <a:t>weiss</a:t>
            </a:r>
            <a:r>
              <a:rPr lang="de-DE" sz="1200" dirty="0">
                <a:solidFill>
                  <a:schemeClr val="tx1">
                    <a:lumMod val="75000"/>
                    <a:lumOff val="25000"/>
                  </a:schemeClr>
                </a:solidFill>
                <a:latin typeface="Frutiger LT Com 45 Light" panose="020B0303030504020204" pitchFamily="34" charset="0"/>
              </a:rPr>
              <a:t> er nicht wie er das anstellen soll. Früher hat er seine Freunde alle in der Stadt gehabt und sie dort nach der Arbeit oder am Wochenende besucht. Mittlerweile haben Sie ebenfalls die Vorzüge seiner großen </a:t>
            </a:r>
            <a:r>
              <a:rPr lang="de-DE" sz="1200" dirty="0" err="1">
                <a:solidFill>
                  <a:schemeClr val="tx1">
                    <a:lumMod val="75000"/>
                    <a:lumOff val="25000"/>
                  </a:schemeClr>
                </a:solidFill>
                <a:latin typeface="Frutiger LT Com 45 Light" panose="020B0303030504020204" pitchFamily="34" charset="0"/>
              </a:rPr>
              <a:t>Terasse</a:t>
            </a:r>
            <a:r>
              <a:rPr lang="de-DE" sz="1200" dirty="0">
                <a:solidFill>
                  <a:schemeClr val="tx1">
                    <a:lumMod val="75000"/>
                    <a:lumOff val="25000"/>
                  </a:schemeClr>
                </a:solidFill>
                <a:latin typeface="Frutiger LT Com 45 Light" panose="020B0303030504020204" pitchFamily="34" charset="0"/>
              </a:rPr>
              <a:t> zu schätzen gelernt und besuchen ihn immer häufiger.</a:t>
            </a:r>
          </a:p>
        </p:txBody>
      </p:sp>
      <p:sp>
        <p:nvSpPr>
          <p:cNvPr id="55" name="TextBox 54"/>
          <p:cNvSpPr txBox="1"/>
          <p:nvPr/>
        </p:nvSpPr>
        <p:spPr>
          <a:xfrm>
            <a:off x="2771363" y="1248502"/>
            <a:ext cx="5512043" cy="305197"/>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Biographie:</a:t>
            </a:r>
            <a:endParaRPr lang="de-DE" sz="1400" dirty="0">
              <a:solidFill>
                <a:schemeClr val="tx1">
                  <a:lumMod val="75000"/>
                  <a:lumOff val="25000"/>
                </a:schemeClr>
              </a:solidFill>
              <a:latin typeface="Frutiger LT Com 45 Light" panose="020B0303030504020204" pitchFamily="34" charset="0"/>
            </a:endParaRPr>
          </a:p>
        </p:txBody>
      </p:sp>
      <p:sp>
        <p:nvSpPr>
          <p:cNvPr id="56" name="TextBox 55"/>
          <p:cNvSpPr txBox="1"/>
          <p:nvPr/>
        </p:nvSpPr>
        <p:spPr>
          <a:xfrm>
            <a:off x="8648136" y="1247544"/>
            <a:ext cx="3342096"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Arbeitsumgebung:</a:t>
            </a:r>
          </a:p>
        </p:txBody>
      </p:sp>
      <p:sp>
        <p:nvSpPr>
          <p:cNvPr id="57" name="TextBox 56"/>
          <p:cNvSpPr txBox="1"/>
          <p:nvPr/>
        </p:nvSpPr>
        <p:spPr>
          <a:xfrm>
            <a:off x="8648136" y="2687629"/>
            <a:ext cx="3342096"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Herausforderungen:</a:t>
            </a:r>
          </a:p>
        </p:txBody>
      </p:sp>
      <p:sp>
        <p:nvSpPr>
          <p:cNvPr id="58" name="TextBox 57"/>
          <p:cNvSpPr txBox="1"/>
          <p:nvPr/>
        </p:nvSpPr>
        <p:spPr>
          <a:xfrm>
            <a:off x="8637223" y="4656438"/>
            <a:ext cx="3351587"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r>
              <a:rPr lang="de-DE" dirty="0">
                <a:latin typeface="Frutiger LT Com 45 Light" panose="020B0303030504020204" pitchFamily="34" charset="0"/>
              </a:rPr>
              <a:t>Technologien:</a:t>
            </a:r>
          </a:p>
        </p:txBody>
      </p:sp>
      <p:sp>
        <p:nvSpPr>
          <p:cNvPr id="59" name="Rectangle 58"/>
          <p:cNvSpPr/>
          <p:nvPr/>
        </p:nvSpPr>
        <p:spPr>
          <a:xfrm>
            <a:off x="204644" y="5773699"/>
            <a:ext cx="2215300" cy="9237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latin typeface="Frutiger LT Com 45 Light" panose="020B0303030504020204" pitchFamily="34" charset="0"/>
              </a:rPr>
              <a:t>„Arbeiten um zu leben...“</a:t>
            </a:r>
          </a:p>
        </p:txBody>
      </p:sp>
      <p:sp>
        <p:nvSpPr>
          <p:cNvPr id="62" name="Rectangle 61"/>
          <p:cNvSpPr/>
          <p:nvPr/>
        </p:nvSpPr>
        <p:spPr>
          <a:xfrm>
            <a:off x="8637225" y="1561841"/>
            <a:ext cx="3363432" cy="10872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r>
              <a:rPr lang="de-DE" sz="1200" dirty="0">
                <a:solidFill>
                  <a:schemeClr val="tx1">
                    <a:lumMod val="75000"/>
                    <a:lumOff val="25000"/>
                  </a:schemeClr>
                </a:solidFill>
                <a:latin typeface="Frutiger LT Com 45 Light" panose="020B0303030504020204" pitchFamily="34" charset="0"/>
              </a:rPr>
              <a:t>Markus arbeitet in einem großen Softwareunternehmen. Meistens kommt er unter der Woche erst sehr spät nach Hause. Hin und wieder macht er </a:t>
            </a:r>
            <a:r>
              <a:rPr lang="de-DE" sz="1200" dirty="0" err="1">
                <a:solidFill>
                  <a:schemeClr val="tx1">
                    <a:lumMod val="75000"/>
                    <a:lumOff val="25000"/>
                  </a:schemeClr>
                </a:solidFill>
                <a:latin typeface="Frutiger LT Com 45 Light" panose="020B0303030504020204" pitchFamily="34" charset="0"/>
              </a:rPr>
              <a:t>Homeoffice</a:t>
            </a:r>
            <a:r>
              <a:rPr lang="de-DE" sz="1200" dirty="0">
                <a:solidFill>
                  <a:schemeClr val="tx1">
                    <a:lumMod val="75000"/>
                    <a:lumOff val="25000"/>
                  </a:schemeClr>
                </a:solidFill>
                <a:latin typeface="Frutiger LT Com 45 Light" panose="020B0303030504020204" pitchFamily="34" charset="0"/>
              </a:rPr>
              <a:t> und sitzt am Küchenfenster das zum Garten zeigt.</a:t>
            </a:r>
          </a:p>
        </p:txBody>
      </p:sp>
      <p:sp>
        <p:nvSpPr>
          <p:cNvPr id="63" name="Rectangle 62"/>
          <p:cNvSpPr/>
          <p:nvPr/>
        </p:nvSpPr>
        <p:spPr>
          <a:xfrm>
            <a:off x="8618465" y="3027671"/>
            <a:ext cx="3363432" cy="1564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pPr marL="171450" indent="-171450">
              <a:spcAft>
                <a:spcPts val="200"/>
              </a:spcAft>
              <a:buFont typeface="Wingdings" panose="05000000000000000000" pitchFamily="2" charset="2"/>
              <a:buChar char="§"/>
            </a:pPr>
            <a:r>
              <a:rPr lang="de-DE" sz="1200" dirty="0">
                <a:solidFill>
                  <a:schemeClr val="tx1">
                    <a:lumMod val="75000"/>
                    <a:lumOff val="25000"/>
                  </a:schemeClr>
                </a:solidFill>
                <a:latin typeface="Frutiger LT Com 45 Light" panose="020B0303030504020204" pitchFamily="34" charset="0"/>
              </a:rPr>
              <a:t>Kontakt in die Gemeinde</a:t>
            </a:r>
          </a:p>
          <a:p>
            <a:pPr marL="171450" indent="-171450">
              <a:spcAft>
                <a:spcPts val="200"/>
              </a:spcAft>
              <a:buFont typeface="Wingdings" panose="05000000000000000000" pitchFamily="2" charset="2"/>
              <a:buChar char="§"/>
            </a:pPr>
            <a:r>
              <a:rPr lang="de-DE" sz="1200" dirty="0">
                <a:solidFill>
                  <a:schemeClr val="tx1">
                    <a:lumMod val="75000"/>
                    <a:lumOff val="25000"/>
                  </a:schemeClr>
                </a:solidFill>
                <a:latin typeface="Frutiger LT Com 45 Light" panose="020B0303030504020204" pitchFamily="34" charset="0"/>
              </a:rPr>
              <a:t>Kontakt zu den Freunden aufrecht erhalten</a:t>
            </a:r>
          </a:p>
          <a:p>
            <a:pPr marL="171450" indent="-171450">
              <a:spcAft>
                <a:spcPts val="200"/>
              </a:spcAft>
              <a:buFont typeface="Wingdings" panose="05000000000000000000" pitchFamily="2" charset="2"/>
              <a:buChar char="§"/>
            </a:pPr>
            <a:r>
              <a:rPr lang="de-DE" sz="1200" dirty="0">
                <a:solidFill>
                  <a:schemeClr val="tx1">
                    <a:lumMod val="75000"/>
                    <a:lumOff val="25000"/>
                  </a:schemeClr>
                </a:solidFill>
                <a:latin typeface="Frutiger LT Com 45 Light" panose="020B0303030504020204" pitchFamily="34" charset="0"/>
              </a:rPr>
              <a:t>Karriere vorantreiben</a:t>
            </a:r>
          </a:p>
          <a:p>
            <a:pPr marL="171450" indent="-171450">
              <a:spcAft>
                <a:spcPts val="200"/>
              </a:spcAft>
              <a:buFont typeface="Wingdings" panose="05000000000000000000" pitchFamily="2" charset="2"/>
              <a:buChar char="§"/>
            </a:pPr>
            <a:r>
              <a:rPr lang="de-DE" sz="1200" dirty="0">
                <a:solidFill>
                  <a:schemeClr val="tx1">
                    <a:lumMod val="75000"/>
                    <a:lumOff val="25000"/>
                  </a:schemeClr>
                </a:solidFill>
                <a:latin typeface="Frutiger LT Com 45 Light" panose="020B0303030504020204" pitchFamily="34" charset="0"/>
              </a:rPr>
              <a:t>Ggf. eine Familie gründen</a:t>
            </a:r>
          </a:p>
          <a:p>
            <a:pPr marL="171450" indent="-171450">
              <a:spcAft>
                <a:spcPts val="200"/>
              </a:spcAft>
              <a:buFont typeface="Wingdings" panose="05000000000000000000" pitchFamily="2" charset="2"/>
              <a:buChar char="§"/>
            </a:pPr>
            <a:r>
              <a:rPr lang="de-DE" sz="1200" dirty="0">
                <a:solidFill>
                  <a:schemeClr val="tx1">
                    <a:lumMod val="75000"/>
                    <a:lumOff val="25000"/>
                  </a:schemeClr>
                </a:solidFill>
                <a:latin typeface="Frutiger LT Com 45 Light" panose="020B0303030504020204" pitchFamily="34" charset="0"/>
              </a:rPr>
              <a:t>Ständige Pendeln</a:t>
            </a:r>
          </a:p>
        </p:txBody>
      </p:sp>
      <p:sp>
        <p:nvSpPr>
          <p:cNvPr id="64" name="Rectangle 63"/>
          <p:cNvSpPr/>
          <p:nvPr/>
        </p:nvSpPr>
        <p:spPr>
          <a:xfrm>
            <a:off x="5663952" y="5013176"/>
            <a:ext cx="2703937" cy="12557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pPr marL="171450" indent="-171450">
              <a:spcAft>
                <a:spcPts val="200"/>
              </a:spcAft>
              <a:buChar char="§"/>
            </a:pPr>
            <a:r>
              <a:rPr lang="de-DE" sz="1200" dirty="0">
                <a:solidFill>
                  <a:schemeClr val="tx1">
                    <a:lumMod val="75000"/>
                    <a:lumOff val="25000"/>
                  </a:schemeClr>
                </a:solidFill>
                <a:latin typeface="Frutiger LT Com 45 Light" panose="020B0303030504020204" pitchFamily="34" charset="0"/>
              </a:rPr>
              <a:t>Einen ruhigen Wohnort</a:t>
            </a:r>
          </a:p>
          <a:p>
            <a:pPr marL="171450" indent="-171450">
              <a:spcAft>
                <a:spcPts val="200"/>
              </a:spcAft>
              <a:buChar char="§"/>
            </a:pPr>
            <a:r>
              <a:rPr lang="de-DE" sz="1200" dirty="0">
                <a:solidFill>
                  <a:schemeClr val="tx1">
                    <a:lumMod val="75000"/>
                    <a:lumOff val="25000"/>
                  </a:schemeClr>
                </a:solidFill>
                <a:latin typeface="Frutiger LT Com 45 Light" panose="020B0303030504020204" pitchFamily="34" charset="0"/>
              </a:rPr>
              <a:t>„Haus am See“-feeling</a:t>
            </a:r>
          </a:p>
          <a:p>
            <a:pPr marL="171450" indent="-171450">
              <a:spcAft>
                <a:spcPts val="200"/>
              </a:spcAft>
              <a:buChar char="§"/>
            </a:pPr>
            <a:r>
              <a:rPr lang="de-DE" sz="1200" dirty="0">
                <a:solidFill>
                  <a:schemeClr val="tx1">
                    <a:lumMod val="75000"/>
                    <a:lumOff val="25000"/>
                  </a:schemeClr>
                </a:solidFill>
                <a:latin typeface="Frutiger LT Com 45 Light" panose="020B0303030504020204" pitchFamily="34" charset="0"/>
              </a:rPr>
              <a:t>Familie gründen</a:t>
            </a:r>
          </a:p>
          <a:p>
            <a:pPr marL="171450" indent="-171450">
              <a:spcAft>
                <a:spcPts val="200"/>
              </a:spcAft>
              <a:buChar char="§"/>
            </a:pPr>
            <a:endParaRPr lang="de-DE" sz="1200" dirty="0">
              <a:solidFill>
                <a:schemeClr val="tx1">
                  <a:lumMod val="75000"/>
                  <a:lumOff val="25000"/>
                </a:schemeClr>
              </a:solidFill>
              <a:latin typeface="Frutiger LT Com 45 Light" panose="020B0303030504020204" pitchFamily="34" charset="0"/>
            </a:endParaRPr>
          </a:p>
          <a:p>
            <a:pPr marL="171450" indent="-171450">
              <a:spcAft>
                <a:spcPts val="200"/>
              </a:spcAft>
              <a:buChar char="§"/>
            </a:pPr>
            <a:endParaRPr lang="de-DE" sz="1200" dirty="0">
              <a:solidFill>
                <a:schemeClr val="tx1">
                  <a:lumMod val="75000"/>
                  <a:lumOff val="25000"/>
                </a:schemeClr>
              </a:solidFill>
              <a:latin typeface="Frutiger LT Com 45 Light" panose="020B0303030504020204" pitchFamily="34" charset="0"/>
            </a:endParaRPr>
          </a:p>
          <a:p>
            <a:pPr marL="171450" indent="-171450">
              <a:spcAft>
                <a:spcPts val="200"/>
              </a:spcAft>
              <a:buChar char="§"/>
            </a:pPr>
            <a:endParaRPr lang="de-DE" sz="1200" dirty="0">
              <a:solidFill>
                <a:schemeClr val="tx1">
                  <a:lumMod val="75000"/>
                  <a:lumOff val="25000"/>
                </a:schemeClr>
              </a:solidFill>
              <a:latin typeface="Frutiger LT Com 45 Light" panose="020B0303030504020204" pitchFamily="34" charset="0"/>
            </a:endParaRPr>
          </a:p>
        </p:txBody>
      </p:sp>
      <p:pic>
        <p:nvPicPr>
          <p:cNvPr id="45" name="Picture 8" descr="Logo_ausgetausch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1173" y="6309320"/>
            <a:ext cx="1417637" cy="388152"/>
          </a:xfrm>
          <a:prstGeom prst="rect">
            <a:avLst/>
          </a:prstGeom>
        </p:spPr>
      </p:pic>
      <p:sp>
        <p:nvSpPr>
          <p:cNvPr id="60" name="Rectangle 82"/>
          <p:cNvSpPr/>
          <p:nvPr/>
        </p:nvSpPr>
        <p:spPr>
          <a:xfrm>
            <a:off x="10218991" y="0"/>
            <a:ext cx="1781666" cy="1032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de-DE" sz="1600" dirty="0">
                <a:latin typeface="Frutiger LT Com 45 Light" panose="020B0303030504020204" pitchFamily="34" charset="0"/>
              </a:rPr>
              <a:t>Repräsentiert    20% der Nutzer</a:t>
            </a:r>
          </a:p>
        </p:txBody>
      </p:sp>
      <p:cxnSp>
        <p:nvCxnSpPr>
          <p:cNvPr id="5" name="Gerader Verbinder 4"/>
          <p:cNvCxnSpPr/>
          <p:nvPr/>
        </p:nvCxnSpPr>
        <p:spPr bwMode="auto">
          <a:xfrm>
            <a:off x="0" y="1196752"/>
            <a:ext cx="12192000" cy="0"/>
          </a:xfrm>
          <a:prstGeom prst="line">
            <a:avLst/>
          </a:prstGeom>
          <a:noFill/>
          <a:ln w="76200" cap="flat" cmpd="sng" algn="ctr">
            <a:solidFill>
              <a:schemeClr val="tx2"/>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5" name="Gerader Verbinder 64"/>
          <p:cNvCxnSpPr/>
          <p:nvPr/>
        </p:nvCxnSpPr>
        <p:spPr bwMode="auto">
          <a:xfrm>
            <a:off x="0" y="6826255"/>
            <a:ext cx="12192000" cy="0"/>
          </a:xfrm>
          <a:prstGeom prst="line">
            <a:avLst/>
          </a:prstGeom>
          <a:noFill/>
          <a:ln w="76200" cap="flat" cmpd="sng" algn="ctr">
            <a:solidFill>
              <a:schemeClr val="tx2"/>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6" name="TextBox 54"/>
          <p:cNvSpPr txBox="1"/>
          <p:nvPr/>
        </p:nvSpPr>
        <p:spPr>
          <a:xfrm>
            <a:off x="204644" y="1247544"/>
            <a:ext cx="2212900" cy="316785"/>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Alter:</a:t>
            </a:r>
            <a:r>
              <a:rPr lang="de-DE" sz="1100" dirty="0">
                <a:solidFill>
                  <a:schemeClr val="tx1">
                    <a:lumMod val="75000"/>
                    <a:lumOff val="25000"/>
                  </a:schemeClr>
                </a:solidFill>
                <a:latin typeface="Frutiger LT Com 45 Light" panose="020B0303030504020204" pitchFamily="34" charset="0"/>
              </a:rPr>
              <a:t> 33</a:t>
            </a:r>
          </a:p>
        </p:txBody>
      </p:sp>
      <p:sp>
        <p:nvSpPr>
          <p:cNvPr id="67" name="TextBox 54"/>
          <p:cNvSpPr txBox="1"/>
          <p:nvPr/>
        </p:nvSpPr>
        <p:spPr>
          <a:xfrm>
            <a:off x="204645" y="1561851"/>
            <a:ext cx="2212900" cy="307777"/>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Beruf: Entwickler</a:t>
            </a:r>
            <a:endParaRPr lang="de-DE" sz="1100" dirty="0">
              <a:solidFill>
                <a:schemeClr val="tx1">
                  <a:lumMod val="75000"/>
                  <a:lumOff val="25000"/>
                </a:schemeClr>
              </a:solidFill>
              <a:latin typeface="Frutiger LT Com 45 Light" panose="020B0303030504020204" pitchFamily="34" charset="0"/>
            </a:endParaRPr>
          </a:p>
        </p:txBody>
      </p:sp>
      <p:sp>
        <p:nvSpPr>
          <p:cNvPr id="84" name="TextBox 54"/>
          <p:cNvSpPr txBox="1"/>
          <p:nvPr/>
        </p:nvSpPr>
        <p:spPr>
          <a:xfrm>
            <a:off x="204645" y="1883212"/>
            <a:ext cx="2212900" cy="316785"/>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Status: Ledig</a:t>
            </a:r>
            <a:endParaRPr lang="de-DE" sz="1100" dirty="0">
              <a:solidFill>
                <a:schemeClr val="tx1">
                  <a:lumMod val="75000"/>
                  <a:lumOff val="25000"/>
                </a:schemeClr>
              </a:solidFill>
              <a:latin typeface="Frutiger LT Com 45 Light" panose="020B0303030504020204" pitchFamily="34" charset="0"/>
            </a:endParaRPr>
          </a:p>
        </p:txBody>
      </p:sp>
      <p:sp>
        <p:nvSpPr>
          <p:cNvPr id="85" name="TextBox 54"/>
          <p:cNvSpPr txBox="1"/>
          <p:nvPr/>
        </p:nvSpPr>
        <p:spPr>
          <a:xfrm>
            <a:off x="204645" y="2191627"/>
            <a:ext cx="2212900" cy="307777"/>
          </a:xfrm>
          <a:prstGeom prst="rect">
            <a:avLst/>
          </a:prstGeom>
          <a:noFill/>
        </p:spPr>
        <p:txBody>
          <a:bodyPr wrap="square" lIns="0" rtlCol="0">
            <a:spAutoFit/>
          </a:bodyPr>
          <a:lstStyle/>
          <a:p>
            <a:r>
              <a:rPr lang="de-DE" sz="1400" b="1" dirty="0">
                <a:solidFill>
                  <a:schemeClr val="tx1">
                    <a:lumMod val="75000"/>
                    <a:lumOff val="25000"/>
                  </a:schemeClr>
                </a:solidFill>
                <a:latin typeface="Frutiger LT Com 45 Light" panose="020B0303030504020204" pitchFamily="34" charset="0"/>
              </a:rPr>
              <a:t>Wohnort: </a:t>
            </a:r>
            <a:r>
              <a:rPr lang="de-DE" sz="1400" b="1" dirty="0" err="1">
                <a:solidFill>
                  <a:schemeClr val="tx1">
                    <a:lumMod val="75000"/>
                    <a:lumOff val="25000"/>
                  </a:schemeClr>
                </a:solidFill>
                <a:latin typeface="Frutiger LT Com 45 Light" panose="020B0303030504020204" pitchFamily="34" charset="0"/>
              </a:rPr>
              <a:t>Gailberg</a:t>
            </a:r>
            <a:endParaRPr lang="de-DE" sz="1100" dirty="0">
              <a:solidFill>
                <a:schemeClr val="tx1">
                  <a:lumMod val="75000"/>
                  <a:lumOff val="25000"/>
                </a:schemeClr>
              </a:solidFill>
              <a:latin typeface="Frutiger LT Com 45 Light" panose="020B0303030504020204" pitchFamily="34" charset="0"/>
            </a:endParaRPr>
          </a:p>
        </p:txBody>
      </p:sp>
      <p:grpSp>
        <p:nvGrpSpPr>
          <p:cNvPr id="8" name="Gruppieren 7"/>
          <p:cNvGrpSpPr/>
          <p:nvPr/>
        </p:nvGrpSpPr>
        <p:grpSpPr>
          <a:xfrm>
            <a:off x="2771363" y="4957274"/>
            <a:ext cx="2654536" cy="247838"/>
            <a:chOff x="2771363" y="4957274"/>
            <a:chExt cx="2654536" cy="247838"/>
          </a:xfrm>
        </p:grpSpPr>
        <p:sp>
          <p:nvSpPr>
            <p:cNvPr id="50" name="Rectangle 49"/>
            <p:cNvSpPr/>
            <p:nvPr/>
          </p:nvSpPr>
          <p:spPr>
            <a:xfrm>
              <a:off x="2771363" y="495727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a:solidFill>
                    <a:schemeClr val="tx1"/>
                  </a:solidFill>
                  <a:latin typeface="Frutiger LT Com 45 Light" panose="020B0303030504020204" pitchFamily="34" charset="0"/>
                </a:rPr>
                <a:t>introvertiert</a:t>
              </a:r>
            </a:p>
          </p:txBody>
        </p:sp>
        <p:sp>
          <p:nvSpPr>
            <p:cNvPr id="7" name="Textfeld 6"/>
            <p:cNvSpPr txBox="1"/>
            <p:nvPr/>
          </p:nvSpPr>
          <p:spPr>
            <a:xfrm>
              <a:off x="4501530" y="4964215"/>
              <a:ext cx="924369" cy="240838"/>
            </a:xfrm>
            <a:prstGeom prst="rect">
              <a:avLst/>
            </a:prstGeom>
            <a:noFill/>
          </p:spPr>
          <p:txBody>
            <a:bodyPr wrap="none" rtlCol="0" anchor="ctr">
              <a:noAutofit/>
            </a:bodyPr>
            <a:lstStyle/>
            <a:p>
              <a:pPr algn="r"/>
              <a:r>
                <a:rPr lang="de-DE" sz="1000" dirty="0">
                  <a:latin typeface="Frutiger LT Com 45 Light" panose="020B0303030504020204" pitchFamily="34" charset="0"/>
                </a:rPr>
                <a:t>extrovertiert</a:t>
              </a:r>
            </a:p>
          </p:txBody>
        </p:sp>
      </p:grpSp>
      <p:grpSp>
        <p:nvGrpSpPr>
          <p:cNvPr id="9" name="Gruppieren 8"/>
          <p:cNvGrpSpPr/>
          <p:nvPr/>
        </p:nvGrpSpPr>
        <p:grpSpPr>
          <a:xfrm>
            <a:off x="2771363" y="5291904"/>
            <a:ext cx="2654536" cy="247898"/>
            <a:chOff x="2771363" y="5291904"/>
            <a:chExt cx="2654536" cy="247898"/>
          </a:xfrm>
        </p:grpSpPr>
        <p:sp>
          <p:nvSpPr>
            <p:cNvPr id="87" name="Rectangle 49"/>
            <p:cNvSpPr/>
            <p:nvPr/>
          </p:nvSpPr>
          <p:spPr>
            <a:xfrm>
              <a:off x="2771363" y="529196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a:solidFill>
                    <a:schemeClr val="tx1"/>
                  </a:solidFill>
                  <a:latin typeface="Frutiger LT Com 45 Light" panose="020B0303030504020204" pitchFamily="34" charset="0"/>
                </a:rPr>
                <a:t>berechnend</a:t>
              </a:r>
            </a:p>
          </p:txBody>
        </p:sp>
        <p:sp>
          <p:nvSpPr>
            <p:cNvPr id="95" name="Textfeld 94"/>
            <p:cNvSpPr txBox="1"/>
            <p:nvPr/>
          </p:nvSpPr>
          <p:spPr>
            <a:xfrm>
              <a:off x="4501530" y="5291904"/>
              <a:ext cx="924369" cy="233597"/>
            </a:xfrm>
            <a:prstGeom prst="rect">
              <a:avLst/>
            </a:prstGeom>
            <a:noFill/>
          </p:spPr>
          <p:txBody>
            <a:bodyPr wrap="none" rtlCol="0" anchor="ctr">
              <a:noAutofit/>
            </a:bodyPr>
            <a:lstStyle/>
            <a:p>
              <a:pPr algn="r"/>
              <a:r>
                <a:rPr lang="de-DE" sz="1000" dirty="0">
                  <a:latin typeface="Frutiger LT Com 45 Light" panose="020B0303030504020204" pitchFamily="34" charset="0"/>
                </a:rPr>
                <a:t>intuitiv</a:t>
              </a:r>
            </a:p>
          </p:txBody>
        </p:sp>
      </p:grpSp>
      <p:grpSp>
        <p:nvGrpSpPr>
          <p:cNvPr id="10" name="Gruppieren 9"/>
          <p:cNvGrpSpPr/>
          <p:nvPr/>
        </p:nvGrpSpPr>
        <p:grpSpPr>
          <a:xfrm>
            <a:off x="2771363" y="5626654"/>
            <a:ext cx="2654536" cy="247839"/>
            <a:chOff x="2771363" y="5626654"/>
            <a:chExt cx="2654536" cy="247839"/>
          </a:xfrm>
        </p:grpSpPr>
        <p:sp>
          <p:nvSpPr>
            <p:cNvPr id="88" name="Rectangle 49"/>
            <p:cNvSpPr/>
            <p:nvPr/>
          </p:nvSpPr>
          <p:spPr>
            <a:xfrm>
              <a:off x="2771363" y="562665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a:solidFill>
                    <a:schemeClr val="tx1"/>
                  </a:solidFill>
                  <a:latin typeface="Frutiger LT Com 45 Light" panose="020B0303030504020204" pitchFamily="34" charset="0"/>
                </a:rPr>
                <a:t>rational</a:t>
              </a:r>
            </a:p>
          </p:txBody>
        </p:sp>
        <p:sp>
          <p:nvSpPr>
            <p:cNvPr id="96" name="Textfeld 95"/>
            <p:cNvSpPr txBox="1"/>
            <p:nvPr/>
          </p:nvSpPr>
          <p:spPr>
            <a:xfrm>
              <a:off x="4501530" y="5626655"/>
              <a:ext cx="924369" cy="247838"/>
            </a:xfrm>
            <a:prstGeom prst="rect">
              <a:avLst/>
            </a:prstGeom>
            <a:noFill/>
          </p:spPr>
          <p:txBody>
            <a:bodyPr wrap="none" rtlCol="0" anchor="ctr">
              <a:noAutofit/>
            </a:bodyPr>
            <a:lstStyle/>
            <a:p>
              <a:pPr algn="r"/>
              <a:r>
                <a:rPr lang="de-DE" sz="1000" dirty="0">
                  <a:latin typeface="Frutiger LT Com 45 Light" panose="020B0303030504020204" pitchFamily="34" charset="0"/>
                </a:rPr>
                <a:t>sensibel</a:t>
              </a:r>
            </a:p>
          </p:txBody>
        </p:sp>
      </p:grpSp>
      <p:grpSp>
        <p:nvGrpSpPr>
          <p:cNvPr id="11" name="Gruppieren 10"/>
          <p:cNvGrpSpPr/>
          <p:nvPr/>
        </p:nvGrpSpPr>
        <p:grpSpPr>
          <a:xfrm>
            <a:off x="2771363" y="5961403"/>
            <a:ext cx="2654536" cy="247838"/>
            <a:chOff x="2771363" y="5961403"/>
            <a:chExt cx="2654536" cy="247838"/>
          </a:xfrm>
        </p:grpSpPr>
        <p:sp>
          <p:nvSpPr>
            <p:cNvPr id="89" name="Rectangle 49"/>
            <p:cNvSpPr/>
            <p:nvPr/>
          </p:nvSpPr>
          <p:spPr>
            <a:xfrm>
              <a:off x="2771363" y="5961403"/>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a:solidFill>
                    <a:schemeClr val="tx1"/>
                  </a:solidFill>
                  <a:latin typeface="Frutiger LT Com 45 Light" panose="020B0303030504020204" pitchFamily="34" charset="0"/>
                </a:rPr>
                <a:t>entscheidend</a:t>
              </a:r>
            </a:p>
          </p:txBody>
        </p:sp>
        <p:sp>
          <p:nvSpPr>
            <p:cNvPr id="97" name="Textfeld 96"/>
            <p:cNvSpPr txBox="1"/>
            <p:nvPr/>
          </p:nvSpPr>
          <p:spPr>
            <a:xfrm>
              <a:off x="4501530" y="5961403"/>
              <a:ext cx="924369" cy="247838"/>
            </a:xfrm>
            <a:prstGeom prst="rect">
              <a:avLst/>
            </a:prstGeom>
            <a:noFill/>
          </p:spPr>
          <p:txBody>
            <a:bodyPr wrap="none" rtlCol="0" anchor="ctr">
              <a:noAutofit/>
            </a:bodyPr>
            <a:lstStyle/>
            <a:p>
              <a:pPr algn="r"/>
              <a:r>
                <a:rPr lang="de-DE" sz="1000" dirty="0">
                  <a:latin typeface="Frutiger LT Com 45 Light" panose="020B0303030504020204" pitchFamily="34" charset="0"/>
                </a:rPr>
                <a:t>beobachtend</a:t>
              </a:r>
            </a:p>
          </p:txBody>
        </p:sp>
      </p:grpSp>
      <p:sp>
        <p:nvSpPr>
          <p:cNvPr id="102" name="Rectangle 41"/>
          <p:cNvSpPr/>
          <p:nvPr/>
        </p:nvSpPr>
        <p:spPr>
          <a:xfrm>
            <a:off x="8637223" y="5216989"/>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103" name="Rectangle 41"/>
          <p:cNvSpPr/>
          <p:nvPr/>
        </p:nvSpPr>
        <p:spPr>
          <a:xfrm>
            <a:off x="8637223" y="5472914"/>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104" name="Rectangle 41"/>
          <p:cNvSpPr/>
          <p:nvPr/>
        </p:nvSpPr>
        <p:spPr>
          <a:xfrm>
            <a:off x="8637223" y="5731203"/>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105" name="Rectangle 41"/>
          <p:cNvSpPr/>
          <p:nvPr/>
        </p:nvSpPr>
        <p:spPr>
          <a:xfrm>
            <a:off x="8637223" y="5991310"/>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000" dirty="0">
              <a:solidFill>
                <a:schemeClr val="tx1"/>
              </a:solidFill>
              <a:latin typeface="Frutiger LT Com 45 Light" panose="020B0303030504020204" pitchFamily="34" charset="0"/>
            </a:endParaRPr>
          </a:p>
        </p:txBody>
      </p:sp>
      <p:sp>
        <p:nvSpPr>
          <p:cNvPr id="51" name="Rectangle 41"/>
          <p:cNvSpPr/>
          <p:nvPr/>
        </p:nvSpPr>
        <p:spPr>
          <a:xfrm>
            <a:off x="8637222" y="4957134"/>
            <a:ext cx="3351588" cy="212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IT &amp; Internet</a:t>
            </a:r>
          </a:p>
        </p:txBody>
      </p:sp>
      <p:sp>
        <p:nvSpPr>
          <p:cNvPr id="52" name="Rectangle 41"/>
          <p:cNvSpPr/>
          <p:nvPr/>
        </p:nvSpPr>
        <p:spPr>
          <a:xfrm>
            <a:off x="8637222" y="5212035"/>
            <a:ext cx="3351587"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Software</a:t>
            </a:r>
          </a:p>
        </p:txBody>
      </p:sp>
      <p:sp>
        <p:nvSpPr>
          <p:cNvPr id="53" name="Rectangle 41"/>
          <p:cNvSpPr/>
          <p:nvPr/>
        </p:nvSpPr>
        <p:spPr>
          <a:xfrm>
            <a:off x="8631980" y="5472400"/>
            <a:ext cx="3356829" cy="207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Mobile Endgeräte</a:t>
            </a:r>
          </a:p>
        </p:txBody>
      </p:sp>
      <p:sp>
        <p:nvSpPr>
          <p:cNvPr id="61" name="Rectangle 41"/>
          <p:cNvSpPr/>
          <p:nvPr/>
        </p:nvSpPr>
        <p:spPr>
          <a:xfrm>
            <a:off x="8631979" y="5736483"/>
            <a:ext cx="3356829" cy="205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bg1"/>
                </a:solidFill>
                <a:latin typeface="Frutiger LT Com 45 Light" panose="020B0303030504020204" pitchFamily="34" charset="0"/>
              </a:rPr>
              <a:t>Mobile Applikationen</a:t>
            </a:r>
          </a:p>
        </p:txBody>
      </p:sp>
      <p:sp>
        <p:nvSpPr>
          <p:cNvPr id="68" name="Rectangle 41"/>
          <p:cNvSpPr/>
          <p:nvPr/>
        </p:nvSpPr>
        <p:spPr>
          <a:xfrm>
            <a:off x="8631978" y="5992507"/>
            <a:ext cx="3356829" cy="211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Frutiger LT Com 45 Light" panose="020B0303030504020204" pitchFamily="34" charset="0"/>
              </a:rPr>
              <a:t>Social Networking</a:t>
            </a:r>
          </a:p>
        </p:txBody>
      </p:sp>
      <p:sp>
        <p:nvSpPr>
          <p:cNvPr id="69" name="Oval 68"/>
          <p:cNvSpPr/>
          <p:nvPr/>
        </p:nvSpPr>
        <p:spPr bwMode="auto">
          <a:xfrm>
            <a:off x="3431705" y="4941168"/>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
        <p:nvSpPr>
          <p:cNvPr id="70" name="Oval 69"/>
          <p:cNvSpPr/>
          <p:nvPr/>
        </p:nvSpPr>
        <p:spPr bwMode="auto">
          <a:xfrm>
            <a:off x="3071664" y="5301208"/>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
        <p:nvSpPr>
          <p:cNvPr id="71" name="Oval 70"/>
          <p:cNvSpPr/>
          <p:nvPr/>
        </p:nvSpPr>
        <p:spPr bwMode="auto">
          <a:xfrm>
            <a:off x="3359696" y="5589240"/>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
        <p:nvSpPr>
          <p:cNvPr id="72" name="Oval 71"/>
          <p:cNvSpPr/>
          <p:nvPr/>
        </p:nvSpPr>
        <p:spPr bwMode="auto">
          <a:xfrm>
            <a:off x="3143672" y="5949280"/>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
        <p:nvSpPr>
          <p:cNvPr id="73" name="Oval 72"/>
          <p:cNvSpPr/>
          <p:nvPr/>
        </p:nvSpPr>
        <p:spPr bwMode="auto">
          <a:xfrm>
            <a:off x="11280576" y="4941168"/>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
        <p:nvSpPr>
          <p:cNvPr id="74" name="Oval 73"/>
          <p:cNvSpPr/>
          <p:nvPr/>
        </p:nvSpPr>
        <p:spPr bwMode="auto">
          <a:xfrm>
            <a:off x="11568608" y="5157192"/>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
        <p:nvSpPr>
          <p:cNvPr id="75" name="Oval 74"/>
          <p:cNvSpPr/>
          <p:nvPr/>
        </p:nvSpPr>
        <p:spPr bwMode="auto">
          <a:xfrm>
            <a:off x="11352584" y="5445224"/>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
        <p:nvSpPr>
          <p:cNvPr id="76" name="Oval 75"/>
          <p:cNvSpPr/>
          <p:nvPr/>
        </p:nvSpPr>
        <p:spPr bwMode="auto">
          <a:xfrm>
            <a:off x="11352584" y="5733256"/>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sp>
        <p:nvSpPr>
          <p:cNvPr id="77" name="Oval 76"/>
          <p:cNvSpPr/>
          <p:nvPr/>
        </p:nvSpPr>
        <p:spPr bwMode="auto">
          <a:xfrm>
            <a:off x="10200456" y="5949280"/>
            <a:ext cx="288032" cy="288032"/>
          </a:xfrm>
          <a:prstGeom prst="ellipse">
            <a:avLst/>
          </a:prstGeom>
          <a:solidFill>
            <a:schemeClr val="accent3">
              <a:lumMod val="40000"/>
              <a:lumOff val="60000"/>
              <a:alpha val="73000"/>
            </a:schemeClr>
          </a:solidFill>
          <a:ln w="9525" algn="ctr">
            <a:solidFill>
              <a:schemeClr val="tx2"/>
            </a:solidFill>
            <a:miter lim="800000"/>
            <a:headEnd/>
            <a:tailEnd/>
          </a:ln>
          <a:effectLst/>
          <a:extLst/>
        </p:spPr>
        <p:txBody>
          <a:bodyPr/>
          <a:lstStyle/>
          <a:p>
            <a:endParaRPr lang="de-DE"/>
          </a:p>
        </p:txBody>
      </p:sp>
      <p:pic>
        <p:nvPicPr>
          <p:cNvPr id="2050" name="Picture 2" descr="Bildergebnis für softwareentwickler 30 jahre">
            <a:extLst>
              <a:ext uri="{FF2B5EF4-FFF2-40B4-BE49-F238E27FC236}">
                <a16:creationId xmlns:a16="http://schemas.microsoft.com/office/drawing/2014/main" id="{AD59FD5B-9688-43E4-ACD4-6F7532558C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19" y="2916199"/>
            <a:ext cx="22143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947235"/>
      </p:ext>
    </p:extLst>
  </p:cSld>
  <p:clrMapOvr>
    <a:masterClrMapping/>
  </p:clrMapOvr>
</p:sld>
</file>

<file path=ppt/theme/theme1.xml><?xml version="1.0" encoding="utf-8"?>
<a:theme xmlns:a="http://schemas.openxmlformats.org/drawingml/2006/main" name="IESE_ppt_Master_dt">
  <a:themeElements>
    <a:clrScheme name="Fraunhofer Farbpalette">
      <a:dk1>
        <a:srgbClr val="000000"/>
      </a:dk1>
      <a:lt1>
        <a:srgbClr val="FFFFFF"/>
      </a:lt1>
      <a:dk2>
        <a:srgbClr val="179C7D"/>
      </a:dk2>
      <a:lt2>
        <a:srgbClr val="A8AFAF"/>
      </a:lt2>
      <a:accent1>
        <a:srgbClr val="EB6A0A"/>
      </a:accent1>
      <a:accent2>
        <a:srgbClr val="006E92"/>
      </a:accent2>
      <a:accent3>
        <a:srgbClr val="25BAE2"/>
      </a:accent3>
      <a:accent4>
        <a:srgbClr val="B1C800"/>
      </a:accent4>
      <a:accent5>
        <a:srgbClr val="FEEFD6"/>
      </a:accent5>
      <a:accent6>
        <a:srgbClr val="E1E3E3"/>
      </a:accent6>
      <a:hlink>
        <a:srgbClr val="25BAE2"/>
      </a:hlink>
      <a:folHlink>
        <a:srgbClr val="B1C800"/>
      </a:folHlink>
    </a:clrScheme>
    <a:fontScheme name="Bullets">
      <a:majorFont>
        <a:latin typeface="Frutiger LT Com 45 Light"/>
        <a:ea typeface=""/>
        <a:cs typeface=""/>
      </a:majorFont>
      <a:minorFont>
        <a:latin typeface="Frutiger LT Com 55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lIns="72000" tIns="54000" rIns="72000" bIns="54000">
        <a:spAutoFit/>
      </a:bodyPr>
      <a:lstStyle>
        <a:defPPr marL="215900" indent="-215900">
          <a:spcAft>
            <a:spcPts val="563"/>
          </a:spcAft>
          <a:buClr>
            <a:schemeClr val="tx2"/>
          </a:buClr>
          <a:defRPr sz="1400" dirty="0"/>
        </a:defPPr>
      </a:lstStyle>
    </a:spDef>
    <a:lnDef>
      <a:spPr bwMode="auto">
        <a:noFill/>
        <a:ln w="9525" cap="flat" cmpd="sng" algn="ctr">
          <a:solidFill>
            <a:srgbClr val="179C7D"/>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lle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lle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lle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lle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lle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lle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lle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lle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lle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lle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lle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ullets 13">
        <a:dk1>
          <a:srgbClr val="000000"/>
        </a:dk1>
        <a:lt1>
          <a:srgbClr val="FFFFFF"/>
        </a:lt1>
        <a:dk2>
          <a:srgbClr val="000000"/>
        </a:dk2>
        <a:lt2>
          <a:srgbClr val="A8AFAF"/>
        </a:lt2>
        <a:accent1>
          <a:srgbClr val="009475"/>
        </a:accent1>
        <a:accent2>
          <a:srgbClr val="333399"/>
        </a:accent2>
        <a:accent3>
          <a:srgbClr val="FFFFFF"/>
        </a:accent3>
        <a:accent4>
          <a:srgbClr val="000000"/>
        </a:accent4>
        <a:accent5>
          <a:srgbClr val="AAC8B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llets 14">
        <a:dk1>
          <a:srgbClr val="000000"/>
        </a:dk1>
        <a:lt1>
          <a:srgbClr val="FFFFFF"/>
        </a:lt1>
        <a:dk2>
          <a:srgbClr val="000000"/>
        </a:dk2>
        <a:lt2>
          <a:srgbClr val="A8AFAF"/>
        </a:lt2>
        <a:accent1>
          <a:srgbClr val="009475"/>
        </a:accent1>
        <a:accent2>
          <a:srgbClr val="009475"/>
        </a:accent2>
        <a:accent3>
          <a:srgbClr val="FFFFFF"/>
        </a:accent3>
        <a:accent4>
          <a:srgbClr val="000000"/>
        </a:accent4>
        <a:accent5>
          <a:srgbClr val="AAC8BD"/>
        </a:accent5>
        <a:accent6>
          <a:srgbClr val="008669"/>
        </a:accent6>
        <a:hlink>
          <a:srgbClr val="009475"/>
        </a:hlink>
        <a:folHlink>
          <a:srgbClr val="009475"/>
        </a:folHlink>
      </a:clrScheme>
      <a:clrMap bg1="lt1" tx1="dk1" bg2="lt2" tx2="dk2" accent1="accent1" accent2="accent2" accent3="accent3" accent4="accent4" accent5="accent5" accent6="accent6" hlink="hlink" folHlink="folHlink"/>
    </a:extraClrScheme>
    <a:extraClrScheme>
      <a:clrScheme name="Bullets 15">
        <a:dk1>
          <a:srgbClr val="000000"/>
        </a:dk1>
        <a:lt1>
          <a:srgbClr val="FFFFFF"/>
        </a:lt1>
        <a:dk2>
          <a:srgbClr val="009475"/>
        </a:dk2>
        <a:lt2>
          <a:srgbClr val="A8AFAF"/>
        </a:lt2>
        <a:accent1>
          <a:srgbClr val="25BAE2"/>
        </a:accent1>
        <a:accent2>
          <a:srgbClr val="006E92"/>
        </a:accent2>
        <a:accent3>
          <a:srgbClr val="FFFFFF"/>
        </a:accent3>
        <a:accent4>
          <a:srgbClr val="000000"/>
        </a:accent4>
        <a:accent5>
          <a:srgbClr val="ACD9EE"/>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
      <a:clrScheme name="Bullets 16">
        <a:dk1>
          <a:srgbClr val="000000"/>
        </a:dk1>
        <a:lt1>
          <a:srgbClr val="FFFFFF"/>
        </a:lt1>
        <a:dk2>
          <a:srgbClr val="009475"/>
        </a:dk2>
        <a:lt2>
          <a:srgbClr val="25BAE2"/>
        </a:lt2>
        <a:accent1>
          <a:srgbClr val="009475"/>
        </a:accent1>
        <a:accent2>
          <a:srgbClr val="006E92"/>
        </a:accent2>
        <a:accent3>
          <a:srgbClr val="FFFFFF"/>
        </a:accent3>
        <a:accent4>
          <a:srgbClr val="000000"/>
        </a:accent4>
        <a:accent5>
          <a:srgbClr val="AAC8BD"/>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Fraunhofer Farbpalette">
      <a:dk1>
        <a:srgbClr val="000000"/>
      </a:dk1>
      <a:lt1>
        <a:srgbClr val="FFFFFF"/>
      </a:lt1>
      <a:dk2>
        <a:srgbClr val="179C7D"/>
      </a:dk2>
      <a:lt2>
        <a:srgbClr val="A8AFAF"/>
      </a:lt2>
      <a:accent1>
        <a:srgbClr val="EB6A0A"/>
      </a:accent1>
      <a:accent2>
        <a:srgbClr val="006E92"/>
      </a:accent2>
      <a:accent3>
        <a:srgbClr val="25BAE2"/>
      </a:accent3>
      <a:accent4>
        <a:srgbClr val="B1C800"/>
      </a:accent4>
      <a:accent5>
        <a:srgbClr val="FEEFD6"/>
      </a:accent5>
      <a:accent6>
        <a:srgbClr val="E1E3E3"/>
      </a:accent6>
      <a:hlink>
        <a:srgbClr val="25BAE2"/>
      </a:hlink>
      <a:folHlink>
        <a:srgbClr val="B1C8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04 Persona Template</Template>
  <TotalTime>0</TotalTime>
  <Words>1420</Words>
  <Application>Microsoft Office PowerPoint</Application>
  <PresentationFormat>Breitbild</PresentationFormat>
  <Paragraphs>168</Paragraphs>
  <Slides>4</Slides>
  <Notes>4</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vt:i4>
      </vt:variant>
    </vt:vector>
  </HeadingPairs>
  <TitlesOfParts>
    <vt:vector size="11" baseType="lpstr">
      <vt:lpstr>Arial</vt:lpstr>
      <vt:lpstr>Frutiger LT Com 45 Light</vt:lpstr>
      <vt:lpstr>Frutiger LT Com 55 Roman</vt:lpstr>
      <vt:lpstr>Noto Sans Symbols</vt:lpstr>
      <vt:lpstr>Open Sans</vt:lpstr>
      <vt:lpstr>Wingdings</vt:lpstr>
      <vt:lpstr>IESE_ppt_Master_dt</vt:lpstr>
      <vt:lpstr>PowerPoint-Präsentation</vt:lpstr>
      <vt:lpstr>PowerPoint-Präsentation</vt:lpstr>
      <vt:lpstr>PowerPoint-Präsentation</vt:lpstr>
      <vt:lpstr>PowerPoint-Präsentation</vt:lpstr>
    </vt:vector>
  </TitlesOfParts>
  <Company>IESE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mjreiter</dc:creator>
  <cp:lastModifiedBy>mjreiter</cp:lastModifiedBy>
  <cp:revision>21</cp:revision>
  <cp:lastPrinted>2011-04-27T07:57:31Z</cp:lastPrinted>
  <dcterms:created xsi:type="dcterms:W3CDTF">2017-10-20T10:49:06Z</dcterms:created>
  <dcterms:modified xsi:type="dcterms:W3CDTF">2017-10-25T17:39:00Z</dcterms:modified>
</cp:coreProperties>
</file>

<file path=userCustomization/customUI.xml><?xml version="1.0" encoding="utf-8"?>
<mso:customUI xmlns:doc="http://schemas.microsoft.com/office/2006/01/customui/currentDocument" xmlns:mso="http://schemas.microsoft.com/office/2006/01/customui">
  <mso:ribbon>
    <mso:qat>
      <mso:documentControls>
        <mso:separator idQ="doc:sep1" visible="true"/>
        <mso:control idQ="mso:SlideLayoutGallery" visible="true"/>
      </mso:documentControls>
    </mso:qat>
  </mso:ribbon>
</mso:customUI>
</file>