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63" r:id="rId2"/>
    <p:sldId id="639" r:id="rId3"/>
    <p:sldId id="640" r:id="rId4"/>
    <p:sldId id="530" r:id="rId5"/>
    <p:sldId id="641" r:id="rId6"/>
    <p:sldId id="644" r:id="rId7"/>
    <p:sldId id="645" r:id="rId8"/>
    <p:sldId id="517" r:id="rId9"/>
    <p:sldId id="647" r:id="rId10"/>
    <p:sldId id="646" r:id="rId11"/>
    <p:sldId id="642" r:id="rId12"/>
    <p:sldId id="643" r:id="rId13"/>
    <p:sldId id="541" r:id="rId14"/>
    <p:sldId id="648" r:id="rId15"/>
    <p:sldId id="649" r:id="rId16"/>
    <p:sldId id="661" r:id="rId17"/>
    <p:sldId id="662" r:id="rId18"/>
    <p:sldId id="663" r:id="rId19"/>
    <p:sldId id="685" r:id="rId20"/>
    <p:sldId id="664" r:id="rId21"/>
    <p:sldId id="665" r:id="rId22"/>
    <p:sldId id="672" r:id="rId23"/>
    <p:sldId id="667" r:id="rId24"/>
    <p:sldId id="666" r:id="rId25"/>
    <p:sldId id="670" r:id="rId26"/>
    <p:sldId id="669" r:id="rId27"/>
    <p:sldId id="679" r:id="rId28"/>
    <p:sldId id="671" r:id="rId29"/>
    <p:sldId id="660" r:id="rId30"/>
    <p:sldId id="673" r:id="rId31"/>
    <p:sldId id="652" r:id="rId32"/>
    <p:sldId id="653" r:id="rId33"/>
    <p:sldId id="674" r:id="rId34"/>
    <p:sldId id="655" r:id="rId35"/>
    <p:sldId id="656" r:id="rId36"/>
    <p:sldId id="680" r:id="rId37"/>
    <p:sldId id="681" r:id="rId38"/>
    <p:sldId id="683" r:id="rId39"/>
    <p:sldId id="686" r:id="rId40"/>
    <p:sldId id="687" r:id="rId41"/>
    <p:sldId id="688" r:id="rId42"/>
    <p:sldId id="675" r:id="rId43"/>
    <p:sldId id="658" r:id="rId44"/>
    <p:sldId id="659" r:id="rId45"/>
    <p:sldId id="676" r:id="rId46"/>
    <p:sldId id="677" r:id="rId47"/>
    <p:sldId id="678" r:id="rId48"/>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nny Maeshiro Salinas" initials="R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BF109"/>
    <a:srgbClr val="F650A7"/>
    <a:srgbClr val="C60A6C"/>
    <a:srgbClr val="FBAFD7"/>
    <a:srgbClr val="2CB507"/>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778" autoAdjust="0"/>
  </p:normalViewPr>
  <p:slideViewPr>
    <p:cSldViewPr>
      <p:cViewPr varScale="1">
        <p:scale>
          <a:sx n="61" d="100"/>
          <a:sy n="61" d="100"/>
        </p:scale>
        <p:origin x="16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02378-93B9-4E59-A784-422F32D0B00B}" type="datetimeFigureOut">
              <a:rPr lang="es-BO" smtClean="0"/>
              <a:t>6/5/2019</a:t>
            </a:fld>
            <a:endParaRPr lang="es-B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7A88-9927-4117-8CA0-34EC7E536E8D}" type="slidenum">
              <a:rPr lang="es-BO" smtClean="0"/>
              <a:t>‹#›</a:t>
            </a:fld>
            <a:endParaRPr lang="es-BO"/>
          </a:p>
        </p:txBody>
      </p:sp>
    </p:spTree>
    <p:extLst>
      <p:ext uri="{BB962C8B-B14F-4D97-AF65-F5344CB8AC3E}">
        <p14:creationId xmlns:p14="http://schemas.microsoft.com/office/powerpoint/2010/main" val="224000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B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BO"/>
          </a:p>
        </p:txBody>
      </p:sp>
      <p:sp>
        <p:nvSpPr>
          <p:cNvPr id="4" name="Date Placeholder 3"/>
          <p:cNvSpPr>
            <a:spLocks noGrp="1"/>
          </p:cNvSpPr>
          <p:nvPr>
            <p:ph type="dt" sz="half" idx="10"/>
          </p:nvPr>
        </p:nvSpPr>
        <p:spPr/>
        <p:txBody>
          <a:bodyPr/>
          <a:lstStyle/>
          <a:p>
            <a:fld id="{CA9214C3-A11D-4376-8CFC-A70DCBAA4585}" type="datetime1">
              <a:rPr lang="es-GT" smtClean="0"/>
              <a:t>6/05/2019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03440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FFEB194C-833C-431E-8F81-396FCA518999}" type="datetime1">
              <a:rPr lang="es-GT" smtClean="0"/>
              <a:t>6/05/2019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11891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B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8396FF9C-CED1-410B-B1F7-790FDFFD214F}" type="datetime1">
              <a:rPr lang="es-GT" smtClean="0"/>
              <a:t>6/05/2019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88025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B87AFAFD-FCAC-475F-A557-4602AB7A3523}" type="datetime1">
              <a:rPr lang="es-GT" smtClean="0"/>
              <a:t>6/05/2019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273872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B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1186D-2702-4066-BC10-62EC6BFADF99}" type="datetime1">
              <a:rPr lang="es-GT" smtClean="0"/>
              <a:t>6/05/2019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22193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p:cNvSpPr>
            <a:spLocks noGrp="1"/>
          </p:cNvSpPr>
          <p:nvPr>
            <p:ph type="dt" sz="half" idx="10"/>
          </p:nvPr>
        </p:nvSpPr>
        <p:spPr/>
        <p:txBody>
          <a:bodyPr/>
          <a:lstStyle/>
          <a:p>
            <a:fld id="{C099C4F6-7F05-49E4-AFFD-255D4B723251}" type="datetime1">
              <a:rPr lang="es-GT" smtClean="0"/>
              <a:t>6/05/2019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32054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B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p:cNvSpPr>
            <a:spLocks noGrp="1"/>
          </p:cNvSpPr>
          <p:nvPr>
            <p:ph type="dt" sz="half" idx="10"/>
          </p:nvPr>
        </p:nvSpPr>
        <p:spPr/>
        <p:txBody>
          <a:bodyPr/>
          <a:lstStyle/>
          <a:p>
            <a:fld id="{49295EE4-2BEA-4F8E-AE0D-44DC3609E904}" type="datetime1">
              <a:rPr lang="es-GT" smtClean="0"/>
              <a:t>6/05/2019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269883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Date Placeholder 2"/>
          <p:cNvSpPr>
            <a:spLocks noGrp="1"/>
          </p:cNvSpPr>
          <p:nvPr>
            <p:ph type="dt" sz="half" idx="10"/>
          </p:nvPr>
        </p:nvSpPr>
        <p:spPr/>
        <p:txBody>
          <a:bodyPr/>
          <a:lstStyle/>
          <a:p>
            <a:fld id="{3AC52336-26F2-44A7-9E09-2B0B3AAF4D02}" type="datetime1">
              <a:rPr lang="es-GT" smtClean="0"/>
              <a:t>6/05/2019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18667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E4EA5-7456-4562-9CB2-64714490FEE9}" type="datetime1">
              <a:rPr lang="es-GT" smtClean="0"/>
              <a:t>6/05/2019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195432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B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3BDB8-FDEC-475B-BC08-305BCA040797}" type="datetime1">
              <a:rPr lang="es-GT" smtClean="0"/>
              <a:t>6/05/2019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6621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B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2C337-62B9-4F7F-B54F-D693761CF123}" type="datetime1">
              <a:rPr lang="es-GT" smtClean="0"/>
              <a:t>6/05/2019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29229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2FB0C-2153-4E48-A380-0803396B2C90}" type="datetime1">
              <a:rPr lang="es-GT" smtClean="0"/>
              <a:t>6/05/2019</a:t>
            </a:fld>
            <a:endParaRPr lang="es-G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BF3D3-405C-493D-BC3F-5D81877E5B61}" type="slidenum">
              <a:rPr lang="es-GT" smtClean="0"/>
              <a:t>‹#›</a:t>
            </a:fld>
            <a:endParaRPr lang="es-GT"/>
          </a:p>
        </p:txBody>
      </p:sp>
    </p:spTree>
    <p:extLst>
      <p:ext uri="{BB962C8B-B14F-4D97-AF65-F5344CB8AC3E}">
        <p14:creationId xmlns:p14="http://schemas.microsoft.com/office/powerpoint/2010/main" val="41169013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bea.gov/data/gdp/gross-domestic-produc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301208"/>
            <a:ext cx="6400800" cy="864096"/>
          </a:xfrm>
        </p:spPr>
        <p:txBody>
          <a:bodyPr>
            <a:normAutofit fontScale="92500" lnSpcReduction="20000"/>
          </a:bodyPr>
          <a:lstStyle/>
          <a:p>
            <a:pPr algn="r"/>
            <a:r>
              <a:rPr lang="es-BO" sz="2800" dirty="0"/>
              <a:t>May 2019</a:t>
            </a:r>
          </a:p>
          <a:p>
            <a:pPr algn="r"/>
            <a:r>
              <a:rPr lang="es-BO" sz="2800" dirty="0" err="1"/>
              <a:t>Minoru</a:t>
            </a:r>
            <a:r>
              <a:rPr lang="es-BO" sz="2800" dirty="0"/>
              <a:t> Maeshiro</a:t>
            </a:r>
          </a:p>
          <a:p>
            <a:endParaRPr lang="es-BO" sz="2800" dirty="0"/>
          </a:p>
        </p:txBody>
      </p:sp>
      <p:sp>
        <p:nvSpPr>
          <p:cNvPr id="4" name="Title 1"/>
          <p:cNvSpPr txBox="1">
            <a:spLocks/>
          </p:cNvSpPr>
          <p:nvPr/>
        </p:nvSpPr>
        <p:spPr>
          <a:xfrm>
            <a:off x="685800" y="2276872"/>
            <a:ext cx="7772400" cy="36724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BO" sz="5400" b="1" dirty="0"/>
              <a:t>House Price </a:t>
            </a:r>
            <a:r>
              <a:rPr lang="es-BO" sz="5400" b="1" dirty="0" err="1"/>
              <a:t>Analysis</a:t>
            </a:r>
            <a:r>
              <a:rPr lang="es-BO" sz="5400" b="1" dirty="0"/>
              <a:t> in </a:t>
            </a:r>
            <a:r>
              <a:rPr lang="es-BO" sz="5400" b="1" dirty="0" err="1"/>
              <a:t>United</a:t>
            </a:r>
            <a:r>
              <a:rPr lang="es-BO" sz="5400" b="1" dirty="0"/>
              <a:t> </a:t>
            </a:r>
            <a:r>
              <a:rPr lang="es-BO" sz="5400" b="1" dirty="0" err="1"/>
              <a:t>States</a:t>
            </a:r>
            <a:endParaRPr lang="es-BO" sz="5400" b="1" dirty="0"/>
          </a:p>
        </p:txBody>
      </p:sp>
      <p:sp>
        <p:nvSpPr>
          <p:cNvPr id="7" name="Slide Number Placeholder 6"/>
          <p:cNvSpPr>
            <a:spLocks noGrp="1"/>
          </p:cNvSpPr>
          <p:nvPr>
            <p:ph type="sldNum" sz="quarter" idx="12"/>
          </p:nvPr>
        </p:nvSpPr>
        <p:spPr/>
        <p:txBody>
          <a:bodyPr/>
          <a:lstStyle/>
          <a:p>
            <a:fld id="{DB0BF3D3-405C-493D-BC3F-5D81877E5B61}" type="slidenum">
              <a:rPr lang="es-GT" smtClean="0"/>
              <a:t>1</a:t>
            </a:fld>
            <a:endParaRPr lang="es-GT" dirty="0"/>
          </a:p>
        </p:txBody>
      </p:sp>
      <p:pic>
        <p:nvPicPr>
          <p:cNvPr id="5" name="Picture 4" descr="housing_v1.jpg">
            <a:extLst>
              <a:ext uri="{FF2B5EF4-FFF2-40B4-BE49-F238E27FC236}">
                <a16:creationId xmlns:a16="http://schemas.microsoft.com/office/drawing/2014/main" id="{0A95C224-6A52-493C-BB35-6BEA32535D57}"/>
              </a:ext>
            </a:extLst>
          </p:cNvPr>
          <p:cNvPicPr>
            <a:picLocks noChangeAspect="1"/>
          </p:cNvPicPr>
          <p:nvPr/>
        </p:nvPicPr>
        <p:blipFill>
          <a:blip r:embed="rId2" cstate="print"/>
          <a:stretch>
            <a:fillRect/>
          </a:stretch>
        </p:blipFill>
        <p:spPr>
          <a:xfrm>
            <a:off x="397267" y="1137409"/>
            <a:ext cx="8382000" cy="2087880"/>
          </a:xfrm>
          <a:prstGeom prst="rect">
            <a:avLst/>
          </a:prstGeom>
        </p:spPr>
        <p:style>
          <a:lnRef idx="2">
            <a:schemeClr val="accent1"/>
          </a:lnRef>
          <a:fillRef idx="1">
            <a:schemeClr val="lt1"/>
          </a:fillRef>
          <a:effectRef idx="0">
            <a:schemeClr val="accent1"/>
          </a:effectRef>
          <a:fontRef idx="minor">
            <a:schemeClr val="dk1"/>
          </a:fontRef>
        </p:style>
      </p:pic>
      <p:pic>
        <p:nvPicPr>
          <p:cNvPr id="2" name="Picture 1">
            <a:extLst>
              <a:ext uri="{FF2B5EF4-FFF2-40B4-BE49-F238E27FC236}">
                <a16:creationId xmlns:a16="http://schemas.microsoft.com/office/drawing/2014/main" id="{13EAA286-7561-4E84-8EF6-C15FA06F1B50}"/>
              </a:ext>
            </a:extLst>
          </p:cNvPr>
          <p:cNvPicPr>
            <a:picLocks noChangeAspect="1"/>
          </p:cNvPicPr>
          <p:nvPr/>
        </p:nvPicPr>
        <p:blipFill>
          <a:blip r:embed="rId3"/>
          <a:stretch>
            <a:fillRect/>
          </a:stretch>
        </p:blipFill>
        <p:spPr>
          <a:xfrm>
            <a:off x="5364088" y="327511"/>
            <a:ext cx="2592288" cy="618852"/>
          </a:xfrm>
          <a:prstGeom prst="rect">
            <a:avLst/>
          </a:prstGeom>
        </p:spPr>
      </p:pic>
    </p:spTree>
    <p:extLst>
      <p:ext uri="{BB962C8B-B14F-4D97-AF65-F5344CB8AC3E}">
        <p14:creationId xmlns:p14="http://schemas.microsoft.com/office/powerpoint/2010/main" val="123282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10</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1754326"/>
          </a:xfrm>
          <a:prstGeom prst="rect">
            <a:avLst/>
          </a:prstGeom>
        </p:spPr>
        <p:txBody>
          <a:bodyPr wrap="square">
            <a:spAutoFit/>
          </a:bodyPr>
          <a:lstStyle/>
          <a:p>
            <a:pPr algn="ctr"/>
            <a:r>
              <a:rPr lang="en-US" sz="5400" b="1" dirty="0"/>
              <a:t>2.2 Cross Sectional Analysis</a:t>
            </a:r>
          </a:p>
        </p:txBody>
      </p:sp>
    </p:spTree>
    <p:extLst>
      <p:ext uri="{BB962C8B-B14F-4D97-AF65-F5344CB8AC3E}">
        <p14:creationId xmlns:p14="http://schemas.microsoft.com/office/powerpoint/2010/main" val="421368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085584" cy="576064"/>
          </a:xfrm>
        </p:spPr>
        <p:txBody>
          <a:bodyPr>
            <a:normAutofit fontScale="55000" lnSpcReduction="20000"/>
          </a:bodyPr>
          <a:lstStyle/>
          <a:p>
            <a:pPr marL="0" indent="0" algn="ctr">
              <a:buNone/>
            </a:pPr>
            <a:r>
              <a:rPr lang="en-US" sz="5100" b="1" dirty="0"/>
              <a:t>2.2.1 House price by number of bedrooms in 2017</a:t>
            </a:r>
          </a:p>
          <a:p>
            <a:pPr marL="0" indent="0" algn="ctr">
              <a:buNone/>
            </a:pPr>
            <a:endParaRPr lang="en-US" sz="4400" b="1" dirty="0"/>
          </a:p>
          <a:p>
            <a:pPr marL="0" indent="0" algn="ctr">
              <a:buNone/>
            </a:pPr>
            <a:endParaRPr lang="en-US" sz="4400" b="1"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11</a:t>
            </a:fld>
            <a:endParaRPr lang="es-GT"/>
          </a:p>
        </p:txBody>
      </p:sp>
      <p:pic>
        <p:nvPicPr>
          <p:cNvPr id="6" name="Picture 5">
            <a:extLst>
              <a:ext uri="{FF2B5EF4-FFF2-40B4-BE49-F238E27FC236}">
                <a16:creationId xmlns:a16="http://schemas.microsoft.com/office/drawing/2014/main" id="{4D0E701B-C983-4500-A095-99EF119F9DED}"/>
              </a:ext>
            </a:extLst>
          </p:cNvPr>
          <p:cNvPicPr>
            <a:picLocks noChangeAspect="1"/>
          </p:cNvPicPr>
          <p:nvPr/>
        </p:nvPicPr>
        <p:blipFill>
          <a:blip r:embed="rId2"/>
          <a:stretch>
            <a:fillRect/>
          </a:stretch>
        </p:blipFill>
        <p:spPr>
          <a:xfrm>
            <a:off x="323528" y="980728"/>
            <a:ext cx="8229600" cy="5616624"/>
          </a:xfrm>
          <a:prstGeom prst="rect">
            <a:avLst/>
          </a:prstGeom>
        </p:spPr>
      </p:pic>
      <p:pic>
        <p:nvPicPr>
          <p:cNvPr id="4" name="Picture 3">
            <a:extLst>
              <a:ext uri="{FF2B5EF4-FFF2-40B4-BE49-F238E27FC236}">
                <a16:creationId xmlns:a16="http://schemas.microsoft.com/office/drawing/2014/main" id="{690C3B80-63BD-456A-9D2A-F0ED42C05D0B}"/>
              </a:ext>
            </a:extLst>
          </p:cNvPr>
          <p:cNvPicPr>
            <a:picLocks noChangeAspect="1"/>
          </p:cNvPicPr>
          <p:nvPr/>
        </p:nvPicPr>
        <p:blipFill>
          <a:blip r:embed="rId3"/>
          <a:stretch>
            <a:fillRect/>
          </a:stretch>
        </p:blipFill>
        <p:spPr>
          <a:xfrm>
            <a:off x="5893845" y="4077072"/>
            <a:ext cx="2659283" cy="1944216"/>
          </a:xfrm>
          <a:prstGeom prst="rect">
            <a:avLst/>
          </a:prstGeom>
        </p:spPr>
      </p:pic>
    </p:spTree>
    <p:extLst>
      <p:ext uri="{BB962C8B-B14F-4D97-AF65-F5344CB8AC3E}">
        <p14:creationId xmlns:p14="http://schemas.microsoft.com/office/powerpoint/2010/main" val="18495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EDD1C-BA3F-414E-9DCB-5613AE7A337C}"/>
              </a:ext>
            </a:extLst>
          </p:cNvPr>
          <p:cNvSpPr>
            <a:spLocks noGrp="1"/>
          </p:cNvSpPr>
          <p:nvPr>
            <p:ph type="sldNum" sz="quarter" idx="12"/>
          </p:nvPr>
        </p:nvSpPr>
        <p:spPr/>
        <p:txBody>
          <a:bodyPr/>
          <a:lstStyle/>
          <a:p>
            <a:fld id="{DB0BF3D3-405C-493D-BC3F-5D81877E5B61}" type="slidenum">
              <a:rPr lang="es-GT" smtClean="0"/>
              <a:t>12</a:t>
            </a:fld>
            <a:endParaRPr lang="es-GT"/>
          </a:p>
        </p:txBody>
      </p:sp>
      <p:pic>
        <p:nvPicPr>
          <p:cNvPr id="4" name="Picture 3">
            <a:extLst>
              <a:ext uri="{FF2B5EF4-FFF2-40B4-BE49-F238E27FC236}">
                <a16:creationId xmlns:a16="http://schemas.microsoft.com/office/drawing/2014/main" id="{0CC546E5-2BBE-4CDF-A08A-CA1C15FC7F56}"/>
              </a:ext>
            </a:extLst>
          </p:cNvPr>
          <p:cNvPicPr>
            <a:picLocks noChangeAspect="1"/>
          </p:cNvPicPr>
          <p:nvPr/>
        </p:nvPicPr>
        <p:blipFill>
          <a:blip r:embed="rId2"/>
          <a:stretch>
            <a:fillRect/>
          </a:stretch>
        </p:blipFill>
        <p:spPr>
          <a:xfrm>
            <a:off x="359532" y="938015"/>
            <a:ext cx="8136904" cy="5919985"/>
          </a:xfrm>
          <a:prstGeom prst="rect">
            <a:avLst/>
          </a:prstGeom>
        </p:spPr>
      </p:pic>
      <p:sp>
        <p:nvSpPr>
          <p:cNvPr id="6" name="TextBox 5">
            <a:extLst>
              <a:ext uri="{FF2B5EF4-FFF2-40B4-BE49-F238E27FC236}">
                <a16:creationId xmlns:a16="http://schemas.microsoft.com/office/drawing/2014/main" id="{74D81302-EEB0-44FF-9B01-6BD45BF56EDC}"/>
              </a:ext>
            </a:extLst>
          </p:cNvPr>
          <p:cNvSpPr txBox="1"/>
          <p:nvPr/>
        </p:nvSpPr>
        <p:spPr>
          <a:xfrm>
            <a:off x="755576" y="107018"/>
            <a:ext cx="7632848" cy="830997"/>
          </a:xfrm>
          <a:prstGeom prst="rect">
            <a:avLst/>
          </a:prstGeom>
          <a:noFill/>
        </p:spPr>
        <p:txBody>
          <a:bodyPr wrap="square" rtlCol="0">
            <a:spAutoFit/>
          </a:bodyPr>
          <a:lstStyle/>
          <a:p>
            <a:pPr algn="ctr"/>
            <a:r>
              <a:rPr lang="en-US" sz="2400" b="1" dirty="0"/>
              <a:t>Heatmap by state and number of bedrooms</a:t>
            </a:r>
          </a:p>
          <a:p>
            <a:pPr algn="ctr"/>
            <a:r>
              <a:rPr lang="en-US" sz="2400" b="1" dirty="0"/>
              <a:t> House prices in 2017</a:t>
            </a:r>
          </a:p>
        </p:txBody>
      </p:sp>
    </p:spTree>
    <p:extLst>
      <p:ext uri="{BB962C8B-B14F-4D97-AF65-F5344CB8AC3E}">
        <p14:creationId xmlns:p14="http://schemas.microsoft.com/office/powerpoint/2010/main" val="303068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13</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36813" y="881641"/>
            <a:ext cx="8229600" cy="4770537"/>
          </a:xfrm>
          <a:prstGeom prst="rect">
            <a:avLst/>
          </a:prstGeom>
          <a:noFill/>
        </p:spPr>
        <p:txBody>
          <a:bodyPr wrap="square" rtlCol="0">
            <a:spAutoFit/>
          </a:bodyPr>
          <a:lstStyle/>
          <a:p>
            <a:r>
              <a:rPr lang="en-US" sz="2400" b="1" dirty="0"/>
              <a:t>ABOUT PRICES BY NUMBER OF BEDROOMS:</a:t>
            </a:r>
          </a:p>
          <a:p>
            <a:endParaRPr lang="en-US" sz="2000" dirty="0"/>
          </a:p>
          <a:p>
            <a:r>
              <a:rPr lang="en-US" sz="2000" dirty="0"/>
              <a:t>To obtain this graphs, I’ve applied a pivot table taking the median of all 2017 prices by state.</a:t>
            </a:r>
          </a:p>
          <a:p>
            <a:endParaRPr lang="en-US" sz="2000" dirty="0"/>
          </a:p>
          <a:p>
            <a:pPr marL="742950" lvl="1" indent="-285750">
              <a:buFont typeface="Wingdings" panose="05000000000000000000" pitchFamily="2" charset="2"/>
              <a:buChar char="ü"/>
            </a:pPr>
            <a:r>
              <a:rPr lang="en-US" sz="2000" dirty="0"/>
              <a:t>The summary statistics shows an approximate of how much an investor will need  to buy a house. As a median of all states in the country, an investor will need between 157.518  to 497.618 $us depending on the number of bedrooms.</a:t>
            </a:r>
          </a:p>
          <a:p>
            <a:pPr lvl="1"/>
            <a:endParaRPr lang="en-US" sz="2000" dirty="0"/>
          </a:p>
          <a:p>
            <a:pPr marL="742950" lvl="1" indent="-285750">
              <a:buFont typeface="Wingdings" panose="05000000000000000000" pitchFamily="2" charset="2"/>
              <a:buChar char="ü"/>
            </a:pPr>
            <a:r>
              <a:rPr lang="en-US" sz="2000" dirty="0"/>
              <a:t>According to the heat map, the most expensive houses are in  District of Columbia, California and </a:t>
            </a:r>
            <a:r>
              <a:rPr lang="en-US" sz="2000" dirty="0" err="1"/>
              <a:t>Hawai</a:t>
            </a:r>
            <a:r>
              <a:rPr lang="en-US" sz="2000" dirty="0"/>
              <a:t>.</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NOTE: The blanks represent NO DATA. I decided to keep the information to know what states have </a:t>
            </a:r>
            <a:r>
              <a:rPr lang="en-US" sz="2000" dirty="0" err="1"/>
              <a:t>missings</a:t>
            </a:r>
            <a:r>
              <a:rPr lang="en-US" sz="2000" dirty="0"/>
              <a:t>.</a:t>
            </a:r>
            <a:endParaRPr lang="en-US" dirty="0"/>
          </a:p>
        </p:txBody>
      </p:sp>
    </p:spTree>
    <p:extLst>
      <p:ext uri="{BB962C8B-B14F-4D97-AF65-F5344CB8AC3E}">
        <p14:creationId xmlns:p14="http://schemas.microsoft.com/office/powerpoint/2010/main" val="33227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1D5FE9-DF7B-4C16-9234-11501AE26BCC}"/>
              </a:ext>
            </a:extLst>
          </p:cNvPr>
          <p:cNvSpPr>
            <a:spLocks noGrp="1"/>
          </p:cNvSpPr>
          <p:nvPr>
            <p:ph type="sldNum" sz="quarter" idx="12"/>
          </p:nvPr>
        </p:nvSpPr>
        <p:spPr/>
        <p:txBody>
          <a:bodyPr/>
          <a:lstStyle/>
          <a:p>
            <a:fld id="{DB0BF3D3-405C-493D-BC3F-5D81877E5B61}" type="slidenum">
              <a:rPr lang="es-GT" smtClean="0"/>
              <a:t>14</a:t>
            </a:fld>
            <a:endParaRPr lang="es-GT"/>
          </a:p>
        </p:txBody>
      </p:sp>
      <p:sp>
        <p:nvSpPr>
          <p:cNvPr id="4" name="Rectangle 3">
            <a:extLst>
              <a:ext uri="{FF2B5EF4-FFF2-40B4-BE49-F238E27FC236}">
                <a16:creationId xmlns:a16="http://schemas.microsoft.com/office/drawing/2014/main" id="{5E8B7001-D477-4A8B-B48C-C1D52CED4E68}"/>
              </a:ext>
            </a:extLst>
          </p:cNvPr>
          <p:cNvSpPr/>
          <p:nvPr/>
        </p:nvSpPr>
        <p:spPr>
          <a:xfrm>
            <a:off x="241176" y="167004"/>
            <a:ext cx="8435280" cy="954107"/>
          </a:xfrm>
          <a:prstGeom prst="rect">
            <a:avLst/>
          </a:prstGeom>
        </p:spPr>
        <p:txBody>
          <a:bodyPr wrap="square">
            <a:spAutoFit/>
          </a:bodyPr>
          <a:lstStyle/>
          <a:p>
            <a:pPr algn="ctr"/>
            <a:r>
              <a:rPr lang="en-US" sz="2800" b="1" dirty="0"/>
              <a:t>2.2.2 Ratio Annual rent/price by number of bedrooms in 2017</a:t>
            </a:r>
          </a:p>
        </p:txBody>
      </p:sp>
      <p:pic>
        <p:nvPicPr>
          <p:cNvPr id="7" name="Picture 6">
            <a:extLst>
              <a:ext uri="{FF2B5EF4-FFF2-40B4-BE49-F238E27FC236}">
                <a16:creationId xmlns:a16="http://schemas.microsoft.com/office/drawing/2014/main" id="{43B0824F-3EA6-4537-8C7A-D1C8438C3344}"/>
              </a:ext>
            </a:extLst>
          </p:cNvPr>
          <p:cNvPicPr>
            <a:picLocks noChangeAspect="1"/>
          </p:cNvPicPr>
          <p:nvPr/>
        </p:nvPicPr>
        <p:blipFill>
          <a:blip r:embed="rId2"/>
          <a:stretch>
            <a:fillRect/>
          </a:stretch>
        </p:blipFill>
        <p:spPr>
          <a:xfrm>
            <a:off x="467544" y="1121110"/>
            <a:ext cx="7992888" cy="5580895"/>
          </a:xfrm>
          <a:prstGeom prst="rect">
            <a:avLst/>
          </a:prstGeom>
        </p:spPr>
      </p:pic>
      <p:pic>
        <p:nvPicPr>
          <p:cNvPr id="8" name="Picture 7">
            <a:extLst>
              <a:ext uri="{FF2B5EF4-FFF2-40B4-BE49-F238E27FC236}">
                <a16:creationId xmlns:a16="http://schemas.microsoft.com/office/drawing/2014/main" id="{713C2123-A0AB-4121-A9C6-4F40F4E1C2EE}"/>
              </a:ext>
            </a:extLst>
          </p:cNvPr>
          <p:cNvPicPr>
            <a:picLocks noChangeAspect="1"/>
          </p:cNvPicPr>
          <p:nvPr/>
        </p:nvPicPr>
        <p:blipFill>
          <a:blip r:embed="rId3"/>
          <a:stretch>
            <a:fillRect/>
          </a:stretch>
        </p:blipFill>
        <p:spPr>
          <a:xfrm>
            <a:off x="5796136" y="4212322"/>
            <a:ext cx="2386211" cy="2124052"/>
          </a:xfrm>
          <a:prstGeom prst="rect">
            <a:avLst/>
          </a:prstGeom>
        </p:spPr>
      </p:pic>
    </p:spTree>
    <p:extLst>
      <p:ext uri="{BB962C8B-B14F-4D97-AF65-F5344CB8AC3E}">
        <p14:creationId xmlns:p14="http://schemas.microsoft.com/office/powerpoint/2010/main" val="291300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C052FC-1A98-478B-BD43-57BA6A4068AA}"/>
              </a:ext>
            </a:extLst>
          </p:cNvPr>
          <p:cNvSpPr>
            <a:spLocks noGrp="1"/>
          </p:cNvSpPr>
          <p:nvPr>
            <p:ph type="sldNum" sz="quarter" idx="12"/>
          </p:nvPr>
        </p:nvSpPr>
        <p:spPr/>
        <p:txBody>
          <a:bodyPr/>
          <a:lstStyle/>
          <a:p>
            <a:fld id="{DB0BF3D3-405C-493D-BC3F-5D81877E5B61}" type="slidenum">
              <a:rPr lang="es-GT" smtClean="0"/>
              <a:t>15</a:t>
            </a:fld>
            <a:endParaRPr lang="es-GT"/>
          </a:p>
        </p:txBody>
      </p:sp>
      <p:pic>
        <p:nvPicPr>
          <p:cNvPr id="2" name="Picture 1">
            <a:extLst>
              <a:ext uri="{FF2B5EF4-FFF2-40B4-BE49-F238E27FC236}">
                <a16:creationId xmlns:a16="http://schemas.microsoft.com/office/drawing/2014/main" id="{B6892127-9DB8-433A-831B-655C924B83AA}"/>
              </a:ext>
            </a:extLst>
          </p:cNvPr>
          <p:cNvPicPr>
            <a:picLocks noChangeAspect="1"/>
          </p:cNvPicPr>
          <p:nvPr/>
        </p:nvPicPr>
        <p:blipFill>
          <a:blip r:embed="rId2"/>
          <a:stretch>
            <a:fillRect/>
          </a:stretch>
        </p:blipFill>
        <p:spPr>
          <a:xfrm>
            <a:off x="251520" y="908720"/>
            <a:ext cx="8435280" cy="5812754"/>
          </a:xfrm>
          <a:prstGeom prst="rect">
            <a:avLst/>
          </a:prstGeom>
        </p:spPr>
      </p:pic>
      <p:sp>
        <p:nvSpPr>
          <p:cNvPr id="5" name="Rectangle 4">
            <a:extLst>
              <a:ext uri="{FF2B5EF4-FFF2-40B4-BE49-F238E27FC236}">
                <a16:creationId xmlns:a16="http://schemas.microsoft.com/office/drawing/2014/main" id="{E2DA6074-8E14-43E3-9AE4-C6998F3F6879}"/>
              </a:ext>
            </a:extLst>
          </p:cNvPr>
          <p:cNvSpPr/>
          <p:nvPr/>
        </p:nvSpPr>
        <p:spPr>
          <a:xfrm>
            <a:off x="622640" y="136526"/>
            <a:ext cx="7333735" cy="830997"/>
          </a:xfrm>
          <a:prstGeom prst="rect">
            <a:avLst/>
          </a:prstGeom>
        </p:spPr>
        <p:txBody>
          <a:bodyPr wrap="square">
            <a:spAutoFit/>
          </a:bodyPr>
          <a:lstStyle/>
          <a:p>
            <a:pPr algn="ctr"/>
            <a:r>
              <a:rPr lang="en-US" sz="2400" b="1" dirty="0"/>
              <a:t>Heatmap by state and number of bedrooms</a:t>
            </a:r>
          </a:p>
          <a:p>
            <a:pPr algn="ctr"/>
            <a:r>
              <a:rPr lang="en-US" sz="2400" b="1" dirty="0"/>
              <a:t>Ratio </a:t>
            </a:r>
            <a:r>
              <a:rPr lang="en-US" sz="2400" b="1" dirty="0" err="1"/>
              <a:t>Anual</a:t>
            </a:r>
            <a:r>
              <a:rPr lang="en-US" sz="2400" b="1" dirty="0"/>
              <a:t> Rent/House Price  in 2017</a:t>
            </a:r>
          </a:p>
        </p:txBody>
      </p:sp>
    </p:spTree>
    <p:extLst>
      <p:ext uri="{BB962C8B-B14F-4D97-AF65-F5344CB8AC3E}">
        <p14:creationId xmlns:p14="http://schemas.microsoft.com/office/powerpoint/2010/main" val="131995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16</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23528" y="258901"/>
            <a:ext cx="8229600" cy="6647974"/>
          </a:xfrm>
          <a:prstGeom prst="rect">
            <a:avLst/>
          </a:prstGeom>
          <a:noFill/>
        </p:spPr>
        <p:txBody>
          <a:bodyPr wrap="square" rtlCol="0">
            <a:spAutoFit/>
          </a:bodyPr>
          <a:lstStyle/>
          <a:p>
            <a:r>
              <a:rPr lang="en-US" sz="2400" b="1" dirty="0"/>
              <a:t>ABOUT RATIO ANNUAL RENT/PRICE BY NUMBER OF BEDROOMS:</a:t>
            </a:r>
          </a:p>
          <a:p>
            <a:endParaRPr lang="en-US" sz="2000" dirty="0"/>
          </a:p>
          <a:p>
            <a:r>
              <a:rPr lang="en-US" sz="2000" dirty="0"/>
              <a:t>To obtain this graphs, I’ve applied a pivot table taking the median of all 2017 annual rent by state divided by the house price with specific number of bedrooms</a:t>
            </a:r>
          </a:p>
          <a:p>
            <a:endParaRPr lang="en-US" sz="2000" dirty="0"/>
          </a:p>
          <a:p>
            <a:pPr marL="742950" lvl="1" indent="-285750">
              <a:buFont typeface="Wingdings" panose="05000000000000000000" pitchFamily="2" charset="2"/>
              <a:buChar char="ü"/>
            </a:pPr>
            <a:r>
              <a:rPr lang="en-US" sz="2000" dirty="0"/>
              <a:t>The summary statistics show an approximate of the gross profit of house by calculating the annual rent and house price ratio. It ranges between 0% to 20%.</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There is a pattern where more bedrooms relates with a decrease in gross profit. Under the heat map, the combination that show more gross profit are houses between 1 and two bedrooms.</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 more profitable combinations are Illinois-one and two bedrooms, Kansas-one and two bedrooms, Arizona-one bedroom</a:t>
            </a:r>
          </a:p>
          <a:p>
            <a:pPr lvl="1"/>
            <a:endParaRPr lang="en-US" sz="2000" dirty="0"/>
          </a:p>
          <a:p>
            <a:pPr lvl="1"/>
            <a:r>
              <a:rPr lang="en-US" sz="2000" dirty="0"/>
              <a:t>NOTE: The blanks represent NO DATA. I decided to keep the information to know what states have </a:t>
            </a:r>
            <a:r>
              <a:rPr lang="en-US" sz="2000" dirty="0" err="1"/>
              <a:t>missings</a:t>
            </a:r>
            <a:r>
              <a:rPr lang="en-US" sz="2000" dirty="0"/>
              <a:t>.</a:t>
            </a:r>
          </a:p>
          <a:p>
            <a:pPr lvl="1"/>
            <a:endParaRPr lang="en-US" dirty="0"/>
          </a:p>
        </p:txBody>
      </p:sp>
    </p:spTree>
    <p:extLst>
      <p:ext uri="{BB962C8B-B14F-4D97-AF65-F5344CB8AC3E}">
        <p14:creationId xmlns:p14="http://schemas.microsoft.com/office/powerpoint/2010/main" val="16938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085584" cy="576064"/>
          </a:xfrm>
        </p:spPr>
        <p:txBody>
          <a:bodyPr>
            <a:normAutofit fontScale="62500" lnSpcReduction="20000"/>
          </a:bodyPr>
          <a:lstStyle/>
          <a:p>
            <a:pPr marL="0" indent="0" algn="ctr">
              <a:buNone/>
            </a:pPr>
            <a:r>
              <a:rPr lang="en-US" sz="5100" b="1" dirty="0"/>
              <a:t>2.2.3 House price by type of house in 2017</a:t>
            </a:r>
          </a:p>
          <a:p>
            <a:pPr marL="0" indent="0" algn="ctr">
              <a:buNone/>
            </a:pPr>
            <a:endParaRPr lang="en-US" sz="4400" b="1" dirty="0"/>
          </a:p>
          <a:p>
            <a:pPr marL="0" indent="0" algn="ctr">
              <a:buNone/>
            </a:pPr>
            <a:endParaRPr lang="en-US" sz="4400" b="1"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17</a:t>
            </a:fld>
            <a:endParaRPr lang="es-GT"/>
          </a:p>
        </p:txBody>
      </p:sp>
      <p:pic>
        <p:nvPicPr>
          <p:cNvPr id="2" name="Picture 1">
            <a:extLst>
              <a:ext uri="{FF2B5EF4-FFF2-40B4-BE49-F238E27FC236}">
                <a16:creationId xmlns:a16="http://schemas.microsoft.com/office/drawing/2014/main" id="{864BC107-125D-4571-AD4A-464597A4D708}"/>
              </a:ext>
            </a:extLst>
          </p:cNvPr>
          <p:cNvPicPr>
            <a:picLocks noChangeAspect="1"/>
          </p:cNvPicPr>
          <p:nvPr/>
        </p:nvPicPr>
        <p:blipFill>
          <a:blip r:embed="rId2"/>
          <a:stretch>
            <a:fillRect/>
          </a:stretch>
        </p:blipFill>
        <p:spPr>
          <a:xfrm>
            <a:off x="683568" y="1124744"/>
            <a:ext cx="7416824" cy="5231606"/>
          </a:xfrm>
          <a:prstGeom prst="rect">
            <a:avLst/>
          </a:prstGeom>
        </p:spPr>
      </p:pic>
      <p:pic>
        <p:nvPicPr>
          <p:cNvPr id="7" name="Picture 6">
            <a:extLst>
              <a:ext uri="{FF2B5EF4-FFF2-40B4-BE49-F238E27FC236}">
                <a16:creationId xmlns:a16="http://schemas.microsoft.com/office/drawing/2014/main" id="{CC060C8A-CF8E-4D89-9FEB-3B3D8A78FFF1}"/>
              </a:ext>
            </a:extLst>
          </p:cNvPr>
          <p:cNvPicPr>
            <a:picLocks noChangeAspect="1"/>
          </p:cNvPicPr>
          <p:nvPr/>
        </p:nvPicPr>
        <p:blipFill>
          <a:blip r:embed="rId3"/>
          <a:stretch>
            <a:fillRect/>
          </a:stretch>
        </p:blipFill>
        <p:spPr>
          <a:xfrm>
            <a:off x="4572001" y="4221088"/>
            <a:ext cx="3240360" cy="1512168"/>
          </a:xfrm>
          <a:prstGeom prst="rect">
            <a:avLst/>
          </a:prstGeom>
        </p:spPr>
      </p:pic>
    </p:spTree>
    <p:extLst>
      <p:ext uri="{BB962C8B-B14F-4D97-AF65-F5344CB8AC3E}">
        <p14:creationId xmlns:p14="http://schemas.microsoft.com/office/powerpoint/2010/main" val="102962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EDD1C-BA3F-414E-9DCB-5613AE7A337C}"/>
              </a:ext>
            </a:extLst>
          </p:cNvPr>
          <p:cNvSpPr>
            <a:spLocks noGrp="1"/>
          </p:cNvSpPr>
          <p:nvPr>
            <p:ph type="sldNum" sz="quarter" idx="12"/>
          </p:nvPr>
        </p:nvSpPr>
        <p:spPr/>
        <p:txBody>
          <a:bodyPr/>
          <a:lstStyle/>
          <a:p>
            <a:fld id="{DB0BF3D3-405C-493D-BC3F-5D81877E5B61}" type="slidenum">
              <a:rPr lang="es-GT" smtClean="0"/>
              <a:t>18</a:t>
            </a:fld>
            <a:endParaRPr lang="es-GT"/>
          </a:p>
        </p:txBody>
      </p:sp>
      <p:sp>
        <p:nvSpPr>
          <p:cNvPr id="6" name="TextBox 5">
            <a:extLst>
              <a:ext uri="{FF2B5EF4-FFF2-40B4-BE49-F238E27FC236}">
                <a16:creationId xmlns:a16="http://schemas.microsoft.com/office/drawing/2014/main" id="{74D81302-EEB0-44FF-9B01-6BD45BF56EDC}"/>
              </a:ext>
            </a:extLst>
          </p:cNvPr>
          <p:cNvSpPr txBox="1"/>
          <p:nvPr/>
        </p:nvSpPr>
        <p:spPr>
          <a:xfrm>
            <a:off x="611560" y="332656"/>
            <a:ext cx="7632848" cy="830997"/>
          </a:xfrm>
          <a:prstGeom prst="rect">
            <a:avLst/>
          </a:prstGeom>
          <a:noFill/>
        </p:spPr>
        <p:txBody>
          <a:bodyPr wrap="square" rtlCol="0">
            <a:spAutoFit/>
          </a:bodyPr>
          <a:lstStyle/>
          <a:p>
            <a:pPr algn="ctr"/>
            <a:r>
              <a:rPr lang="en-US" sz="2400" b="1" dirty="0"/>
              <a:t>Heatmap by state and type of house </a:t>
            </a:r>
          </a:p>
          <a:p>
            <a:pPr algn="ctr"/>
            <a:r>
              <a:rPr lang="en-US" sz="2400" b="1" dirty="0"/>
              <a:t>House prices in 2017</a:t>
            </a:r>
          </a:p>
        </p:txBody>
      </p:sp>
      <p:pic>
        <p:nvPicPr>
          <p:cNvPr id="2" name="Picture 1">
            <a:extLst>
              <a:ext uri="{FF2B5EF4-FFF2-40B4-BE49-F238E27FC236}">
                <a16:creationId xmlns:a16="http://schemas.microsoft.com/office/drawing/2014/main" id="{59B97B5E-1AAD-459B-87FB-A3FD09152FE4}"/>
              </a:ext>
            </a:extLst>
          </p:cNvPr>
          <p:cNvPicPr>
            <a:picLocks noChangeAspect="1"/>
          </p:cNvPicPr>
          <p:nvPr/>
        </p:nvPicPr>
        <p:blipFill>
          <a:blip r:embed="rId2"/>
          <a:stretch>
            <a:fillRect/>
          </a:stretch>
        </p:blipFill>
        <p:spPr>
          <a:xfrm>
            <a:off x="323529" y="1162918"/>
            <a:ext cx="8208911" cy="5558557"/>
          </a:xfrm>
          <a:prstGeom prst="rect">
            <a:avLst/>
          </a:prstGeom>
        </p:spPr>
      </p:pic>
    </p:spTree>
    <p:extLst>
      <p:ext uri="{BB962C8B-B14F-4D97-AF65-F5344CB8AC3E}">
        <p14:creationId xmlns:p14="http://schemas.microsoft.com/office/powerpoint/2010/main" val="365496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19</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36813" y="881641"/>
            <a:ext cx="8229600" cy="4770537"/>
          </a:xfrm>
          <a:prstGeom prst="rect">
            <a:avLst/>
          </a:prstGeom>
          <a:noFill/>
        </p:spPr>
        <p:txBody>
          <a:bodyPr wrap="square" rtlCol="0">
            <a:spAutoFit/>
          </a:bodyPr>
          <a:lstStyle/>
          <a:p>
            <a:r>
              <a:rPr lang="en-US" sz="2400" b="1" dirty="0"/>
              <a:t>ABOUT PRICES BY TYPE OF HOUSE:</a:t>
            </a:r>
          </a:p>
          <a:p>
            <a:endParaRPr lang="en-US" sz="2000" dirty="0"/>
          </a:p>
          <a:p>
            <a:r>
              <a:rPr lang="en-US" sz="2000" dirty="0"/>
              <a:t>To obtain this graphs, I’ve applied a pivot table taking the median of all 2017 prices by type of house.</a:t>
            </a:r>
          </a:p>
          <a:p>
            <a:endParaRPr lang="en-US" sz="2000" dirty="0"/>
          </a:p>
          <a:p>
            <a:pPr marL="742950" lvl="1" indent="-285750">
              <a:buFont typeface="Wingdings" panose="05000000000000000000" pitchFamily="2" charset="2"/>
              <a:buChar char="ü"/>
            </a:pPr>
            <a:r>
              <a:rPr lang="en-US" sz="2000" dirty="0"/>
              <a:t>The summary statistics shows an approximate of how much an investor will need  to buy a house. As a median of all states in the country, an investor will need between 241.730  to 270.679 $us depending on the number of bedrooms.</a:t>
            </a:r>
          </a:p>
          <a:p>
            <a:pPr lvl="1"/>
            <a:endParaRPr lang="en-US" sz="2000" dirty="0"/>
          </a:p>
          <a:p>
            <a:pPr marL="742950" lvl="1" indent="-285750">
              <a:buFont typeface="Wingdings" panose="05000000000000000000" pitchFamily="2" charset="2"/>
              <a:buChar char="ü"/>
            </a:pPr>
            <a:r>
              <a:rPr lang="en-US" sz="2000" dirty="0"/>
              <a:t>According to the heat map, the most expensive houses are in  District of Columbia, California and </a:t>
            </a:r>
            <a:r>
              <a:rPr lang="en-US" sz="2000" dirty="0" err="1"/>
              <a:t>Hawai</a:t>
            </a:r>
            <a:r>
              <a:rPr lang="en-US" sz="2000" dirty="0"/>
              <a:t>.</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NOTE: The blanks represent NO DATA. I decided to keep the information to know what states have </a:t>
            </a:r>
            <a:r>
              <a:rPr lang="en-US" sz="2000" dirty="0" err="1"/>
              <a:t>missings</a:t>
            </a:r>
            <a:r>
              <a:rPr lang="en-US" sz="2000" dirty="0"/>
              <a:t>.</a:t>
            </a:r>
            <a:endParaRPr lang="en-US" dirty="0"/>
          </a:p>
        </p:txBody>
      </p:sp>
    </p:spTree>
    <p:extLst>
      <p:ext uri="{BB962C8B-B14F-4D97-AF65-F5344CB8AC3E}">
        <p14:creationId xmlns:p14="http://schemas.microsoft.com/office/powerpoint/2010/main" val="221622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6192688"/>
          </a:xfrm>
        </p:spPr>
        <p:txBody>
          <a:bodyPr>
            <a:normAutofit fontScale="85000" lnSpcReduction="20000"/>
          </a:bodyPr>
          <a:lstStyle/>
          <a:p>
            <a:pPr marL="0" indent="0" algn="ctr">
              <a:buNone/>
            </a:pPr>
            <a:r>
              <a:rPr lang="en-US" sz="4400" b="1" dirty="0"/>
              <a:t>Structure of Presentation</a:t>
            </a:r>
          </a:p>
          <a:p>
            <a:pPr marL="514350" indent="-514350">
              <a:buAutoNum type="arabicPeriod"/>
            </a:pPr>
            <a:r>
              <a:rPr lang="en-US" dirty="0"/>
              <a:t>Objectives</a:t>
            </a:r>
          </a:p>
          <a:p>
            <a:pPr marL="514350" indent="-514350">
              <a:buAutoNum type="arabicPeriod"/>
            </a:pPr>
            <a:endParaRPr lang="en-US" dirty="0"/>
          </a:p>
          <a:p>
            <a:pPr marL="514350" indent="-514350">
              <a:buAutoNum type="arabicPeriod"/>
            </a:pPr>
            <a:r>
              <a:rPr lang="en-US" dirty="0"/>
              <a:t>Statistical Analysis</a:t>
            </a:r>
          </a:p>
          <a:p>
            <a:pPr marL="0" indent="0">
              <a:buNone/>
            </a:pPr>
            <a:r>
              <a:rPr lang="en-US" dirty="0"/>
              <a:t>	2.1 Data Features</a:t>
            </a:r>
          </a:p>
          <a:p>
            <a:pPr marL="0" indent="0">
              <a:buNone/>
            </a:pPr>
            <a:r>
              <a:rPr lang="en-US" dirty="0"/>
              <a:t>	2.2 Cross Sectional Statistics</a:t>
            </a:r>
          </a:p>
          <a:p>
            <a:pPr marL="0" indent="0">
              <a:buNone/>
            </a:pPr>
            <a:r>
              <a:rPr lang="en-US" dirty="0"/>
              <a:t>	2.3 Time Series Statistics</a:t>
            </a:r>
          </a:p>
          <a:p>
            <a:pPr marL="0" indent="0">
              <a:buNone/>
            </a:pPr>
            <a:endParaRPr lang="en-US" dirty="0"/>
          </a:p>
          <a:p>
            <a:pPr marL="0" indent="0">
              <a:buNone/>
            </a:pPr>
            <a:r>
              <a:rPr lang="en-US" dirty="0"/>
              <a:t>3. Optimization models and prediction</a:t>
            </a:r>
          </a:p>
          <a:p>
            <a:pPr marL="0" indent="0">
              <a:buNone/>
            </a:pPr>
            <a:r>
              <a:rPr lang="en-US" dirty="0"/>
              <a:t>	3.1 Optimization</a:t>
            </a:r>
          </a:p>
          <a:p>
            <a:pPr marL="0" indent="0">
              <a:buNone/>
            </a:pPr>
            <a:r>
              <a:rPr lang="en-US" dirty="0"/>
              <a:t>	3.2 Return prediction with ARIMA models</a:t>
            </a:r>
          </a:p>
          <a:p>
            <a:pPr marL="0" indent="0">
              <a:buNone/>
            </a:pPr>
            <a:r>
              <a:rPr lang="en-US" dirty="0"/>
              <a:t>	3.3 Vector Autoregressive models</a:t>
            </a:r>
          </a:p>
          <a:p>
            <a:pPr marL="0" indent="0">
              <a:buNone/>
            </a:pPr>
            <a:endParaRPr lang="en-US" dirty="0"/>
          </a:p>
          <a:p>
            <a:pPr marL="0" indent="0">
              <a:buNone/>
            </a:pPr>
            <a:r>
              <a:rPr lang="en-US" dirty="0"/>
              <a:t>4. Conclusions</a:t>
            </a:r>
          </a:p>
          <a:p>
            <a:pPr marL="514350" indent="-514350">
              <a:buAutoNum type="arabicPeriod"/>
            </a:pPr>
            <a:endParaRPr lang="en-US" sz="2600"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a:t>
            </a:fld>
            <a:endParaRPr lang="es-GT"/>
          </a:p>
        </p:txBody>
      </p:sp>
    </p:spTree>
    <p:extLst>
      <p:ext uri="{BB962C8B-B14F-4D97-AF65-F5344CB8AC3E}">
        <p14:creationId xmlns:p14="http://schemas.microsoft.com/office/powerpoint/2010/main" val="233829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1D5FE9-DF7B-4C16-9234-11501AE26BCC}"/>
              </a:ext>
            </a:extLst>
          </p:cNvPr>
          <p:cNvSpPr>
            <a:spLocks noGrp="1"/>
          </p:cNvSpPr>
          <p:nvPr>
            <p:ph type="sldNum" sz="quarter" idx="12"/>
          </p:nvPr>
        </p:nvSpPr>
        <p:spPr/>
        <p:txBody>
          <a:bodyPr/>
          <a:lstStyle/>
          <a:p>
            <a:fld id="{DB0BF3D3-405C-493D-BC3F-5D81877E5B61}" type="slidenum">
              <a:rPr lang="es-GT" smtClean="0"/>
              <a:t>20</a:t>
            </a:fld>
            <a:endParaRPr lang="es-GT"/>
          </a:p>
        </p:txBody>
      </p:sp>
      <p:sp>
        <p:nvSpPr>
          <p:cNvPr id="4" name="Rectangle 3">
            <a:extLst>
              <a:ext uri="{FF2B5EF4-FFF2-40B4-BE49-F238E27FC236}">
                <a16:creationId xmlns:a16="http://schemas.microsoft.com/office/drawing/2014/main" id="{5E8B7001-D477-4A8B-B48C-C1D52CED4E68}"/>
              </a:ext>
            </a:extLst>
          </p:cNvPr>
          <p:cNvSpPr/>
          <p:nvPr/>
        </p:nvSpPr>
        <p:spPr>
          <a:xfrm>
            <a:off x="241176" y="167004"/>
            <a:ext cx="8435280" cy="523220"/>
          </a:xfrm>
          <a:prstGeom prst="rect">
            <a:avLst/>
          </a:prstGeom>
        </p:spPr>
        <p:txBody>
          <a:bodyPr wrap="square">
            <a:spAutoFit/>
          </a:bodyPr>
          <a:lstStyle/>
          <a:p>
            <a:pPr algn="ctr"/>
            <a:r>
              <a:rPr lang="en-US" sz="2800" b="1" dirty="0"/>
              <a:t>2.2.4 Ratio Annual rent/price by type of house in 2017</a:t>
            </a:r>
          </a:p>
        </p:txBody>
      </p:sp>
      <p:pic>
        <p:nvPicPr>
          <p:cNvPr id="2" name="Picture 1">
            <a:extLst>
              <a:ext uri="{FF2B5EF4-FFF2-40B4-BE49-F238E27FC236}">
                <a16:creationId xmlns:a16="http://schemas.microsoft.com/office/drawing/2014/main" id="{B2EA2F90-C0E2-4A89-BDCF-6DE96AC655C0}"/>
              </a:ext>
            </a:extLst>
          </p:cNvPr>
          <p:cNvPicPr>
            <a:picLocks noChangeAspect="1"/>
          </p:cNvPicPr>
          <p:nvPr/>
        </p:nvPicPr>
        <p:blipFill>
          <a:blip r:embed="rId2"/>
          <a:stretch>
            <a:fillRect/>
          </a:stretch>
        </p:blipFill>
        <p:spPr>
          <a:xfrm>
            <a:off x="323528" y="980728"/>
            <a:ext cx="8208912" cy="5375622"/>
          </a:xfrm>
          <a:prstGeom prst="rect">
            <a:avLst/>
          </a:prstGeom>
        </p:spPr>
      </p:pic>
      <p:pic>
        <p:nvPicPr>
          <p:cNvPr id="5" name="Picture 4">
            <a:extLst>
              <a:ext uri="{FF2B5EF4-FFF2-40B4-BE49-F238E27FC236}">
                <a16:creationId xmlns:a16="http://schemas.microsoft.com/office/drawing/2014/main" id="{345DEF9C-1C09-4835-9F57-F7CC7A6FED42}"/>
              </a:ext>
            </a:extLst>
          </p:cNvPr>
          <p:cNvPicPr>
            <a:picLocks noChangeAspect="1"/>
          </p:cNvPicPr>
          <p:nvPr/>
        </p:nvPicPr>
        <p:blipFill>
          <a:blip r:embed="rId3"/>
          <a:stretch>
            <a:fillRect/>
          </a:stretch>
        </p:blipFill>
        <p:spPr>
          <a:xfrm>
            <a:off x="5004048" y="3861048"/>
            <a:ext cx="2867025" cy="1656184"/>
          </a:xfrm>
          <a:prstGeom prst="rect">
            <a:avLst/>
          </a:prstGeom>
        </p:spPr>
      </p:pic>
    </p:spTree>
    <p:extLst>
      <p:ext uri="{BB962C8B-B14F-4D97-AF65-F5344CB8AC3E}">
        <p14:creationId xmlns:p14="http://schemas.microsoft.com/office/powerpoint/2010/main" val="415807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C052FC-1A98-478B-BD43-57BA6A4068AA}"/>
              </a:ext>
            </a:extLst>
          </p:cNvPr>
          <p:cNvSpPr>
            <a:spLocks noGrp="1"/>
          </p:cNvSpPr>
          <p:nvPr>
            <p:ph type="sldNum" sz="quarter" idx="12"/>
          </p:nvPr>
        </p:nvSpPr>
        <p:spPr/>
        <p:txBody>
          <a:bodyPr/>
          <a:lstStyle/>
          <a:p>
            <a:fld id="{DB0BF3D3-405C-493D-BC3F-5D81877E5B61}" type="slidenum">
              <a:rPr lang="es-GT" smtClean="0"/>
              <a:t>21</a:t>
            </a:fld>
            <a:endParaRPr lang="es-GT"/>
          </a:p>
        </p:txBody>
      </p:sp>
      <p:sp>
        <p:nvSpPr>
          <p:cNvPr id="5" name="Rectangle 4">
            <a:extLst>
              <a:ext uri="{FF2B5EF4-FFF2-40B4-BE49-F238E27FC236}">
                <a16:creationId xmlns:a16="http://schemas.microsoft.com/office/drawing/2014/main" id="{E2DA6074-8E14-43E3-9AE4-C6998F3F6879}"/>
              </a:ext>
            </a:extLst>
          </p:cNvPr>
          <p:cNvSpPr/>
          <p:nvPr/>
        </p:nvSpPr>
        <p:spPr>
          <a:xfrm>
            <a:off x="622641" y="136526"/>
            <a:ext cx="7477751" cy="830997"/>
          </a:xfrm>
          <a:prstGeom prst="rect">
            <a:avLst/>
          </a:prstGeom>
        </p:spPr>
        <p:txBody>
          <a:bodyPr wrap="square">
            <a:spAutoFit/>
          </a:bodyPr>
          <a:lstStyle/>
          <a:p>
            <a:pPr algn="ctr"/>
            <a:r>
              <a:rPr lang="en-US" sz="2400" b="1" dirty="0"/>
              <a:t>Heatmap by state and type of houses </a:t>
            </a:r>
          </a:p>
          <a:p>
            <a:pPr algn="ctr"/>
            <a:r>
              <a:rPr lang="en-US" sz="2400" b="1" dirty="0"/>
              <a:t>Ratio </a:t>
            </a:r>
            <a:r>
              <a:rPr lang="en-US" sz="2400" b="1" dirty="0" err="1"/>
              <a:t>Anual</a:t>
            </a:r>
            <a:r>
              <a:rPr lang="en-US" sz="2400" b="1" dirty="0"/>
              <a:t> Rent/House Price  in 2017</a:t>
            </a:r>
          </a:p>
        </p:txBody>
      </p:sp>
      <p:pic>
        <p:nvPicPr>
          <p:cNvPr id="4" name="Picture 3">
            <a:extLst>
              <a:ext uri="{FF2B5EF4-FFF2-40B4-BE49-F238E27FC236}">
                <a16:creationId xmlns:a16="http://schemas.microsoft.com/office/drawing/2014/main" id="{27AE20A9-A64E-4412-B07D-7D2A8E93DDB9}"/>
              </a:ext>
            </a:extLst>
          </p:cNvPr>
          <p:cNvPicPr>
            <a:picLocks noChangeAspect="1"/>
          </p:cNvPicPr>
          <p:nvPr/>
        </p:nvPicPr>
        <p:blipFill>
          <a:blip r:embed="rId2"/>
          <a:stretch>
            <a:fillRect/>
          </a:stretch>
        </p:blipFill>
        <p:spPr>
          <a:xfrm>
            <a:off x="401076" y="967523"/>
            <a:ext cx="7920880" cy="5691907"/>
          </a:xfrm>
          <a:prstGeom prst="rect">
            <a:avLst/>
          </a:prstGeom>
        </p:spPr>
      </p:pic>
    </p:spTree>
    <p:extLst>
      <p:ext uri="{BB962C8B-B14F-4D97-AF65-F5344CB8AC3E}">
        <p14:creationId xmlns:p14="http://schemas.microsoft.com/office/powerpoint/2010/main" val="62132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22</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23528" y="577040"/>
            <a:ext cx="8229600" cy="5355312"/>
          </a:xfrm>
          <a:prstGeom prst="rect">
            <a:avLst/>
          </a:prstGeom>
          <a:noFill/>
        </p:spPr>
        <p:txBody>
          <a:bodyPr wrap="square" rtlCol="0">
            <a:spAutoFit/>
          </a:bodyPr>
          <a:lstStyle/>
          <a:p>
            <a:r>
              <a:rPr lang="en-US" sz="2400" b="1" dirty="0"/>
              <a:t>ABOUT RATIO ANNUAL RENT/PRICE BY TYPE OF HOUSE:</a:t>
            </a:r>
          </a:p>
          <a:p>
            <a:endParaRPr lang="en-US" sz="2000" dirty="0"/>
          </a:p>
          <a:p>
            <a:r>
              <a:rPr lang="en-US" sz="2000" dirty="0"/>
              <a:t>To obtain this graphs, I’ve applied a pivot table taking the median of all 2017 annual rent by state divided by the different type of house price. </a:t>
            </a:r>
          </a:p>
          <a:p>
            <a:endParaRPr lang="en-US" sz="2000" dirty="0"/>
          </a:p>
          <a:p>
            <a:pPr marL="742950" lvl="1" indent="-285750">
              <a:buFont typeface="Wingdings" panose="05000000000000000000" pitchFamily="2" charset="2"/>
              <a:buChar char="ü"/>
            </a:pPr>
            <a:r>
              <a:rPr lang="en-US" sz="2000" dirty="0"/>
              <a:t>The summary statistics show an approximate of the gross profitability of house by calculating the annual rent and house price ratio. It ranges between 0% to 12%.</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There is a pattern where more bedrooms relates with a decrease in gross profitability. Under the heat map, the combination that show more gross profitability are condos.</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endParaRPr lang="en-US" sz="2000" dirty="0"/>
          </a:p>
          <a:p>
            <a:pPr lvl="1"/>
            <a:r>
              <a:rPr lang="en-US" sz="2000" dirty="0"/>
              <a:t>NOTE: The blanks represent NO DATA. I decided to keep the information to know what states have </a:t>
            </a:r>
            <a:r>
              <a:rPr lang="en-US" sz="2000" dirty="0" err="1"/>
              <a:t>missings</a:t>
            </a:r>
            <a:r>
              <a:rPr lang="en-US" sz="2000" dirty="0"/>
              <a:t>.</a:t>
            </a:r>
          </a:p>
          <a:p>
            <a:pPr lvl="1"/>
            <a:endParaRPr lang="en-US" dirty="0"/>
          </a:p>
        </p:txBody>
      </p:sp>
    </p:spTree>
    <p:extLst>
      <p:ext uri="{BB962C8B-B14F-4D97-AF65-F5344CB8AC3E}">
        <p14:creationId xmlns:p14="http://schemas.microsoft.com/office/powerpoint/2010/main" val="350486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23</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1754326"/>
          </a:xfrm>
          <a:prstGeom prst="rect">
            <a:avLst/>
          </a:prstGeom>
        </p:spPr>
        <p:txBody>
          <a:bodyPr wrap="square">
            <a:spAutoFit/>
          </a:bodyPr>
          <a:lstStyle/>
          <a:p>
            <a:pPr algn="ctr"/>
            <a:r>
              <a:rPr lang="en-US" sz="5400" b="1" dirty="0"/>
              <a:t>2.3 Time Series Analysis</a:t>
            </a:r>
          </a:p>
        </p:txBody>
      </p:sp>
    </p:spTree>
    <p:extLst>
      <p:ext uri="{BB962C8B-B14F-4D97-AF65-F5344CB8AC3E}">
        <p14:creationId xmlns:p14="http://schemas.microsoft.com/office/powerpoint/2010/main" val="665249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434BB-FDCE-4792-B944-1895F962D094}"/>
              </a:ext>
            </a:extLst>
          </p:cNvPr>
          <p:cNvSpPr>
            <a:spLocks noGrp="1"/>
          </p:cNvSpPr>
          <p:nvPr>
            <p:ph type="sldNum" sz="quarter" idx="12"/>
          </p:nvPr>
        </p:nvSpPr>
        <p:spPr/>
        <p:txBody>
          <a:bodyPr/>
          <a:lstStyle/>
          <a:p>
            <a:fld id="{DB0BF3D3-405C-493D-BC3F-5D81877E5B61}" type="slidenum">
              <a:rPr lang="es-GT" smtClean="0"/>
              <a:t>24</a:t>
            </a:fld>
            <a:endParaRPr lang="es-GT"/>
          </a:p>
        </p:txBody>
      </p:sp>
      <p:sp>
        <p:nvSpPr>
          <p:cNvPr id="4" name="TextBox 3">
            <a:extLst>
              <a:ext uri="{FF2B5EF4-FFF2-40B4-BE49-F238E27FC236}">
                <a16:creationId xmlns:a16="http://schemas.microsoft.com/office/drawing/2014/main" id="{ED255DE5-B0EF-4261-ABFC-BB886254E665}"/>
              </a:ext>
            </a:extLst>
          </p:cNvPr>
          <p:cNvSpPr txBox="1"/>
          <p:nvPr/>
        </p:nvSpPr>
        <p:spPr>
          <a:xfrm>
            <a:off x="320485" y="166806"/>
            <a:ext cx="8229600" cy="1969770"/>
          </a:xfrm>
          <a:prstGeom prst="rect">
            <a:avLst/>
          </a:prstGeom>
          <a:noFill/>
        </p:spPr>
        <p:txBody>
          <a:bodyPr wrap="square" rtlCol="0">
            <a:spAutoFit/>
          </a:bodyPr>
          <a:lstStyle/>
          <a:p>
            <a:r>
              <a:rPr lang="en-US" sz="2400" b="1" dirty="0"/>
              <a:t>TRANSFORMING THE TABLES:</a:t>
            </a:r>
          </a:p>
          <a:p>
            <a:r>
              <a:rPr lang="en-US" sz="2000" dirty="0"/>
              <a:t>For the time series analysis, I’ve tried to structure the dataset as a group of  assets. The original tables were:</a:t>
            </a:r>
          </a:p>
          <a:p>
            <a:endParaRPr lang="en-US" sz="2000" dirty="0"/>
          </a:p>
          <a:p>
            <a:endParaRPr lang="en-US" sz="2000" dirty="0"/>
          </a:p>
          <a:p>
            <a:pPr lvl="1"/>
            <a:endParaRPr lang="en-US" dirty="0"/>
          </a:p>
        </p:txBody>
      </p:sp>
      <p:pic>
        <p:nvPicPr>
          <p:cNvPr id="5" name="Picture 4">
            <a:extLst>
              <a:ext uri="{FF2B5EF4-FFF2-40B4-BE49-F238E27FC236}">
                <a16:creationId xmlns:a16="http://schemas.microsoft.com/office/drawing/2014/main" id="{C73B37C9-6243-4CF3-8434-5473795D69A8}"/>
              </a:ext>
            </a:extLst>
          </p:cNvPr>
          <p:cNvPicPr>
            <a:picLocks noChangeAspect="1"/>
          </p:cNvPicPr>
          <p:nvPr/>
        </p:nvPicPr>
        <p:blipFill>
          <a:blip r:embed="rId2"/>
          <a:stretch>
            <a:fillRect/>
          </a:stretch>
        </p:blipFill>
        <p:spPr>
          <a:xfrm>
            <a:off x="327381" y="1240413"/>
            <a:ext cx="5264423" cy="1892346"/>
          </a:xfrm>
          <a:prstGeom prst="rect">
            <a:avLst/>
          </a:prstGeom>
        </p:spPr>
      </p:pic>
      <p:sp>
        <p:nvSpPr>
          <p:cNvPr id="6" name="TextBox 5">
            <a:extLst>
              <a:ext uri="{FF2B5EF4-FFF2-40B4-BE49-F238E27FC236}">
                <a16:creationId xmlns:a16="http://schemas.microsoft.com/office/drawing/2014/main" id="{2CB1B1E2-0159-42B0-9CC8-35D3D13F11BA}"/>
              </a:ext>
            </a:extLst>
          </p:cNvPr>
          <p:cNvSpPr txBox="1"/>
          <p:nvPr/>
        </p:nvSpPr>
        <p:spPr>
          <a:xfrm>
            <a:off x="387697" y="3064882"/>
            <a:ext cx="6488559" cy="369332"/>
          </a:xfrm>
          <a:prstGeom prst="rect">
            <a:avLst/>
          </a:prstGeom>
          <a:noFill/>
        </p:spPr>
        <p:txBody>
          <a:bodyPr wrap="square" rtlCol="0">
            <a:spAutoFit/>
          </a:bodyPr>
          <a:lstStyle/>
          <a:p>
            <a:r>
              <a:rPr lang="en-US" dirty="0"/>
              <a:t>The new tables are:</a:t>
            </a:r>
          </a:p>
        </p:txBody>
      </p:sp>
      <p:pic>
        <p:nvPicPr>
          <p:cNvPr id="7" name="Picture 6">
            <a:extLst>
              <a:ext uri="{FF2B5EF4-FFF2-40B4-BE49-F238E27FC236}">
                <a16:creationId xmlns:a16="http://schemas.microsoft.com/office/drawing/2014/main" id="{9A1C5703-0DE9-423F-B16C-F082DDDD3A15}"/>
              </a:ext>
            </a:extLst>
          </p:cNvPr>
          <p:cNvPicPr>
            <a:picLocks noChangeAspect="1"/>
          </p:cNvPicPr>
          <p:nvPr/>
        </p:nvPicPr>
        <p:blipFill>
          <a:blip r:embed="rId3"/>
          <a:stretch>
            <a:fillRect/>
          </a:stretch>
        </p:blipFill>
        <p:spPr>
          <a:xfrm>
            <a:off x="2530509" y="3064882"/>
            <a:ext cx="6019576" cy="2277548"/>
          </a:xfrm>
          <a:prstGeom prst="rect">
            <a:avLst/>
          </a:prstGeom>
        </p:spPr>
      </p:pic>
      <p:sp>
        <p:nvSpPr>
          <p:cNvPr id="8" name="TextBox 7">
            <a:extLst>
              <a:ext uri="{FF2B5EF4-FFF2-40B4-BE49-F238E27FC236}">
                <a16:creationId xmlns:a16="http://schemas.microsoft.com/office/drawing/2014/main" id="{AA9311E4-7441-4F83-9C8D-964852BC3490}"/>
              </a:ext>
            </a:extLst>
          </p:cNvPr>
          <p:cNvSpPr txBox="1"/>
          <p:nvPr/>
        </p:nvSpPr>
        <p:spPr>
          <a:xfrm>
            <a:off x="387697" y="5756185"/>
            <a:ext cx="8162388" cy="923330"/>
          </a:xfrm>
          <a:prstGeom prst="rect">
            <a:avLst/>
          </a:prstGeom>
          <a:noFill/>
        </p:spPr>
        <p:txBody>
          <a:bodyPr wrap="square" rtlCol="0">
            <a:spAutoFit/>
          </a:bodyPr>
          <a:lstStyle/>
          <a:p>
            <a:r>
              <a:rPr lang="en-US" dirty="0"/>
              <a:t>If we keep the last structure. There will be 5 features by each state. For example: Alabama_1bedroom, Alabama_2bedrooms….Alabama_5 or more bedrooms. </a:t>
            </a:r>
          </a:p>
          <a:p>
            <a:endParaRPr lang="en-US" dirty="0"/>
          </a:p>
        </p:txBody>
      </p:sp>
    </p:spTree>
    <p:extLst>
      <p:ext uri="{BB962C8B-B14F-4D97-AF65-F5344CB8AC3E}">
        <p14:creationId xmlns:p14="http://schemas.microsoft.com/office/powerpoint/2010/main" val="312122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FE2D1-20FF-4708-AA16-69E0F10B2602}"/>
              </a:ext>
            </a:extLst>
          </p:cNvPr>
          <p:cNvSpPr>
            <a:spLocks noGrp="1"/>
          </p:cNvSpPr>
          <p:nvPr>
            <p:ph type="sldNum" sz="quarter" idx="12"/>
          </p:nvPr>
        </p:nvSpPr>
        <p:spPr/>
        <p:txBody>
          <a:bodyPr/>
          <a:lstStyle/>
          <a:p>
            <a:fld id="{DB0BF3D3-405C-493D-BC3F-5D81877E5B61}" type="slidenum">
              <a:rPr lang="es-GT" smtClean="0"/>
              <a:t>25</a:t>
            </a:fld>
            <a:endParaRPr lang="es-GT"/>
          </a:p>
        </p:txBody>
      </p:sp>
      <p:sp>
        <p:nvSpPr>
          <p:cNvPr id="4" name="Rectangle 3">
            <a:extLst>
              <a:ext uri="{FF2B5EF4-FFF2-40B4-BE49-F238E27FC236}">
                <a16:creationId xmlns:a16="http://schemas.microsoft.com/office/drawing/2014/main" id="{69348506-928F-4BBE-BBD0-64804E5DDB31}"/>
              </a:ext>
            </a:extLst>
          </p:cNvPr>
          <p:cNvSpPr/>
          <p:nvPr/>
        </p:nvSpPr>
        <p:spPr>
          <a:xfrm>
            <a:off x="971600" y="172123"/>
            <a:ext cx="6912768" cy="954107"/>
          </a:xfrm>
          <a:prstGeom prst="rect">
            <a:avLst/>
          </a:prstGeom>
        </p:spPr>
        <p:txBody>
          <a:bodyPr wrap="square">
            <a:spAutoFit/>
          </a:bodyPr>
          <a:lstStyle/>
          <a:p>
            <a:pPr algn="ctr"/>
            <a:r>
              <a:rPr lang="en-US" sz="2800" b="1" dirty="0"/>
              <a:t>2.3.1 Historic Prices 1996-2017 by number of bedrooms</a:t>
            </a:r>
          </a:p>
        </p:txBody>
      </p:sp>
      <p:pic>
        <p:nvPicPr>
          <p:cNvPr id="2" name="Picture 1">
            <a:extLst>
              <a:ext uri="{FF2B5EF4-FFF2-40B4-BE49-F238E27FC236}">
                <a16:creationId xmlns:a16="http://schemas.microsoft.com/office/drawing/2014/main" id="{FD6F7193-86AB-4F92-9256-11DA0C057AFE}"/>
              </a:ext>
            </a:extLst>
          </p:cNvPr>
          <p:cNvPicPr>
            <a:picLocks noChangeAspect="1"/>
          </p:cNvPicPr>
          <p:nvPr/>
        </p:nvPicPr>
        <p:blipFill>
          <a:blip r:embed="rId2"/>
          <a:stretch>
            <a:fillRect/>
          </a:stretch>
        </p:blipFill>
        <p:spPr>
          <a:xfrm>
            <a:off x="845975" y="1079148"/>
            <a:ext cx="6743700" cy="3990975"/>
          </a:xfrm>
          <a:prstGeom prst="rect">
            <a:avLst/>
          </a:prstGeom>
        </p:spPr>
      </p:pic>
      <p:sp>
        <p:nvSpPr>
          <p:cNvPr id="5" name="TextBox 4">
            <a:extLst>
              <a:ext uri="{FF2B5EF4-FFF2-40B4-BE49-F238E27FC236}">
                <a16:creationId xmlns:a16="http://schemas.microsoft.com/office/drawing/2014/main" id="{DE99C49A-D28D-42D7-A7E7-1D701F4B3E45}"/>
              </a:ext>
            </a:extLst>
          </p:cNvPr>
          <p:cNvSpPr txBox="1"/>
          <p:nvPr/>
        </p:nvSpPr>
        <p:spPr>
          <a:xfrm>
            <a:off x="654545" y="5178687"/>
            <a:ext cx="7126560" cy="1200329"/>
          </a:xfrm>
          <a:prstGeom prst="rect">
            <a:avLst/>
          </a:prstGeom>
          <a:noFill/>
        </p:spPr>
        <p:txBody>
          <a:bodyPr wrap="square" rtlCol="0">
            <a:spAutoFit/>
          </a:bodyPr>
          <a:lstStyle/>
          <a:p>
            <a:r>
              <a:rPr lang="en-US" dirty="0"/>
              <a:t>We can see in this graph the behavior of house prices as an average of all states for the different number of bedrooms. The lines follow the same pattern where we can observe how the financial crisis affected the price in the period 2008-2012.</a:t>
            </a:r>
          </a:p>
        </p:txBody>
      </p:sp>
    </p:spTree>
    <p:extLst>
      <p:ext uri="{BB962C8B-B14F-4D97-AF65-F5344CB8AC3E}">
        <p14:creationId xmlns:p14="http://schemas.microsoft.com/office/powerpoint/2010/main" val="2283332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19F75B-BA97-459B-BAC0-2C9495C6FB33}"/>
              </a:ext>
            </a:extLst>
          </p:cNvPr>
          <p:cNvSpPr>
            <a:spLocks noGrp="1"/>
          </p:cNvSpPr>
          <p:nvPr>
            <p:ph type="sldNum" sz="quarter" idx="12"/>
          </p:nvPr>
        </p:nvSpPr>
        <p:spPr/>
        <p:txBody>
          <a:bodyPr/>
          <a:lstStyle/>
          <a:p>
            <a:fld id="{DB0BF3D3-405C-493D-BC3F-5D81877E5B61}" type="slidenum">
              <a:rPr lang="es-GT" smtClean="0"/>
              <a:t>26</a:t>
            </a:fld>
            <a:endParaRPr lang="es-GT"/>
          </a:p>
        </p:txBody>
      </p:sp>
      <p:sp>
        <p:nvSpPr>
          <p:cNvPr id="4" name="TextBox 3">
            <a:extLst>
              <a:ext uri="{FF2B5EF4-FFF2-40B4-BE49-F238E27FC236}">
                <a16:creationId xmlns:a16="http://schemas.microsoft.com/office/drawing/2014/main" id="{B3B89CF7-9C66-4002-B265-AE5731A877D2}"/>
              </a:ext>
            </a:extLst>
          </p:cNvPr>
          <p:cNvSpPr txBox="1"/>
          <p:nvPr/>
        </p:nvSpPr>
        <p:spPr>
          <a:xfrm>
            <a:off x="323528" y="548680"/>
            <a:ext cx="8229600" cy="3816429"/>
          </a:xfrm>
          <a:prstGeom prst="rect">
            <a:avLst/>
          </a:prstGeom>
          <a:noFill/>
        </p:spPr>
        <p:txBody>
          <a:bodyPr wrap="square" rtlCol="0">
            <a:spAutoFit/>
          </a:bodyPr>
          <a:lstStyle/>
          <a:p>
            <a:r>
              <a:rPr lang="en-US" sz="2400" b="1" dirty="0"/>
              <a:t>REDUCING DATA SET:</a:t>
            </a:r>
          </a:p>
          <a:p>
            <a:r>
              <a:rPr lang="en-US" sz="2000" dirty="0"/>
              <a:t>I’ve decided to reduce the dataset. I’ve follow the next steps: </a:t>
            </a:r>
          </a:p>
          <a:p>
            <a:endParaRPr lang="en-US" sz="2000" dirty="0"/>
          </a:p>
          <a:p>
            <a:pPr marL="342900" indent="-342900">
              <a:buFont typeface="Wingdings" panose="05000000000000000000" pitchFamily="2" charset="2"/>
              <a:buChar char="ü"/>
            </a:pPr>
            <a:r>
              <a:rPr lang="en-US" sz="2000" dirty="0"/>
              <a:t>I’ve reduced the timeframe horizon from 2010-2017 for two reasons: 1) Less missing data, 2) This timeframe contemplates the prices after the financial crisis in 2008.</a:t>
            </a:r>
          </a:p>
          <a:p>
            <a:pPr marL="342900" indent="-342900">
              <a:buFont typeface="Wingdings" panose="05000000000000000000" pitchFamily="2" charset="2"/>
              <a:buChar char="ü"/>
            </a:pPr>
            <a:r>
              <a:rPr lang="en-US" sz="2000" dirty="0"/>
              <a:t>I’ve applied the monthly  percentage increase rate as a measure of return.</a:t>
            </a:r>
          </a:p>
          <a:p>
            <a:pPr marL="342900" indent="-342900">
              <a:buFont typeface="Wingdings" panose="05000000000000000000" pitchFamily="2" charset="2"/>
              <a:buChar char="ü"/>
            </a:pPr>
            <a:r>
              <a:rPr lang="en-US" sz="2000" dirty="0"/>
              <a:t> I’ve chosen the top10 assets (columns) with the highest returns in that timeframe horizon.</a:t>
            </a:r>
          </a:p>
          <a:p>
            <a:endParaRPr lang="en-US" sz="2000" dirty="0"/>
          </a:p>
          <a:p>
            <a:endParaRPr lang="en-US" sz="2000" dirty="0"/>
          </a:p>
          <a:p>
            <a:pPr lvl="1"/>
            <a:endParaRPr lang="en-US" dirty="0"/>
          </a:p>
        </p:txBody>
      </p:sp>
      <p:pic>
        <p:nvPicPr>
          <p:cNvPr id="5" name="Picture 4">
            <a:extLst>
              <a:ext uri="{FF2B5EF4-FFF2-40B4-BE49-F238E27FC236}">
                <a16:creationId xmlns:a16="http://schemas.microsoft.com/office/drawing/2014/main" id="{40B9B82F-C625-4FA8-89D5-AC91FD9CEBD8}"/>
              </a:ext>
            </a:extLst>
          </p:cNvPr>
          <p:cNvPicPr>
            <a:picLocks noChangeAspect="1"/>
          </p:cNvPicPr>
          <p:nvPr/>
        </p:nvPicPr>
        <p:blipFill>
          <a:blip r:embed="rId2"/>
          <a:stretch>
            <a:fillRect/>
          </a:stretch>
        </p:blipFill>
        <p:spPr>
          <a:xfrm>
            <a:off x="2054466" y="3763367"/>
            <a:ext cx="4468713" cy="2561949"/>
          </a:xfrm>
          <a:prstGeom prst="rect">
            <a:avLst/>
          </a:prstGeom>
        </p:spPr>
      </p:pic>
    </p:spTree>
    <p:extLst>
      <p:ext uri="{BB962C8B-B14F-4D97-AF65-F5344CB8AC3E}">
        <p14:creationId xmlns:p14="http://schemas.microsoft.com/office/powerpoint/2010/main" val="3365926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1A0BD-8E2C-476B-A79E-C47692A27C2B}"/>
              </a:ext>
            </a:extLst>
          </p:cNvPr>
          <p:cNvSpPr>
            <a:spLocks noGrp="1"/>
          </p:cNvSpPr>
          <p:nvPr>
            <p:ph type="sldNum" sz="quarter" idx="12"/>
          </p:nvPr>
        </p:nvSpPr>
        <p:spPr/>
        <p:txBody>
          <a:bodyPr/>
          <a:lstStyle/>
          <a:p>
            <a:fld id="{DB0BF3D3-405C-493D-BC3F-5D81877E5B61}" type="slidenum">
              <a:rPr lang="es-GT" smtClean="0"/>
              <a:t>27</a:t>
            </a:fld>
            <a:endParaRPr lang="es-GT"/>
          </a:p>
        </p:txBody>
      </p:sp>
      <p:sp>
        <p:nvSpPr>
          <p:cNvPr id="4" name="Rectangle 3">
            <a:extLst>
              <a:ext uri="{FF2B5EF4-FFF2-40B4-BE49-F238E27FC236}">
                <a16:creationId xmlns:a16="http://schemas.microsoft.com/office/drawing/2014/main" id="{B8513B09-86EC-442A-86EA-961AED43C54C}"/>
              </a:ext>
            </a:extLst>
          </p:cNvPr>
          <p:cNvSpPr/>
          <p:nvPr/>
        </p:nvSpPr>
        <p:spPr>
          <a:xfrm>
            <a:off x="241176" y="167004"/>
            <a:ext cx="8435280" cy="954107"/>
          </a:xfrm>
          <a:prstGeom prst="rect">
            <a:avLst/>
          </a:prstGeom>
        </p:spPr>
        <p:txBody>
          <a:bodyPr wrap="square">
            <a:spAutoFit/>
          </a:bodyPr>
          <a:lstStyle/>
          <a:p>
            <a:pPr algn="ctr"/>
            <a:r>
              <a:rPr lang="en-US" sz="2800" b="1" dirty="0"/>
              <a:t>2.3.2 Historic Prices 2010-2017 (Based in Top ten return state-number of bedrooms combinations)</a:t>
            </a:r>
          </a:p>
        </p:txBody>
      </p:sp>
      <p:pic>
        <p:nvPicPr>
          <p:cNvPr id="5" name="Picture 4">
            <a:extLst>
              <a:ext uri="{FF2B5EF4-FFF2-40B4-BE49-F238E27FC236}">
                <a16:creationId xmlns:a16="http://schemas.microsoft.com/office/drawing/2014/main" id="{019427AB-34E8-4F00-A8EB-076FF4F7595B}"/>
              </a:ext>
            </a:extLst>
          </p:cNvPr>
          <p:cNvPicPr>
            <a:picLocks noChangeAspect="1"/>
          </p:cNvPicPr>
          <p:nvPr/>
        </p:nvPicPr>
        <p:blipFill>
          <a:blip r:embed="rId2"/>
          <a:stretch>
            <a:fillRect/>
          </a:stretch>
        </p:blipFill>
        <p:spPr>
          <a:xfrm>
            <a:off x="611561" y="1133687"/>
            <a:ext cx="5256584" cy="3433366"/>
          </a:xfrm>
          <a:prstGeom prst="rect">
            <a:avLst/>
          </a:prstGeom>
        </p:spPr>
      </p:pic>
      <p:pic>
        <p:nvPicPr>
          <p:cNvPr id="6" name="Picture 5">
            <a:extLst>
              <a:ext uri="{FF2B5EF4-FFF2-40B4-BE49-F238E27FC236}">
                <a16:creationId xmlns:a16="http://schemas.microsoft.com/office/drawing/2014/main" id="{AEFD04C6-D09E-45A2-BD6F-63C9D8A9D844}"/>
              </a:ext>
            </a:extLst>
          </p:cNvPr>
          <p:cNvPicPr>
            <a:picLocks noChangeAspect="1"/>
          </p:cNvPicPr>
          <p:nvPr/>
        </p:nvPicPr>
        <p:blipFill>
          <a:blip r:embed="rId3"/>
          <a:stretch>
            <a:fillRect/>
          </a:stretch>
        </p:blipFill>
        <p:spPr>
          <a:xfrm>
            <a:off x="474542" y="4567052"/>
            <a:ext cx="5393603" cy="2123943"/>
          </a:xfrm>
          <a:prstGeom prst="rect">
            <a:avLst/>
          </a:prstGeom>
        </p:spPr>
      </p:pic>
      <p:sp>
        <p:nvSpPr>
          <p:cNvPr id="7" name="TextBox 6">
            <a:extLst>
              <a:ext uri="{FF2B5EF4-FFF2-40B4-BE49-F238E27FC236}">
                <a16:creationId xmlns:a16="http://schemas.microsoft.com/office/drawing/2014/main" id="{DCE9323A-EE0B-4784-B56B-98A72A45B4CA}"/>
              </a:ext>
            </a:extLst>
          </p:cNvPr>
          <p:cNvSpPr txBox="1"/>
          <p:nvPr/>
        </p:nvSpPr>
        <p:spPr>
          <a:xfrm>
            <a:off x="6228184" y="1988840"/>
            <a:ext cx="2304255" cy="3970318"/>
          </a:xfrm>
          <a:prstGeom prst="rect">
            <a:avLst/>
          </a:prstGeom>
          <a:noFill/>
        </p:spPr>
        <p:txBody>
          <a:bodyPr wrap="square" rtlCol="0">
            <a:spAutoFit/>
          </a:bodyPr>
          <a:lstStyle/>
          <a:p>
            <a:r>
              <a:rPr lang="en-US" dirty="0"/>
              <a:t>We can observe that all combinations state-number of bedrooms have a positive tendency after 2012.</a:t>
            </a:r>
          </a:p>
          <a:p>
            <a:endParaRPr lang="en-US" dirty="0"/>
          </a:p>
          <a:p>
            <a:r>
              <a:rPr lang="en-US" dirty="0"/>
              <a:t>It is interesting to observe that the average prices of 1 and 2 bedroom in California are above other 2 and 3 bedrooms in other states.  </a:t>
            </a:r>
          </a:p>
        </p:txBody>
      </p:sp>
    </p:spTree>
    <p:extLst>
      <p:ext uri="{BB962C8B-B14F-4D97-AF65-F5344CB8AC3E}">
        <p14:creationId xmlns:p14="http://schemas.microsoft.com/office/powerpoint/2010/main" val="187999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31BFCF-AB47-4464-8BE6-14F4B2D5C88F}"/>
              </a:ext>
            </a:extLst>
          </p:cNvPr>
          <p:cNvSpPr>
            <a:spLocks noGrp="1"/>
          </p:cNvSpPr>
          <p:nvPr>
            <p:ph type="sldNum" sz="quarter" idx="12"/>
          </p:nvPr>
        </p:nvSpPr>
        <p:spPr/>
        <p:txBody>
          <a:bodyPr/>
          <a:lstStyle/>
          <a:p>
            <a:fld id="{DB0BF3D3-405C-493D-BC3F-5D81877E5B61}" type="slidenum">
              <a:rPr lang="es-GT" smtClean="0"/>
              <a:t>28</a:t>
            </a:fld>
            <a:endParaRPr lang="es-GT"/>
          </a:p>
        </p:txBody>
      </p:sp>
      <p:sp>
        <p:nvSpPr>
          <p:cNvPr id="5" name="Rectangle 4">
            <a:extLst>
              <a:ext uri="{FF2B5EF4-FFF2-40B4-BE49-F238E27FC236}">
                <a16:creationId xmlns:a16="http://schemas.microsoft.com/office/drawing/2014/main" id="{F0D38225-A74A-4FF6-9DB2-5342C02EFEB4}"/>
              </a:ext>
            </a:extLst>
          </p:cNvPr>
          <p:cNvSpPr/>
          <p:nvPr/>
        </p:nvSpPr>
        <p:spPr>
          <a:xfrm>
            <a:off x="241176" y="167004"/>
            <a:ext cx="8435280" cy="954107"/>
          </a:xfrm>
          <a:prstGeom prst="rect">
            <a:avLst/>
          </a:prstGeom>
        </p:spPr>
        <p:txBody>
          <a:bodyPr wrap="square">
            <a:spAutoFit/>
          </a:bodyPr>
          <a:lstStyle/>
          <a:p>
            <a:pPr algn="ctr"/>
            <a:r>
              <a:rPr lang="en-US" sz="2800" b="1" dirty="0"/>
              <a:t>2.3.3 Historic Return 2010-2017 (Top ten return combinations)</a:t>
            </a:r>
          </a:p>
        </p:txBody>
      </p:sp>
      <p:pic>
        <p:nvPicPr>
          <p:cNvPr id="6" name="Picture 5">
            <a:extLst>
              <a:ext uri="{FF2B5EF4-FFF2-40B4-BE49-F238E27FC236}">
                <a16:creationId xmlns:a16="http://schemas.microsoft.com/office/drawing/2014/main" id="{684552B7-22E8-4521-834D-42AC50FB6D96}"/>
              </a:ext>
            </a:extLst>
          </p:cNvPr>
          <p:cNvPicPr>
            <a:picLocks noChangeAspect="1"/>
          </p:cNvPicPr>
          <p:nvPr/>
        </p:nvPicPr>
        <p:blipFill>
          <a:blip r:embed="rId2"/>
          <a:stretch>
            <a:fillRect/>
          </a:stretch>
        </p:blipFill>
        <p:spPr>
          <a:xfrm>
            <a:off x="673761" y="1114425"/>
            <a:ext cx="7796478" cy="3754735"/>
          </a:xfrm>
          <a:prstGeom prst="rect">
            <a:avLst/>
          </a:prstGeom>
        </p:spPr>
      </p:pic>
      <p:sp>
        <p:nvSpPr>
          <p:cNvPr id="7" name="TextBox 6">
            <a:extLst>
              <a:ext uri="{FF2B5EF4-FFF2-40B4-BE49-F238E27FC236}">
                <a16:creationId xmlns:a16="http://schemas.microsoft.com/office/drawing/2014/main" id="{AD884D95-9F57-4653-B6CE-3524C476EF59}"/>
              </a:ext>
            </a:extLst>
          </p:cNvPr>
          <p:cNvSpPr txBox="1"/>
          <p:nvPr/>
        </p:nvSpPr>
        <p:spPr>
          <a:xfrm>
            <a:off x="467544" y="5229200"/>
            <a:ext cx="8002695" cy="923330"/>
          </a:xfrm>
          <a:prstGeom prst="rect">
            <a:avLst/>
          </a:prstGeom>
          <a:noFill/>
        </p:spPr>
        <p:txBody>
          <a:bodyPr wrap="square" rtlCol="0">
            <a:spAutoFit/>
          </a:bodyPr>
          <a:lstStyle/>
          <a:p>
            <a:r>
              <a:rPr lang="en-US" dirty="0"/>
              <a:t>The red line shows that after 2012, every combination state-number of bedrooms return is positive (Investors never lose in this period). There is just one exception with district of Columbia that shows negative returns in the year 2017. </a:t>
            </a:r>
          </a:p>
        </p:txBody>
      </p:sp>
    </p:spTree>
    <p:extLst>
      <p:ext uri="{BB962C8B-B14F-4D97-AF65-F5344CB8AC3E}">
        <p14:creationId xmlns:p14="http://schemas.microsoft.com/office/powerpoint/2010/main" val="2524669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3. </a:t>
            </a:r>
            <a:r>
              <a:rPr lang="es-BO" sz="7200" b="1" dirty="0" err="1"/>
              <a:t>Prediction</a:t>
            </a:r>
            <a:r>
              <a:rPr lang="es-BO" sz="7200" b="1" dirty="0"/>
              <a:t> and </a:t>
            </a:r>
            <a:r>
              <a:rPr lang="es-BO" sz="7200" b="1" dirty="0" err="1"/>
              <a:t>Optimization</a:t>
            </a:r>
            <a:endParaRPr lang="es-BO" sz="7200"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29</a:t>
            </a:fld>
            <a:endParaRPr lang="es-GT"/>
          </a:p>
        </p:txBody>
      </p:sp>
      <p:pic>
        <p:nvPicPr>
          <p:cNvPr id="6" name="Picture 5">
            <a:extLst>
              <a:ext uri="{FF2B5EF4-FFF2-40B4-BE49-F238E27FC236}">
                <a16:creationId xmlns:a16="http://schemas.microsoft.com/office/drawing/2014/main" id="{06E2C1C5-5FAE-4A83-BC30-E09D88F44DAA}"/>
              </a:ext>
            </a:extLst>
          </p:cNvPr>
          <p:cNvPicPr>
            <a:picLocks noChangeAspect="1"/>
          </p:cNvPicPr>
          <p:nvPr/>
        </p:nvPicPr>
        <p:blipFill>
          <a:blip r:embed="rId2"/>
          <a:stretch>
            <a:fillRect/>
          </a:stretch>
        </p:blipFill>
        <p:spPr>
          <a:xfrm>
            <a:off x="6553200" y="31050"/>
            <a:ext cx="2378152" cy="2338116"/>
          </a:xfrm>
          <a:prstGeom prst="rect">
            <a:avLst/>
          </a:prstGeom>
        </p:spPr>
      </p:pic>
      <p:pic>
        <p:nvPicPr>
          <p:cNvPr id="7" name="Picture 6">
            <a:extLst>
              <a:ext uri="{FF2B5EF4-FFF2-40B4-BE49-F238E27FC236}">
                <a16:creationId xmlns:a16="http://schemas.microsoft.com/office/drawing/2014/main" id="{B73EFBBF-7923-43F9-9C1E-72D992A3D658}"/>
              </a:ext>
            </a:extLst>
          </p:cNvPr>
          <p:cNvPicPr>
            <a:picLocks noChangeAspect="1"/>
          </p:cNvPicPr>
          <p:nvPr/>
        </p:nvPicPr>
        <p:blipFill>
          <a:blip r:embed="rId3"/>
          <a:stretch>
            <a:fillRect/>
          </a:stretch>
        </p:blipFill>
        <p:spPr>
          <a:xfrm>
            <a:off x="5796136" y="5013176"/>
            <a:ext cx="2592288" cy="618852"/>
          </a:xfrm>
          <a:prstGeom prst="rect">
            <a:avLst/>
          </a:prstGeom>
        </p:spPr>
      </p:pic>
    </p:spTree>
    <p:extLst>
      <p:ext uri="{BB962C8B-B14F-4D97-AF65-F5344CB8AC3E}">
        <p14:creationId xmlns:p14="http://schemas.microsoft.com/office/powerpoint/2010/main" val="277167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lgn="ctr">
              <a:buNone/>
            </a:pPr>
            <a:endParaRPr lang="es-BO" sz="7200" b="1" dirty="0"/>
          </a:p>
          <a:p>
            <a:pPr marL="0" indent="0" algn="ctr">
              <a:buNone/>
            </a:pPr>
            <a:r>
              <a:rPr lang="es-BO" sz="7200" b="1" dirty="0"/>
              <a:t>1. OBJECTIVES</a:t>
            </a:r>
          </a:p>
        </p:txBody>
      </p:sp>
      <p:sp>
        <p:nvSpPr>
          <p:cNvPr id="5" name="4 Marcador de número de diapositiva"/>
          <p:cNvSpPr>
            <a:spLocks noGrp="1"/>
          </p:cNvSpPr>
          <p:nvPr>
            <p:ph type="sldNum" sz="quarter" idx="12"/>
          </p:nvPr>
        </p:nvSpPr>
        <p:spPr/>
        <p:txBody>
          <a:bodyPr/>
          <a:lstStyle/>
          <a:p>
            <a:fld id="{DB0BF3D3-405C-493D-BC3F-5D81877E5B61}" type="slidenum">
              <a:rPr lang="es-GT" smtClean="0"/>
              <a:t>3</a:t>
            </a:fld>
            <a:endParaRPr lang="es-GT"/>
          </a:p>
        </p:txBody>
      </p:sp>
      <p:pic>
        <p:nvPicPr>
          <p:cNvPr id="2" name="Picture 1">
            <a:extLst>
              <a:ext uri="{FF2B5EF4-FFF2-40B4-BE49-F238E27FC236}">
                <a16:creationId xmlns:a16="http://schemas.microsoft.com/office/drawing/2014/main" id="{EC2C58EB-0773-4828-8406-BFFB0CCBA83C}"/>
              </a:ext>
            </a:extLst>
          </p:cNvPr>
          <p:cNvPicPr>
            <a:picLocks noChangeAspect="1"/>
          </p:cNvPicPr>
          <p:nvPr/>
        </p:nvPicPr>
        <p:blipFill>
          <a:blip r:embed="rId2"/>
          <a:stretch>
            <a:fillRect/>
          </a:stretch>
        </p:blipFill>
        <p:spPr>
          <a:xfrm>
            <a:off x="6090989" y="136525"/>
            <a:ext cx="2657475" cy="1828800"/>
          </a:xfrm>
          <a:prstGeom prst="rect">
            <a:avLst/>
          </a:prstGeom>
        </p:spPr>
      </p:pic>
      <p:pic>
        <p:nvPicPr>
          <p:cNvPr id="6" name="Picture 5">
            <a:extLst>
              <a:ext uri="{FF2B5EF4-FFF2-40B4-BE49-F238E27FC236}">
                <a16:creationId xmlns:a16="http://schemas.microsoft.com/office/drawing/2014/main" id="{35B8524F-57C5-4975-B101-19AF683BB0D8}"/>
              </a:ext>
            </a:extLst>
          </p:cNvPr>
          <p:cNvPicPr>
            <a:picLocks noChangeAspect="1"/>
          </p:cNvPicPr>
          <p:nvPr/>
        </p:nvPicPr>
        <p:blipFill>
          <a:blip r:embed="rId3"/>
          <a:stretch>
            <a:fillRect/>
          </a:stretch>
        </p:blipFill>
        <p:spPr>
          <a:xfrm>
            <a:off x="6023021" y="5260541"/>
            <a:ext cx="2592288" cy="618852"/>
          </a:xfrm>
          <a:prstGeom prst="rect">
            <a:avLst/>
          </a:prstGeom>
        </p:spPr>
      </p:pic>
    </p:spTree>
    <p:extLst>
      <p:ext uri="{BB962C8B-B14F-4D97-AF65-F5344CB8AC3E}">
        <p14:creationId xmlns:p14="http://schemas.microsoft.com/office/powerpoint/2010/main" val="255046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30</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923330"/>
          </a:xfrm>
          <a:prstGeom prst="rect">
            <a:avLst/>
          </a:prstGeom>
        </p:spPr>
        <p:txBody>
          <a:bodyPr wrap="square">
            <a:spAutoFit/>
          </a:bodyPr>
          <a:lstStyle/>
          <a:p>
            <a:pPr algn="ctr"/>
            <a:r>
              <a:rPr lang="en-US" sz="5400" b="1" dirty="0"/>
              <a:t>3.1 Optimization</a:t>
            </a:r>
          </a:p>
        </p:txBody>
      </p:sp>
    </p:spTree>
    <p:extLst>
      <p:ext uri="{BB962C8B-B14F-4D97-AF65-F5344CB8AC3E}">
        <p14:creationId xmlns:p14="http://schemas.microsoft.com/office/powerpoint/2010/main" val="599058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F84BC2-BEBD-4325-A6B5-D0E50651987A}"/>
              </a:ext>
            </a:extLst>
          </p:cNvPr>
          <p:cNvSpPr>
            <a:spLocks noGrp="1"/>
          </p:cNvSpPr>
          <p:nvPr>
            <p:ph type="sldNum" sz="quarter" idx="12"/>
          </p:nvPr>
        </p:nvSpPr>
        <p:spPr/>
        <p:txBody>
          <a:bodyPr/>
          <a:lstStyle/>
          <a:p>
            <a:fld id="{DB0BF3D3-405C-493D-BC3F-5D81877E5B61}" type="slidenum">
              <a:rPr lang="es-GT" smtClean="0"/>
              <a:t>31</a:t>
            </a:fld>
            <a:endParaRPr lang="es-GT"/>
          </a:p>
        </p:txBody>
      </p:sp>
      <p:sp>
        <p:nvSpPr>
          <p:cNvPr id="4" name="TextBox 3">
            <a:extLst>
              <a:ext uri="{FF2B5EF4-FFF2-40B4-BE49-F238E27FC236}">
                <a16:creationId xmlns:a16="http://schemas.microsoft.com/office/drawing/2014/main" id="{28B3A59C-CBEE-4DB1-8AD8-D490D7E0823C}"/>
              </a:ext>
            </a:extLst>
          </p:cNvPr>
          <p:cNvSpPr txBox="1"/>
          <p:nvPr/>
        </p:nvSpPr>
        <p:spPr>
          <a:xfrm>
            <a:off x="457200" y="908720"/>
            <a:ext cx="8229600" cy="4493538"/>
          </a:xfrm>
          <a:prstGeom prst="rect">
            <a:avLst/>
          </a:prstGeom>
          <a:noFill/>
        </p:spPr>
        <p:txBody>
          <a:bodyPr wrap="square" rtlCol="0">
            <a:spAutoFit/>
          </a:bodyPr>
          <a:lstStyle/>
          <a:p>
            <a:r>
              <a:rPr lang="en-US" sz="3200" b="1" dirty="0"/>
              <a:t>SPECIFICATION (Objectives and constraints):</a:t>
            </a:r>
          </a:p>
          <a:p>
            <a:endParaRPr lang="en-US" sz="2400" dirty="0"/>
          </a:p>
          <a:p>
            <a:r>
              <a:rPr lang="en-US" sz="2400" dirty="0"/>
              <a:t>I’ve applied this specifications to choose the optimal portfolio of the top10 assets selected in the previous section:</a:t>
            </a:r>
          </a:p>
          <a:p>
            <a:endParaRPr lang="en-US" sz="2400" dirty="0"/>
          </a:p>
          <a:p>
            <a:r>
              <a:rPr lang="en-US" sz="2400" dirty="0"/>
              <a:t>Objective: </a:t>
            </a:r>
          </a:p>
          <a:p>
            <a:pPr marL="1257300" lvl="2" indent="-342900">
              <a:buFont typeface="Wingdings" panose="05000000000000000000" pitchFamily="2" charset="2"/>
              <a:buChar char="ü"/>
            </a:pPr>
            <a:r>
              <a:rPr lang="en-US" sz="2400" dirty="0"/>
              <a:t>Maximize cumulative return</a:t>
            </a:r>
          </a:p>
          <a:p>
            <a:r>
              <a:rPr lang="en-US" sz="2400" dirty="0"/>
              <a:t>Constraints: </a:t>
            </a:r>
          </a:p>
          <a:p>
            <a:pPr marL="1257300" lvl="2" indent="-342900">
              <a:buFont typeface="Wingdings" panose="05000000000000000000" pitchFamily="2" charset="2"/>
              <a:buChar char="ü"/>
            </a:pPr>
            <a:r>
              <a:rPr lang="en-US" sz="2400" dirty="0" err="1"/>
              <a:t>Sumatory</a:t>
            </a:r>
            <a:r>
              <a:rPr lang="en-US" sz="2400" dirty="0"/>
              <a:t> weights=1</a:t>
            </a:r>
          </a:p>
          <a:p>
            <a:pPr marL="1257300" lvl="2" indent="-342900">
              <a:buFont typeface="Wingdings" panose="05000000000000000000" pitchFamily="2" charset="2"/>
              <a:buChar char="ü"/>
            </a:pPr>
            <a:r>
              <a:rPr lang="en-US" sz="2400" dirty="0"/>
              <a:t>Each weight not higher than 0.5</a:t>
            </a:r>
          </a:p>
          <a:p>
            <a:endParaRPr lang="en-US" sz="2000" dirty="0"/>
          </a:p>
          <a:p>
            <a:pPr lvl="1"/>
            <a:endParaRPr lang="en-US" dirty="0"/>
          </a:p>
        </p:txBody>
      </p:sp>
    </p:spTree>
    <p:extLst>
      <p:ext uri="{BB962C8B-B14F-4D97-AF65-F5344CB8AC3E}">
        <p14:creationId xmlns:p14="http://schemas.microsoft.com/office/powerpoint/2010/main" val="254450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3F209C-C765-4581-8B9F-AC0CE463D22C}"/>
              </a:ext>
            </a:extLst>
          </p:cNvPr>
          <p:cNvSpPr>
            <a:spLocks noGrp="1"/>
          </p:cNvSpPr>
          <p:nvPr>
            <p:ph type="sldNum" sz="quarter" idx="12"/>
          </p:nvPr>
        </p:nvSpPr>
        <p:spPr/>
        <p:txBody>
          <a:bodyPr/>
          <a:lstStyle/>
          <a:p>
            <a:fld id="{DB0BF3D3-405C-493D-BC3F-5D81877E5B61}" type="slidenum">
              <a:rPr lang="es-GT" smtClean="0"/>
              <a:t>32</a:t>
            </a:fld>
            <a:endParaRPr lang="es-GT"/>
          </a:p>
        </p:txBody>
      </p:sp>
      <p:pic>
        <p:nvPicPr>
          <p:cNvPr id="4" name="Picture 3">
            <a:extLst>
              <a:ext uri="{FF2B5EF4-FFF2-40B4-BE49-F238E27FC236}">
                <a16:creationId xmlns:a16="http://schemas.microsoft.com/office/drawing/2014/main" id="{5CD83EA6-0248-4406-B2FD-D2FE5630A6C0}"/>
              </a:ext>
            </a:extLst>
          </p:cNvPr>
          <p:cNvPicPr>
            <a:picLocks noChangeAspect="1"/>
          </p:cNvPicPr>
          <p:nvPr/>
        </p:nvPicPr>
        <p:blipFill>
          <a:blip r:embed="rId2"/>
          <a:stretch>
            <a:fillRect/>
          </a:stretch>
        </p:blipFill>
        <p:spPr>
          <a:xfrm>
            <a:off x="395536" y="1168283"/>
            <a:ext cx="7893124" cy="3400425"/>
          </a:xfrm>
          <a:prstGeom prst="rect">
            <a:avLst/>
          </a:prstGeom>
        </p:spPr>
      </p:pic>
      <p:sp>
        <p:nvSpPr>
          <p:cNvPr id="5" name="TextBox 4">
            <a:extLst>
              <a:ext uri="{FF2B5EF4-FFF2-40B4-BE49-F238E27FC236}">
                <a16:creationId xmlns:a16="http://schemas.microsoft.com/office/drawing/2014/main" id="{687333CC-C151-4D32-A033-5A0759AE0A42}"/>
              </a:ext>
            </a:extLst>
          </p:cNvPr>
          <p:cNvSpPr txBox="1"/>
          <p:nvPr/>
        </p:nvSpPr>
        <p:spPr>
          <a:xfrm>
            <a:off x="381000" y="4954697"/>
            <a:ext cx="8291264" cy="1015663"/>
          </a:xfrm>
          <a:prstGeom prst="rect">
            <a:avLst/>
          </a:prstGeom>
          <a:noFill/>
        </p:spPr>
        <p:txBody>
          <a:bodyPr wrap="square" rtlCol="0">
            <a:spAutoFit/>
          </a:bodyPr>
          <a:lstStyle/>
          <a:p>
            <a:r>
              <a:rPr lang="en-US" sz="2000" dirty="0"/>
              <a:t>According to the portfolio optimizer shareholders should invest in: 2bedrooms_Nevada (47.8%), 3bedrooms_DistricColumbia (49.4%) and the rest (less than 1%) in the other alternatives from this top10 price houses. </a:t>
            </a:r>
          </a:p>
        </p:txBody>
      </p:sp>
      <p:sp>
        <p:nvSpPr>
          <p:cNvPr id="6" name="TextBox 5">
            <a:extLst>
              <a:ext uri="{FF2B5EF4-FFF2-40B4-BE49-F238E27FC236}">
                <a16:creationId xmlns:a16="http://schemas.microsoft.com/office/drawing/2014/main" id="{93B94CC2-1EBD-41C7-9A5A-BF639C7D2723}"/>
              </a:ext>
            </a:extLst>
          </p:cNvPr>
          <p:cNvSpPr txBox="1"/>
          <p:nvPr/>
        </p:nvSpPr>
        <p:spPr>
          <a:xfrm>
            <a:off x="381000" y="404664"/>
            <a:ext cx="7935416" cy="523220"/>
          </a:xfrm>
          <a:prstGeom prst="rect">
            <a:avLst/>
          </a:prstGeom>
          <a:noFill/>
        </p:spPr>
        <p:txBody>
          <a:bodyPr wrap="square" rtlCol="0">
            <a:spAutoFit/>
          </a:bodyPr>
          <a:lstStyle/>
          <a:p>
            <a:pPr algn="ctr"/>
            <a:r>
              <a:rPr lang="en-US" sz="2800" b="1" dirty="0"/>
              <a:t>Optimization Output</a:t>
            </a:r>
          </a:p>
        </p:txBody>
      </p:sp>
    </p:spTree>
    <p:extLst>
      <p:ext uri="{BB962C8B-B14F-4D97-AF65-F5344CB8AC3E}">
        <p14:creationId xmlns:p14="http://schemas.microsoft.com/office/powerpoint/2010/main" val="2697927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33</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2585323"/>
          </a:xfrm>
          <a:prstGeom prst="rect">
            <a:avLst/>
          </a:prstGeom>
        </p:spPr>
        <p:txBody>
          <a:bodyPr wrap="square">
            <a:spAutoFit/>
          </a:bodyPr>
          <a:lstStyle/>
          <a:p>
            <a:pPr algn="ctr"/>
            <a:r>
              <a:rPr lang="en-US" sz="5400" b="1" dirty="0"/>
              <a:t>3.2 Returns predictions with ARIMA</a:t>
            </a:r>
          </a:p>
        </p:txBody>
      </p:sp>
    </p:spTree>
    <p:extLst>
      <p:ext uri="{BB962C8B-B14F-4D97-AF65-F5344CB8AC3E}">
        <p14:creationId xmlns:p14="http://schemas.microsoft.com/office/powerpoint/2010/main" val="149309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36247F-42D9-4B6A-AFF0-D87D4ADB6DBA}"/>
              </a:ext>
            </a:extLst>
          </p:cNvPr>
          <p:cNvSpPr>
            <a:spLocks noGrp="1"/>
          </p:cNvSpPr>
          <p:nvPr>
            <p:ph type="sldNum" sz="quarter" idx="12"/>
          </p:nvPr>
        </p:nvSpPr>
        <p:spPr/>
        <p:txBody>
          <a:bodyPr/>
          <a:lstStyle/>
          <a:p>
            <a:fld id="{DB0BF3D3-405C-493D-BC3F-5D81877E5B61}" type="slidenum">
              <a:rPr lang="es-GT" smtClean="0"/>
              <a:t>34</a:t>
            </a:fld>
            <a:endParaRPr lang="es-GT"/>
          </a:p>
        </p:txBody>
      </p:sp>
      <p:sp>
        <p:nvSpPr>
          <p:cNvPr id="5" name="TextBox 4">
            <a:extLst>
              <a:ext uri="{FF2B5EF4-FFF2-40B4-BE49-F238E27FC236}">
                <a16:creationId xmlns:a16="http://schemas.microsoft.com/office/drawing/2014/main" id="{6EDD015D-B3F5-4AE0-9D54-2723C6AE3A9F}"/>
              </a:ext>
            </a:extLst>
          </p:cNvPr>
          <p:cNvSpPr txBox="1"/>
          <p:nvPr/>
        </p:nvSpPr>
        <p:spPr>
          <a:xfrm>
            <a:off x="467544" y="836712"/>
            <a:ext cx="8219256" cy="4832092"/>
          </a:xfrm>
          <a:prstGeom prst="rect">
            <a:avLst/>
          </a:prstGeom>
          <a:noFill/>
        </p:spPr>
        <p:txBody>
          <a:bodyPr wrap="square" rtlCol="0">
            <a:spAutoFit/>
          </a:bodyPr>
          <a:lstStyle/>
          <a:p>
            <a:r>
              <a:rPr lang="en-US" sz="2800" dirty="0"/>
              <a:t>In the </a:t>
            </a:r>
            <a:r>
              <a:rPr lang="en-US" sz="2800" dirty="0" err="1"/>
              <a:t>ipython</a:t>
            </a:r>
            <a:r>
              <a:rPr lang="en-US" sz="2800" dirty="0"/>
              <a:t> notebook I’ve created </a:t>
            </a:r>
            <a:r>
              <a:rPr lang="en-US" sz="2800" dirty="0" err="1"/>
              <a:t>forloops</a:t>
            </a:r>
            <a:r>
              <a:rPr lang="en-US" sz="2800" dirty="0"/>
              <a:t> to identify the stationarity of the series and the best Arima process (pdq) for the top ten stocks (house-number of bedrooms).</a:t>
            </a:r>
          </a:p>
          <a:p>
            <a:endParaRPr lang="en-US" sz="2800" dirty="0"/>
          </a:p>
          <a:p>
            <a:r>
              <a:rPr lang="en-US" sz="2800" dirty="0"/>
              <a:t>However, for the presentation, I’ve developed a more detailed analysis over the two main stocks according our portfolio optimization (previous section):</a:t>
            </a:r>
          </a:p>
          <a:p>
            <a:endParaRPr lang="en-US" sz="2800" dirty="0"/>
          </a:p>
          <a:p>
            <a:pPr marL="914400" lvl="1" indent="-457200">
              <a:buFont typeface="Wingdings" panose="05000000000000000000" pitchFamily="2" charset="2"/>
              <a:buChar char="ü"/>
            </a:pPr>
            <a:r>
              <a:rPr lang="en-US" sz="2800" dirty="0"/>
              <a:t>ZHVI_2bedroom_Nevada.</a:t>
            </a:r>
          </a:p>
          <a:p>
            <a:pPr marL="914400" lvl="1" indent="-457200">
              <a:buFont typeface="Wingdings" panose="05000000000000000000" pitchFamily="2" charset="2"/>
              <a:buChar char="ü"/>
            </a:pPr>
            <a:r>
              <a:rPr lang="en-US" sz="2800" dirty="0"/>
              <a:t>ZHVI_3bedroom_DistrictofColumbia.</a:t>
            </a:r>
          </a:p>
        </p:txBody>
      </p:sp>
    </p:spTree>
    <p:extLst>
      <p:ext uri="{BB962C8B-B14F-4D97-AF65-F5344CB8AC3E}">
        <p14:creationId xmlns:p14="http://schemas.microsoft.com/office/powerpoint/2010/main" val="147320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6BC471-8CCC-438A-A271-A9BCB752579E}"/>
              </a:ext>
            </a:extLst>
          </p:cNvPr>
          <p:cNvSpPr>
            <a:spLocks noGrp="1"/>
          </p:cNvSpPr>
          <p:nvPr>
            <p:ph type="sldNum" sz="quarter" idx="12"/>
          </p:nvPr>
        </p:nvSpPr>
        <p:spPr/>
        <p:txBody>
          <a:bodyPr/>
          <a:lstStyle/>
          <a:p>
            <a:fld id="{DB0BF3D3-405C-493D-BC3F-5D81877E5B61}" type="slidenum">
              <a:rPr lang="es-GT" smtClean="0"/>
              <a:t>35</a:t>
            </a:fld>
            <a:endParaRPr lang="es-GT"/>
          </a:p>
        </p:txBody>
      </p:sp>
      <p:sp>
        <p:nvSpPr>
          <p:cNvPr id="8" name="TextBox 7">
            <a:extLst>
              <a:ext uri="{FF2B5EF4-FFF2-40B4-BE49-F238E27FC236}">
                <a16:creationId xmlns:a16="http://schemas.microsoft.com/office/drawing/2014/main" id="{E5D014E2-33C8-4870-A33E-04F3162F1619}"/>
              </a:ext>
            </a:extLst>
          </p:cNvPr>
          <p:cNvSpPr txBox="1"/>
          <p:nvPr/>
        </p:nvSpPr>
        <p:spPr>
          <a:xfrm>
            <a:off x="381000" y="404664"/>
            <a:ext cx="7935416" cy="738664"/>
          </a:xfrm>
          <a:prstGeom prst="rect">
            <a:avLst/>
          </a:prstGeom>
          <a:noFill/>
        </p:spPr>
        <p:txBody>
          <a:bodyPr wrap="square" rtlCol="0">
            <a:spAutoFit/>
          </a:bodyPr>
          <a:lstStyle/>
          <a:p>
            <a:r>
              <a:rPr lang="en-US" sz="2400" b="1" dirty="0"/>
              <a:t>ZHVI_2bedroom_Nevada: Dickey Fuller and correlograms</a:t>
            </a:r>
          </a:p>
          <a:p>
            <a:endParaRPr lang="en-US" dirty="0"/>
          </a:p>
        </p:txBody>
      </p:sp>
      <p:pic>
        <p:nvPicPr>
          <p:cNvPr id="9" name="Picture 8">
            <a:extLst>
              <a:ext uri="{FF2B5EF4-FFF2-40B4-BE49-F238E27FC236}">
                <a16:creationId xmlns:a16="http://schemas.microsoft.com/office/drawing/2014/main" id="{A143ACAE-A1B5-4481-B811-AEC83EF562B7}"/>
              </a:ext>
            </a:extLst>
          </p:cNvPr>
          <p:cNvPicPr>
            <a:picLocks noChangeAspect="1"/>
          </p:cNvPicPr>
          <p:nvPr/>
        </p:nvPicPr>
        <p:blipFill>
          <a:blip r:embed="rId2"/>
          <a:stretch>
            <a:fillRect/>
          </a:stretch>
        </p:blipFill>
        <p:spPr>
          <a:xfrm>
            <a:off x="796245" y="1110671"/>
            <a:ext cx="3209925" cy="1543050"/>
          </a:xfrm>
          <a:prstGeom prst="rect">
            <a:avLst/>
          </a:prstGeom>
        </p:spPr>
      </p:pic>
      <p:pic>
        <p:nvPicPr>
          <p:cNvPr id="10" name="Picture 9">
            <a:extLst>
              <a:ext uri="{FF2B5EF4-FFF2-40B4-BE49-F238E27FC236}">
                <a16:creationId xmlns:a16="http://schemas.microsoft.com/office/drawing/2014/main" id="{F05968BB-EE0B-4BC4-A817-6E5534E53D66}"/>
              </a:ext>
            </a:extLst>
          </p:cNvPr>
          <p:cNvPicPr>
            <a:picLocks noChangeAspect="1"/>
          </p:cNvPicPr>
          <p:nvPr/>
        </p:nvPicPr>
        <p:blipFill>
          <a:blip r:embed="rId3"/>
          <a:stretch>
            <a:fillRect/>
          </a:stretch>
        </p:blipFill>
        <p:spPr>
          <a:xfrm>
            <a:off x="4587517" y="1143328"/>
            <a:ext cx="3667125" cy="1495425"/>
          </a:xfrm>
          <a:prstGeom prst="rect">
            <a:avLst/>
          </a:prstGeom>
        </p:spPr>
      </p:pic>
      <p:sp>
        <p:nvSpPr>
          <p:cNvPr id="11" name="TextBox 10">
            <a:extLst>
              <a:ext uri="{FF2B5EF4-FFF2-40B4-BE49-F238E27FC236}">
                <a16:creationId xmlns:a16="http://schemas.microsoft.com/office/drawing/2014/main" id="{7FB146B5-14CE-43BF-A178-AE8C03A27C85}"/>
              </a:ext>
            </a:extLst>
          </p:cNvPr>
          <p:cNvSpPr txBox="1"/>
          <p:nvPr/>
        </p:nvSpPr>
        <p:spPr>
          <a:xfrm>
            <a:off x="364366" y="2636912"/>
            <a:ext cx="8168073" cy="923330"/>
          </a:xfrm>
          <a:prstGeom prst="rect">
            <a:avLst/>
          </a:prstGeom>
          <a:noFill/>
        </p:spPr>
        <p:txBody>
          <a:bodyPr wrap="square" rtlCol="0">
            <a:spAutoFit/>
          </a:bodyPr>
          <a:lstStyle/>
          <a:p>
            <a:r>
              <a:rPr lang="en-US" dirty="0"/>
              <a:t>According Dickey Fuller,  we don’t reject Ho in level </a:t>
            </a:r>
            <a:r>
              <a:rPr lang="en-US" dirty="0" err="1"/>
              <a:t>serie</a:t>
            </a:r>
            <a:r>
              <a:rPr lang="en-US" dirty="0"/>
              <a:t> (level </a:t>
            </a:r>
            <a:r>
              <a:rPr lang="en-US" dirty="0" err="1"/>
              <a:t>serie</a:t>
            </a:r>
            <a:r>
              <a:rPr lang="en-US" dirty="0"/>
              <a:t> is not stationary). Therefore we’ve difference and run again Dickey Fuller (First difference is stationary at 10% confidence level).  Then, let’s look the correlograms to define AR and MA: </a:t>
            </a:r>
          </a:p>
        </p:txBody>
      </p:sp>
      <p:pic>
        <p:nvPicPr>
          <p:cNvPr id="12" name="Picture 11">
            <a:extLst>
              <a:ext uri="{FF2B5EF4-FFF2-40B4-BE49-F238E27FC236}">
                <a16:creationId xmlns:a16="http://schemas.microsoft.com/office/drawing/2014/main" id="{4E9A2DC4-7C0E-400F-B9F4-E130303C3B14}"/>
              </a:ext>
            </a:extLst>
          </p:cNvPr>
          <p:cNvPicPr>
            <a:picLocks noChangeAspect="1"/>
          </p:cNvPicPr>
          <p:nvPr/>
        </p:nvPicPr>
        <p:blipFill>
          <a:blip r:embed="rId4"/>
          <a:stretch>
            <a:fillRect/>
          </a:stretch>
        </p:blipFill>
        <p:spPr>
          <a:xfrm>
            <a:off x="319633" y="3742027"/>
            <a:ext cx="4029075" cy="2819400"/>
          </a:xfrm>
          <a:prstGeom prst="rect">
            <a:avLst/>
          </a:prstGeom>
        </p:spPr>
      </p:pic>
      <p:pic>
        <p:nvPicPr>
          <p:cNvPr id="13" name="Picture 12">
            <a:extLst>
              <a:ext uri="{FF2B5EF4-FFF2-40B4-BE49-F238E27FC236}">
                <a16:creationId xmlns:a16="http://schemas.microsoft.com/office/drawing/2014/main" id="{57AB864F-B327-483C-BA92-FED0CC500DCF}"/>
              </a:ext>
            </a:extLst>
          </p:cNvPr>
          <p:cNvPicPr>
            <a:picLocks noChangeAspect="1"/>
          </p:cNvPicPr>
          <p:nvPr/>
        </p:nvPicPr>
        <p:blipFill>
          <a:blip r:embed="rId5"/>
          <a:stretch>
            <a:fillRect/>
          </a:stretch>
        </p:blipFill>
        <p:spPr>
          <a:xfrm>
            <a:off x="4719637" y="3742028"/>
            <a:ext cx="3667125" cy="2790496"/>
          </a:xfrm>
          <a:prstGeom prst="rect">
            <a:avLst/>
          </a:prstGeom>
        </p:spPr>
      </p:pic>
    </p:spTree>
    <p:extLst>
      <p:ext uri="{BB962C8B-B14F-4D97-AF65-F5344CB8AC3E}">
        <p14:creationId xmlns:p14="http://schemas.microsoft.com/office/powerpoint/2010/main" val="381174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1B08E6-BA34-4779-870B-C163A6446F53}"/>
              </a:ext>
            </a:extLst>
          </p:cNvPr>
          <p:cNvSpPr>
            <a:spLocks noGrp="1"/>
          </p:cNvSpPr>
          <p:nvPr>
            <p:ph type="sldNum" sz="quarter" idx="12"/>
          </p:nvPr>
        </p:nvSpPr>
        <p:spPr/>
        <p:txBody>
          <a:bodyPr/>
          <a:lstStyle/>
          <a:p>
            <a:fld id="{DB0BF3D3-405C-493D-BC3F-5D81877E5B61}" type="slidenum">
              <a:rPr lang="es-GT" smtClean="0"/>
              <a:t>36</a:t>
            </a:fld>
            <a:endParaRPr lang="es-GT"/>
          </a:p>
        </p:txBody>
      </p:sp>
      <p:sp>
        <p:nvSpPr>
          <p:cNvPr id="7" name="TextBox 6">
            <a:extLst>
              <a:ext uri="{FF2B5EF4-FFF2-40B4-BE49-F238E27FC236}">
                <a16:creationId xmlns:a16="http://schemas.microsoft.com/office/drawing/2014/main" id="{2FF71375-944A-4B4C-9B89-66A70538CC83}"/>
              </a:ext>
            </a:extLst>
          </p:cNvPr>
          <p:cNvSpPr txBox="1"/>
          <p:nvPr/>
        </p:nvSpPr>
        <p:spPr>
          <a:xfrm>
            <a:off x="395536" y="3861048"/>
            <a:ext cx="2448272" cy="2585323"/>
          </a:xfrm>
          <a:prstGeom prst="rect">
            <a:avLst/>
          </a:prstGeom>
          <a:noFill/>
        </p:spPr>
        <p:txBody>
          <a:bodyPr wrap="square" rtlCol="0">
            <a:spAutoFit/>
          </a:bodyPr>
          <a:lstStyle/>
          <a:p>
            <a:r>
              <a:rPr lang="en-US" dirty="0"/>
              <a:t>The forecasting plot shows that the return for this asset (Nevada-2berooms) will have a monthly return over 1%.  Just a small portion of the confidence interval lies in the negative return zone.</a:t>
            </a:r>
          </a:p>
        </p:txBody>
      </p:sp>
      <p:sp>
        <p:nvSpPr>
          <p:cNvPr id="8" name="TextBox 7">
            <a:extLst>
              <a:ext uri="{FF2B5EF4-FFF2-40B4-BE49-F238E27FC236}">
                <a16:creationId xmlns:a16="http://schemas.microsoft.com/office/drawing/2014/main" id="{270FFD37-C70C-43BA-A63C-31ED4FD0D940}"/>
              </a:ext>
            </a:extLst>
          </p:cNvPr>
          <p:cNvSpPr txBox="1"/>
          <p:nvPr/>
        </p:nvSpPr>
        <p:spPr>
          <a:xfrm>
            <a:off x="5770476" y="1556792"/>
            <a:ext cx="2725960" cy="923330"/>
          </a:xfrm>
          <a:prstGeom prst="rect">
            <a:avLst/>
          </a:prstGeom>
          <a:noFill/>
        </p:spPr>
        <p:txBody>
          <a:bodyPr wrap="square" rtlCol="0">
            <a:spAutoFit/>
          </a:bodyPr>
          <a:lstStyle/>
          <a:p>
            <a:r>
              <a:rPr lang="en-US" dirty="0"/>
              <a:t>According to Dickey Fuller test and correlograms, I’ve chosen ARIMA (2,1,2)</a:t>
            </a:r>
          </a:p>
        </p:txBody>
      </p:sp>
      <p:sp>
        <p:nvSpPr>
          <p:cNvPr id="9" name="TextBox 8">
            <a:extLst>
              <a:ext uri="{FF2B5EF4-FFF2-40B4-BE49-F238E27FC236}">
                <a16:creationId xmlns:a16="http://schemas.microsoft.com/office/drawing/2014/main" id="{D51FD3AC-C765-4C5B-BE64-7EB988450D21}"/>
              </a:ext>
            </a:extLst>
          </p:cNvPr>
          <p:cNvSpPr txBox="1"/>
          <p:nvPr/>
        </p:nvSpPr>
        <p:spPr>
          <a:xfrm>
            <a:off x="1208584" y="335816"/>
            <a:ext cx="7935416" cy="738664"/>
          </a:xfrm>
          <a:prstGeom prst="rect">
            <a:avLst/>
          </a:prstGeom>
          <a:noFill/>
        </p:spPr>
        <p:txBody>
          <a:bodyPr wrap="square" rtlCol="0">
            <a:spAutoFit/>
          </a:bodyPr>
          <a:lstStyle/>
          <a:p>
            <a:r>
              <a:rPr lang="en-US" sz="2400" b="1" dirty="0"/>
              <a:t>ZHVI_2bedroom_Nevada: ARIMA and forecasting</a:t>
            </a:r>
          </a:p>
          <a:p>
            <a:endParaRPr lang="en-US" dirty="0"/>
          </a:p>
        </p:txBody>
      </p:sp>
      <p:pic>
        <p:nvPicPr>
          <p:cNvPr id="2" name="Picture 1">
            <a:extLst>
              <a:ext uri="{FF2B5EF4-FFF2-40B4-BE49-F238E27FC236}">
                <a16:creationId xmlns:a16="http://schemas.microsoft.com/office/drawing/2014/main" id="{5816601B-72F0-450A-B1C3-9673A996FC65}"/>
              </a:ext>
            </a:extLst>
          </p:cNvPr>
          <p:cNvPicPr>
            <a:picLocks noChangeAspect="1"/>
          </p:cNvPicPr>
          <p:nvPr/>
        </p:nvPicPr>
        <p:blipFill>
          <a:blip r:embed="rId2"/>
          <a:stretch>
            <a:fillRect/>
          </a:stretch>
        </p:blipFill>
        <p:spPr>
          <a:xfrm>
            <a:off x="647564" y="888449"/>
            <a:ext cx="4255939" cy="2609702"/>
          </a:xfrm>
          <a:prstGeom prst="rect">
            <a:avLst/>
          </a:prstGeom>
        </p:spPr>
      </p:pic>
      <p:pic>
        <p:nvPicPr>
          <p:cNvPr id="5" name="Picture 4">
            <a:extLst>
              <a:ext uri="{FF2B5EF4-FFF2-40B4-BE49-F238E27FC236}">
                <a16:creationId xmlns:a16="http://schemas.microsoft.com/office/drawing/2014/main" id="{2560060C-ABA0-4A28-BEEA-D2C8BFF508CA}"/>
              </a:ext>
            </a:extLst>
          </p:cNvPr>
          <p:cNvPicPr>
            <a:picLocks noChangeAspect="1"/>
          </p:cNvPicPr>
          <p:nvPr/>
        </p:nvPicPr>
        <p:blipFill>
          <a:blip r:embed="rId3"/>
          <a:stretch>
            <a:fillRect/>
          </a:stretch>
        </p:blipFill>
        <p:spPr>
          <a:xfrm>
            <a:off x="3636172" y="3578573"/>
            <a:ext cx="4536228" cy="3134865"/>
          </a:xfrm>
          <a:prstGeom prst="rect">
            <a:avLst/>
          </a:prstGeom>
        </p:spPr>
      </p:pic>
    </p:spTree>
    <p:extLst>
      <p:ext uri="{BB962C8B-B14F-4D97-AF65-F5344CB8AC3E}">
        <p14:creationId xmlns:p14="http://schemas.microsoft.com/office/powerpoint/2010/main" val="1045568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F25735-90A5-4D01-8039-4BEED0A2E13A}"/>
              </a:ext>
            </a:extLst>
          </p:cNvPr>
          <p:cNvSpPr>
            <a:spLocks noGrp="1"/>
          </p:cNvSpPr>
          <p:nvPr>
            <p:ph type="sldNum" sz="quarter" idx="12"/>
          </p:nvPr>
        </p:nvSpPr>
        <p:spPr/>
        <p:txBody>
          <a:bodyPr/>
          <a:lstStyle/>
          <a:p>
            <a:fld id="{DB0BF3D3-405C-493D-BC3F-5D81877E5B61}" type="slidenum">
              <a:rPr lang="es-GT" smtClean="0"/>
              <a:t>37</a:t>
            </a:fld>
            <a:endParaRPr lang="es-GT"/>
          </a:p>
        </p:txBody>
      </p:sp>
      <p:sp>
        <p:nvSpPr>
          <p:cNvPr id="4" name="TextBox 3">
            <a:extLst>
              <a:ext uri="{FF2B5EF4-FFF2-40B4-BE49-F238E27FC236}">
                <a16:creationId xmlns:a16="http://schemas.microsoft.com/office/drawing/2014/main" id="{4A8AA54C-A076-4DDF-854E-8AA236E6587A}"/>
              </a:ext>
            </a:extLst>
          </p:cNvPr>
          <p:cNvSpPr txBox="1"/>
          <p:nvPr/>
        </p:nvSpPr>
        <p:spPr>
          <a:xfrm>
            <a:off x="107504" y="404664"/>
            <a:ext cx="8579296" cy="738664"/>
          </a:xfrm>
          <a:prstGeom prst="rect">
            <a:avLst/>
          </a:prstGeom>
          <a:noFill/>
        </p:spPr>
        <p:txBody>
          <a:bodyPr wrap="square" rtlCol="0">
            <a:spAutoFit/>
          </a:bodyPr>
          <a:lstStyle/>
          <a:p>
            <a:r>
              <a:rPr lang="en-US" sz="2400" b="1" dirty="0"/>
              <a:t>ZHVI_3bedroom_DistrictColumbia: Dickey Fuller and correlograms</a:t>
            </a:r>
          </a:p>
          <a:p>
            <a:endParaRPr lang="en-US" dirty="0"/>
          </a:p>
        </p:txBody>
      </p:sp>
      <p:pic>
        <p:nvPicPr>
          <p:cNvPr id="5" name="Picture 4">
            <a:extLst>
              <a:ext uri="{FF2B5EF4-FFF2-40B4-BE49-F238E27FC236}">
                <a16:creationId xmlns:a16="http://schemas.microsoft.com/office/drawing/2014/main" id="{2C39548A-690C-49B0-8DD3-352DD1BF0D39}"/>
              </a:ext>
            </a:extLst>
          </p:cNvPr>
          <p:cNvPicPr>
            <a:picLocks noChangeAspect="1"/>
          </p:cNvPicPr>
          <p:nvPr/>
        </p:nvPicPr>
        <p:blipFill>
          <a:blip r:embed="rId2"/>
          <a:stretch>
            <a:fillRect/>
          </a:stretch>
        </p:blipFill>
        <p:spPr>
          <a:xfrm>
            <a:off x="457200" y="980728"/>
            <a:ext cx="3394720" cy="1524000"/>
          </a:xfrm>
          <a:prstGeom prst="rect">
            <a:avLst/>
          </a:prstGeom>
        </p:spPr>
      </p:pic>
      <p:pic>
        <p:nvPicPr>
          <p:cNvPr id="6" name="Picture 5">
            <a:extLst>
              <a:ext uri="{FF2B5EF4-FFF2-40B4-BE49-F238E27FC236}">
                <a16:creationId xmlns:a16="http://schemas.microsoft.com/office/drawing/2014/main" id="{39BB62C2-E6CD-4F75-8DAF-8AE86E931B11}"/>
              </a:ext>
            </a:extLst>
          </p:cNvPr>
          <p:cNvPicPr>
            <a:picLocks noChangeAspect="1"/>
          </p:cNvPicPr>
          <p:nvPr/>
        </p:nvPicPr>
        <p:blipFill>
          <a:blip r:embed="rId3"/>
          <a:stretch>
            <a:fillRect/>
          </a:stretch>
        </p:blipFill>
        <p:spPr>
          <a:xfrm>
            <a:off x="4314148" y="942763"/>
            <a:ext cx="3609975" cy="1533525"/>
          </a:xfrm>
          <a:prstGeom prst="rect">
            <a:avLst/>
          </a:prstGeom>
        </p:spPr>
      </p:pic>
      <p:sp>
        <p:nvSpPr>
          <p:cNvPr id="7" name="TextBox 6">
            <a:extLst>
              <a:ext uri="{FF2B5EF4-FFF2-40B4-BE49-F238E27FC236}">
                <a16:creationId xmlns:a16="http://schemas.microsoft.com/office/drawing/2014/main" id="{83ABA51E-57D6-4167-B333-F27C8BADFF59}"/>
              </a:ext>
            </a:extLst>
          </p:cNvPr>
          <p:cNvSpPr txBox="1"/>
          <p:nvPr/>
        </p:nvSpPr>
        <p:spPr>
          <a:xfrm>
            <a:off x="364366" y="2650113"/>
            <a:ext cx="8168073" cy="923330"/>
          </a:xfrm>
          <a:prstGeom prst="rect">
            <a:avLst/>
          </a:prstGeom>
          <a:noFill/>
        </p:spPr>
        <p:txBody>
          <a:bodyPr wrap="square" rtlCol="0">
            <a:spAutoFit/>
          </a:bodyPr>
          <a:lstStyle/>
          <a:p>
            <a:r>
              <a:rPr lang="en-US" dirty="0"/>
              <a:t>According Dickey Fuller,  we don’t reject Ho in level </a:t>
            </a:r>
            <a:r>
              <a:rPr lang="en-US" dirty="0" err="1"/>
              <a:t>serie</a:t>
            </a:r>
            <a:r>
              <a:rPr lang="en-US" dirty="0"/>
              <a:t> (level </a:t>
            </a:r>
            <a:r>
              <a:rPr lang="en-US" dirty="0" err="1"/>
              <a:t>serie</a:t>
            </a:r>
            <a:r>
              <a:rPr lang="en-US" dirty="0"/>
              <a:t> is not stationary). Therefore we’ve difference and run again Dickey Fuller (First difference is stationary at 10% confidence level).  Then, let’s look the correlograms to define AR and MA: </a:t>
            </a:r>
          </a:p>
        </p:txBody>
      </p:sp>
      <p:pic>
        <p:nvPicPr>
          <p:cNvPr id="8" name="Picture 7">
            <a:extLst>
              <a:ext uri="{FF2B5EF4-FFF2-40B4-BE49-F238E27FC236}">
                <a16:creationId xmlns:a16="http://schemas.microsoft.com/office/drawing/2014/main" id="{03E9B8D5-EC92-4F55-87B7-C96CB909AAF9}"/>
              </a:ext>
            </a:extLst>
          </p:cNvPr>
          <p:cNvPicPr>
            <a:picLocks noChangeAspect="1"/>
          </p:cNvPicPr>
          <p:nvPr/>
        </p:nvPicPr>
        <p:blipFill>
          <a:blip r:embed="rId4"/>
          <a:stretch>
            <a:fillRect/>
          </a:stretch>
        </p:blipFill>
        <p:spPr>
          <a:xfrm>
            <a:off x="600472" y="3594683"/>
            <a:ext cx="3962400" cy="2790825"/>
          </a:xfrm>
          <a:prstGeom prst="rect">
            <a:avLst/>
          </a:prstGeom>
        </p:spPr>
      </p:pic>
      <p:pic>
        <p:nvPicPr>
          <p:cNvPr id="9" name="Picture 8">
            <a:extLst>
              <a:ext uri="{FF2B5EF4-FFF2-40B4-BE49-F238E27FC236}">
                <a16:creationId xmlns:a16="http://schemas.microsoft.com/office/drawing/2014/main" id="{604CD36A-51F7-4037-8815-3FE31645FB29}"/>
              </a:ext>
            </a:extLst>
          </p:cNvPr>
          <p:cNvPicPr>
            <a:picLocks noChangeAspect="1"/>
          </p:cNvPicPr>
          <p:nvPr/>
        </p:nvPicPr>
        <p:blipFill>
          <a:blip r:embed="rId5"/>
          <a:stretch>
            <a:fillRect/>
          </a:stretch>
        </p:blipFill>
        <p:spPr>
          <a:xfrm>
            <a:off x="4624086" y="3633936"/>
            <a:ext cx="4038600" cy="2751572"/>
          </a:xfrm>
          <a:prstGeom prst="rect">
            <a:avLst/>
          </a:prstGeom>
        </p:spPr>
      </p:pic>
    </p:spTree>
    <p:extLst>
      <p:ext uri="{BB962C8B-B14F-4D97-AF65-F5344CB8AC3E}">
        <p14:creationId xmlns:p14="http://schemas.microsoft.com/office/powerpoint/2010/main" val="765273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1B08E6-BA34-4779-870B-C163A6446F53}"/>
              </a:ext>
            </a:extLst>
          </p:cNvPr>
          <p:cNvSpPr>
            <a:spLocks noGrp="1"/>
          </p:cNvSpPr>
          <p:nvPr>
            <p:ph type="sldNum" sz="quarter" idx="12"/>
          </p:nvPr>
        </p:nvSpPr>
        <p:spPr/>
        <p:txBody>
          <a:bodyPr/>
          <a:lstStyle/>
          <a:p>
            <a:fld id="{DB0BF3D3-405C-493D-BC3F-5D81877E5B61}" type="slidenum">
              <a:rPr lang="es-GT" smtClean="0"/>
              <a:t>38</a:t>
            </a:fld>
            <a:endParaRPr lang="es-GT"/>
          </a:p>
        </p:txBody>
      </p:sp>
      <p:sp>
        <p:nvSpPr>
          <p:cNvPr id="7" name="TextBox 6">
            <a:extLst>
              <a:ext uri="{FF2B5EF4-FFF2-40B4-BE49-F238E27FC236}">
                <a16:creationId xmlns:a16="http://schemas.microsoft.com/office/drawing/2014/main" id="{2FF71375-944A-4B4C-9B89-66A70538CC83}"/>
              </a:ext>
            </a:extLst>
          </p:cNvPr>
          <p:cNvSpPr txBox="1"/>
          <p:nvPr/>
        </p:nvSpPr>
        <p:spPr>
          <a:xfrm>
            <a:off x="385192" y="3676590"/>
            <a:ext cx="2602632" cy="2862322"/>
          </a:xfrm>
          <a:prstGeom prst="rect">
            <a:avLst/>
          </a:prstGeom>
          <a:noFill/>
        </p:spPr>
        <p:txBody>
          <a:bodyPr wrap="square" rtlCol="0">
            <a:spAutoFit/>
          </a:bodyPr>
          <a:lstStyle/>
          <a:p>
            <a:r>
              <a:rPr lang="en-US" dirty="0"/>
              <a:t>The forecasting plot shows that the return for this asset (Nevada-2berooms) will have a monthly return over 1%.  However a bigger portion (comparing with 2beds_Nevada)  of the confidence interval  lies in the negative return zone.</a:t>
            </a:r>
          </a:p>
        </p:txBody>
      </p:sp>
      <p:sp>
        <p:nvSpPr>
          <p:cNvPr id="8" name="TextBox 7">
            <a:extLst>
              <a:ext uri="{FF2B5EF4-FFF2-40B4-BE49-F238E27FC236}">
                <a16:creationId xmlns:a16="http://schemas.microsoft.com/office/drawing/2014/main" id="{270FFD37-C70C-43BA-A63C-31ED4FD0D940}"/>
              </a:ext>
            </a:extLst>
          </p:cNvPr>
          <p:cNvSpPr txBox="1"/>
          <p:nvPr/>
        </p:nvSpPr>
        <p:spPr>
          <a:xfrm>
            <a:off x="5770476" y="1556792"/>
            <a:ext cx="2725960" cy="923330"/>
          </a:xfrm>
          <a:prstGeom prst="rect">
            <a:avLst/>
          </a:prstGeom>
          <a:noFill/>
        </p:spPr>
        <p:txBody>
          <a:bodyPr wrap="square" rtlCol="0">
            <a:spAutoFit/>
          </a:bodyPr>
          <a:lstStyle/>
          <a:p>
            <a:r>
              <a:rPr lang="en-US" dirty="0"/>
              <a:t>According to Dickey Fuller test and correlograms, “</a:t>
            </a:r>
            <a:r>
              <a:rPr lang="en-US" dirty="0" err="1"/>
              <a:t>ive</a:t>
            </a:r>
            <a:r>
              <a:rPr lang="en-US" dirty="0"/>
              <a:t> chose ARIMA (2,1,3)</a:t>
            </a:r>
          </a:p>
        </p:txBody>
      </p:sp>
      <p:sp>
        <p:nvSpPr>
          <p:cNvPr id="9" name="TextBox 8">
            <a:extLst>
              <a:ext uri="{FF2B5EF4-FFF2-40B4-BE49-F238E27FC236}">
                <a16:creationId xmlns:a16="http://schemas.microsoft.com/office/drawing/2014/main" id="{D51FD3AC-C765-4C5B-BE64-7EB988450D21}"/>
              </a:ext>
            </a:extLst>
          </p:cNvPr>
          <p:cNvSpPr txBox="1"/>
          <p:nvPr/>
        </p:nvSpPr>
        <p:spPr>
          <a:xfrm>
            <a:off x="935795" y="408585"/>
            <a:ext cx="7935416" cy="738664"/>
          </a:xfrm>
          <a:prstGeom prst="rect">
            <a:avLst/>
          </a:prstGeom>
          <a:noFill/>
        </p:spPr>
        <p:txBody>
          <a:bodyPr wrap="square" rtlCol="0">
            <a:spAutoFit/>
          </a:bodyPr>
          <a:lstStyle/>
          <a:p>
            <a:r>
              <a:rPr lang="en-US" sz="2400" b="1" dirty="0"/>
              <a:t>ZHVI_3bedroom_DistrictColumbia: ARIMA and forecasting</a:t>
            </a:r>
          </a:p>
          <a:p>
            <a:endParaRPr lang="en-US" dirty="0"/>
          </a:p>
        </p:txBody>
      </p:sp>
      <p:pic>
        <p:nvPicPr>
          <p:cNvPr id="4" name="Picture 3">
            <a:extLst>
              <a:ext uri="{FF2B5EF4-FFF2-40B4-BE49-F238E27FC236}">
                <a16:creationId xmlns:a16="http://schemas.microsoft.com/office/drawing/2014/main" id="{71F064CF-E525-4108-9351-B427D6DC33CD}"/>
              </a:ext>
            </a:extLst>
          </p:cNvPr>
          <p:cNvPicPr>
            <a:picLocks noChangeAspect="1"/>
          </p:cNvPicPr>
          <p:nvPr/>
        </p:nvPicPr>
        <p:blipFill>
          <a:blip r:embed="rId2"/>
          <a:stretch>
            <a:fillRect/>
          </a:stretch>
        </p:blipFill>
        <p:spPr>
          <a:xfrm>
            <a:off x="372718" y="878500"/>
            <a:ext cx="4415306" cy="2608406"/>
          </a:xfrm>
          <a:prstGeom prst="rect">
            <a:avLst/>
          </a:prstGeom>
        </p:spPr>
      </p:pic>
      <p:pic>
        <p:nvPicPr>
          <p:cNvPr id="6" name="Picture 5">
            <a:extLst>
              <a:ext uri="{FF2B5EF4-FFF2-40B4-BE49-F238E27FC236}">
                <a16:creationId xmlns:a16="http://schemas.microsoft.com/office/drawing/2014/main" id="{A3E3915A-D0F7-4124-B550-47CFE3B8F7A8}"/>
              </a:ext>
            </a:extLst>
          </p:cNvPr>
          <p:cNvPicPr>
            <a:picLocks noChangeAspect="1"/>
          </p:cNvPicPr>
          <p:nvPr/>
        </p:nvPicPr>
        <p:blipFill>
          <a:blip r:embed="rId3"/>
          <a:stretch>
            <a:fillRect/>
          </a:stretch>
        </p:blipFill>
        <p:spPr>
          <a:xfrm>
            <a:off x="3347864" y="3645024"/>
            <a:ext cx="4824536" cy="2875878"/>
          </a:xfrm>
          <a:prstGeom prst="rect">
            <a:avLst/>
          </a:prstGeom>
        </p:spPr>
      </p:pic>
    </p:spTree>
    <p:extLst>
      <p:ext uri="{BB962C8B-B14F-4D97-AF65-F5344CB8AC3E}">
        <p14:creationId xmlns:p14="http://schemas.microsoft.com/office/powerpoint/2010/main" val="263778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39</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1754326"/>
          </a:xfrm>
          <a:prstGeom prst="rect">
            <a:avLst/>
          </a:prstGeom>
        </p:spPr>
        <p:txBody>
          <a:bodyPr wrap="square">
            <a:spAutoFit/>
          </a:bodyPr>
          <a:lstStyle/>
          <a:p>
            <a:pPr algn="ctr"/>
            <a:r>
              <a:rPr lang="en-US" sz="5400" b="1" dirty="0"/>
              <a:t>3.3 Vector Autoregressive</a:t>
            </a:r>
          </a:p>
        </p:txBody>
      </p:sp>
    </p:spTree>
    <p:extLst>
      <p:ext uri="{BB962C8B-B14F-4D97-AF65-F5344CB8AC3E}">
        <p14:creationId xmlns:p14="http://schemas.microsoft.com/office/powerpoint/2010/main" val="348886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lgn="ctr">
              <a:buNone/>
            </a:pPr>
            <a:r>
              <a:rPr lang="es-BO" b="1" dirty="0"/>
              <a:t>OBJECTIVES</a:t>
            </a:r>
          </a:p>
          <a:p>
            <a:pPr marL="514350" indent="-514350">
              <a:buAutoNum type="arabicPeriod"/>
            </a:pPr>
            <a:r>
              <a:rPr lang="es-BO" dirty="0" err="1"/>
              <a:t>Analysis</a:t>
            </a:r>
            <a:r>
              <a:rPr lang="es-BO" dirty="0"/>
              <a:t> </a:t>
            </a:r>
            <a:r>
              <a:rPr lang="es-BO" dirty="0" err="1"/>
              <a:t>of</a:t>
            </a:r>
            <a:r>
              <a:rPr lang="es-BO" dirty="0"/>
              <a:t> </a:t>
            </a:r>
            <a:r>
              <a:rPr lang="es-BO" dirty="0" err="1"/>
              <a:t>prices</a:t>
            </a:r>
            <a:r>
              <a:rPr lang="es-BO" dirty="0"/>
              <a:t> </a:t>
            </a:r>
            <a:r>
              <a:rPr lang="es-BO" dirty="0" err="1"/>
              <a:t>by</a:t>
            </a:r>
            <a:r>
              <a:rPr lang="es-BO" dirty="0"/>
              <a:t> </a:t>
            </a:r>
            <a:r>
              <a:rPr lang="es-BO" dirty="0" err="1"/>
              <a:t>house</a:t>
            </a:r>
            <a:r>
              <a:rPr lang="es-BO" dirty="0"/>
              <a:t> </a:t>
            </a:r>
            <a:r>
              <a:rPr lang="es-BO" dirty="0" err="1"/>
              <a:t>size</a:t>
            </a:r>
            <a:r>
              <a:rPr lang="es-BO" dirty="0"/>
              <a:t> and </a:t>
            </a:r>
            <a:r>
              <a:rPr lang="es-BO" dirty="0" err="1"/>
              <a:t>type</a:t>
            </a:r>
            <a:r>
              <a:rPr lang="es-BO" dirty="0"/>
              <a:t> </a:t>
            </a:r>
            <a:r>
              <a:rPr lang="es-BO" dirty="0" err="1"/>
              <a:t>of</a:t>
            </a:r>
            <a:r>
              <a:rPr lang="es-BO" dirty="0"/>
              <a:t>  </a:t>
            </a:r>
            <a:r>
              <a:rPr lang="es-BO" dirty="0" err="1"/>
              <a:t>house</a:t>
            </a:r>
            <a:r>
              <a:rPr lang="es-BO" dirty="0"/>
              <a:t>.</a:t>
            </a:r>
          </a:p>
          <a:p>
            <a:pPr marL="514350" indent="-514350">
              <a:buFont typeface="Arial" pitchFamily="34" charset="0"/>
              <a:buAutoNum type="arabicPeriod"/>
            </a:pPr>
            <a:r>
              <a:rPr lang="es-BO" dirty="0"/>
              <a:t>Define </a:t>
            </a:r>
            <a:r>
              <a:rPr lang="es-BO" dirty="0" err="1"/>
              <a:t>the</a:t>
            </a:r>
            <a:r>
              <a:rPr lang="es-BO" dirty="0"/>
              <a:t> top 10 </a:t>
            </a:r>
            <a:r>
              <a:rPr lang="es-BO" dirty="0" err="1"/>
              <a:t>states</a:t>
            </a:r>
            <a:r>
              <a:rPr lang="es-BO" dirty="0"/>
              <a:t> </a:t>
            </a:r>
            <a:r>
              <a:rPr lang="es-BO" dirty="0" err="1"/>
              <a:t>for</a:t>
            </a:r>
            <a:r>
              <a:rPr lang="es-BO" dirty="0"/>
              <a:t> </a:t>
            </a:r>
            <a:r>
              <a:rPr lang="es-BO" dirty="0" err="1"/>
              <a:t>investment</a:t>
            </a:r>
            <a:r>
              <a:rPr lang="es-BO" dirty="0"/>
              <a:t> in real </a:t>
            </a:r>
            <a:r>
              <a:rPr lang="es-BO" dirty="0" err="1"/>
              <a:t>state</a:t>
            </a:r>
            <a:r>
              <a:rPr lang="es-BO" dirty="0"/>
              <a:t>.</a:t>
            </a:r>
          </a:p>
          <a:p>
            <a:pPr marL="514350" indent="-514350">
              <a:buFont typeface="Arial" pitchFamily="34" charset="0"/>
              <a:buAutoNum type="arabicPeriod"/>
            </a:pPr>
            <a:r>
              <a:rPr lang="es-BO" dirty="0" err="1"/>
              <a:t>Create</a:t>
            </a:r>
            <a:r>
              <a:rPr lang="es-BO" dirty="0"/>
              <a:t> a </a:t>
            </a:r>
            <a:r>
              <a:rPr lang="es-BO" dirty="0" err="1"/>
              <a:t>recommended</a:t>
            </a:r>
            <a:r>
              <a:rPr lang="es-BO" dirty="0"/>
              <a:t> portfolio and </a:t>
            </a:r>
            <a:r>
              <a:rPr lang="es-BO" dirty="0" err="1"/>
              <a:t>predict</a:t>
            </a:r>
            <a:r>
              <a:rPr lang="es-BO" dirty="0"/>
              <a:t> </a:t>
            </a:r>
            <a:r>
              <a:rPr lang="es-BO" dirty="0" err="1"/>
              <a:t>its</a:t>
            </a:r>
            <a:r>
              <a:rPr lang="es-BO" dirty="0"/>
              <a:t> </a:t>
            </a:r>
            <a:r>
              <a:rPr lang="es-BO" dirty="0" err="1"/>
              <a:t>return</a:t>
            </a:r>
            <a:r>
              <a:rPr lang="es-BO" dirty="0"/>
              <a:t>. </a:t>
            </a:r>
          </a:p>
          <a:p>
            <a:pPr marL="514350" indent="-514350">
              <a:buAutoNum type="arabicPeriod"/>
            </a:pPr>
            <a:endParaRPr lang="es-BO"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4</a:t>
            </a:fld>
            <a:endParaRPr lang="es-GT"/>
          </a:p>
        </p:txBody>
      </p:sp>
    </p:spTree>
    <p:extLst>
      <p:ext uri="{BB962C8B-B14F-4D97-AF65-F5344CB8AC3E}">
        <p14:creationId xmlns:p14="http://schemas.microsoft.com/office/powerpoint/2010/main" val="151672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A1ED20-1A42-4DBE-B7EC-B0AC7401329D}"/>
              </a:ext>
            </a:extLst>
          </p:cNvPr>
          <p:cNvSpPr>
            <a:spLocks noGrp="1"/>
          </p:cNvSpPr>
          <p:nvPr>
            <p:ph type="sldNum" sz="quarter" idx="12"/>
          </p:nvPr>
        </p:nvSpPr>
        <p:spPr/>
        <p:txBody>
          <a:bodyPr/>
          <a:lstStyle/>
          <a:p>
            <a:fld id="{DB0BF3D3-405C-493D-BC3F-5D81877E5B61}" type="slidenum">
              <a:rPr lang="es-GT" smtClean="0"/>
              <a:t>40</a:t>
            </a:fld>
            <a:endParaRPr lang="es-GT"/>
          </a:p>
        </p:txBody>
      </p:sp>
      <p:sp>
        <p:nvSpPr>
          <p:cNvPr id="5" name="TextBox 4">
            <a:extLst>
              <a:ext uri="{FF2B5EF4-FFF2-40B4-BE49-F238E27FC236}">
                <a16:creationId xmlns:a16="http://schemas.microsoft.com/office/drawing/2014/main" id="{01F13722-E61F-42C6-B430-392054ACDA3E}"/>
              </a:ext>
            </a:extLst>
          </p:cNvPr>
          <p:cNvSpPr txBox="1"/>
          <p:nvPr/>
        </p:nvSpPr>
        <p:spPr>
          <a:xfrm>
            <a:off x="323528" y="756691"/>
            <a:ext cx="7776864" cy="1200329"/>
          </a:xfrm>
          <a:prstGeom prst="rect">
            <a:avLst/>
          </a:prstGeom>
          <a:noFill/>
        </p:spPr>
        <p:txBody>
          <a:bodyPr wrap="square" rtlCol="0">
            <a:spAutoFit/>
          </a:bodyPr>
          <a:lstStyle/>
          <a:p>
            <a:r>
              <a:rPr lang="en-US" dirty="0"/>
              <a:t>In order to improve the analysis, </a:t>
            </a:r>
            <a:r>
              <a:rPr lang="en-US" dirty="0" err="1"/>
              <a:t>I’e</a:t>
            </a:r>
            <a:r>
              <a:rPr lang="en-US" dirty="0"/>
              <a:t> used external datasets (beyond Zillow). I’ve chosen </a:t>
            </a:r>
            <a:r>
              <a:rPr lang="en-US" dirty="0" err="1"/>
              <a:t>Quartely</a:t>
            </a:r>
            <a:r>
              <a:rPr lang="en-US" dirty="0"/>
              <a:t> Gross Domestic Product (</a:t>
            </a:r>
            <a:r>
              <a:rPr lang="en-US" dirty="0">
                <a:hlinkClick r:id="rId2"/>
              </a:rPr>
              <a:t>https://www.bea.gov/data/gdp/gross-domestic-product</a:t>
            </a:r>
            <a:r>
              <a:rPr lang="en-US" dirty="0"/>
              <a:t>) The idea is to analyze the relation through time of assets and GDP </a:t>
            </a:r>
            <a:endParaRPr lang="en-US" b="1" dirty="0"/>
          </a:p>
        </p:txBody>
      </p:sp>
      <p:pic>
        <p:nvPicPr>
          <p:cNvPr id="7" name="Picture 6">
            <a:extLst>
              <a:ext uri="{FF2B5EF4-FFF2-40B4-BE49-F238E27FC236}">
                <a16:creationId xmlns:a16="http://schemas.microsoft.com/office/drawing/2014/main" id="{2F1B70F9-02F6-4756-AC62-F6135B1232A3}"/>
              </a:ext>
            </a:extLst>
          </p:cNvPr>
          <p:cNvPicPr>
            <a:picLocks noChangeAspect="1"/>
          </p:cNvPicPr>
          <p:nvPr/>
        </p:nvPicPr>
        <p:blipFill>
          <a:blip r:embed="rId3"/>
          <a:stretch>
            <a:fillRect/>
          </a:stretch>
        </p:blipFill>
        <p:spPr>
          <a:xfrm>
            <a:off x="551793" y="1957020"/>
            <a:ext cx="7776864" cy="4702261"/>
          </a:xfrm>
          <a:prstGeom prst="rect">
            <a:avLst/>
          </a:prstGeom>
        </p:spPr>
      </p:pic>
      <p:sp>
        <p:nvSpPr>
          <p:cNvPr id="8" name="TextBox 7">
            <a:extLst>
              <a:ext uri="{FF2B5EF4-FFF2-40B4-BE49-F238E27FC236}">
                <a16:creationId xmlns:a16="http://schemas.microsoft.com/office/drawing/2014/main" id="{5FD66970-3D0C-4CA0-9F02-754AEA2A9327}"/>
              </a:ext>
            </a:extLst>
          </p:cNvPr>
          <p:cNvSpPr txBox="1"/>
          <p:nvPr/>
        </p:nvSpPr>
        <p:spPr>
          <a:xfrm>
            <a:off x="755576" y="188640"/>
            <a:ext cx="6840760" cy="369332"/>
          </a:xfrm>
          <a:prstGeom prst="rect">
            <a:avLst/>
          </a:prstGeom>
          <a:noFill/>
        </p:spPr>
        <p:txBody>
          <a:bodyPr wrap="square" rtlCol="0">
            <a:spAutoFit/>
          </a:bodyPr>
          <a:lstStyle/>
          <a:p>
            <a:r>
              <a:rPr lang="en-US" dirty="0"/>
              <a:t>VAR: </a:t>
            </a:r>
            <a:r>
              <a:rPr lang="en-US" b="1" dirty="0"/>
              <a:t>ZHVI_3bedroom_DistrictColumbia,  </a:t>
            </a:r>
            <a:r>
              <a:rPr lang="en-US" b="1" dirty="0" err="1"/>
              <a:t>gdp_District</a:t>
            </a:r>
            <a:r>
              <a:rPr lang="en-US" b="1" dirty="0"/>
              <a:t> of Columbia</a:t>
            </a:r>
            <a:endParaRPr lang="en-US" dirty="0"/>
          </a:p>
        </p:txBody>
      </p:sp>
    </p:spTree>
    <p:extLst>
      <p:ext uri="{BB962C8B-B14F-4D97-AF65-F5344CB8AC3E}">
        <p14:creationId xmlns:p14="http://schemas.microsoft.com/office/powerpoint/2010/main" val="3452379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31865C-DCB6-48AC-96C7-2962268E4530}"/>
              </a:ext>
            </a:extLst>
          </p:cNvPr>
          <p:cNvSpPr>
            <a:spLocks noGrp="1"/>
          </p:cNvSpPr>
          <p:nvPr>
            <p:ph type="sldNum" sz="quarter" idx="12"/>
          </p:nvPr>
        </p:nvSpPr>
        <p:spPr/>
        <p:txBody>
          <a:bodyPr/>
          <a:lstStyle/>
          <a:p>
            <a:fld id="{DB0BF3D3-405C-493D-BC3F-5D81877E5B61}" type="slidenum">
              <a:rPr lang="es-GT" smtClean="0"/>
              <a:t>41</a:t>
            </a:fld>
            <a:endParaRPr lang="es-GT"/>
          </a:p>
        </p:txBody>
      </p:sp>
      <p:pic>
        <p:nvPicPr>
          <p:cNvPr id="4" name="Picture 3">
            <a:extLst>
              <a:ext uri="{FF2B5EF4-FFF2-40B4-BE49-F238E27FC236}">
                <a16:creationId xmlns:a16="http://schemas.microsoft.com/office/drawing/2014/main" id="{FE0EA27B-E253-4510-89DE-61CC4AD53D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322" y="502667"/>
            <a:ext cx="7951118" cy="4870549"/>
          </a:xfrm>
          <a:prstGeom prst="rect">
            <a:avLst/>
          </a:prstGeom>
          <a:noFill/>
          <a:ln>
            <a:noFill/>
          </a:ln>
        </p:spPr>
      </p:pic>
      <p:sp>
        <p:nvSpPr>
          <p:cNvPr id="5" name="TextBox 4">
            <a:extLst>
              <a:ext uri="{FF2B5EF4-FFF2-40B4-BE49-F238E27FC236}">
                <a16:creationId xmlns:a16="http://schemas.microsoft.com/office/drawing/2014/main" id="{E6D10D4C-1671-4D83-9C07-FA0E7C53CBA4}"/>
              </a:ext>
            </a:extLst>
          </p:cNvPr>
          <p:cNvSpPr txBox="1"/>
          <p:nvPr/>
        </p:nvSpPr>
        <p:spPr>
          <a:xfrm>
            <a:off x="755576" y="136525"/>
            <a:ext cx="8223448" cy="738664"/>
          </a:xfrm>
          <a:prstGeom prst="rect">
            <a:avLst/>
          </a:prstGeom>
          <a:noFill/>
        </p:spPr>
        <p:txBody>
          <a:bodyPr wrap="square" rtlCol="0">
            <a:spAutoFit/>
          </a:bodyPr>
          <a:lstStyle/>
          <a:p>
            <a:pPr algn="ctr"/>
            <a:r>
              <a:rPr lang="en-US" sz="2400" b="1" dirty="0"/>
              <a:t>Impulse Response Function</a:t>
            </a:r>
          </a:p>
          <a:p>
            <a:pPr algn="ctr"/>
            <a:endParaRPr lang="en-US" dirty="0"/>
          </a:p>
        </p:txBody>
      </p:sp>
      <p:sp>
        <p:nvSpPr>
          <p:cNvPr id="6" name="TextBox 5">
            <a:extLst>
              <a:ext uri="{FF2B5EF4-FFF2-40B4-BE49-F238E27FC236}">
                <a16:creationId xmlns:a16="http://schemas.microsoft.com/office/drawing/2014/main" id="{9C26A941-B369-40E5-B5D7-96AA470D1E9E}"/>
              </a:ext>
            </a:extLst>
          </p:cNvPr>
          <p:cNvSpPr txBox="1"/>
          <p:nvPr/>
        </p:nvSpPr>
        <p:spPr>
          <a:xfrm>
            <a:off x="581322" y="5432990"/>
            <a:ext cx="7776864" cy="923330"/>
          </a:xfrm>
          <a:prstGeom prst="rect">
            <a:avLst/>
          </a:prstGeom>
          <a:noFill/>
        </p:spPr>
        <p:txBody>
          <a:bodyPr wrap="square" rtlCol="0">
            <a:spAutoFit/>
          </a:bodyPr>
          <a:lstStyle/>
          <a:p>
            <a:r>
              <a:rPr lang="en-US" dirty="0"/>
              <a:t>We can see there is a positive reaction of GDP with variation of prices of the asset and, it converges at the second period. The same logic </a:t>
            </a:r>
            <a:r>
              <a:rPr lang="en-US" dirty="0" err="1"/>
              <a:t>applyes</a:t>
            </a:r>
            <a:r>
              <a:rPr lang="en-US" dirty="0"/>
              <a:t> with asset price reaction with a variation of GDP.</a:t>
            </a:r>
          </a:p>
        </p:txBody>
      </p:sp>
    </p:spTree>
    <p:extLst>
      <p:ext uri="{BB962C8B-B14F-4D97-AF65-F5344CB8AC3E}">
        <p14:creationId xmlns:p14="http://schemas.microsoft.com/office/powerpoint/2010/main" val="1918347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3. </a:t>
            </a:r>
            <a:r>
              <a:rPr lang="es-BO" sz="7200" b="1" dirty="0" err="1"/>
              <a:t>Conclusions</a:t>
            </a:r>
            <a:endParaRPr lang="es-BO" sz="7200"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42</a:t>
            </a:fld>
            <a:endParaRPr lang="es-GT"/>
          </a:p>
        </p:txBody>
      </p:sp>
    </p:spTree>
    <p:extLst>
      <p:ext uri="{BB962C8B-B14F-4D97-AF65-F5344CB8AC3E}">
        <p14:creationId xmlns:p14="http://schemas.microsoft.com/office/powerpoint/2010/main" val="1342754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44B88F-1949-474D-9137-37EF16B1E238}"/>
              </a:ext>
            </a:extLst>
          </p:cNvPr>
          <p:cNvSpPr>
            <a:spLocks noGrp="1"/>
          </p:cNvSpPr>
          <p:nvPr>
            <p:ph type="sldNum" sz="quarter" idx="12"/>
          </p:nvPr>
        </p:nvSpPr>
        <p:spPr/>
        <p:txBody>
          <a:bodyPr/>
          <a:lstStyle/>
          <a:p>
            <a:fld id="{DB0BF3D3-405C-493D-BC3F-5D81877E5B61}" type="slidenum">
              <a:rPr lang="es-GT" smtClean="0"/>
              <a:t>43</a:t>
            </a:fld>
            <a:endParaRPr lang="es-GT"/>
          </a:p>
        </p:txBody>
      </p:sp>
      <p:sp>
        <p:nvSpPr>
          <p:cNvPr id="4" name="TextBox 3">
            <a:extLst>
              <a:ext uri="{FF2B5EF4-FFF2-40B4-BE49-F238E27FC236}">
                <a16:creationId xmlns:a16="http://schemas.microsoft.com/office/drawing/2014/main" id="{EA00CD26-63D8-4330-ABA7-EE3EC4975424}"/>
              </a:ext>
            </a:extLst>
          </p:cNvPr>
          <p:cNvSpPr txBox="1"/>
          <p:nvPr/>
        </p:nvSpPr>
        <p:spPr>
          <a:xfrm>
            <a:off x="215516" y="350500"/>
            <a:ext cx="8712968" cy="6370975"/>
          </a:xfrm>
          <a:prstGeom prst="rect">
            <a:avLst/>
          </a:prstGeom>
          <a:noFill/>
        </p:spPr>
        <p:txBody>
          <a:bodyPr wrap="square" rtlCol="0">
            <a:spAutoFit/>
          </a:bodyPr>
          <a:lstStyle/>
          <a:p>
            <a:r>
              <a:rPr lang="en-US" sz="2400" dirty="0"/>
              <a:t>We've analyzed price houses in United States by state. We've create two types of analysis: static and dynamic.</a:t>
            </a:r>
          </a:p>
          <a:p>
            <a:endParaRPr lang="en-US" sz="2400" dirty="0"/>
          </a:p>
          <a:p>
            <a:pPr marL="342900" indent="-342900">
              <a:buFont typeface="Wingdings" panose="05000000000000000000" pitchFamily="2" charset="2"/>
              <a:buChar char="ü"/>
            </a:pPr>
            <a:r>
              <a:rPr lang="en-US" sz="2400" dirty="0"/>
              <a:t>For the cross-sectional statistical analysis I've created average prices for each state by number of bedrooms and type of houses. Later, I've analyzed the gross profits (</a:t>
            </a:r>
            <a:r>
              <a:rPr lang="en-US" sz="2400" dirty="0" err="1"/>
              <a:t>anual</a:t>
            </a:r>
            <a:r>
              <a:rPr lang="en-US" sz="2400" dirty="0"/>
              <a:t> rent/house prices). The best combination for investment will  be in Illinois for one or two bedrooms, Kansas for one or two bedrooms and Arizona for one bedroom.</a:t>
            </a:r>
          </a:p>
          <a:p>
            <a:endParaRPr lang="en-US" sz="2400" dirty="0"/>
          </a:p>
          <a:p>
            <a:pPr marL="342900" indent="-342900">
              <a:buFont typeface="Wingdings" panose="05000000000000000000" pitchFamily="2" charset="2"/>
              <a:buChar char="ü"/>
            </a:pPr>
            <a:r>
              <a:rPr lang="en-US" sz="2400" dirty="0"/>
              <a:t>For time series analysis, I've analyzed each combination State-Number of bedrooms as a stock. I've generated the monthly return of each stock, and I've selected the top ten stocks-returns. Then I've applied optimization methods (maximizing the return) to choose the best investment. Under this methodology, the best investment is in 2 </a:t>
            </a:r>
            <a:r>
              <a:rPr lang="en-US" sz="2400" dirty="0" err="1"/>
              <a:t>bedroom_Nevada</a:t>
            </a:r>
            <a:r>
              <a:rPr lang="en-US" sz="2400" dirty="0"/>
              <a:t> and 3 </a:t>
            </a:r>
            <a:r>
              <a:rPr lang="en-US" sz="2400" dirty="0" err="1"/>
              <a:t>bedroom_District</a:t>
            </a:r>
            <a:r>
              <a:rPr lang="en-US" sz="2400" dirty="0"/>
              <a:t> of Columbia.</a:t>
            </a:r>
          </a:p>
        </p:txBody>
      </p:sp>
    </p:spTree>
    <p:extLst>
      <p:ext uri="{BB962C8B-B14F-4D97-AF65-F5344CB8AC3E}">
        <p14:creationId xmlns:p14="http://schemas.microsoft.com/office/powerpoint/2010/main" val="2007745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C5AEFC-5573-45ED-97C7-F582A2FA7D63}"/>
              </a:ext>
            </a:extLst>
          </p:cNvPr>
          <p:cNvSpPr>
            <a:spLocks noGrp="1"/>
          </p:cNvSpPr>
          <p:nvPr>
            <p:ph type="sldNum" sz="quarter" idx="12"/>
          </p:nvPr>
        </p:nvSpPr>
        <p:spPr/>
        <p:txBody>
          <a:bodyPr/>
          <a:lstStyle/>
          <a:p>
            <a:fld id="{DB0BF3D3-405C-493D-BC3F-5D81877E5B61}" type="slidenum">
              <a:rPr lang="es-GT" smtClean="0"/>
              <a:t>44</a:t>
            </a:fld>
            <a:endParaRPr lang="es-GT"/>
          </a:p>
        </p:txBody>
      </p:sp>
      <p:sp>
        <p:nvSpPr>
          <p:cNvPr id="4" name="Rectangle 3">
            <a:extLst>
              <a:ext uri="{FF2B5EF4-FFF2-40B4-BE49-F238E27FC236}">
                <a16:creationId xmlns:a16="http://schemas.microsoft.com/office/drawing/2014/main" id="{D7FA441D-B86C-4045-894F-131F806AA693}"/>
              </a:ext>
            </a:extLst>
          </p:cNvPr>
          <p:cNvSpPr/>
          <p:nvPr/>
        </p:nvSpPr>
        <p:spPr>
          <a:xfrm>
            <a:off x="395536" y="620688"/>
            <a:ext cx="8064896" cy="4401205"/>
          </a:xfrm>
          <a:prstGeom prst="rect">
            <a:avLst/>
          </a:prstGeom>
        </p:spPr>
        <p:txBody>
          <a:bodyPr wrap="square">
            <a:spAutoFit/>
          </a:bodyPr>
          <a:lstStyle/>
          <a:p>
            <a:r>
              <a:rPr lang="en-US" sz="2800" b="1" dirty="0"/>
              <a:t>Further considerations:</a:t>
            </a:r>
          </a:p>
          <a:p>
            <a:pPr marL="457200" indent="-457200" algn="just">
              <a:buFont typeface="Wingdings" panose="05000000000000000000" pitchFamily="2" charset="2"/>
              <a:buChar char="ü"/>
            </a:pPr>
            <a:r>
              <a:rPr lang="en-US" sz="2800" dirty="0"/>
              <a:t>Depending our objectives and the methodology of analysis,  we have different investment options. For example, we can create another optimization portfolio maximizing return and minimizing variation of house prices.</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r>
              <a:rPr lang="en-US" sz="2800" dirty="0"/>
              <a:t>The analysis can be improved with more robust methodologies such as multiple variables in Vector Autoregressive.</a:t>
            </a:r>
          </a:p>
        </p:txBody>
      </p:sp>
    </p:spTree>
    <p:extLst>
      <p:ext uri="{BB962C8B-B14F-4D97-AF65-F5344CB8AC3E}">
        <p14:creationId xmlns:p14="http://schemas.microsoft.com/office/powerpoint/2010/main" val="1530470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ANNEX 1</a:t>
            </a:r>
          </a:p>
          <a:p>
            <a:pPr marL="0" indent="0" algn="ctr">
              <a:buNone/>
            </a:pPr>
            <a:r>
              <a:rPr lang="es-BO" b="1" dirty="0" err="1"/>
              <a:t>Programming</a:t>
            </a:r>
            <a:r>
              <a:rPr lang="es-BO" b="1" dirty="0"/>
              <a:t> </a:t>
            </a:r>
            <a:r>
              <a:rPr lang="es-BO" b="1" dirty="0" err="1"/>
              <a:t>details</a:t>
            </a: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45</a:t>
            </a:fld>
            <a:endParaRPr lang="es-GT"/>
          </a:p>
        </p:txBody>
      </p:sp>
    </p:spTree>
    <p:extLst>
      <p:ext uri="{BB962C8B-B14F-4D97-AF65-F5344CB8AC3E}">
        <p14:creationId xmlns:p14="http://schemas.microsoft.com/office/powerpoint/2010/main" val="3347902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39C37D-93E7-4F63-ABFD-EDE4CFC6D04F}"/>
              </a:ext>
            </a:extLst>
          </p:cNvPr>
          <p:cNvSpPr>
            <a:spLocks noGrp="1"/>
          </p:cNvSpPr>
          <p:nvPr>
            <p:ph type="sldNum" sz="quarter" idx="12"/>
          </p:nvPr>
        </p:nvSpPr>
        <p:spPr/>
        <p:txBody>
          <a:bodyPr/>
          <a:lstStyle/>
          <a:p>
            <a:fld id="{DB0BF3D3-405C-493D-BC3F-5D81877E5B61}" type="slidenum">
              <a:rPr lang="es-GT" smtClean="0"/>
              <a:t>46</a:t>
            </a:fld>
            <a:endParaRPr lang="es-GT"/>
          </a:p>
        </p:txBody>
      </p:sp>
      <p:sp>
        <p:nvSpPr>
          <p:cNvPr id="5" name="TextBox 4">
            <a:extLst>
              <a:ext uri="{FF2B5EF4-FFF2-40B4-BE49-F238E27FC236}">
                <a16:creationId xmlns:a16="http://schemas.microsoft.com/office/drawing/2014/main" id="{8D1B5E9E-4F8A-4164-B002-06AA608EDFF8}"/>
              </a:ext>
            </a:extLst>
          </p:cNvPr>
          <p:cNvSpPr txBox="1"/>
          <p:nvPr/>
        </p:nvSpPr>
        <p:spPr>
          <a:xfrm>
            <a:off x="467544" y="965041"/>
            <a:ext cx="7488832" cy="6001643"/>
          </a:xfrm>
          <a:prstGeom prst="rect">
            <a:avLst/>
          </a:prstGeom>
          <a:noFill/>
        </p:spPr>
        <p:txBody>
          <a:bodyPr wrap="square" rtlCol="0">
            <a:spAutoFit/>
          </a:bodyPr>
          <a:lstStyle/>
          <a:p>
            <a:r>
              <a:rPr lang="en-US" sz="2400" dirty="0"/>
              <a:t>The following are the main script or programming activities:</a:t>
            </a:r>
          </a:p>
          <a:p>
            <a:endParaRPr lang="en-US" sz="2400" dirty="0"/>
          </a:p>
          <a:p>
            <a:r>
              <a:rPr lang="en-US" sz="2400" b="1" dirty="0"/>
              <a:t>Notebook Presentation</a:t>
            </a:r>
          </a:p>
          <a:p>
            <a:pPr marL="342900" indent="-342900">
              <a:buFont typeface="Wingdings" panose="05000000000000000000" pitchFamily="2" charset="2"/>
              <a:buChar char="ü"/>
            </a:pPr>
            <a:r>
              <a:rPr lang="en-US" sz="2400" dirty="0"/>
              <a:t>Created an </a:t>
            </a:r>
            <a:r>
              <a:rPr lang="en-US" sz="2400" dirty="0" err="1"/>
              <a:t>iPython</a:t>
            </a:r>
            <a:r>
              <a:rPr lang="en-US" sz="2400" dirty="0"/>
              <a:t> navigator to check different sections of the project.</a:t>
            </a:r>
          </a:p>
          <a:p>
            <a:pPr marL="342900" indent="-342900">
              <a:buFont typeface="Wingdings" panose="05000000000000000000" pitchFamily="2" charset="2"/>
              <a:buChar char="ü"/>
            </a:pPr>
            <a:r>
              <a:rPr lang="en-US" sz="2400" dirty="0"/>
              <a:t>Introduced graphics to main sections</a:t>
            </a:r>
          </a:p>
          <a:p>
            <a:endParaRPr lang="en-US" sz="2400" dirty="0"/>
          </a:p>
          <a:p>
            <a:r>
              <a:rPr lang="en-US" sz="2400" b="1" dirty="0" err="1"/>
              <a:t>Dataframes</a:t>
            </a:r>
            <a:r>
              <a:rPr lang="en-US" sz="2400" b="1" dirty="0"/>
              <a:t> Manipulation:</a:t>
            </a:r>
          </a:p>
          <a:p>
            <a:pPr marL="342900" indent="-342900">
              <a:buFont typeface="Wingdings" panose="05000000000000000000" pitchFamily="2" charset="2"/>
              <a:buChar char="ü"/>
            </a:pPr>
            <a:r>
              <a:rPr lang="en-US" sz="2400" dirty="0"/>
              <a:t>Transforming datatypes (Ex: objects to datetime)</a:t>
            </a:r>
          </a:p>
          <a:p>
            <a:pPr marL="342900" indent="-342900">
              <a:buFont typeface="Wingdings" panose="05000000000000000000" pitchFamily="2" charset="2"/>
              <a:buChar char="ü"/>
            </a:pPr>
            <a:r>
              <a:rPr lang="en-US" sz="2400" dirty="0"/>
              <a:t>Exploring </a:t>
            </a:r>
            <a:r>
              <a:rPr lang="en-US" sz="2400" dirty="0" err="1"/>
              <a:t>missings</a:t>
            </a:r>
            <a:r>
              <a:rPr lang="en-US" sz="2400" dirty="0"/>
              <a:t> through </a:t>
            </a:r>
            <a:r>
              <a:rPr lang="en-US" sz="2400" dirty="0" err="1"/>
              <a:t>missmaps</a:t>
            </a:r>
            <a:r>
              <a:rPr lang="en-US" sz="2400" dirty="0"/>
              <a:t>.</a:t>
            </a:r>
          </a:p>
          <a:p>
            <a:pPr marL="342900" indent="-342900">
              <a:buFont typeface="Wingdings" panose="05000000000000000000" pitchFamily="2" charset="2"/>
              <a:buChar char="ü"/>
            </a:pPr>
            <a:r>
              <a:rPr lang="en-US" sz="2400" dirty="0" err="1"/>
              <a:t>Subsetting</a:t>
            </a:r>
            <a:r>
              <a:rPr lang="en-US" sz="2400" dirty="0"/>
              <a:t> </a:t>
            </a:r>
            <a:r>
              <a:rPr lang="en-US" sz="2400" dirty="0" err="1"/>
              <a:t>dataframes</a:t>
            </a:r>
            <a:r>
              <a:rPr lang="en-US" sz="2400" dirty="0"/>
              <a:t> with loc, </a:t>
            </a:r>
            <a:r>
              <a:rPr lang="en-US" sz="2400" dirty="0" err="1"/>
              <a:t>iloc</a:t>
            </a:r>
            <a:r>
              <a:rPr lang="en-US" sz="2400" dirty="0"/>
              <a:t> functions.</a:t>
            </a:r>
          </a:p>
          <a:p>
            <a:pPr marL="342900" indent="-342900">
              <a:buFont typeface="Wingdings" panose="05000000000000000000" pitchFamily="2" charset="2"/>
              <a:buChar char="ü"/>
            </a:pPr>
            <a:r>
              <a:rPr lang="en-US" sz="2400" dirty="0"/>
              <a:t>Worked </a:t>
            </a:r>
            <a:r>
              <a:rPr lang="en-US" sz="2400" dirty="0" err="1"/>
              <a:t>dataframes</a:t>
            </a:r>
            <a:r>
              <a:rPr lang="en-US" sz="2400" dirty="0"/>
              <a:t> with one and two level indexes.</a:t>
            </a:r>
          </a:p>
          <a:p>
            <a:pPr marL="342900" indent="-342900">
              <a:buFont typeface="Wingdings" panose="05000000000000000000" pitchFamily="2" charset="2"/>
              <a:buChar char="ü"/>
            </a:pPr>
            <a:r>
              <a:rPr lang="en-US" sz="2400" dirty="0"/>
              <a:t>Created special tables with </a:t>
            </a:r>
            <a:r>
              <a:rPr lang="en-US" sz="2400" dirty="0" err="1"/>
              <a:t>groupby</a:t>
            </a:r>
            <a:r>
              <a:rPr lang="en-US" sz="2400" dirty="0"/>
              <a:t> and pivot tables.</a:t>
            </a:r>
          </a:p>
          <a:p>
            <a:pPr marL="342900" indent="-342900">
              <a:buFont typeface="Wingdings" panose="05000000000000000000" pitchFamily="2" charset="2"/>
              <a:buChar char="ü"/>
            </a:pPr>
            <a:r>
              <a:rPr lang="en-US" sz="2400" dirty="0"/>
              <a:t>Created new variables using lambda functions.</a:t>
            </a:r>
          </a:p>
          <a:p>
            <a:endParaRPr lang="en-US" sz="2400" dirty="0"/>
          </a:p>
        </p:txBody>
      </p:sp>
      <p:sp>
        <p:nvSpPr>
          <p:cNvPr id="6" name="TextBox 5">
            <a:extLst>
              <a:ext uri="{FF2B5EF4-FFF2-40B4-BE49-F238E27FC236}">
                <a16:creationId xmlns:a16="http://schemas.microsoft.com/office/drawing/2014/main" id="{97BC53FD-83AB-4394-9878-9FF8157003E0}"/>
              </a:ext>
            </a:extLst>
          </p:cNvPr>
          <p:cNvSpPr txBox="1"/>
          <p:nvPr/>
        </p:nvSpPr>
        <p:spPr>
          <a:xfrm>
            <a:off x="1259632" y="260648"/>
            <a:ext cx="6120680" cy="584775"/>
          </a:xfrm>
          <a:prstGeom prst="rect">
            <a:avLst/>
          </a:prstGeom>
          <a:noFill/>
        </p:spPr>
        <p:txBody>
          <a:bodyPr wrap="square" rtlCol="0">
            <a:spAutoFit/>
          </a:bodyPr>
          <a:lstStyle/>
          <a:p>
            <a:pPr algn="ctr"/>
            <a:r>
              <a:rPr lang="en-US" sz="3200" b="1" dirty="0"/>
              <a:t>Script or programming activities</a:t>
            </a:r>
          </a:p>
        </p:txBody>
      </p:sp>
    </p:spTree>
    <p:extLst>
      <p:ext uri="{BB962C8B-B14F-4D97-AF65-F5344CB8AC3E}">
        <p14:creationId xmlns:p14="http://schemas.microsoft.com/office/powerpoint/2010/main" val="2388560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DD24AD-186A-4C42-AEA1-36E1981CF1D9}"/>
              </a:ext>
            </a:extLst>
          </p:cNvPr>
          <p:cNvSpPr>
            <a:spLocks noGrp="1"/>
          </p:cNvSpPr>
          <p:nvPr>
            <p:ph type="sldNum" sz="quarter" idx="12"/>
          </p:nvPr>
        </p:nvSpPr>
        <p:spPr/>
        <p:txBody>
          <a:bodyPr/>
          <a:lstStyle/>
          <a:p>
            <a:fld id="{DB0BF3D3-405C-493D-BC3F-5D81877E5B61}" type="slidenum">
              <a:rPr lang="es-GT" smtClean="0"/>
              <a:t>47</a:t>
            </a:fld>
            <a:endParaRPr lang="es-GT"/>
          </a:p>
        </p:txBody>
      </p:sp>
      <p:sp>
        <p:nvSpPr>
          <p:cNvPr id="4" name="TextBox 3">
            <a:extLst>
              <a:ext uri="{FF2B5EF4-FFF2-40B4-BE49-F238E27FC236}">
                <a16:creationId xmlns:a16="http://schemas.microsoft.com/office/drawing/2014/main" id="{1396A194-AF61-47DA-AAB2-F6CC525C11FC}"/>
              </a:ext>
            </a:extLst>
          </p:cNvPr>
          <p:cNvSpPr txBox="1"/>
          <p:nvPr/>
        </p:nvSpPr>
        <p:spPr>
          <a:xfrm>
            <a:off x="251520" y="974349"/>
            <a:ext cx="8136904" cy="5539978"/>
          </a:xfrm>
          <a:prstGeom prst="rect">
            <a:avLst/>
          </a:prstGeom>
          <a:noFill/>
        </p:spPr>
        <p:txBody>
          <a:bodyPr wrap="square" rtlCol="0">
            <a:spAutoFit/>
          </a:bodyPr>
          <a:lstStyle/>
          <a:p>
            <a:r>
              <a:rPr lang="en-US" sz="2400" dirty="0"/>
              <a:t>Visualization</a:t>
            </a:r>
          </a:p>
          <a:p>
            <a:pPr marL="342900" indent="-342900">
              <a:buFont typeface="Wingdings" panose="05000000000000000000" pitchFamily="2" charset="2"/>
              <a:buChar char="ü"/>
            </a:pPr>
            <a:r>
              <a:rPr lang="en-US" sz="2400" dirty="0"/>
              <a:t>Created histograms and subplots with matplotlib.</a:t>
            </a:r>
          </a:p>
          <a:p>
            <a:pPr marL="342900" indent="-342900">
              <a:buFont typeface="Wingdings" panose="05000000000000000000" pitchFamily="2" charset="2"/>
              <a:buChar char="ü"/>
            </a:pPr>
            <a:r>
              <a:rPr lang="en-US" sz="2400" dirty="0"/>
              <a:t>Created heat maps with seaborn.</a:t>
            </a:r>
          </a:p>
          <a:p>
            <a:pPr marL="342900" indent="-342900">
              <a:buFont typeface="Wingdings" panose="05000000000000000000" pitchFamily="2" charset="2"/>
              <a:buChar char="ü"/>
            </a:pPr>
            <a:r>
              <a:rPr lang="en-US" sz="2400" dirty="0"/>
              <a:t>Created timeseries maps indexing time (worked with list for titles).</a:t>
            </a:r>
          </a:p>
          <a:p>
            <a:endParaRPr lang="en-US" sz="2400" dirty="0"/>
          </a:p>
          <a:p>
            <a:r>
              <a:rPr lang="en-US" sz="2400" dirty="0"/>
              <a:t>Modelling</a:t>
            </a:r>
          </a:p>
          <a:p>
            <a:pPr marL="342900" indent="-342900">
              <a:buFont typeface="Wingdings" panose="05000000000000000000" pitchFamily="2" charset="2"/>
              <a:buChar char="ü"/>
            </a:pPr>
            <a:r>
              <a:rPr lang="en-US" sz="2400" dirty="0"/>
              <a:t> Worked with </a:t>
            </a:r>
            <a:r>
              <a:rPr lang="en-US" sz="2400" dirty="0" err="1"/>
              <a:t>Portfolioanalytics</a:t>
            </a:r>
            <a:r>
              <a:rPr lang="en-US" sz="2400" dirty="0"/>
              <a:t> optimized to get an optimal portfolio (R software). </a:t>
            </a:r>
            <a:endParaRPr lang="en-US" sz="2400" dirty="0">
              <a:solidFill>
                <a:schemeClr val="tx2"/>
              </a:solidFill>
            </a:endParaRPr>
          </a:p>
          <a:p>
            <a:pPr marL="342900" indent="-342900">
              <a:buFont typeface="Wingdings" panose="05000000000000000000" pitchFamily="2" charset="2"/>
              <a:buChar char="ü"/>
            </a:pPr>
            <a:r>
              <a:rPr lang="en-US" sz="2400" dirty="0"/>
              <a:t>Worked with nested loops to analyze stationarity.</a:t>
            </a:r>
          </a:p>
          <a:p>
            <a:pPr marL="342900" indent="-342900">
              <a:buFont typeface="Wingdings" panose="05000000000000000000" pitchFamily="2" charset="2"/>
              <a:buChar char="ü"/>
            </a:pPr>
            <a:r>
              <a:rPr lang="en-US" sz="2400" dirty="0"/>
              <a:t>Worked with nested loops to get ARIMAS order over selected features (</a:t>
            </a:r>
            <a:r>
              <a:rPr lang="en-US" sz="2400" dirty="0" err="1"/>
              <a:t>Autoarima</a:t>
            </a:r>
            <a:r>
              <a:rPr lang="en-US" sz="2400" dirty="0"/>
              <a:t>). </a:t>
            </a:r>
            <a:r>
              <a:rPr lang="en-US" sz="2400" dirty="0">
                <a:solidFill>
                  <a:schemeClr val="tx2"/>
                </a:solidFill>
              </a:rPr>
              <a:t>(Note: Not same results as manual analysis).</a:t>
            </a:r>
          </a:p>
          <a:p>
            <a:pPr marL="342900" indent="-342900">
              <a:buFont typeface="Wingdings" panose="05000000000000000000" pitchFamily="2" charset="2"/>
              <a:buChar char="ü"/>
            </a:pPr>
            <a:r>
              <a:rPr lang="en-US" sz="2400" dirty="0"/>
              <a:t>Worked with nested loops to run ARIMAS regressions.</a:t>
            </a:r>
          </a:p>
          <a:p>
            <a:endParaRPr lang="en-US" dirty="0"/>
          </a:p>
        </p:txBody>
      </p:sp>
      <p:sp>
        <p:nvSpPr>
          <p:cNvPr id="5" name="TextBox 4">
            <a:extLst>
              <a:ext uri="{FF2B5EF4-FFF2-40B4-BE49-F238E27FC236}">
                <a16:creationId xmlns:a16="http://schemas.microsoft.com/office/drawing/2014/main" id="{77DA8BAB-2253-41FC-A9FB-1ACCD52CBF35}"/>
              </a:ext>
            </a:extLst>
          </p:cNvPr>
          <p:cNvSpPr txBox="1"/>
          <p:nvPr/>
        </p:nvSpPr>
        <p:spPr>
          <a:xfrm>
            <a:off x="1259632" y="260648"/>
            <a:ext cx="6120680" cy="584775"/>
          </a:xfrm>
          <a:prstGeom prst="rect">
            <a:avLst/>
          </a:prstGeom>
          <a:noFill/>
        </p:spPr>
        <p:txBody>
          <a:bodyPr wrap="square" rtlCol="0">
            <a:spAutoFit/>
          </a:bodyPr>
          <a:lstStyle/>
          <a:p>
            <a:pPr algn="ctr"/>
            <a:r>
              <a:rPr lang="en-US" sz="3200" b="1" dirty="0"/>
              <a:t>Script or programming activities 2</a:t>
            </a:r>
          </a:p>
        </p:txBody>
      </p:sp>
    </p:spTree>
    <p:extLst>
      <p:ext uri="{BB962C8B-B14F-4D97-AF65-F5344CB8AC3E}">
        <p14:creationId xmlns:p14="http://schemas.microsoft.com/office/powerpoint/2010/main" val="379312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0797" y="615197"/>
            <a:ext cx="8229600" cy="5256584"/>
          </a:xfrm>
        </p:spPr>
        <p:txBody>
          <a:bodyPr>
            <a:normAutofit/>
          </a:bodyPr>
          <a:lstStyle/>
          <a:p>
            <a:pPr marL="0" indent="0">
              <a:buNone/>
            </a:pPr>
            <a:endParaRPr lang="es-BO" dirty="0"/>
          </a:p>
          <a:p>
            <a:pPr marL="0" indent="0" algn="ctr">
              <a:buNone/>
            </a:pPr>
            <a:endParaRPr lang="es-BO" sz="7200" b="1" dirty="0"/>
          </a:p>
          <a:p>
            <a:pPr marL="0" indent="0" algn="ctr">
              <a:buNone/>
            </a:pPr>
            <a:r>
              <a:rPr lang="es-BO" sz="7200" b="1" dirty="0"/>
              <a:t>2. STATISTICAL</a:t>
            </a:r>
          </a:p>
          <a:p>
            <a:pPr marL="0" indent="0" algn="ctr">
              <a:buNone/>
            </a:pPr>
            <a:r>
              <a:rPr lang="es-BO" sz="7200" b="1" dirty="0"/>
              <a:t>ANALYSIS</a:t>
            </a:r>
          </a:p>
        </p:txBody>
      </p:sp>
      <p:sp>
        <p:nvSpPr>
          <p:cNvPr id="5" name="4 Marcador de número de diapositiva"/>
          <p:cNvSpPr>
            <a:spLocks noGrp="1"/>
          </p:cNvSpPr>
          <p:nvPr>
            <p:ph type="sldNum" sz="quarter" idx="12"/>
          </p:nvPr>
        </p:nvSpPr>
        <p:spPr/>
        <p:txBody>
          <a:bodyPr/>
          <a:lstStyle/>
          <a:p>
            <a:fld id="{DB0BF3D3-405C-493D-BC3F-5D81877E5B61}" type="slidenum">
              <a:rPr lang="es-GT" smtClean="0"/>
              <a:t>5</a:t>
            </a:fld>
            <a:endParaRPr lang="es-GT"/>
          </a:p>
        </p:txBody>
      </p:sp>
      <p:pic>
        <p:nvPicPr>
          <p:cNvPr id="4" name="Picture 3">
            <a:extLst>
              <a:ext uri="{FF2B5EF4-FFF2-40B4-BE49-F238E27FC236}">
                <a16:creationId xmlns:a16="http://schemas.microsoft.com/office/drawing/2014/main" id="{5B55C006-C02E-4C72-B253-E0B575367BC4}"/>
              </a:ext>
            </a:extLst>
          </p:cNvPr>
          <p:cNvPicPr>
            <a:picLocks noChangeAspect="1"/>
          </p:cNvPicPr>
          <p:nvPr/>
        </p:nvPicPr>
        <p:blipFill>
          <a:blip r:embed="rId2"/>
          <a:stretch>
            <a:fillRect/>
          </a:stretch>
        </p:blipFill>
        <p:spPr>
          <a:xfrm>
            <a:off x="5434399" y="0"/>
            <a:ext cx="3488804" cy="2727255"/>
          </a:xfrm>
          <a:prstGeom prst="rect">
            <a:avLst/>
          </a:prstGeom>
        </p:spPr>
      </p:pic>
      <p:pic>
        <p:nvPicPr>
          <p:cNvPr id="6" name="Picture 5">
            <a:extLst>
              <a:ext uri="{FF2B5EF4-FFF2-40B4-BE49-F238E27FC236}">
                <a16:creationId xmlns:a16="http://schemas.microsoft.com/office/drawing/2014/main" id="{980886D5-52F9-4A86-8A1B-4396AD75DDA0}"/>
              </a:ext>
            </a:extLst>
          </p:cNvPr>
          <p:cNvPicPr>
            <a:picLocks noChangeAspect="1"/>
          </p:cNvPicPr>
          <p:nvPr/>
        </p:nvPicPr>
        <p:blipFill>
          <a:blip r:embed="rId3"/>
          <a:stretch>
            <a:fillRect/>
          </a:stretch>
        </p:blipFill>
        <p:spPr>
          <a:xfrm>
            <a:off x="5858109" y="5495214"/>
            <a:ext cx="2592288" cy="618852"/>
          </a:xfrm>
          <a:prstGeom prst="rect">
            <a:avLst/>
          </a:prstGeom>
        </p:spPr>
      </p:pic>
    </p:spTree>
    <p:extLst>
      <p:ext uri="{BB962C8B-B14F-4D97-AF65-F5344CB8AC3E}">
        <p14:creationId xmlns:p14="http://schemas.microsoft.com/office/powerpoint/2010/main" val="149202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D75A05-0329-489C-B856-A634540A7055}"/>
              </a:ext>
            </a:extLst>
          </p:cNvPr>
          <p:cNvSpPr>
            <a:spLocks noGrp="1"/>
          </p:cNvSpPr>
          <p:nvPr>
            <p:ph type="sldNum" sz="quarter" idx="12"/>
          </p:nvPr>
        </p:nvSpPr>
        <p:spPr/>
        <p:txBody>
          <a:bodyPr/>
          <a:lstStyle/>
          <a:p>
            <a:fld id="{DB0BF3D3-405C-493D-BC3F-5D81877E5B61}" type="slidenum">
              <a:rPr lang="es-GT" smtClean="0"/>
              <a:t>6</a:t>
            </a:fld>
            <a:endParaRPr lang="es-GT"/>
          </a:p>
        </p:txBody>
      </p:sp>
      <p:sp>
        <p:nvSpPr>
          <p:cNvPr id="4" name="TextBox 3">
            <a:extLst>
              <a:ext uri="{FF2B5EF4-FFF2-40B4-BE49-F238E27FC236}">
                <a16:creationId xmlns:a16="http://schemas.microsoft.com/office/drawing/2014/main" id="{AAA41014-8B73-4F06-B4CE-469B5C013A77}"/>
              </a:ext>
            </a:extLst>
          </p:cNvPr>
          <p:cNvSpPr txBox="1"/>
          <p:nvPr/>
        </p:nvSpPr>
        <p:spPr>
          <a:xfrm>
            <a:off x="360766" y="1417861"/>
            <a:ext cx="8291264" cy="4154984"/>
          </a:xfrm>
          <a:prstGeom prst="rect">
            <a:avLst/>
          </a:prstGeom>
          <a:noFill/>
        </p:spPr>
        <p:txBody>
          <a:bodyPr wrap="square" rtlCol="0">
            <a:spAutoFit/>
          </a:bodyPr>
          <a:lstStyle/>
          <a:p>
            <a:r>
              <a:rPr lang="en-US" sz="2400" dirty="0"/>
              <a:t>The statistical graphs and reports are structured:</a:t>
            </a:r>
          </a:p>
          <a:p>
            <a:endParaRPr lang="en-US" sz="2400" b="1" dirty="0"/>
          </a:p>
          <a:p>
            <a:r>
              <a:rPr lang="en-US" sz="2400" b="1" dirty="0"/>
              <a:t>Data Features</a:t>
            </a:r>
          </a:p>
          <a:p>
            <a:pPr marL="342900" indent="-342900">
              <a:buFont typeface="Wingdings" panose="05000000000000000000" pitchFamily="2" charset="2"/>
              <a:buChar char="ü"/>
            </a:pPr>
            <a:r>
              <a:rPr lang="en-US" sz="2400" dirty="0"/>
              <a:t>Brief resume about data structure: source, size, variables.</a:t>
            </a:r>
          </a:p>
          <a:p>
            <a:endParaRPr lang="en-US" sz="2400" b="1" dirty="0"/>
          </a:p>
          <a:p>
            <a:r>
              <a:rPr lang="en-US" sz="2400" b="1" dirty="0"/>
              <a:t>Cross Sectional Statistics</a:t>
            </a:r>
          </a:p>
          <a:p>
            <a:pPr marL="342900" indent="-342900">
              <a:buFont typeface="Wingdings" panose="05000000000000000000" pitchFamily="2" charset="2"/>
              <a:buChar char="ü"/>
            </a:pPr>
            <a:r>
              <a:rPr lang="en-US" sz="2400" dirty="0"/>
              <a:t>Price Houses in 2017 by number of bedrooms</a:t>
            </a:r>
          </a:p>
          <a:p>
            <a:pPr marL="342900" indent="-342900">
              <a:buFont typeface="Wingdings" panose="05000000000000000000" pitchFamily="2" charset="2"/>
              <a:buChar char="ü"/>
            </a:pPr>
            <a:r>
              <a:rPr lang="en-US" sz="2400" dirty="0"/>
              <a:t>Ratio Price/Rental analysis in 2017 by number of bedrooms </a:t>
            </a:r>
          </a:p>
          <a:p>
            <a:pPr marL="342900" indent="-342900">
              <a:buFont typeface="Wingdings" panose="05000000000000000000" pitchFamily="2" charset="2"/>
              <a:buChar char="ü"/>
            </a:pPr>
            <a:r>
              <a:rPr lang="en-US" sz="2400" dirty="0"/>
              <a:t>Price Houses in 2017 by type of house</a:t>
            </a:r>
          </a:p>
          <a:p>
            <a:pPr marL="342900" indent="-342900">
              <a:buFont typeface="Wingdings" panose="05000000000000000000" pitchFamily="2" charset="2"/>
              <a:buChar char="ü"/>
            </a:pPr>
            <a:r>
              <a:rPr lang="en-US" sz="2400" dirty="0"/>
              <a:t>Ratio Price/Rental analysis in 2017 by type of house</a:t>
            </a:r>
          </a:p>
          <a:p>
            <a:endParaRPr lang="en-US" sz="2400" dirty="0"/>
          </a:p>
        </p:txBody>
      </p:sp>
      <p:sp>
        <p:nvSpPr>
          <p:cNvPr id="2" name="TextBox 1">
            <a:extLst>
              <a:ext uri="{FF2B5EF4-FFF2-40B4-BE49-F238E27FC236}">
                <a16:creationId xmlns:a16="http://schemas.microsoft.com/office/drawing/2014/main" id="{7DBFF21A-D261-454F-8427-1D5A3A6CEADA}"/>
              </a:ext>
            </a:extLst>
          </p:cNvPr>
          <p:cNvSpPr txBox="1"/>
          <p:nvPr/>
        </p:nvSpPr>
        <p:spPr>
          <a:xfrm>
            <a:off x="360766" y="590921"/>
            <a:ext cx="7848872" cy="523220"/>
          </a:xfrm>
          <a:prstGeom prst="rect">
            <a:avLst/>
          </a:prstGeom>
          <a:noFill/>
        </p:spPr>
        <p:txBody>
          <a:bodyPr wrap="square" rtlCol="0">
            <a:spAutoFit/>
          </a:bodyPr>
          <a:lstStyle/>
          <a:p>
            <a:r>
              <a:rPr lang="en-US" sz="2800" b="1" dirty="0"/>
              <a:t>About Descriptive Statistic Analysis</a:t>
            </a:r>
          </a:p>
        </p:txBody>
      </p:sp>
    </p:spTree>
    <p:extLst>
      <p:ext uri="{BB962C8B-B14F-4D97-AF65-F5344CB8AC3E}">
        <p14:creationId xmlns:p14="http://schemas.microsoft.com/office/powerpoint/2010/main" val="13737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7</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923330"/>
          </a:xfrm>
          <a:prstGeom prst="rect">
            <a:avLst/>
          </a:prstGeom>
        </p:spPr>
        <p:txBody>
          <a:bodyPr wrap="square">
            <a:spAutoFit/>
          </a:bodyPr>
          <a:lstStyle/>
          <a:p>
            <a:pPr algn="ctr"/>
            <a:r>
              <a:rPr lang="en-US" sz="5400" b="1" dirty="0"/>
              <a:t>2.1 Data features</a:t>
            </a:r>
          </a:p>
        </p:txBody>
      </p:sp>
    </p:spTree>
    <p:extLst>
      <p:ext uri="{BB962C8B-B14F-4D97-AF65-F5344CB8AC3E}">
        <p14:creationId xmlns:p14="http://schemas.microsoft.com/office/powerpoint/2010/main" val="15495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951686"/>
          </a:xfrm>
        </p:spPr>
        <p:txBody>
          <a:bodyPr>
            <a:normAutofit/>
          </a:bodyPr>
          <a:lstStyle/>
          <a:p>
            <a:pPr marL="0" indent="0">
              <a:buNone/>
            </a:pPr>
            <a:r>
              <a:rPr lang="en-US" sz="2600" b="1" dirty="0"/>
              <a:t>DATA SOURCE:  </a:t>
            </a:r>
            <a:r>
              <a:rPr lang="en-US" sz="2600" dirty="0"/>
              <a:t>Kaggle/Zillow</a:t>
            </a:r>
          </a:p>
          <a:p>
            <a:pPr marL="0" indent="0">
              <a:buNone/>
            </a:pPr>
            <a:endParaRPr lang="en-US" sz="2600" b="1" dirty="0"/>
          </a:p>
          <a:p>
            <a:pPr marL="0" indent="0">
              <a:buNone/>
            </a:pPr>
            <a:r>
              <a:rPr lang="en-US" sz="2600" b="1" dirty="0"/>
              <a:t>DATA SIZE: </a:t>
            </a:r>
            <a:r>
              <a:rPr lang="en-US" sz="2600" dirty="0"/>
              <a:t>13096 rows, 79 columns</a:t>
            </a:r>
          </a:p>
          <a:p>
            <a:pPr marL="0" indent="0">
              <a:buNone/>
            </a:pPr>
            <a:endParaRPr lang="en-US" sz="2600" dirty="0"/>
          </a:p>
          <a:p>
            <a:pPr marL="0" indent="0">
              <a:buNone/>
            </a:pPr>
            <a:r>
              <a:rPr lang="en-US" sz="2600" b="1" dirty="0"/>
              <a:t>VARIABLES:</a:t>
            </a:r>
            <a:r>
              <a:rPr lang="en-US" sz="2600" dirty="0"/>
              <a:t> The summary of variables is:</a:t>
            </a:r>
          </a:p>
          <a:p>
            <a:pPr>
              <a:buFont typeface="Wingdings" panose="05000000000000000000" pitchFamily="2" charset="2"/>
              <a:buChar char="ü"/>
            </a:pPr>
            <a:r>
              <a:rPr lang="en-US" sz="2600" dirty="0"/>
              <a:t>Region name.</a:t>
            </a:r>
          </a:p>
          <a:p>
            <a:pPr>
              <a:buFont typeface="Wingdings" panose="05000000000000000000" pitchFamily="2" charset="2"/>
              <a:buChar char="ü"/>
            </a:pPr>
            <a:r>
              <a:rPr lang="en-US" sz="2600" dirty="0"/>
              <a:t>Median </a:t>
            </a:r>
            <a:r>
              <a:rPr lang="en-US" sz="2600" b="1" dirty="0"/>
              <a:t>listing and rental </a:t>
            </a:r>
            <a:r>
              <a:rPr lang="en-US" sz="2600" dirty="0"/>
              <a:t>price 1,2,3,4,5 or more bedrooms (total, by square foot, ZHVI adjusted seasonally, price reduction).</a:t>
            </a:r>
          </a:p>
          <a:p>
            <a:pPr>
              <a:buFont typeface="Wingdings" panose="05000000000000000000" pitchFamily="2" charset="2"/>
              <a:buChar char="ü"/>
            </a:pPr>
            <a:r>
              <a:rPr lang="en-US" sz="2600" dirty="0"/>
              <a:t>Median </a:t>
            </a:r>
            <a:r>
              <a:rPr lang="en-US" sz="2600" b="1" dirty="0"/>
              <a:t>listing and rental </a:t>
            </a:r>
            <a:r>
              <a:rPr lang="en-US" sz="2600" dirty="0"/>
              <a:t>price condo, duplex, triplex, multifamily, single family (total and by square foot, ZHVI adjusted seasonally, price reduction).</a:t>
            </a:r>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8</a:t>
            </a:fld>
            <a:endParaRPr lang="es-GT"/>
          </a:p>
        </p:txBody>
      </p:sp>
    </p:spTree>
    <p:extLst>
      <p:ext uri="{BB962C8B-B14F-4D97-AF65-F5344CB8AC3E}">
        <p14:creationId xmlns:p14="http://schemas.microsoft.com/office/powerpoint/2010/main" val="200198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835FB-7AB8-4E06-9D65-0EE9E76EF62E}"/>
              </a:ext>
            </a:extLst>
          </p:cNvPr>
          <p:cNvSpPr>
            <a:spLocks noGrp="1"/>
          </p:cNvSpPr>
          <p:nvPr>
            <p:ph type="sldNum" sz="quarter" idx="12"/>
          </p:nvPr>
        </p:nvSpPr>
        <p:spPr/>
        <p:txBody>
          <a:bodyPr/>
          <a:lstStyle/>
          <a:p>
            <a:fld id="{DB0BF3D3-405C-493D-BC3F-5D81877E5B61}" type="slidenum">
              <a:rPr lang="es-GT" smtClean="0"/>
              <a:t>9</a:t>
            </a:fld>
            <a:endParaRPr lang="es-GT"/>
          </a:p>
        </p:txBody>
      </p:sp>
      <p:pic>
        <p:nvPicPr>
          <p:cNvPr id="4" name="Picture 3">
            <a:extLst>
              <a:ext uri="{FF2B5EF4-FFF2-40B4-BE49-F238E27FC236}">
                <a16:creationId xmlns:a16="http://schemas.microsoft.com/office/drawing/2014/main" id="{15A07074-DF5F-4221-A437-2F0F8E67CF25}"/>
              </a:ext>
            </a:extLst>
          </p:cNvPr>
          <p:cNvPicPr>
            <a:picLocks noChangeAspect="1"/>
          </p:cNvPicPr>
          <p:nvPr/>
        </p:nvPicPr>
        <p:blipFill>
          <a:blip r:embed="rId2"/>
          <a:stretch>
            <a:fillRect/>
          </a:stretch>
        </p:blipFill>
        <p:spPr>
          <a:xfrm>
            <a:off x="179512" y="1052736"/>
            <a:ext cx="8784976" cy="4248472"/>
          </a:xfrm>
          <a:prstGeom prst="rect">
            <a:avLst/>
          </a:prstGeom>
        </p:spPr>
      </p:pic>
      <p:sp>
        <p:nvSpPr>
          <p:cNvPr id="5" name="TextBox 4">
            <a:extLst>
              <a:ext uri="{FF2B5EF4-FFF2-40B4-BE49-F238E27FC236}">
                <a16:creationId xmlns:a16="http://schemas.microsoft.com/office/drawing/2014/main" id="{1B2CD628-A8D7-4938-A7E3-FA133B4181E6}"/>
              </a:ext>
            </a:extLst>
          </p:cNvPr>
          <p:cNvSpPr txBox="1"/>
          <p:nvPr/>
        </p:nvSpPr>
        <p:spPr>
          <a:xfrm>
            <a:off x="323528" y="5482098"/>
            <a:ext cx="8363272" cy="646331"/>
          </a:xfrm>
          <a:prstGeom prst="rect">
            <a:avLst/>
          </a:prstGeom>
          <a:noFill/>
        </p:spPr>
        <p:txBody>
          <a:bodyPr wrap="square" rtlCol="0">
            <a:spAutoFit/>
          </a:bodyPr>
          <a:lstStyle/>
          <a:p>
            <a:r>
              <a:rPr lang="en-US" dirty="0"/>
              <a:t>In the structure of the dataset, we can observe several "NAN" spaces. Even so, we can see that in last years (bottom of the graph) there is more information.</a:t>
            </a:r>
          </a:p>
        </p:txBody>
      </p:sp>
      <p:sp>
        <p:nvSpPr>
          <p:cNvPr id="2" name="TextBox 1">
            <a:extLst>
              <a:ext uri="{FF2B5EF4-FFF2-40B4-BE49-F238E27FC236}">
                <a16:creationId xmlns:a16="http://schemas.microsoft.com/office/drawing/2014/main" id="{E222108C-F1DA-47A9-A9DD-CC6BB7047E84}"/>
              </a:ext>
            </a:extLst>
          </p:cNvPr>
          <p:cNvSpPr txBox="1"/>
          <p:nvPr/>
        </p:nvSpPr>
        <p:spPr>
          <a:xfrm>
            <a:off x="395536" y="202000"/>
            <a:ext cx="8208912" cy="584775"/>
          </a:xfrm>
          <a:prstGeom prst="rect">
            <a:avLst/>
          </a:prstGeom>
          <a:noFill/>
        </p:spPr>
        <p:txBody>
          <a:bodyPr wrap="square" rtlCol="0">
            <a:spAutoFit/>
          </a:bodyPr>
          <a:lstStyle/>
          <a:p>
            <a:pPr algn="ctr"/>
            <a:r>
              <a:rPr lang="en-US" sz="3200" b="1" dirty="0"/>
              <a:t>Missing data map</a:t>
            </a:r>
          </a:p>
        </p:txBody>
      </p:sp>
    </p:spTree>
    <p:extLst>
      <p:ext uri="{BB962C8B-B14F-4D97-AF65-F5344CB8AC3E}">
        <p14:creationId xmlns:p14="http://schemas.microsoft.com/office/powerpoint/2010/main" val="300484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40482</TotalTime>
  <Words>2094</Words>
  <Application>Microsoft Office PowerPoint</Application>
  <PresentationFormat>On-screen Show (4:3)</PresentationFormat>
  <Paragraphs>263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Superintendencia de Bancos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hcampos</dc:creator>
  <cp:lastModifiedBy>Maeshiro, Minoru Ronny</cp:lastModifiedBy>
  <cp:revision>525</cp:revision>
  <dcterms:created xsi:type="dcterms:W3CDTF">2011-04-28T14:58:15Z</dcterms:created>
  <dcterms:modified xsi:type="dcterms:W3CDTF">2019-05-06T16:09:26Z</dcterms:modified>
</cp:coreProperties>
</file>