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307" r:id="rId4"/>
    <p:sldId id="289" r:id="rId5"/>
    <p:sldId id="309" r:id="rId6"/>
    <p:sldId id="310" r:id="rId7"/>
    <p:sldId id="311" r:id="rId8"/>
    <p:sldId id="263" r:id="rId9"/>
    <p:sldId id="312" r:id="rId10"/>
    <p:sldId id="292" r:id="rId11"/>
    <p:sldId id="296" r:id="rId12"/>
    <p:sldId id="313" r:id="rId13"/>
    <p:sldId id="314" r:id="rId14"/>
    <p:sldId id="301" r:id="rId15"/>
    <p:sldId id="302" r:id="rId16"/>
    <p:sldId id="30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28" r:id="rId30"/>
    <p:sldId id="30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FFFF"/>
    <a:srgbClr val="9C27B0"/>
    <a:srgbClr val="008080"/>
    <a:srgbClr val="666633"/>
    <a:srgbClr val="5A0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980B02-D566-485D-BD9E-A5C663791AE6}">
  <a:tblStyle styleId="{99980B02-D566-485D-BD9E-A5C663791AE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6" autoAdjust="0"/>
    <p:restoredTop sz="83303" autoAdjust="0"/>
  </p:normalViewPr>
  <p:slideViewPr>
    <p:cSldViewPr snapToGrid="0">
      <p:cViewPr varScale="1">
        <p:scale>
          <a:sx n="82" d="100"/>
          <a:sy n="8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1997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25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0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849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4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2764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94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32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1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7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01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7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5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9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4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2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4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89584" y="891931"/>
            <a:ext cx="5093079" cy="120841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800" dirty="0" smtClean="0"/>
              <a:t/>
            </a:r>
            <a:br>
              <a:rPr lang="en" sz="2800" dirty="0" smtClean="0"/>
            </a:br>
            <a:r>
              <a:rPr lang="fr-FR" sz="4000" dirty="0" smtClean="0"/>
              <a:t>ANDROID </a:t>
            </a:r>
            <a:r>
              <a:rPr lang="fr-FR" sz="2800" dirty="0"/>
              <a:t/>
            </a:r>
            <a:br>
              <a:rPr lang="fr-FR" sz="2800" dirty="0"/>
            </a:br>
            <a:endParaRPr lang="en" sz="2800" dirty="0"/>
          </a:p>
        </p:txBody>
      </p:sp>
      <p:sp>
        <p:nvSpPr>
          <p:cNvPr id="14" name="Shape 89"/>
          <p:cNvSpPr txBox="1">
            <a:spLocks/>
          </p:cNvSpPr>
          <p:nvPr/>
        </p:nvSpPr>
        <p:spPr>
          <a:xfrm>
            <a:off x="5140639" y="1815625"/>
            <a:ext cx="2786743" cy="1246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Réalisé par </a:t>
            </a:r>
            <a:r>
              <a:rPr lang="e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0"/>
              </a:spcBef>
            </a:pPr>
            <a:r>
              <a:rPr lang="e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ZIATI Mohammed</a:t>
            </a:r>
            <a:endParaRPr lang="e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0"/>
              </a:spcBef>
            </a:pPr>
            <a:r>
              <a:rPr lang="e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KHAROUB Nermine</a:t>
            </a:r>
          </a:p>
          <a:p>
            <a:pPr marL="171450" indent="-171450">
              <a:spcBef>
                <a:spcPts val="0"/>
              </a:spcBef>
            </a:pPr>
            <a:r>
              <a:rPr lang="e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</a:p>
          <a:p>
            <a:pPr marL="171450" indent="-171450">
              <a:spcBef>
                <a:spcPts val="0"/>
              </a:spcBef>
            </a:pPr>
            <a:r>
              <a:rPr lang="e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</a:t>
            </a:r>
            <a:endParaRPr lang="e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0"/>
              </a:spcBef>
            </a:pPr>
            <a:endParaRPr lang="e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0"/>
              </a:spcBef>
            </a:pPr>
            <a:endParaRPr lang="e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hape 89"/>
          <p:cNvSpPr txBox="1">
            <a:spLocks/>
          </p:cNvSpPr>
          <p:nvPr/>
        </p:nvSpPr>
        <p:spPr>
          <a:xfrm>
            <a:off x="5544279" y="3062211"/>
            <a:ext cx="2786743" cy="1246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Encadré par </a:t>
            </a:r>
            <a:r>
              <a:rPr lang="e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0" y="1815625"/>
            <a:ext cx="2844800" cy="2844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9803" y="476331"/>
            <a:ext cx="6474314" cy="1500528"/>
          </a:xfrm>
        </p:spPr>
        <p:txBody>
          <a:bodyPr/>
          <a:lstStyle/>
          <a:p>
            <a:r>
              <a:rPr lang="fr-FR" b="1" i="1" dirty="0"/>
              <a:t>SDK Android + JDK 1.5 ou 1.6</a:t>
            </a:r>
          </a:p>
          <a:p>
            <a:r>
              <a:rPr lang="fr-FR" b="1" i="1" dirty="0" err="1"/>
              <a:t>javac</a:t>
            </a:r>
            <a:r>
              <a:rPr lang="fr-FR" b="1" i="1" dirty="0"/>
              <a:t> -</a:t>
            </a:r>
            <a:r>
              <a:rPr lang="fr-FR" b="1" i="1" dirty="0" err="1"/>
              <a:t>bootclasspath</a:t>
            </a:r>
            <a:r>
              <a:rPr lang="fr-FR" b="1" i="1" dirty="0"/>
              <a:t> android.jar</a:t>
            </a:r>
            <a:endParaRPr lang="fr-F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03" y="1226595"/>
            <a:ext cx="6802467" cy="39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7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793993" y="1664272"/>
            <a:ext cx="6040560" cy="2649820"/>
          </a:xfrm>
        </p:spPr>
        <p:txBody>
          <a:bodyPr/>
          <a:lstStyle/>
          <a:p>
            <a:r>
              <a:rPr lang="en-US" b="1" i="1" dirty="0"/>
              <a:t>NDK Android (Native Development Kit)</a:t>
            </a:r>
          </a:p>
          <a:p>
            <a:pPr lvl="3"/>
            <a:r>
              <a:rPr lang="fr-FR" b="1" i="1" dirty="0" smtClean="0"/>
              <a:t>	Evolution </a:t>
            </a:r>
            <a:r>
              <a:rPr lang="fr-FR" b="1" i="1" dirty="0"/>
              <a:t>récente</a:t>
            </a:r>
          </a:p>
          <a:p>
            <a:pPr lvl="3"/>
            <a:r>
              <a:rPr lang="fr-FR" b="1" i="1" dirty="0" smtClean="0"/>
              <a:t>	Basé </a:t>
            </a:r>
            <a:r>
              <a:rPr lang="fr-FR" b="1" i="1" dirty="0"/>
              <a:t>sur JNI (Java Native Interface)</a:t>
            </a:r>
          </a:p>
          <a:p>
            <a:pPr lvl="3"/>
            <a:r>
              <a:rPr lang="fr-FR" b="1" i="1" dirty="0" smtClean="0"/>
              <a:t>	Juste </a:t>
            </a:r>
            <a:r>
              <a:rPr lang="fr-FR" b="1" i="1" dirty="0"/>
              <a:t>un pont avec les </a:t>
            </a:r>
            <a:r>
              <a:rPr lang="fr-FR" b="1" i="1" dirty="0" err="1"/>
              <a:t>libs</a:t>
            </a:r>
            <a:r>
              <a:rPr lang="fr-FR" b="1" i="1" dirty="0"/>
              <a:t> natives et la VM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36382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207072"/>
            <a:ext cx="2078161" cy="2649820"/>
          </a:xfrm>
        </p:spPr>
        <p:txBody>
          <a:bodyPr/>
          <a:lstStyle/>
          <a:p>
            <a:r>
              <a:rPr lang="fr-FR" b="1" i="1" dirty="0"/>
              <a:t>Un plugin Eclipse</a:t>
            </a:r>
          </a:p>
          <a:p>
            <a:r>
              <a:rPr lang="fr-FR" b="1" i="1" dirty="0"/>
              <a:t>Un émulateur</a:t>
            </a:r>
          </a:p>
          <a:p>
            <a:r>
              <a:rPr lang="fr-FR" b="1" i="1" dirty="0" err="1"/>
              <a:t>Ant</a:t>
            </a:r>
            <a:r>
              <a:rPr lang="fr-FR" b="1" i="1" dirty="0"/>
              <a:t> pour les</a:t>
            </a:r>
          </a:p>
          <a:p>
            <a:r>
              <a:rPr lang="fr-FR" b="1" i="1" dirty="0"/>
              <a:t>autres IDE</a:t>
            </a:r>
          </a:p>
          <a:p>
            <a:r>
              <a:rPr lang="fr-FR" b="1" i="1" dirty="0"/>
              <a:t>Debugger</a:t>
            </a:r>
          </a:p>
          <a:p>
            <a:r>
              <a:rPr lang="fr-FR" b="1" i="1" dirty="0"/>
              <a:t>graphique</a:t>
            </a:r>
            <a:endParaRPr lang="fr-F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61" y="1207072"/>
            <a:ext cx="492511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18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474686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" sz="72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228600"/>
            <a:r>
              <a:rPr lang="fr-FR" dirty="0">
                <a:latin typeface="Arial" charset="0"/>
              </a:rPr>
              <a:t>Le </a:t>
            </a:r>
            <a:r>
              <a:rPr lang="fr-FR" dirty="0" err="1">
                <a:latin typeface="Arial" charset="0"/>
              </a:rPr>
              <a:t>framework</a:t>
            </a:r>
            <a:r>
              <a:rPr lang="fr-FR" dirty="0">
                <a:latin typeface="Arial" charset="0"/>
              </a:rPr>
              <a:t> et l’API</a:t>
            </a:r>
          </a:p>
        </p:txBody>
      </p:sp>
    </p:spTree>
    <p:extLst>
      <p:ext uri="{BB962C8B-B14F-4D97-AF65-F5344CB8AC3E}">
        <p14:creationId xmlns:p14="http://schemas.microsoft.com/office/powerpoint/2010/main" val="12258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4" y="658073"/>
            <a:ext cx="4029611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Android est un </a:t>
            </a:r>
            <a:r>
              <a:rPr lang="fr-FR" sz="1600" b="1" i="1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framework</a:t>
            </a:r>
            <a:endParaRPr lang="fr-FR" sz="1600" b="1" i="1" dirty="0" smtClean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Définition </a:t>
            </a: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XML UI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Localisation/i18n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Fichier </a:t>
            </a:r>
            <a:r>
              <a:rPr lang="fr-FR" sz="1600" b="1" i="1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Manisfest</a:t>
            </a: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Gestion des ressources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Persistance des données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Navigation entre écrans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Traitements longs </a:t>
            </a:r>
            <a:r>
              <a:rPr lang="fr-FR" sz="1600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asynchrones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i="1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Environnement </a:t>
            </a:r>
            <a:r>
              <a:rPr lang="fr-FR" sz="1600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Managé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i="1" dirty="0" smtClean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35" y="716725"/>
            <a:ext cx="281979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4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293" y="92681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De nombreux widgets (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View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Et quelques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layouts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(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ViewGroup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9" y="147976"/>
            <a:ext cx="2465800" cy="4772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1293" y="526707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390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7832" y="390495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IHM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97832" y="882938"/>
            <a:ext cx="3381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Définition par du </a:t>
            </a:r>
            <a:r>
              <a:rPr lang="fr-FR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code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2" y="1190715"/>
            <a:ext cx="543953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6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617" y="449110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IHM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91617" y="849220"/>
            <a:ext cx="3099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Définition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déclarative  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" y="1354838"/>
            <a:ext cx="7095559" cy="31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75" y="472557"/>
            <a:ext cx="3090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Activity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10175" y="141475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Point d’entrée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Représente un écran (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ContentView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Navigation par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Intent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Cycle de vie géré par le </a:t>
            </a:r>
            <a:r>
              <a:rPr lang="fr-FR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3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" y="810581"/>
            <a:ext cx="6176955" cy="4332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3126" y="410471"/>
            <a:ext cx="3090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Activity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6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766002" y="995969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Plan</a:t>
            </a:r>
            <a:endParaRPr lang="en" sz="18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14804" y="1903534"/>
            <a:ext cx="5324100" cy="1929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" dirty="0" smtClean="0"/>
              <a:t>Introduction</a:t>
            </a:r>
            <a:endParaRPr lang="en" dirty="0" smtClean="0"/>
          </a:p>
          <a:p>
            <a:pPr marL="457200" lvl="0" indent="-228600"/>
            <a:r>
              <a:rPr lang="fr-FR" dirty="0" smtClean="0"/>
              <a:t>Architecture</a:t>
            </a:r>
          </a:p>
          <a:p>
            <a:pPr marL="457200" lvl="0" indent="-228600"/>
            <a:r>
              <a:rPr lang="fr-FR" dirty="0" smtClean="0"/>
              <a:t>Sécurité </a:t>
            </a:r>
          </a:p>
          <a:p>
            <a:pPr marL="457200" lvl="0" indent="-228600"/>
            <a:r>
              <a:rPr lang="fr-FR" dirty="0" smtClean="0"/>
              <a:t>Développer, Compiler et Debugger</a:t>
            </a:r>
            <a:endParaRPr lang="fr-FR" dirty="0" smtClean="0"/>
          </a:p>
          <a:p>
            <a:pPr marL="457200" lvl="0" indent="-228600"/>
            <a:r>
              <a:rPr lang="fr-FR" dirty="0" smtClean="0">
                <a:latin typeface="Arial" charset="0"/>
              </a:rPr>
              <a:t>Le </a:t>
            </a:r>
            <a:r>
              <a:rPr lang="fr-FR" dirty="0" err="1" smtClean="0">
                <a:latin typeface="Arial" charset="0"/>
              </a:rPr>
              <a:t>framework</a:t>
            </a:r>
            <a:r>
              <a:rPr lang="fr-FR" dirty="0" smtClean="0">
                <a:latin typeface="Arial" charset="0"/>
              </a:rPr>
              <a:t> et l’API</a:t>
            </a:r>
          </a:p>
          <a:p>
            <a:pPr marL="457200" lvl="0" indent="-228600"/>
            <a:r>
              <a:rPr lang="fr-FR" dirty="0" smtClean="0">
                <a:latin typeface="Arial" charset="0"/>
              </a:rPr>
              <a:t>Conclusion</a:t>
            </a:r>
            <a:endParaRPr lang="fr-FR" dirty="0" smtClean="0">
              <a:latin typeface="Arial" charset="0"/>
            </a:endParaRPr>
          </a:p>
          <a:p>
            <a:pPr marL="457200" lvl="0" indent="-228600"/>
            <a:endParaRPr lang="fr-FR" dirty="0" smtClean="0">
              <a:latin typeface="Arial" charset="0"/>
            </a:endParaRPr>
          </a:p>
        </p:txBody>
      </p:sp>
      <p:grpSp>
        <p:nvGrpSpPr>
          <p:cNvPr id="11" name="Shape 320"/>
          <p:cNvGrpSpPr/>
          <p:nvPr/>
        </p:nvGrpSpPr>
        <p:grpSpPr>
          <a:xfrm>
            <a:off x="1107630" y="1016408"/>
            <a:ext cx="408207" cy="465260"/>
            <a:chOff x="4630125" y="278900"/>
            <a:chExt cx="400675" cy="456675"/>
          </a:xfrm>
        </p:grpSpPr>
        <p:sp>
          <p:nvSpPr>
            <p:cNvPr id="12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312" y="390495"/>
            <a:ext cx="286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 err="1">
                <a:latin typeface="Arial-BoldMT"/>
              </a:rPr>
              <a:t>Intent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83312" y="894515"/>
            <a:ext cx="5792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Une « intention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Constituée de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Component (Résolution explicite)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Action, String (ex :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Intent.ACTION_WEB_SEARCH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Data/Type (URI, ex : « tel:0561234567 »)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Category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(ex :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Intent.CATEGORY_LAUNCHER</a:t>
            </a:r>
            <a:r>
              <a:rPr lang="fr-FR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1" y="745567"/>
            <a:ext cx="6544588" cy="4496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2973" y="345457"/>
            <a:ext cx="286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 err="1">
                <a:latin typeface="Arial-BoldMT"/>
              </a:rPr>
              <a:t>Intent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7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058" y="706292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En cas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d’indécision 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73" y="1206591"/>
            <a:ext cx="254353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694" y="460834"/>
            <a:ext cx="3078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Service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69694" y="1070361"/>
            <a:ext cx="5384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Pour les tâches de fonds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Indépendant des activités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Définit en AIDL (Android Interface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Definition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Language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Similaire à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Corba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Parcelable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=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Serializable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4" y="2455356"/>
            <a:ext cx="5656868" cy="27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634" y="437387"/>
            <a:ext cx="4490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 err="1">
                <a:latin typeface="Arial-BoldMT"/>
              </a:rPr>
              <a:t>BroadcastReceiver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07634" y="13143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Réagit aux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Intent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Deux modes d’enregistrement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Statiquement dans le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manifest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Dynamiquement dans 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Deux modes d’émission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Classique (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sendBroadcast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Ordonnée (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sendOrderedBroadcast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0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803" y="343603"/>
            <a:ext cx="4490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 err="1">
                <a:latin typeface="Arial-BoldMT"/>
              </a:rPr>
              <a:t>BroadcastReceiver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31710" y="743713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Méthode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onReceive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à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implémenter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03" y="1143823"/>
            <a:ext cx="566816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4728" y="449111"/>
            <a:ext cx="4176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 err="1">
                <a:latin typeface="Arial-BoldMT"/>
              </a:rPr>
              <a:t>ContentProvider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64728" y="1282028"/>
            <a:ext cx="62145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Expose les données de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Accédé indirectement au travers du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ContentResolver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Basé sur le paradigme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Classe abstraite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query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(Uri, String[], String, String[], String)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insert(Uri,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ContentValues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update(Uri,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ContentValues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, String, String[])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delete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(Uri, String, String[])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getType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(Uri)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Se prête bien à un stockage physique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SQLite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7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2843" y="367049"/>
            <a:ext cx="3363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Le réseau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42842" y="1058638"/>
            <a:ext cx="5128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Apache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HttpClient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4.0 au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coeur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JSON (JavaScript Object 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POX (Plain Old XML)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SOAP mis de côté (KSOAP2)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Pas d’offre pour le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device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to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device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communication,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alternative Smack XMPP </a:t>
            </a:r>
            <a:endParaRPr lang="fr-FR" b="1" i="1" dirty="0">
              <a:solidFill>
                <a:srgbClr val="2B5AB8"/>
              </a:solidFill>
              <a:latin typeface="Trebuchet-BoldItalic"/>
            </a:endParaRPr>
          </a:p>
        </p:txBody>
      </p:sp>
    </p:spTree>
    <p:extLst>
      <p:ext uri="{BB962C8B-B14F-4D97-AF65-F5344CB8AC3E}">
        <p14:creationId xmlns:p14="http://schemas.microsoft.com/office/powerpoint/2010/main" val="1605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7440" y="367049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Arial-BoldMT"/>
              </a:rPr>
              <a:t>Le </a:t>
            </a:r>
            <a:r>
              <a:rPr lang="fr-FR" b="1" dirty="0" err="1">
                <a:latin typeface="Arial-BoldMT"/>
              </a:rPr>
              <a:t>framework</a:t>
            </a:r>
            <a:r>
              <a:rPr lang="fr-FR" b="1" dirty="0">
                <a:latin typeface="Arial-BoldMT"/>
              </a:rPr>
              <a:t> et l’API : </a:t>
            </a:r>
            <a:r>
              <a:rPr lang="fr-FR" sz="2000" b="1" dirty="0">
                <a:latin typeface="Arial-BoldMT"/>
              </a:rPr>
              <a:t>et aussi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73716" y="1117905"/>
            <a:ext cx="5404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3D avec OpenGL 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Binding Java JSR </a:t>
            </a:r>
            <a:r>
              <a:rPr lang="fr-FR" b="1" i="1" dirty="0" smtClean="0">
                <a:solidFill>
                  <a:srgbClr val="999999"/>
                </a:solidFill>
                <a:latin typeface="Karla"/>
                <a:ea typeface="Karla"/>
                <a:cs typeface="Karla"/>
              </a:rPr>
              <a:t>239 Le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même que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JavaME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2D langage XML pour les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MediaPlayer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MediaRecorder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Le vibreur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Géolocalisation (Google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Map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AppWidgets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Styles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&amp; Thèmes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…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79" y="915298"/>
            <a:ext cx="215295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474686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" sz="72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228600"/>
            <a:r>
              <a:rPr lang="fr-FR" dirty="0" smtClean="0">
                <a:latin typeface="Arial" charset="0"/>
              </a:rPr>
              <a:t>CONCLUSION </a:t>
            </a:r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3956357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3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7168" y="862212"/>
            <a:ext cx="56739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Une copie parfaite ? Non 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Documentation parfois incomplète voir fausse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Evolutions de dernières minutes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Manque la communication mobile à mobile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Néanmoins un progrès énorme a été fait</a:t>
            </a:r>
          </a:p>
          <a:p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Futur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W3C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Geolocation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 API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Specification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WebGL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HTML 5 </a:t>
            </a:r>
            <a:r>
              <a:rPr lang="fr-FR" b="1" i="1" dirty="0" err="1">
                <a:solidFill>
                  <a:srgbClr val="999999"/>
                </a:solidFill>
                <a:latin typeface="Karla"/>
                <a:ea typeface="Karla"/>
                <a:cs typeface="Karla"/>
              </a:rPr>
              <a:t>Canvas</a:t>
            </a:r>
            <a:endParaRPr lang="fr-FR" b="1" i="1" dirty="0">
              <a:solidFill>
                <a:srgbClr val="999999"/>
              </a:solidFill>
              <a:latin typeface="Karla"/>
              <a:ea typeface="Karla"/>
              <a:cs typeface="Karla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Le navigateur plateforme universelle </a:t>
            </a:r>
            <a:r>
              <a:rPr lang="fr-FR" b="1" i="1" dirty="0">
                <a:solidFill>
                  <a:srgbClr val="999999"/>
                </a:solidFill>
                <a:latin typeface="Karla"/>
                <a:ea typeface="Karla"/>
                <a:cs typeface="Karla"/>
              </a:rPr>
              <a:t>?</a:t>
            </a:r>
            <a:r>
              <a:rPr lang="fr-FR" b="1" i="1" dirty="0" smtClean="0">
                <a:solidFill>
                  <a:srgbClr val="2B5AB8"/>
                </a:solidFill>
                <a:latin typeface="Trebuchet-BoldItalic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138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0"/>
          <p:cNvSpPr txBox="1">
            <a:spLocks noGrp="1"/>
          </p:cNvSpPr>
          <p:nvPr>
            <p:ph type="title"/>
          </p:nvPr>
        </p:nvSpPr>
        <p:spPr>
          <a:xfrm>
            <a:off x="962527" y="825767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92D050"/>
                </a:solidFill>
              </a:rPr>
              <a:t>Introduction</a:t>
            </a:r>
            <a:endParaRPr lang="en" sz="2400" dirty="0">
              <a:solidFill>
                <a:srgbClr val="92D050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81945" y="1526421"/>
            <a:ext cx="6139274" cy="28093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/>
            <a:r>
              <a:rPr lang="fr-FR" dirty="0" smtClean="0"/>
              <a:t>Android </a:t>
            </a:r>
            <a:r>
              <a:rPr lang="fr-FR" dirty="0"/>
              <a:t>est un système embarqué libre orienté téléphonie mobile </a:t>
            </a:r>
            <a:endParaRPr lang="fr-FR" dirty="0" smtClean="0"/>
          </a:p>
          <a:p>
            <a:pPr marL="285750" lvl="3" indent="-285750"/>
            <a:r>
              <a:rPr lang="fr-FR" dirty="0"/>
              <a:t> </a:t>
            </a:r>
            <a:r>
              <a:rPr lang="fr-FR" dirty="0" smtClean="0"/>
              <a:t>           – </a:t>
            </a:r>
            <a:r>
              <a:rPr lang="fr-FR" dirty="0"/>
              <a:t>Ne se réduit pas seulement au smartphone </a:t>
            </a:r>
            <a:endParaRPr lang="fr-FR" dirty="0" smtClean="0"/>
          </a:p>
          <a:p>
            <a:pPr marL="285750" lvl="3" indent="-285750"/>
            <a:r>
              <a:rPr lang="fr-FR" dirty="0"/>
              <a:t> </a:t>
            </a:r>
            <a:r>
              <a:rPr lang="fr-FR" dirty="0" smtClean="0"/>
              <a:t>           – </a:t>
            </a:r>
            <a:r>
              <a:rPr lang="fr-FR" dirty="0" err="1"/>
              <a:t>Smartwatch</a:t>
            </a:r>
            <a:r>
              <a:rPr lang="fr-FR" dirty="0"/>
              <a:t>, Tablet, TV, Voiture, PC ... </a:t>
            </a:r>
            <a:endParaRPr lang="fr-FR" dirty="0" smtClean="0"/>
          </a:p>
          <a:p>
            <a:pPr marL="285750" indent="-285750"/>
            <a:endParaRPr lang="fr-FR" dirty="0"/>
          </a:p>
          <a:p>
            <a:pPr marL="285750" indent="-285750"/>
            <a:r>
              <a:rPr lang="fr-FR" dirty="0" smtClean="0"/>
              <a:t>Se </a:t>
            </a:r>
            <a:r>
              <a:rPr lang="fr-FR" dirty="0"/>
              <a:t>base sur un noyau linux modifié et optimisé pour des systèmes avec ressources limitées </a:t>
            </a:r>
            <a:endParaRPr lang="fr-FR" dirty="0" smtClean="0"/>
          </a:p>
          <a:p>
            <a:pPr marL="285750" indent="-285750"/>
            <a:r>
              <a:rPr lang="fr-FR" dirty="0"/>
              <a:t> </a:t>
            </a:r>
            <a:r>
              <a:rPr lang="fr-FR" dirty="0" smtClean="0"/>
              <a:t>      – </a:t>
            </a:r>
            <a:r>
              <a:rPr lang="fr-FR" dirty="0"/>
              <a:t>Faible </a:t>
            </a:r>
            <a:r>
              <a:rPr lang="fr-FR" dirty="0" err="1"/>
              <a:t>cpu,memoire</a:t>
            </a:r>
            <a:r>
              <a:rPr lang="fr-FR" dirty="0"/>
              <a:t>, batterie, ...</a:t>
            </a:r>
            <a:endParaRPr lang="fr-FR" b="1" dirty="0"/>
          </a:p>
        </p:txBody>
      </p:sp>
      <p:sp>
        <p:nvSpPr>
          <p:cNvPr id="4" name="Shape 462"/>
          <p:cNvSpPr/>
          <p:nvPr/>
        </p:nvSpPr>
        <p:spPr>
          <a:xfrm>
            <a:off x="582733" y="829899"/>
            <a:ext cx="379794" cy="323040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1002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31113"/>
            <a:ext cx="2225638" cy="22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7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347771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" sz="7200" dirty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fr-FR" sz="3200" dirty="0" smtClean="0"/>
              <a:t>ARCHITECTURE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9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03"/>
            <a:ext cx="9144000" cy="51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063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347771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" sz="7200" dirty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fr-FR" sz="3200" dirty="0" smtClean="0"/>
              <a:t>SECURITE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7917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063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59917" y="1279574"/>
            <a:ext cx="6514605" cy="28235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fr-FR" dirty="0"/>
              <a:t>• Se base sur les permissions Unix standard </a:t>
            </a:r>
            <a:endParaRPr lang="fr-FR" dirty="0" smtClean="0"/>
          </a:p>
          <a:p>
            <a:pPr lvl="0">
              <a:buNone/>
            </a:pPr>
            <a:r>
              <a:rPr lang="fr-FR" dirty="0" smtClean="0"/>
              <a:t>         – </a:t>
            </a:r>
            <a:r>
              <a:rPr lang="fr-FR" dirty="0"/>
              <a:t>ID utilisateur et ID de group </a:t>
            </a:r>
            <a:endParaRPr lang="fr-FR" dirty="0" smtClean="0"/>
          </a:p>
          <a:p>
            <a:pPr lvl="0">
              <a:buNone/>
            </a:pPr>
            <a:r>
              <a:rPr lang="fr-FR" dirty="0" smtClean="0"/>
              <a:t>         – </a:t>
            </a:r>
            <a:r>
              <a:rPr lang="fr-FR" dirty="0"/>
              <a:t>Chaque application s’exécute avec un ID </a:t>
            </a:r>
            <a:r>
              <a:rPr lang="fr-FR" dirty="0" smtClean="0"/>
              <a:t>utilisateur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r>
              <a:rPr lang="fr-FR" dirty="0" smtClean="0"/>
              <a:t>• </a:t>
            </a:r>
            <a:r>
              <a:rPr lang="fr-FR" dirty="0"/>
              <a:t>Les composants d’une application s’exécutent dans le </a:t>
            </a:r>
            <a:r>
              <a:rPr lang="fr-FR" dirty="0" err="1"/>
              <a:t>meme</a:t>
            </a:r>
            <a:r>
              <a:rPr lang="fr-FR" dirty="0"/>
              <a:t> processus </a:t>
            </a:r>
            <a:endParaRPr lang="fr-FR" dirty="0" smtClean="0"/>
          </a:p>
          <a:p>
            <a:pPr lvl="0">
              <a:buNone/>
            </a:pPr>
            <a:r>
              <a:rPr lang="fr-FR" dirty="0"/>
              <a:t> </a:t>
            </a:r>
            <a:r>
              <a:rPr lang="fr-FR" dirty="0" smtClean="0"/>
              <a:t>        – </a:t>
            </a:r>
            <a:r>
              <a:rPr lang="fr-FR" dirty="0"/>
              <a:t>Partage de donnée en mémoire et fichier </a:t>
            </a: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r>
              <a:rPr lang="fr-FR" dirty="0" smtClean="0"/>
              <a:t>• </a:t>
            </a:r>
            <a:r>
              <a:rPr lang="fr-FR" dirty="0"/>
              <a:t>Android tue les applications consommant trop de ressources mémoires et CPU</a:t>
            </a:r>
            <a:endParaRPr lang="e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9"/>
          <p:cNvSpPr txBox="1">
            <a:spLocks noGrp="1"/>
          </p:cNvSpPr>
          <p:nvPr>
            <p:ph type="ctrTitle"/>
          </p:nvPr>
        </p:nvSpPr>
        <p:spPr>
          <a:xfrm>
            <a:off x="425561" y="1747473"/>
            <a:ext cx="5611824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" sz="7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" sz="72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228600"/>
            <a:r>
              <a:rPr lang="fr-FR" sz="2800" dirty="0" smtClean="0"/>
              <a:t>Développer, Compiler </a:t>
            </a:r>
            <a:r>
              <a:rPr lang="fr-FR" sz="2800" dirty="0"/>
              <a:t>et </a:t>
            </a:r>
            <a:r>
              <a:rPr lang="fr-FR" sz="2800" dirty="0" smtClean="0"/>
              <a:t>  Debugger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291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592</Words>
  <Application>Microsoft Office PowerPoint</Application>
  <PresentationFormat>On-screen Show (16:9)</PresentationFormat>
  <Paragraphs>143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Arial-BoldMT</vt:lpstr>
      <vt:lpstr>Courier New</vt:lpstr>
      <vt:lpstr>Karla</vt:lpstr>
      <vt:lpstr>Montserrat</vt:lpstr>
      <vt:lpstr>Trebuchet-BoldItalic</vt:lpstr>
      <vt:lpstr>Cadwal template</vt:lpstr>
      <vt:lpstr> ANDROID  </vt:lpstr>
      <vt:lpstr>Plan</vt:lpstr>
      <vt:lpstr>1. INTRODUCTION</vt:lpstr>
      <vt:lpstr>Introduction</vt:lpstr>
      <vt:lpstr>2. ARCHITECTURE</vt:lpstr>
      <vt:lpstr>PowerPoint Presentation</vt:lpstr>
      <vt:lpstr>3. SECURITE</vt:lpstr>
      <vt:lpstr>PowerPoint Presentation</vt:lpstr>
      <vt:lpstr>4. Développer, Compiler et   Debugger</vt:lpstr>
      <vt:lpstr>PowerPoint Presentation</vt:lpstr>
      <vt:lpstr>PowerPoint Presentation</vt:lpstr>
      <vt:lpstr>PowerPoint Presentation</vt:lpstr>
      <vt:lpstr>5. Le framework et l’API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Projet de fin d’année </dc:title>
  <cp:lastModifiedBy>HP</cp:lastModifiedBy>
  <cp:revision>72</cp:revision>
  <dcterms:modified xsi:type="dcterms:W3CDTF">2017-01-08T20:14:07Z</dcterms:modified>
</cp:coreProperties>
</file>