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71" r:id="rId4"/>
    <p:sldId id="274"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505DD-B546-4125-9CE5-E481B50BDF19}" v="25" dt="2025-04-11T11:37:46.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howGuides="1">
      <p:cViewPr varScale="1">
        <p:scale>
          <a:sx n="114" d="100"/>
          <a:sy n="114" d="100"/>
        </p:scale>
        <p:origin x="186" y="96"/>
      </p:cViewPr>
      <p:guideLst>
        <p:guide orient="horz" pos="2160"/>
        <p:guide pos="384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1.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43E84-A893-4EA0-7DB8-48B6F3A211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D63FF5-E2EE-CBBB-5D31-9216189248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C5DBFC0-17FB-4D0E-5731-CB7BCBA4ADD4}"/>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5" name="フッター プレースホルダー 4">
            <a:extLst>
              <a:ext uri="{FF2B5EF4-FFF2-40B4-BE49-F238E27FC236}">
                <a16:creationId xmlns:a16="http://schemas.microsoft.com/office/drawing/2014/main" id="{329E8148-4C18-7D4F-7678-D5BAD77375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6F2185-4B23-125D-AD3F-135B8A34B5E0}"/>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92738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E5DCB-6BA2-3F44-0FFC-C357C48984B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89D4EA-E309-D4D4-18FB-1698295A488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88C2C3-1B9F-5462-F3BD-797CA0A20518}"/>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5" name="フッター プレースホルダー 4">
            <a:extLst>
              <a:ext uri="{FF2B5EF4-FFF2-40B4-BE49-F238E27FC236}">
                <a16:creationId xmlns:a16="http://schemas.microsoft.com/office/drawing/2014/main" id="{D07B1FB3-6EA2-44A9-A3BF-B247FD49D2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CDF995-243E-F891-53C3-854D915507F7}"/>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29859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9A36BC0-97DF-1542-A714-92FE7DFF392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443E1F-C603-95E3-8C30-8511F674D65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534E32-2947-C938-A430-3DEB5D70C975}"/>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5" name="フッター プレースホルダー 4">
            <a:extLst>
              <a:ext uri="{FF2B5EF4-FFF2-40B4-BE49-F238E27FC236}">
                <a16:creationId xmlns:a16="http://schemas.microsoft.com/office/drawing/2014/main" id="{74C971FF-282C-51EE-9B2C-4CD9ACE177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D919C8-ED01-7530-0AC1-CA65AF3C6687}"/>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769981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4866AA-1DD6-6412-4E13-4581D905D0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4BFEC3-385E-4739-4F82-F546C872516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2429264-0284-8AD0-906F-5A7E1E7C3266}"/>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5" name="フッター プレースホルダー 4">
            <a:extLst>
              <a:ext uri="{FF2B5EF4-FFF2-40B4-BE49-F238E27FC236}">
                <a16:creationId xmlns:a16="http://schemas.microsoft.com/office/drawing/2014/main" id="{AAE2966C-0EF8-0136-18A4-898217BD7F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A8ADC3-D8C6-0744-0542-404E7DB7D8D4}"/>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382219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F6883A-4A42-8AA6-2517-32DC327648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7FE6C-1A03-5ED3-63C0-C31955CEEE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D64827-E2CE-FD0C-9883-AB8CD3FE44C6}"/>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5" name="フッター プレースホルダー 4">
            <a:extLst>
              <a:ext uri="{FF2B5EF4-FFF2-40B4-BE49-F238E27FC236}">
                <a16:creationId xmlns:a16="http://schemas.microsoft.com/office/drawing/2014/main" id="{78662E77-AC53-1FDC-DD4B-07ABBC36EF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7210BE-31FB-6E26-12E1-37C6721E9524}"/>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318925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6B5D2-63A5-C2EC-629D-F9FEB04BE2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95FA6B-7707-1D2A-7EF8-3E5F12DD08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3BCA472-F29E-9DFB-E034-6739004A1E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56AA034-ECE8-0D57-5C28-0277A559A3D2}"/>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6" name="フッター プレースホルダー 5">
            <a:extLst>
              <a:ext uri="{FF2B5EF4-FFF2-40B4-BE49-F238E27FC236}">
                <a16:creationId xmlns:a16="http://schemas.microsoft.com/office/drawing/2014/main" id="{840C7467-45C4-B65D-EBBD-E5447329DE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78AAA6-2336-7D00-5F67-C136820E459F}"/>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405990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88FBD-150E-44BA-AC7A-65A458F7D5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32EA53-F3EE-0EFE-59C1-E09507681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BCF09D5-D476-1D71-7A8D-1161EC5A76C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5D2BC82-5B9C-28B2-A9A9-2BA72C561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5720B48-E472-D881-BE9A-810B5CD0E0A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2070C57-E4B1-894B-5FDA-5854249DF12B}"/>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8" name="フッター プレースホルダー 7">
            <a:extLst>
              <a:ext uri="{FF2B5EF4-FFF2-40B4-BE49-F238E27FC236}">
                <a16:creationId xmlns:a16="http://schemas.microsoft.com/office/drawing/2014/main" id="{67CD7E8E-651D-78ED-2F75-B89E74B24B1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ABBE16D-0316-6814-7DB6-C5744A633E8A}"/>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119436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2D8759-9020-C019-1F3A-4696A650024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9B4B147-2124-4445-3A63-4F851AEA87C7}"/>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4" name="フッター プレースホルダー 3">
            <a:extLst>
              <a:ext uri="{FF2B5EF4-FFF2-40B4-BE49-F238E27FC236}">
                <a16:creationId xmlns:a16="http://schemas.microsoft.com/office/drawing/2014/main" id="{01C5862F-D660-EE4A-7472-03C93C1F4B2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692792-2628-6A43-491D-D4AFA5CA369B}"/>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72808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1C2D49E-E0C4-365A-C24D-36E4CCD1F6FF}"/>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3" name="フッター プレースホルダー 2">
            <a:extLst>
              <a:ext uri="{FF2B5EF4-FFF2-40B4-BE49-F238E27FC236}">
                <a16:creationId xmlns:a16="http://schemas.microsoft.com/office/drawing/2014/main" id="{29A08BED-1A1C-DBB0-41C4-7A553BC8FFF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13F7C03-201C-6004-6D03-B162806608EC}"/>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529785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1A70A9-9FF7-53ED-1BAE-9DDBEC6F408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CF7D01-33DE-4E06-91B0-C4E4DE59D1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09F235F-F898-911D-ECDD-896D693FD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DA0527-0EE0-4D83-2C69-8B31D200AD1E}"/>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6" name="フッター プレースホルダー 5">
            <a:extLst>
              <a:ext uri="{FF2B5EF4-FFF2-40B4-BE49-F238E27FC236}">
                <a16:creationId xmlns:a16="http://schemas.microsoft.com/office/drawing/2014/main" id="{C763A1F6-F9C2-2FFB-2E43-A2050B07DC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EFA927-13DF-D2EC-E767-BC9DEB5B2B56}"/>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746620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737A5-8262-5B1A-9A36-52C5BED428D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52AE060-F90D-AC13-778D-726F008A44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814DF64-6928-BC96-E618-9123904577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A833873-63FB-1594-8531-65C621C302E0}"/>
              </a:ext>
            </a:extLst>
          </p:cNvPr>
          <p:cNvSpPr>
            <a:spLocks noGrp="1"/>
          </p:cNvSpPr>
          <p:nvPr>
            <p:ph type="dt" sz="half" idx="10"/>
          </p:nvPr>
        </p:nvSpPr>
        <p:spPr/>
        <p:txBody>
          <a:bodyPr/>
          <a:lstStyle/>
          <a:p>
            <a:fld id="{F129B298-3A93-4907-B7C7-9FD2C54ACDD2}" type="datetimeFigureOut">
              <a:rPr kumimoji="1" lang="ja-JP" altLang="en-US" smtClean="0"/>
              <a:t>2025/4/11</a:t>
            </a:fld>
            <a:endParaRPr kumimoji="1" lang="ja-JP" altLang="en-US"/>
          </a:p>
        </p:txBody>
      </p:sp>
      <p:sp>
        <p:nvSpPr>
          <p:cNvPr id="6" name="フッター プレースホルダー 5">
            <a:extLst>
              <a:ext uri="{FF2B5EF4-FFF2-40B4-BE49-F238E27FC236}">
                <a16:creationId xmlns:a16="http://schemas.microsoft.com/office/drawing/2014/main" id="{913AE5E5-BCBF-BC16-AE70-8A326A9E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53CA3C-89E0-31C2-BFB0-DAA753B41E81}"/>
              </a:ext>
            </a:extLst>
          </p:cNvPr>
          <p:cNvSpPr>
            <a:spLocks noGrp="1"/>
          </p:cNvSpPr>
          <p:nvPr>
            <p:ph type="sldNum" sz="quarter" idx="12"/>
          </p:nvPr>
        </p:nvSpPr>
        <p:spPr/>
        <p:txBody>
          <a:body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117937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C9AEEFC-5015-FDC9-49C7-5EE417DB27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9189BCD-ACAA-5D53-E9AD-01F2E6C46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4AD98F-580F-1F2C-C280-B4BACF1329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29B298-3A93-4907-B7C7-9FD2C54ACDD2}" type="datetimeFigureOut">
              <a:rPr kumimoji="1" lang="ja-JP" altLang="en-US" smtClean="0"/>
              <a:t>2025/4/11</a:t>
            </a:fld>
            <a:endParaRPr kumimoji="1" lang="ja-JP" altLang="en-US"/>
          </a:p>
        </p:txBody>
      </p:sp>
      <p:sp>
        <p:nvSpPr>
          <p:cNvPr id="5" name="フッター プレースホルダー 4">
            <a:extLst>
              <a:ext uri="{FF2B5EF4-FFF2-40B4-BE49-F238E27FC236}">
                <a16:creationId xmlns:a16="http://schemas.microsoft.com/office/drawing/2014/main" id="{F3713920-6E48-9234-2247-DB80B541FE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9490DA-31BC-1A8B-34E5-6A6F578D6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F50692-4F5F-4E9E-8BA4-A302B9B9A45C}" type="slidenum">
              <a:rPr kumimoji="1" lang="ja-JP" altLang="en-US" smtClean="0"/>
              <a:t>‹#›</a:t>
            </a:fld>
            <a:endParaRPr kumimoji="1" lang="ja-JP" altLang="en-US"/>
          </a:p>
        </p:txBody>
      </p:sp>
    </p:spTree>
    <p:extLst>
      <p:ext uri="{BB962C8B-B14F-4D97-AF65-F5344CB8AC3E}">
        <p14:creationId xmlns:p14="http://schemas.microsoft.com/office/powerpoint/2010/main" val="3981701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jams.med.or.jp/guideline/coi_guidelines_2022_e.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jams.med.or.jp/guideline/coi_guidelines_2022_e.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F7A73-BDEB-5A42-6185-4A4DF30B00D0}"/>
              </a:ext>
            </a:extLst>
          </p:cNvPr>
          <p:cNvSpPr>
            <a:spLocks noGrp="1"/>
          </p:cNvSpPr>
          <p:nvPr>
            <p:ph type="ctrTitle"/>
          </p:nvPr>
        </p:nvSpPr>
        <p:spPr>
          <a:xfrm>
            <a:off x="1524000" y="260648"/>
            <a:ext cx="9144000" cy="2133599"/>
          </a:xfrm>
          <a:ln w="28575">
            <a:solidFill>
              <a:schemeClr val="accent2"/>
            </a:solidFill>
          </a:ln>
        </p:spPr>
        <p:txBody>
          <a:bodyPr anchor="ctr">
            <a:normAutofit/>
          </a:bodyPr>
          <a:lstStyle/>
          <a:p>
            <a:r>
              <a:rPr lang="en-US" altLang="ja-JP" sz="4800" dirty="0">
                <a:latin typeface="Arial" panose="020B0604020202020204" pitchFamily="34" charset="0"/>
                <a:cs typeface="Arial" panose="020B0604020202020204" pitchFamily="34" charset="0"/>
              </a:rPr>
              <a:t>COI Disclosure</a:t>
            </a:r>
            <a:br>
              <a:rPr lang="en-US" altLang="ja-JP" sz="4800" dirty="0">
                <a:latin typeface="Arial" panose="020B0604020202020204" pitchFamily="34" charset="0"/>
                <a:cs typeface="Arial" panose="020B0604020202020204" pitchFamily="34" charset="0"/>
              </a:rPr>
            </a:br>
            <a:br>
              <a:rPr lang="en-US" altLang="ja-JP" sz="3200" dirty="0">
                <a:latin typeface="Arial" panose="020B0604020202020204" pitchFamily="34" charset="0"/>
                <a:cs typeface="Arial" panose="020B0604020202020204" pitchFamily="34" charset="0"/>
              </a:rPr>
            </a:br>
            <a:r>
              <a:rPr lang="en-US" altLang="ja-JP" sz="3200" i="1" dirty="0">
                <a:latin typeface="Arial" panose="020B0604020202020204" pitchFamily="34" charset="0"/>
                <a:cs typeface="Arial" panose="020B0604020202020204" pitchFamily="34" charset="0"/>
              </a:rPr>
              <a:t>Name of presenter or chair</a:t>
            </a:r>
            <a:endParaRPr kumimoji="1" lang="ja-JP" altLang="en-US" sz="4800" i="1"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E3A54787-C75F-4DA6-544C-E31DE2959D5A}"/>
              </a:ext>
            </a:extLst>
          </p:cNvPr>
          <p:cNvSpPr txBox="1"/>
          <p:nvPr/>
        </p:nvSpPr>
        <p:spPr>
          <a:xfrm>
            <a:off x="911424" y="2852936"/>
            <a:ext cx="10513168" cy="2893100"/>
          </a:xfrm>
          <a:prstGeom prst="rect">
            <a:avLst/>
          </a:prstGeom>
          <a:noFill/>
        </p:spPr>
        <p:txBody>
          <a:bodyPr wrap="square">
            <a:spAutoFit/>
          </a:bodyPr>
          <a:lstStyle/>
          <a:p>
            <a:pPr>
              <a:buFont typeface="Arial" panose="020B0604020202020204" pitchFamily="34" charset="0"/>
              <a:buNone/>
              <a:defRPr/>
            </a:pPr>
            <a:r>
              <a:rPr lang="en-US" altLang="ja-JP" sz="2000"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in relation to this presentation, I disclose COI with the following</a:t>
            </a:r>
            <a:r>
              <a:rPr lang="ja-JP" altLang="en-US" sz="2000"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r>
              <a:rPr lang="en-US" altLang="ja-JP" sz="2000"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companies or organizations.</a:t>
            </a: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Remuneration to Board or advisors:</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Stocks:</a:t>
            </a: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Patent royalties:</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Honoraria (lecture fees)</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Manuscript fees:</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Research funds:</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Scholarship grants:</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Endowed department funded by companies, </a:t>
            </a:r>
            <a:r>
              <a:rPr lang="en-US" altLang="ja-JP" sz="1800" b="1" dirty="0" err="1">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etc</a:t>
            </a: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r>
              <a:rPr lang="ja-JP" altLang="en-US"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　　　　　　</a:t>
            </a:r>
            <a:endParaRPr lang="en-US" altLang="ja-JP"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endParaRPr>
          </a:p>
          <a:p>
            <a:pPr marL="285750" indent="-285750" eaLnBrk="1" hangingPunct="1">
              <a:buFont typeface="Arial" panose="020B0604020202020204" pitchFamily="34" charset="0"/>
              <a:buChar char="•"/>
              <a:defRPr/>
            </a:pP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Travel expenses, gifts, </a:t>
            </a:r>
            <a:r>
              <a:rPr lang="en-US" altLang="ja-JP" sz="1800" b="1" dirty="0" err="1">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etc</a:t>
            </a:r>
            <a:r>
              <a:rPr lang="en-US" altLang="ja-JP" sz="1800" b="1" dirty="0">
                <a:solidFill>
                  <a:schemeClr val="tx1">
                    <a:lumMod val="95000"/>
                    <a:lumOff val="5000"/>
                  </a:schemeClr>
                </a:solidFill>
                <a:latin typeface="Arial" panose="020B0604020202020204" pitchFamily="34" charset="0"/>
                <a:ea typeface="Meiryo UI" panose="020B0604030504040204" pitchFamily="50" charset="-128"/>
                <a:cs typeface="Arial" panose="020B0604020202020204" pitchFamily="34" charset="0"/>
              </a:rPr>
              <a:t>:</a:t>
            </a:r>
          </a:p>
        </p:txBody>
      </p:sp>
      <p:sp>
        <p:nvSpPr>
          <p:cNvPr id="6" name="四角形吹き出し 8">
            <a:extLst>
              <a:ext uri="{FF2B5EF4-FFF2-40B4-BE49-F238E27FC236}">
                <a16:creationId xmlns:a16="http://schemas.microsoft.com/office/drawing/2014/main" id="{44A9C613-6313-6903-FF81-C42BD70CC892}"/>
              </a:ext>
            </a:extLst>
          </p:cNvPr>
          <p:cNvSpPr/>
          <p:nvPr/>
        </p:nvSpPr>
        <p:spPr>
          <a:xfrm>
            <a:off x="9516380" y="656692"/>
            <a:ext cx="3159125" cy="1452562"/>
          </a:xfrm>
          <a:prstGeom prst="wedgeRectCallout">
            <a:avLst>
              <a:gd name="adj1" fmla="val -75077"/>
              <a:gd name="adj2" fmla="val 37999"/>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anchor="ctr"/>
          <a:lstStyle/>
          <a:p>
            <a:pPr eaLnBrk="1" fontAlgn="auto" hangingPunct="1">
              <a:spcBef>
                <a:spcPts val="0"/>
              </a:spcBef>
              <a:spcAft>
                <a:spcPts val="0"/>
              </a:spcAft>
              <a:defRPr/>
            </a:pPr>
            <a:r>
              <a:rPr lang="en-US" altLang="ja-JP" sz="1200" b="1" dirty="0">
                <a:solidFill>
                  <a:schemeClr val="accent1"/>
                </a:solidFill>
                <a:latin typeface="Meiryo UI" panose="020B0604030504040204" pitchFamily="50" charset="-128"/>
                <a:ea typeface="Meiryo UI" panose="020B0604030504040204" pitchFamily="50" charset="-128"/>
              </a:rPr>
              <a:t>Chair: give the name of the chair.</a:t>
            </a:r>
          </a:p>
          <a:p>
            <a:pPr eaLnBrk="1" fontAlgn="auto" hangingPunct="1">
              <a:spcBef>
                <a:spcPts val="0"/>
              </a:spcBef>
              <a:spcAft>
                <a:spcPts val="0"/>
              </a:spcAft>
              <a:defRPr/>
            </a:pPr>
            <a:endParaRPr lang="en-US" altLang="ja-JP" sz="1200" b="1" dirty="0">
              <a:solidFill>
                <a:schemeClr val="accent1"/>
              </a:solidFill>
              <a:latin typeface="Meiryo UI" panose="020B0604030504040204" pitchFamily="50" charset="-128"/>
              <a:ea typeface="Meiryo UI" panose="020B0604030504040204" pitchFamily="50" charset="-128"/>
            </a:endParaRPr>
          </a:p>
          <a:p>
            <a:pPr eaLnBrk="1" fontAlgn="auto" hangingPunct="1">
              <a:spcBef>
                <a:spcPts val="0"/>
              </a:spcBef>
              <a:spcAft>
                <a:spcPts val="0"/>
              </a:spcAft>
              <a:defRPr/>
            </a:pPr>
            <a:r>
              <a:rPr lang="en-US" altLang="ja-JP" sz="1200" b="1" dirty="0">
                <a:solidFill>
                  <a:schemeClr val="accent1"/>
                </a:solidFill>
                <a:latin typeface="Meiryo UI" panose="020B0604030504040204" pitchFamily="50" charset="-128"/>
                <a:ea typeface="Meiryo UI" panose="020B0604030504040204" pitchFamily="50" charset="-128"/>
              </a:rPr>
              <a:t>Presenter: list the names of ALL presenters and co-presenters. </a:t>
            </a:r>
          </a:p>
          <a:p>
            <a:pPr eaLnBrk="1" fontAlgn="auto" hangingPunct="1">
              <a:spcBef>
                <a:spcPts val="0"/>
              </a:spcBef>
              <a:spcAft>
                <a:spcPts val="0"/>
              </a:spcAft>
              <a:defRPr/>
            </a:pPr>
            <a:r>
              <a:rPr lang="en-US" altLang="ja-JP" sz="1200" b="1" dirty="0">
                <a:solidFill>
                  <a:schemeClr val="accent1"/>
                </a:solidFill>
                <a:latin typeface="Meiryo UI" panose="020B0604030504040204" pitchFamily="50" charset="-128"/>
                <a:ea typeface="Meiryo UI" panose="020B0604030504040204" pitchFamily="50" charset="-128"/>
              </a:rPr>
              <a:t>Mark * to the representative.</a:t>
            </a:r>
          </a:p>
          <a:p>
            <a:pPr eaLnBrk="1" fontAlgn="auto" hangingPunct="1">
              <a:spcBef>
                <a:spcPts val="0"/>
              </a:spcBef>
              <a:spcAft>
                <a:spcPts val="0"/>
              </a:spcAft>
              <a:defRPr/>
            </a:pPr>
            <a:r>
              <a:rPr lang="en-US" altLang="ja-JP" sz="1200" b="1" dirty="0">
                <a:solidFill>
                  <a:schemeClr val="accent1"/>
                </a:solidFill>
                <a:latin typeface="Meiryo UI" panose="020B0604030504040204" pitchFamily="50" charset="-128"/>
                <a:ea typeface="Meiryo UI" panose="020B0604030504040204" pitchFamily="50" charset="-128"/>
              </a:rPr>
              <a:t>List also presenters with no COI status</a:t>
            </a:r>
          </a:p>
        </p:txBody>
      </p:sp>
      <p:sp>
        <p:nvSpPr>
          <p:cNvPr id="7" name="四角形吹き出し 7">
            <a:extLst>
              <a:ext uri="{FF2B5EF4-FFF2-40B4-BE49-F238E27FC236}">
                <a16:creationId xmlns:a16="http://schemas.microsoft.com/office/drawing/2014/main" id="{AD22642D-8BC2-08A8-9C25-18928907A935}"/>
              </a:ext>
            </a:extLst>
          </p:cNvPr>
          <p:cNvSpPr/>
          <p:nvPr/>
        </p:nvSpPr>
        <p:spPr>
          <a:xfrm>
            <a:off x="8796300" y="3897052"/>
            <a:ext cx="3937000" cy="2462213"/>
          </a:xfrm>
          <a:prstGeom prst="wedgeRectCallout">
            <a:avLst>
              <a:gd name="adj1" fmla="val -111055"/>
              <a:gd name="adj2" fmla="val -16241"/>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anchor="ctr"/>
          <a:lstStyle/>
          <a:p>
            <a:pPr eaLnBrk="1" hangingPunct="1">
              <a:defRPr/>
            </a:pPr>
            <a:r>
              <a:rPr lang="en-US" altLang="ja-JP" sz="1200" b="1" dirty="0">
                <a:solidFill>
                  <a:schemeClr val="accent1"/>
                </a:solidFill>
                <a:latin typeface="Meiryo UI" panose="020B0604030504040204" pitchFamily="50" charset="-128"/>
                <a:ea typeface="Meiryo UI" panose="020B0604030504040204" pitchFamily="50" charset="-128"/>
              </a:rPr>
              <a:t>List all items for which COI status </a:t>
            </a:r>
            <a:r>
              <a:rPr lang="en-US" altLang="ja-JP" sz="1200" b="1" u="sng" dirty="0">
                <a:solidFill>
                  <a:schemeClr val="accent1"/>
                </a:solidFill>
                <a:latin typeface="Meiryo UI" panose="020B0604030504040204" pitchFamily="50" charset="-128"/>
                <a:ea typeface="Meiryo UI" panose="020B0604030504040204" pitchFamily="50" charset="-128"/>
              </a:rPr>
              <a:t>in the last three years </a:t>
            </a:r>
            <a:r>
              <a:rPr lang="en-US" altLang="ja-JP" sz="1200" b="1" dirty="0">
                <a:solidFill>
                  <a:schemeClr val="accent1"/>
                </a:solidFill>
                <a:latin typeface="Meiryo UI" panose="020B0604030504040204" pitchFamily="50" charset="-128"/>
                <a:ea typeface="Meiryo UI" panose="020B0604030504040204" pitchFamily="50" charset="-128"/>
              </a:rPr>
              <a:t>corresponds to ‘Yes’.</a:t>
            </a:r>
          </a:p>
          <a:p>
            <a:pPr eaLnBrk="1" hangingPunct="1">
              <a:defRPr/>
            </a:pPr>
            <a:endParaRPr lang="en-US" altLang="ja-JP" sz="1200" dirty="0">
              <a:solidFill>
                <a:schemeClr val="tx1"/>
              </a:solidFill>
              <a:latin typeface="Meiryo UI" panose="020B0604030504040204" pitchFamily="50" charset="-128"/>
              <a:ea typeface="Meiryo UI" panose="020B0604030504040204" pitchFamily="50" charset="-128"/>
            </a:endParaRPr>
          </a:p>
          <a:p>
            <a:pPr marL="361950" lvl="1" indent="-268288" eaLnBrk="1" hangingPunct="1">
              <a:buFont typeface="Arial" panose="020B0604020202020204" pitchFamily="34" charset="0"/>
              <a:buChar char="•"/>
              <a:defRPr/>
            </a:pPr>
            <a:r>
              <a:rPr lang="en-US" altLang="ja-JP" sz="1200" dirty="0">
                <a:solidFill>
                  <a:schemeClr val="tx1"/>
                </a:solidFill>
                <a:latin typeface="Meiryo UI" panose="020B0604030504040204" pitchFamily="50" charset="-128"/>
                <a:ea typeface="Meiryo UI" panose="020B0604030504040204" pitchFamily="50" charset="-128"/>
              </a:rPr>
              <a:t>Delete items that do not apply.</a:t>
            </a:r>
          </a:p>
          <a:p>
            <a:pPr marL="361950" lvl="1" indent="-268288" eaLnBrk="1" hangingPunct="1">
              <a:buFont typeface="Arial" panose="020B0604020202020204" pitchFamily="34" charset="0"/>
              <a:buChar char="•"/>
              <a:defRPr/>
            </a:pPr>
            <a:r>
              <a:rPr lang="en-US" altLang="ja-JP" sz="1200" dirty="0">
                <a:solidFill>
                  <a:schemeClr val="tx1"/>
                </a:solidFill>
                <a:latin typeface="Meiryo UI" panose="020B0604030504040204" pitchFamily="50" charset="-128"/>
                <a:ea typeface="Meiryo UI" panose="020B0604030504040204" pitchFamily="50" charset="-128"/>
              </a:rPr>
              <a:t>No need to list the amount.</a:t>
            </a:r>
          </a:p>
          <a:p>
            <a:pPr marL="361950" lvl="1" indent="-268288" eaLnBrk="1" hangingPunct="1">
              <a:buFont typeface="Arial" panose="020B0604020202020204" pitchFamily="34" charset="0"/>
              <a:buChar char="•"/>
              <a:defRPr/>
            </a:pPr>
            <a:r>
              <a:rPr lang="en-US" altLang="ja-JP" sz="1200" dirty="0">
                <a:solidFill>
                  <a:schemeClr val="tx1"/>
                </a:solidFill>
                <a:latin typeface="Meiryo UI" panose="020B0604030504040204" pitchFamily="50" charset="-128"/>
                <a:ea typeface="Meiryo UI" panose="020B0604030504040204" pitchFamily="50" charset="-128"/>
              </a:rPr>
              <a:t>Omit the name of the relevant person.</a:t>
            </a:r>
          </a:p>
          <a:p>
            <a:pPr marL="361950" lvl="1" indent="-268288" eaLnBrk="1" hangingPunct="1">
              <a:buFont typeface="Arial" panose="020B0604020202020204" pitchFamily="34" charset="0"/>
              <a:buChar char="•"/>
              <a:defRPr/>
            </a:pPr>
            <a:r>
              <a:rPr lang="en-US" altLang="ja-JP" sz="1200" dirty="0">
                <a:solidFill>
                  <a:schemeClr val="tx1"/>
                </a:solidFill>
                <a:latin typeface="Meiryo UI" panose="020B0604030504040204" pitchFamily="50" charset="-128"/>
                <a:ea typeface="Meiryo UI" panose="020B0604030504040204" pitchFamily="50" charset="-128"/>
              </a:rPr>
              <a:t>List the name of the company/organization only for the relevant items.</a:t>
            </a:r>
          </a:p>
          <a:p>
            <a:pPr marL="742950" lvl="1" indent="-285750" eaLnBrk="1" hangingPunct="1">
              <a:buFont typeface="Arial" panose="020B0604020202020204" pitchFamily="34" charset="0"/>
              <a:buChar char="•"/>
              <a:defRPr/>
            </a:pPr>
            <a:endParaRPr lang="en-US" altLang="ja-JP" sz="1200" b="1" dirty="0">
              <a:solidFill>
                <a:schemeClr val="accent5"/>
              </a:solidFill>
              <a:latin typeface="Meiryo UI" panose="020B0604030504040204" pitchFamily="50" charset="-128"/>
              <a:ea typeface="Meiryo UI" panose="020B0604030504040204" pitchFamily="50" charset="-128"/>
            </a:endParaRPr>
          </a:p>
          <a:p>
            <a:pPr eaLnBrk="1" hangingPunct="1">
              <a:defRPr/>
            </a:pPr>
            <a:r>
              <a:rPr lang="en-US" altLang="ja-JP" sz="1200" b="1" dirty="0">
                <a:solidFill>
                  <a:schemeClr val="accent1"/>
                </a:solidFill>
                <a:latin typeface="Meiryo UI" panose="020B0604030504040204" pitchFamily="50" charset="-128"/>
                <a:ea typeface="Meiryo UI" panose="020B0604030504040204" pitchFamily="50" charset="-128"/>
              </a:rPr>
              <a:t>*Refer to the guidelines on pages 3-4 for items to disclose.</a:t>
            </a:r>
            <a:endParaRPr lang="en-US" altLang="ja-JP" sz="1200" dirty="0">
              <a:solidFill>
                <a:schemeClr val="accent1"/>
              </a:solidFill>
              <a:latin typeface="Meiryo UI" panose="020B0604030504040204" pitchFamily="50" charset="-128"/>
              <a:ea typeface="Meiryo UI" panose="020B0604030504040204" pitchFamily="50" charset="-128"/>
            </a:endParaRPr>
          </a:p>
        </p:txBody>
      </p:sp>
      <p:sp>
        <p:nvSpPr>
          <p:cNvPr id="8" name="正方形/長方形 7">
            <a:extLst>
              <a:ext uri="{FF2B5EF4-FFF2-40B4-BE49-F238E27FC236}">
                <a16:creationId xmlns:a16="http://schemas.microsoft.com/office/drawing/2014/main" id="{267C7C23-8033-F08A-73F1-3431ACB3F993}"/>
              </a:ext>
            </a:extLst>
          </p:cNvPr>
          <p:cNvSpPr/>
          <p:nvPr/>
        </p:nvSpPr>
        <p:spPr>
          <a:xfrm>
            <a:off x="4763852" y="5762606"/>
            <a:ext cx="3937000" cy="884238"/>
          </a:xfrm>
          <a:prstGeom prst="rect">
            <a:avLst/>
          </a:prstGeom>
          <a:ln w="19050">
            <a:solidFill>
              <a:srgbClr val="FF0000"/>
            </a:solidFill>
          </a:ln>
        </p:spPr>
        <p:txBody>
          <a:bodyPr wrap="square">
            <a:spAutoFit/>
          </a:bodyPr>
          <a:lstStyle/>
          <a:p>
            <a:pPr eaLnBrk="1" hangingPunct="1">
              <a:lnSpc>
                <a:spcPct val="80000"/>
              </a:lnSpc>
              <a:defRPr/>
            </a:pPr>
            <a:r>
              <a:rPr lang="en-US" altLang="ja-JP" sz="1600" b="1" i="1" dirty="0">
                <a:solidFill>
                  <a:srgbClr val="FF0000"/>
                </a:solidFill>
                <a:latin typeface="Arial" panose="020B0604020202020204" pitchFamily="34" charset="0"/>
                <a:ea typeface="Meiryo UI" panose="020B0604030504040204" pitchFamily="50" charset="-128"/>
                <a:cs typeface="Arial" panose="020B0604020202020204" pitchFamily="34" charset="0"/>
              </a:rPr>
              <a:t>Example</a:t>
            </a:r>
            <a:r>
              <a:rPr lang="ja-JP" altLang="en-US" sz="1600" b="1" i="1" dirty="0">
                <a:solidFill>
                  <a:srgbClr val="FF0000"/>
                </a:solidFill>
                <a:latin typeface="Arial" panose="020B0604020202020204" pitchFamily="34" charset="0"/>
                <a:ea typeface="Meiryo UI" panose="020B0604030504040204" pitchFamily="50" charset="-128"/>
                <a:cs typeface="Arial" panose="020B0604020202020204" pitchFamily="34" charset="0"/>
              </a:rPr>
              <a:t>　</a:t>
            </a:r>
            <a:endParaRPr lang="en-US" altLang="ja-JP" sz="1600" b="1" i="1" dirty="0">
              <a:solidFill>
                <a:srgbClr val="FF0000"/>
              </a:solidFill>
              <a:latin typeface="Arial" panose="020B0604020202020204" pitchFamily="34" charset="0"/>
              <a:ea typeface="Meiryo UI" panose="020B0604030504040204" pitchFamily="50" charset="-128"/>
              <a:cs typeface="Arial" panose="020B0604020202020204" pitchFamily="34" charset="0"/>
            </a:endParaRPr>
          </a:p>
          <a:p>
            <a:pPr eaLnBrk="1" hangingPunct="1">
              <a:lnSpc>
                <a:spcPct val="80000"/>
              </a:lnSpc>
              <a:defRPr/>
            </a:pPr>
            <a:endParaRPr lang="en-US" altLang="ja-JP" sz="1600" b="1" i="1" dirty="0">
              <a:solidFill>
                <a:srgbClr val="FF0000"/>
              </a:solidFill>
              <a:latin typeface="Arial" panose="020B0604020202020204" pitchFamily="34" charset="0"/>
              <a:ea typeface="Meiryo UI" panose="020B0604030504040204" pitchFamily="50" charset="-128"/>
              <a:cs typeface="Arial" panose="020B0604020202020204" pitchFamily="34" charset="0"/>
            </a:endParaRPr>
          </a:p>
          <a:p>
            <a:pPr eaLnBrk="1" hangingPunct="1">
              <a:lnSpc>
                <a:spcPct val="80000"/>
              </a:lnSpc>
              <a:defRPr/>
            </a:pPr>
            <a:r>
              <a:rPr lang="en-US" altLang="ja-JP" sz="1600" b="1" i="1" dirty="0">
                <a:solidFill>
                  <a:srgbClr val="FF0000"/>
                </a:solidFill>
                <a:latin typeface="Arial" panose="020B0604020202020204" pitchFamily="34" charset="0"/>
                <a:ea typeface="Meiryo UI" panose="020B0604030504040204" pitchFamily="50" charset="-128"/>
                <a:cs typeface="Arial" panose="020B0604020202020204" pitchFamily="34" charset="0"/>
              </a:rPr>
              <a:t>Manuscript fees: ABCD Pharma Inc. </a:t>
            </a:r>
          </a:p>
          <a:p>
            <a:pPr eaLnBrk="1" hangingPunct="1">
              <a:lnSpc>
                <a:spcPct val="80000"/>
              </a:lnSpc>
              <a:defRPr/>
            </a:pPr>
            <a:r>
              <a:rPr lang="en-US" altLang="ja-JP" sz="1600" b="1" i="1" dirty="0">
                <a:solidFill>
                  <a:srgbClr val="FF0000"/>
                </a:solidFill>
                <a:latin typeface="Arial" panose="020B0604020202020204" pitchFamily="34" charset="0"/>
                <a:ea typeface="Meiryo UI" panose="020B0604030504040204" pitchFamily="50" charset="-128"/>
                <a:cs typeface="Arial" panose="020B0604020202020204" pitchFamily="34" charset="0"/>
              </a:rPr>
              <a:t>Scholarship grants: EFGH Corp.</a:t>
            </a:r>
          </a:p>
        </p:txBody>
      </p:sp>
    </p:spTree>
    <p:extLst>
      <p:ext uri="{BB962C8B-B14F-4D97-AF65-F5344CB8AC3E}">
        <p14:creationId xmlns:p14="http://schemas.microsoft.com/office/powerpoint/2010/main" val="63789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708C7-E749-293B-B9FE-2D40314E41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640B670-221C-47A1-9DEA-5E7F9C0D96DD}"/>
              </a:ext>
            </a:extLst>
          </p:cNvPr>
          <p:cNvSpPr>
            <a:spLocks noGrp="1"/>
          </p:cNvSpPr>
          <p:nvPr>
            <p:ph type="ctrTitle"/>
          </p:nvPr>
        </p:nvSpPr>
        <p:spPr>
          <a:xfrm>
            <a:off x="1524000" y="260648"/>
            <a:ext cx="9144000" cy="2133599"/>
          </a:xfrm>
          <a:ln w="28575">
            <a:solidFill>
              <a:schemeClr val="accent2"/>
            </a:solidFill>
          </a:ln>
        </p:spPr>
        <p:txBody>
          <a:bodyPr anchor="ctr">
            <a:normAutofit/>
          </a:bodyPr>
          <a:lstStyle/>
          <a:p>
            <a:r>
              <a:rPr lang="en-US" altLang="ja-JP" sz="4800" dirty="0">
                <a:latin typeface="Arial" panose="020B0604020202020204" pitchFamily="34" charset="0"/>
                <a:cs typeface="Arial" panose="020B0604020202020204" pitchFamily="34" charset="0"/>
              </a:rPr>
              <a:t>COI Disclosure</a:t>
            </a:r>
            <a:br>
              <a:rPr lang="en-US" altLang="ja-JP" sz="4800" dirty="0">
                <a:latin typeface="Arial" panose="020B0604020202020204" pitchFamily="34" charset="0"/>
                <a:cs typeface="Arial" panose="020B0604020202020204" pitchFamily="34" charset="0"/>
              </a:rPr>
            </a:br>
            <a:br>
              <a:rPr lang="en-US" altLang="ja-JP" sz="3200" dirty="0">
                <a:latin typeface="Arial" panose="020B0604020202020204" pitchFamily="34" charset="0"/>
                <a:cs typeface="Arial" panose="020B0604020202020204" pitchFamily="34" charset="0"/>
              </a:rPr>
            </a:br>
            <a:r>
              <a:rPr lang="en-US" altLang="ja-JP" sz="3200" i="1" dirty="0">
                <a:latin typeface="Arial" panose="020B0604020202020204" pitchFamily="34" charset="0"/>
                <a:cs typeface="Arial" panose="020B0604020202020204" pitchFamily="34" charset="0"/>
              </a:rPr>
              <a:t>Name of presenter or chair</a:t>
            </a:r>
            <a:endParaRPr kumimoji="1" lang="ja-JP" altLang="en-US" sz="4800" i="1" dirty="0">
              <a:latin typeface="Arial" panose="020B0604020202020204" pitchFamily="34" charset="0"/>
              <a:cs typeface="Arial" panose="020B0604020202020204" pitchFamily="34" charset="0"/>
            </a:endParaRPr>
          </a:p>
        </p:txBody>
      </p:sp>
      <p:sp>
        <p:nvSpPr>
          <p:cNvPr id="3" name="正方形/長方形 2">
            <a:extLst>
              <a:ext uri="{FF2B5EF4-FFF2-40B4-BE49-F238E27FC236}">
                <a16:creationId xmlns:a16="http://schemas.microsoft.com/office/drawing/2014/main" id="{9B8DA900-46F3-F652-982A-617A0CC9E515}"/>
              </a:ext>
            </a:extLst>
          </p:cNvPr>
          <p:cNvSpPr/>
          <p:nvPr/>
        </p:nvSpPr>
        <p:spPr>
          <a:xfrm>
            <a:off x="1524000" y="4077072"/>
            <a:ext cx="9198422" cy="1200329"/>
          </a:xfrm>
          <a:prstGeom prst="rect">
            <a:avLst/>
          </a:prstGeom>
        </p:spPr>
        <p:txBody>
          <a:bodyPr wrap="square">
            <a:spAutoFit/>
          </a:bodyPr>
          <a:lstStyle/>
          <a:p>
            <a:pPr algn="ctr" eaLnBrk="1" hangingPunct="1">
              <a:defRPr/>
            </a:pPr>
            <a:r>
              <a:rPr lang="en-US" altLang="ja-JP" sz="3600" b="1" dirty="0">
                <a:latin typeface="Arial" panose="020B0604020202020204" pitchFamily="34" charset="0"/>
                <a:cs typeface="Arial" panose="020B0604020202020204" pitchFamily="34" charset="0"/>
              </a:rPr>
              <a:t>I have no conflicts of interest to disclose in relation to this presentation.</a:t>
            </a:r>
          </a:p>
        </p:txBody>
      </p:sp>
    </p:spTree>
    <p:extLst>
      <p:ext uri="{BB962C8B-B14F-4D97-AF65-F5344CB8AC3E}">
        <p14:creationId xmlns:p14="http://schemas.microsoft.com/office/powerpoint/2010/main" val="4125224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正方形/長方形 1">
            <a:extLst>
              <a:ext uri="{FF2B5EF4-FFF2-40B4-BE49-F238E27FC236}">
                <a16:creationId xmlns:a16="http://schemas.microsoft.com/office/drawing/2014/main" id="{AB3468DA-5A33-98DF-40AB-E753AC9156CB}"/>
              </a:ext>
            </a:extLst>
          </p:cNvPr>
          <p:cNvSpPr>
            <a:spLocks noChangeArrowheads="1"/>
          </p:cNvSpPr>
          <p:nvPr/>
        </p:nvSpPr>
        <p:spPr bwMode="auto">
          <a:xfrm>
            <a:off x="3810000" y="296703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17" name="Rectangle 3">
            <a:extLst>
              <a:ext uri="{FF2B5EF4-FFF2-40B4-BE49-F238E27FC236}">
                <a16:creationId xmlns:a16="http://schemas.microsoft.com/office/drawing/2014/main" id="{B8E7B263-165B-4DC9-8248-2CD99C383B04}"/>
              </a:ext>
            </a:extLst>
          </p:cNvPr>
          <p:cNvSpPr txBox="1">
            <a:spLocks noChangeArrowheads="1"/>
          </p:cNvSpPr>
          <p:nvPr/>
        </p:nvSpPr>
        <p:spPr>
          <a:xfrm>
            <a:off x="1987551" y="3292476"/>
            <a:ext cx="8302625" cy="3376613"/>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ja-JP" sz="1800" b="1" dirty="0">
              <a:solidFill>
                <a:schemeClr val="tx1">
                  <a:lumMod val="95000"/>
                  <a:lumOff val="5000"/>
                </a:schemeClr>
              </a:solidFill>
              <a:ea typeface="Meiryo UI" panose="020B0604030504040204" pitchFamily="50" charset="-128"/>
            </a:endParaRPr>
          </a:p>
        </p:txBody>
      </p:sp>
      <p:sp>
        <p:nvSpPr>
          <p:cNvPr id="3" name="正方形/長方形 2">
            <a:extLst>
              <a:ext uri="{FF2B5EF4-FFF2-40B4-BE49-F238E27FC236}">
                <a16:creationId xmlns:a16="http://schemas.microsoft.com/office/drawing/2014/main" id="{33986E03-F070-4563-9440-758AE544D293}"/>
              </a:ext>
            </a:extLst>
          </p:cNvPr>
          <p:cNvSpPr/>
          <p:nvPr/>
        </p:nvSpPr>
        <p:spPr>
          <a:xfrm>
            <a:off x="337252" y="385762"/>
            <a:ext cx="8927100" cy="523220"/>
          </a:xfrm>
          <a:prstGeom prst="rect">
            <a:avLst/>
          </a:prstGeom>
        </p:spPr>
        <p:txBody>
          <a:bodyPr wrap="square">
            <a:spAutoFit/>
          </a:bodyPr>
          <a:lstStyle/>
          <a:p>
            <a:pPr eaLnBrk="1" hangingPunct="1">
              <a:defRPr/>
            </a:pPr>
            <a:r>
              <a:rPr lang="en-US" altLang="ja-JP" sz="2800" b="1" dirty="0">
                <a:latin typeface="Arial" panose="020B0604020202020204" pitchFamily="34" charset="0"/>
                <a:cs typeface="Arial" panose="020B0604020202020204" pitchFamily="34" charset="0"/>
              </a:rPr>
              <a:t>Guideline 1 (Individuals’ and family/relatives’ COI)</a:t>
            </a:r>
            <a:endParaRPr lang="ja-JP" altLang="en-US" sz="2800" b="1" dirty="0">
              <a:latin typeface="Arial" panose="020B0604020202020204" pitchFamily="34" charset="0"/>
              <a:cs typeface="Arial" panose="020B0604020202020204" pitchFamily="34" charset="0"/>
            </a:endParaRPr>
          </a:p>
        </p:txBody>
      </p:sp>
      <p:sp>
        <p:nvSpPr>
          <p:cNvPr id="18" name="正方形/長方形 17">
            <a:extLst>
              <a:ext uri="{FF2B5EF4-FFF2-40B4-BE49-F238E27FC236}">
                <a16:creationId xmlns:a16="http://schemas.microsoft.com/office/drawing/2014/main" id="{B7A0AC77-B38A-486E-9EB2-6B469EA70317}"/>
              </a:ext>
            </a:extLst>
          </p:cNvPr>
          <p:cNvSpPr/>
          <p:nvPr/>
        </p:nvSpPr>
        <p:spPr>
          <a:xfrm>
            <a:off x="7463767" y="5096926"/>
            <a:ext cx="4176442" cy="646331"/>
          </a:xfrm>
          <a:prstGeom prst="rect">
            <a:avLst/>
          </a:prstGeom>
        </p:spPr>
        <p:txBody>
          <a:bodyPr wrap="square">
            <a:spAutoFit/>
          </a:bodyPr>
          <a:lstStyle/>
          <a:p>
            <a:pPr eaLnBrk="1" hangingPunct="1">
              <a:defRPr/>
            </a:pPr>
            <a:r>
              <a:rPr lang="en-US" altLang="ja-JP" sz="1200" dirty="0">
                <a:latin typeface="Arial" panose="020B0604020202020204" pitchFamily="34" charset="0"/>
                <a:cs typeface="Arial" panose="020B0604020202020204" pitchFamily="34" charset="0"/>
              </a:rPr>
              <a:t>The Japanese Association of Medical Sciences COI Management Guidelines 2022</a:t>
            </a:r>
          </a:p>
          <a:p>
            <a:pPr>
              <a:defRPr/>
            </a:pPr>
            <a:r>
              <a:rPr lang="ja-JP" altLang="en-US" sz="1200" dirty="0">
                <a:latin typeface="Arial" panose="020B0604020202020204" pitchFamily="34" charset="0"/>
                <a:cs typeface="Arial" panose="020B0604020202020204" pitchFamily="34" charset="0"/>
                <a:hlinkClick r:id="rId2"/>
              </a:rPr>
              <a:t>https://jams.med.or.jp/guideline/coi_guidelines_2022_e.pdf</a:t>
            </a:r>
            <a:endParaRPr lang="ja-JP" altLang="en-US" sz="1200" dirty="0">
              <a:latin typeface="Arial" panose="020B0604020202020204" pitchFamily="34" charset="0"/>
              <a:cs typeface="Arial" panose="020B0604020202020204" pitchFamily="34" charset="0"/>
            </a:endParaRPr>
          </a:p>
        </p:txBody>
      </p:sp>
      <p:sp>
        <p:nvSpPr>
          <p:cNvPr id="4" name="テキスト ボックス 3">
            <a:extLst>
              <a:ext uri="{FF2B5EF4-FFF2-40B4-BE49-F238E27FC236}">
                <a16:creationId xmlns:a16="http://schemas.microsoft.com/office/drawing/2014/main" id="{C0C79652-A154-F0B5-AEE1-C7383A9D7DB2}"/>
              </a:ext>
            </a:extLst>
          </p:cNvPr>
          <p:cNvSpPr txBox="1"/>
          <p:nvPr/>
        </p:nvSpPr>
        <p:spPr>
          <a:xfrm>
            <a:off x="342177" y="1085871"/>
            <a:ext cx="11405317" cy="3785652"/>
          </a:xfrm>
          <a:prstGeom prst="rect">
            <a:avLst/>
          </a:prstGeom>
          <a:noFill/>
        </p:spPr>
        <p:txBody>
          <a:bodyPr wrap="square" numCol="2" spcCol="180000">
            <a:spAutoFit/>
          </a:bodyPr>
          <a:lstStyle/>
          <a:p>
            <a:pPr marL="180975" indent="-180975"/>
            <a:r>
              <a:rPr lang="ja-JP" altLang="en-US" sz="1200" b="1" dirty="0">
                <a:latin typeface="Arial" panose="020B0604020202020204" pitchFamily="34" charset="0"/>
                <a:ea typeface="BIZ UD明朝 Medium" panose="02020500000000000000" pitchFamily="17" charset="-128"/>
                <a:cs typeface="Arial" panose="020B0604020202020204" pitchFamily="34" charset="0"/>
              </a:rPr>
              <a:t>B) Items for self-disclosure for speakers at scientific meetings</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1.</a:t>
            </a:r>
            <a:r>
              <a:rPr lang="ja-JP" altLang="en-US" sz="1200" dirty="0">
                <a:latin typeface="Arial" panose="020B0604020202020204" pitchFamily="34" charset="0"/>
                <a:ea typeface="BIZ UD明朝 Medium" panose="02020500000000000000" pitchFamily="17" charset="-128"/>
                <a:cs typeface="Arial" panose="020B0604020202020204" pitchFamily="34" charset="0"/>
              </a:rPr>
              <a:t> For an officer or consultant in a companies, institutions and organizations (hereinafter, companies, institutions and organizations) total annual honoraria of 1 million yen or more from 1 company, institution or organization.</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2.</a:t>
            </a:r>
            <a:r>
              <a:rPr lang="ja-JP" altLang="en-US" sz="1200" dirty="0">
                <a:latin typeface="Arial" panose="020B0604020202020204" pitchFamily="34" charset="0"/>
                <a:ea typeface="BIZ UD明朝 Medium" panose="02020500000000000000" pitchFamily="17" charset="-128"/>
                <a:cs typeface="Arial" panose="020B0604020202020204" pitchFamily="34" charset="0"/>
              </a:rPr>
              <a:t> State the type of equity (stocks etc.) of the industrial-academic cooperative activity (e.g. either publicly held or unlisted stock, stock, investment, stock option, beneficiary rights etc.), and the amount. If the profit (total sum of the dividend or profit sales) from stocks within a fixed period from 1 organization totals more than 1 million yen or more, or if 5% or more of all stocks of the corresponding stock is owned then disclosure is needed.</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3. </a:t>
            </a:r>
            <a:r>
              <a:rPr lang="ja-JP" altLang="en-US" sz="1200" dirty="0">
                <a:latin typeface="Arial" panose="020B0604020202020204" pitchFamily="34" charset="0"/>
                <a:ea typeface="BIZ UD明朝 Medium" panose="02020500000000000000" pitchFamily="17" charset="-128"/>
                <a:cs typeface="Arial" panose="020B0604020202020204" pitchFamily="34" charset="0"/>
              </a:rPr>
              <a:t>Patent right fees from companies, institutions and organizations, of 1 million yen or more per patent fee, per year.</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4.</a:t>
            </a:r>
            <a:r>
              <a:rPr lang="ja-JP" altLang="en-US" sz="1200" dirty="0">
                <a:latin typeface="Arial" panose="020B0604020202020204" pitchFamily="34" charset="0"/>
                <a:ea typeface="BIZ UD明朝 Medium" panose="02020500000000000000" pitchFamily="17" charset="-128"/>
                <a:cs typeface="Arial" panose="020B0604020202020204" pitchFamily="34" charset="0"/>
              </a:rPr>
              <a:t> Remuneration for attending meetings (presentations) from companies, institutions and organizations, paid for the time and effort of the daily activity (lectures etc.) which is 500,000 yen or more from 1 company, institution, or organization per year.</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5. </a:t>
            </a:r>
            <a:r>
              <a:rPr lang="ja-JP" altLang="en-US" sz="1200" dirty="0">
                <a:latin typeface="Arial" panose="020B0604020202020204" pitchFamily="34" charset="0"/>
                <a:ea typeface="BIZ UD明朝 Medium" panose="02020500000000000000" pitchFamily="17" charset="-128"/>
                <a:cs typeface="Arial" panose="020B0604020202020204" pitchFamily="34" charset="0"/>
              </a:rPr>
              <a:t>Regarding manuscript fees paid for writing of pamphlets etc. by companies, institutions and organizations, 500,000 yen or more per company, institution or organization, per year.</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6.</a:t>
            </a:r>
            <a:r>
              <a:rPr lang="ja-JP" altLang="en-US" sz="1200" dirty="0">
                <a:latin typeface="Arial" panose="020B0604020202020204" pitchFamily="34" charset="0"/>
                <a:ea typeface="BIZ UD明朝 Medium" panose="02020500000000000000" pitchFamily="17" charset="-128"/>
                <a:cs typeface="Arial" panose="020B0604020202020204" pitchFamily="34" charset="0"/>
              </a:rPr>
              <a:t> Regarding research funds for medical science studies (trust research funds, joint research funds, clinical study funds) provided by companies, institutions and organizations, an annual total of 2 million yen or more for 1 company, institution or organization.</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7.</a:t>
            </a:r>
            <a:r>
              <a:rPr lang="ja-JP" altLang="en-US" sz="1200" dirty="0">
                <a:latin typeface="Arial" panose="020B0604020202020204" pitchFamily="34" charset="0"/>
                <a:ea typeface="BIZ UD明朝 Medium" panose="02020500000000000000" pitchFamily="17" charset="-128"/>
                <a:cs typeface="Arial" panose="020B0604020202020204" pitchFamily="34" charset="0"/>
              </a:rPr>
              <a:t> For scholarship funds granted by companies, institutions and organizations, an annual total of 2 million yen or more from 1 company, institution or organization, to the individual disclosing COI or to the affiliated department of the individual disclosing COI (department, field) or </a:t>
            </a:r>
            <a:r>
              <a:rPr lang="en-US" altLang="ja-JP" sz="1200" dirty="0">
                <a:latin typeface="Arial" panose="020B0604020202020204" pitchFamily="34" charset="0"/>
                <a:ea typeface="BIZ UD明朝 Medium" panose="02020500000000000000" pitchFamily="17" charset="-128"/>
                <a:cs typeface="Arial" panose="020B0604020202020204" pitchFamily="34" charset="0"/>
              </a:rPr>
              <a:t>to the head of the department.</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8. If the individuals disclosing COI is affiliated with an endowed department where funding is provided by companies, institutions and organizations</a:t>
            </a:r>
          </a:p>
          <a:p>
            <a:pPr marL="180975" indent="-180975"/>
            <a:r>
              <a:rPr lang="en-US" altLang="ja-JP" sz="1200" dirty="0">
                <a:latin typeface="Arial" panose="020B0604020202020204" pitchFamily="34" charset="0"/>
                <a:ea typeface="BIZ UD明朝 Medium" panose="02020500000000000000" pitchFamily="17" charset="-128"/>
                <a:cs typeface="Arial" panose="020B0604020202020204" pitchFamily="34" charset="0"/>
              </a:rPr>
              <a:t>9. Concerning other travel expenses, gifts, or contributions unrelated to the research, an annual total of 50,000 yen or more from 1 company, institution or organization.</a:t>
            </a:r>
          </a:p>
          <a:p>
            <a:endParaRPr lang="en-US" altLang="ja-JP" sz="1200" dirty="0">
              <a:latin typeface="Arial" panose="020B0604020202020204" pitchFamily="34" charset="0"/>
              <a:ea typeface="BIZ UD明朝 Medium" panose="02020500000000000000" pitchFamily="17" charset="-128"/>
              <a:cs typeface="Arial" panose="020B0604020202020204" pitchFamily="34" charset="0"/>
            </a:endParaRPr>
          </a:p>
          <a:p>
            <a:r>
              <a:rPr lang="en-US" altLang="ja-JP" sz="1200" dirty="0">
                <a:latin typeface="Arial" panose="020B0604020202020204" pitchFamily="34" charset="0"/>
                <a:ea typeface="BIZ UD明朝 Medium" panose="02020500000000000000" pitchFamily="17" charset="-128"/>
                <a:cs typeface="Arial" panose="020B0604020202020204" pitchFamily="34" charset="0"/>
              </a:rPr>
              <a:t>However, regarding items 6 and 7, if there are any research funds or scholarship grants received from organizations or groups where a COI situation exists between the results of the study of the first author, the affiliation (department, field) of the first author, or the laboratory, disclosure is necessary.</a:t>
            </a:r>
            <a:endParaRPr lang="ja-JP" altLang="en-US" sz="1200" dirty="0">
              <a:latin typeface="Arial" panose="020B0604020202020204" pitchFamily="34" charset="0"/>
              <a:ea typeface="BIZ UD明朝 Medium" panose="02020500000000000000" pitchFamily="17" charset="-128"/>
              <a:cs typeface="Arial" panose="020B0604020202020204" pitchFamily="34" charset="0"/>
            </a:endParaRPr>
          </a:p>
        </p:txBody>
      </p:sp>
      <p:sp>
        <p:nvSpPr>
          <p:cNvPr id="6" name="正方形/長方形 5">
            <a:extLst>
              <a:ext uri="{FF2B5EF4-FFF2-40B4-BE49-F238E27FC236}">
                <a16:creationId xmlns:a16="http://schemas.microsoft.com/office/drawing/2014/main" id="{1ADC4B63-8B26-C189-3276-0DDEAB4A3BD0}"/>
              </a:ext>
            </a:extLst>
          </p:cNvPr>
          <p:cNvSpPr/>
          <p:nvPr/>
        </p:nvSpPr>
        <p:spPr>
          <a:xfrm>
            <a:off x="407368" y="5767242"/>
            <a:ext cx="4176442" cy="461665"/>
          </a:xfrm>
          <a:prstGeom prst="rect">
            <a:avLst/>
          </a:prstGeom>
        </p:spPr>
        <p:txBody>
          <a:bodyPr wrap="square">
            <a:spAutoFit/>
          </a:bodyPr>
          <a:lstStyle/>
          <a:p>
            <a:pPr eaLnBrk="1" hangingPunct="1">
              <a:defRPr/>
            </a:pPr>
            <a:r>
              <a:rPr lang="en-US" altLang="ja-JP" sz="1200" dirty="0">
                <a:solidFill>
                  <a:srgbClr val="C00000"/>
                </a:solidFill>
                <a:latin typeface="Arial" panose="020B0604020202020204" pitchFamily="34" charset="0"/>
                <a:cs typeface="Arial" panose="020B0604020202020204" pitchFamily="34" charset="0"/>
              </a:rPr>
              <a:t>COI for individuals: items 1–9</a:t>
            </a:r>
          </a:p>
          <a:p>
            <a:pPr eaLnBrk="1" hangingPunct="1">
              <a:defRPr/>
            </a:pPr>
            <a:r>
              <a:rPr lang="en-US" altLang="ja-JP" sz="1200" dirty="0">
                <a:solidFill>
                  <a:srgbClr val="C00000"/>
                </a:solidFill>
                <a:latin typeface="Arial" panose="020B0604020202020204" pitchFamily="34" charset="0"/>
                <a:cs typeface="Arial" panose="020B0604020202020204" pitchFamily="34" charset="0"/>
              </a:rPr>
              <a:t>COI for family and relatives: items 1–3</a:t>
            </a:r>
            <a:endParaRPr lang="ja-JP" altLang="en-US" sz="1200"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FC31A15A-65E9-B1CD-9902-16C729BAC01C}"/>
              </a:ext>
            </a:extLst>
          </p:cNvPr>
          <p:cNvSpPr txBox="1"/>
          <p:nvPr/>
        </p:nvSpPr>
        <p:spPr>
          <a:xfrm>
            <a:off x="342177" y="1094263"/>
            <a:ext cx="11405317" cy="3785652"/>
          </a:xfrm>
          <a:prstGeom prst="rect">
            <a:avLst/>
          </a:prstGeom>
          <a:noFill/>
        </p:spPr>
        <p:txBody>
          <a:bodyPr wrap="square" numCol="2" spcCol="180000">
            <a:spAutoFit/>
          </a:bodyPr>
          <a:lstStyle/>
          <a:p>
            <a:pPr marL="180975" indent="-180975"/>
            <a:r>
              <a:rPr lang="en-US" altLang="ja-JP" sz="1200" b="1" dirty="0">
                <a:latin typeface="Arial" panose="020B0604020202020204" pitchFamily="34" charset="0"/>
                <a:ea typeface="BIZ UD明朝 Medium" panose="02020500000000000000" pitchFamily="17" charset="-128"/>
                <a:cs typeface="Arial" panose="020B0604020202020204" pitchFamily="34" charset="0"/>
              </a:rPr>
              <a:t>(3) Affiliated Research Institutions</a:t>
            </a:r>
          </a:p>
          <a:p>
            <a:r>
              <a:rPr lang="en-US" altLang="ja-JP" sz="1200" dirty="0">
                <a:latin typeface="Arial" panose="020B0604020202020204" pitchFamily="34" charset="0"/>
                <a:ea typeface="BIZ UD明朝 Medium" panose="02020500000000000000" pitchFamily="17" charset="-128"/>
                <a:cs typeface="Arial" panose="020B0604020202020204" pitchFamily="34" charset="0"/>
              </a:rPr>
              <a:t>Regarding institutional COI, if the individual is affiliated with a research institution that has a COI relationship (e.g., patents, royalty ownership, etc.), or has been involved with the head of a research institution (university, hospital, department, center, etc.) as a collaborating or joint researcher that has a COI relationship with a specific company (e.g., personnel accepted from a company to a senior position, research funding, donations, patent ownership, etc.), either at present or in the past 3 years, if it is determined that there is a possibility of direct or indirect influence on the activities of the relative society that the individual is involved with, it is required that COI is disclosed for the items below using the designated COI disclosure form (Form 1). The amount set for disclosure will be determined by the following criteria for each item to be disclosed.</a:t>
            </a:r>
          </a:p>
          <a:p>
            <a:endParaRPr lang="en-US" altLang="ja-JP" sz="1200" dirty="0">
              <a:latin typeface="Arial" panose="020B0604020202020204" pitchFamily="34" charset="0"/>
              <a:ea typeface="BIZ UD明朝 Medium" panose="02020500000000000000" pitchFamily="17" charset="-128"/>
              <a:cs typeface="Arial" panose="020B0604020202020204" pitchFamily="34" charset="0"/>
            </a:endParaRPr>
          </a:p>
          <a:p>
            <a:pPr marL="92075" indent="-92075"/>
            <a:r>
              <a:rPr lang="en-US" altLang="ja-JP" sz="1200" dirty="0">
                <a:latin typeface="Arial" panose="020B0604020202020204" pitchFamily="34" charset="0"/>
                <a:ea typeface="BIZ UD明朝 Medium" panose="02020500000000000000" pitchFamily="17" charset="-128"/>
                <a:cs typeface="Arial" panose="020B0604020202020204" pitchFamily="34" charset="0"/>
              </a:rPr>
              <a:t>1) For research funds provided by companies, institutions, or organizations, disclose if the total amount of research contract funds used for medical science research (joint research, commissioned research, clinical trials, etc.) from a single company or organization is 10 million yen or more per year.</a:t>
            </a:r>
          </a:p>
          <a:p>
            <a:pPr marL="92075" indent="-92075"/>
            <a:r>
              <a:rPr lang="en-US" altLang="ja-JP" sz="1200" dirty="0">
                <a:latin typeface="Arial" panose="020B0604020202020204" pitchFamily="34" charset="0"/>
                <a:ea typeface="BIZ UD明朝 Medium" panose="02020500000000000000" pitchFamily="17" charset="-128"/>
                <a:cs typeface="Arial" panose="020B0604020202020204" pitchFamily="34" charset="0"/>
              </a:rPr>
              <a:t>2) For donations provided by companies, institutions, or organizations, disclose if the total allotted amount for the affiliated institution or department of the individual, or the head of the affiliated institution or department from a single company or organization is 2 million yen or more per year.</a:t>
            </a:r>
          </a:p>
          <a:p>
            <a:pPr marL="92075" indent="-92075"/>
            <a:r>
              <a:rPr lang="en-US" altLang="ja-JP" sz="1200" dirty="0">
                <a:latin typeface="Arial" panose="020B0604020202020204" pitchFamily="34" charset="0"/>
                <a:ea typeface="BIZ UD明朝 Medium" panose="02020500000000000000" pitchFamily="17" charset="-128"/>
                <a:cs typeface="Arial" panose="020B0604020202020204" pitchFamily="34" charset="0"/>
              </a:rPr>
              <a:t>3) Additionally, if the affiliated research institution or department of the individual, or the head of the research institution or department (has been involved as a collaborating or joint researcher in the past 3 years), owns shares (5% or more of all shares), receives royalties, or makes investments in venture companies, etc., these should be disclosed as institutional COI.</a:t>
            </a:r>
          </a:p>
        </p:txBody>
      </p:sp>
      <p:sp>
        <p:nvSpPr>
          <p:cNvPr id="10244" name="正方形/長方形 1">
            <a:extLst>
              <a:ext uri="{FF2B5EF4-FFF2-40B4-BE49-F238E27FC236}">
                <a16:creationId xmlns:a16="http://schemas.microsoft.com/office/drawing/2014/main" id="{855DC804-6210-C85C-0901-2FCAF1FEB2DC}"/>
              </a:ext>
            </a:extLst>
          </p:cNvPr>
          <p:cNvSpPr>
            <a:spLocks noChangeArrowheads="1"/>
          </p:cNvSpPr>
          <p:nvPr/>
        </p:nvSpPr>
        <p:spPr bwMode="auto">
          <a:xfrm>
            <a:off x="3810000" y="2967039"/>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ja-JP" altLang="en-US" sz="1800"/>
          </a:p>
        </p:txBody>
      </p:sp>
      <p:sp>
        <p:nvSpPr>
          <p:cNvPr id="17" name="Rectangle 3">
            <a:extLst>
              <a:ext uri="{FF2B5EF4-FFF2-40B4-BE49-F238E27FC236}">
                <a16:creationId xmlns:a16="http://schemas.microsoft.com/office/drawing/2014/main" id="{B8E7B263-165B-4DC9-8248-2CD99C383B04}"/>
              </a:ext>
            </a:extLst>
          </p:cNvPr>
          <p:cNvSpPr txBox="1">
            <a:spLocks noChangeArrowheads="1"/>
          </p:cNvSpPr>
          <p:nvPr/>
        </p:nvSpPr>
        <p:spPr>
          <a:xfrm>
            <a:off x="1987551" y="3292476"/>
            <a:ext cx="8302625" cy="3376613"/>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lnSpc>
                <a:spcPct val="80000"/>
              </a:lnSpc>
              <a:buFont typeface="Arial" panose="020B0604020202020204" pitchFamily="34" charset="0"/>
              <a:buNone/>
              <a:defRPr/>
            </a:pPr>
            <a:endParaRPr lang="en-US" altLang="ja-JP" sz="1800" b="1" dirty="0">
              <a:solidFill>
                <a:schemeClr val="tx1">
                  <a:lumMod val="95000"/>
                  <a:lumOff val="5000"/>
                </a:schemeClr>
              </a:solidFill>
              <a:ea typeface="Meiryo UI" panose="020B0604030504040204" pitchFamily="50" charset="-128"/>
            </a:endParaRPr>
          </a:p>
        </p:txBody>
      </p:sp>
      <p:sp>
        <p:nvSpPr>
          <p:cNvPr id="9" name="正方形/長方形 8">
            <a:extLst>
              <a:ext uri="{FF2B5EF4-FFF2-40B4-BE49-F238E27FC236}">
                <a16:creationId xmlns:a16="http://schemas.microsoft.com/office/drawing/2014/main" id="{D629819C-0C96-3C96-EC86-F6468FD75166}"/>
              </a:ext>
            </a:extLst>
          </p:cNvPr>
          <p:cNvSpPr/>
          <p:nvPr/>
        </p:nvSpPr>
        <p:spPr>
          <a:xfrm>
            <a:off x="337253" y="385762"/>
            <a:ext cx="5458710" cy="523220"/>
          </a:xfrm>
          <a:prstGeom prst="rect">
            <a:avLst/>
          </a:prstGeom>
        </p:spPr>
        <p:txBody>
          <a:bodyPr wrap="square">
            <a:spAutoFit/>
          </a:bodyPr>
          <a:lstStyle/>
          <a:p>
            <a:pPr eaLnBrk="1" hangingPunct="1">
              <a:defRPr/>
            </a:pPr>
            <a:r>
              <a:rPr lang="en-US" altLang="ja-JP" sz="2800" b="1" dirty="0">
                <a:latin typeface="Arial" panose="020B0604020202020204" pitchFamily="34" charset="0"/>
                <a:cs typeface="Arial" panose="020B0604020202020204" pitchFamily="34" charset="0"/>
              </a:rPr>
              <a:t>Guideline 2 (Institutional COI)</a:t>
            </a:r>
            <a:endParaRPr lang="ja-JP" altLang="en-US" sz="2800" b="1" dirty="0">
              <a:latin typeface="Arial" panose="020B0604020202020204" pitchFamily="34" charset="0"/>
              <a:cs typeface="Arial" panose="020B0604020202020204" pitchFamily="34" charset="0"/>
            </a:endParaRPr>
          </a:p>
        </p:txBody>
      </p:sp>
      <p:sp>
        <p:nvSpPr>
          <p:cNvPr id="10" name="正方形/長方形 9">
            <a:extLst>
              <a:ext uri="{FF2B5EF4-FFF2-40B4-BE49-F238E27FC236}">
                <a16:creationId xmlns:a16="http://schemas.microsoft.com/office/drawing/2014/main" id="{1852B37F-C16A-2C39-B44C-A4F376304CFE}"/>
              </a:ext>
            </a:extLst>
          </p:cNvPr>
          <p:cNvSpPr/>
          <p:nvPr/>
        </p:nvSpPr>
        <p:spPr>
          <a:xfrm>
            <a:off x="7463767" y="4963182"/>
            <a:ext cx="4176442" cy="646331"/>
          </a:xfrm>
          <a:prstGeom prst="rect">
            <a:avLst/>
          </a:prstGeom>
        </p:spPr>
        <p:txBody>
          <a:bodyPr wrap="square">
            <a:spAutoFit/>
          </a:bodyPr>
          <a:lstStyle/>
          <a:p>
            <a:pPr eaLnBrk="1" hangingPunct="1">
              <a:defRPr/>
            </a:pPr>
            <a:r>
              <a:rPr lang="en-US" altLang="ja-JP" sz="1200" dirty="0">
                <a:latin typeface="Arial" panose="020B0604020202020204" pitchFamily="34" charset="0"/>
                <a:cs typeface="Arial" panose="020B0604020202020204" pitchFamily="34" charset="0"/>
              </a:rPr>
              <a:t>The Japanese Association of Medical Sciences COI Management Guidelines 2022</a:t>
            </a:r>
          </a:p>
          <a:p>
            <a:pPr>
              <a:defRPr/>
            </a:pPr>
            <a:r>
              <a:rPr lang="ja-JP" altLang="en-US" sz="1200" dirty="0">
                <a:latin typeface="Arial" panose="020B0604020202020204" pitchFamily="34" charset="0"/>
                <a:cs typeface="Arial" panose="020B0604020202020204" pitchFamily="34" charset="0"/>
                <a:hlinkClick r:id="rId2"/>
              </a:rPr>
              <a:t>https://jams.med.or.jp/guideline/coi_guidelines_2022_e.pdf</a:t>
            </a:r>
            <a:endParaRPr lang="ja-JP" altLang="en-US" sz="12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10D0F205F709A40901DE8043359151F" ma:contentTypeVersion="13" ma:contentTypeDescription="新しいドキュメントを作成します。" ma:contentTypeScope="" ma:versionID="e7bb9b95eaf4612e3ee70d5c550a2aae">
  <xsd:schema xmlns:xsd="http://www.w3.org/2001/XMLSchema" xmlns:xs="http://www.w3.org/2001/XMLSchema" xmlns:p="http://schemas.microsoft.com/office/2006/metadata/properties" xmlns:ns2="bb8e64df-eae7-44d5-b9f9-5744bdbfe1c8" xmlns:ns3="26302150-291a-416d-864b-770faa3de97e" targetNamespace="http://schemas.microsoft.com/office/2006/metadata/properties" ma:root="true" ma:fieldsID="75731d38aea0bf2e0e812597a6aabb5e" ns2:_="" ns3:_="">
    <xsd:import namespace="bb8e64df-eae7-44d5-b9f9-5744bdbfe1c8"/>
    <xsd:import namespace="26302150-291a-416d-864b-770faa3de9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8e64df-eae7-44d5-b9f9-5744bdbfe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742c921e-9f88-4a81-bf90-c3104677f13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302150-291a-416d-864b-770faa3de9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f2d7a43-8088-48e1-b544-0c7f2a8e1eb3}" ma:internalName="TaxCatchAll" ma:showField="CatchAllData" ma:web="26302150-291a-416d-864b-770faa3de9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b8e64df-eae7-44d5-b9f9-5744bdbfe1c8">
      <Terms xmlns="http://schemas.microsoft.com/office/infopath/2007/PartnerControls"/>
    </lcf76f155ced4ddcb4097134ff3c332f>
    <TaxCatchAll xmlns="26302150-291a-416d-864b-770faa3de97e" xsi:nil="true"/>
  </documentManagement>
</p:properties>
</file>

<file path=customXml/itemProps1.xml><?xml version="1.0" encoding="utf-8"?>
<ds:datastoreItem xmlns:ds="http://schemas.openxmlformats.org/officeDocument/2006/customXml" ds:itemID="{C7D71E15-F7EF-4E46-A853-DEE0837D3CB3}"/>
</file>

<file path=customXml/itemProps2.xml><?xml version="1.0" encoding="utf-8"?>
<ds:datastoreItem xmlns:ds="http://schemas.openxmlformats.org/officeDocument/2006/customXml" ds:itemID="{8F6242AC-C2DF-4953-85E5-780B2A20EF9F}"/>
</file>

<file path=customXml/itemProps3.xml><?xml version="1.0" encoding="utf-8"?>
<ds:datastoreItem xmlns:ds="http://schemas.openxmlformats.org/officeDocument/2006/customXml" ds:itemID="{C52F7E66-5772-4B72-BA71-D427EC057538}"/>
</file>

<file path=docProps/app.xml><?xml version="1.0" encoding="utf-8"?>
<Properties xmlns="http://schemas.openxmlformats.org/officeDocument/2006/extended-properties" xmlns:vt="http://schemas.openxmlformats.org/officeDocument/2006/docPropsVTypes">
  <TotalTime>0</TotalTime>
  <Words>1117</Words>
  <Application>Microsoft Office PowerPoint</Application>
  <PresentationFormat>ワイド画面</PresentationFormat>
  <Paragraphs>56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COI Disclosure  Name of presenter or chair</vt:lpstr>
      <vt:lpstr>COI Disclosure  Name of presenter or chair</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2025-04-11T11:37:46Z</dcterms:created>
  <dcterms:modified xsi:type="dcterms:W3CDTF">2025-04-11T11:37:57Z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0x010100510D0F205F709A40901DE8043359151F</vt:lpwstr>
  </property>
</Properties>
</file>