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81" r:id="rId6"/>
    <p:sldId id="282" r:id="rId7"/>
    <p:sldId id="294" r:id="rId8"/>
    <p:sldId id="295" r:id="rId9"/>
    <p:sldId id="298" r:id="rId10"/>
    <p:sldId id="301" r:id="rId11"/>
    <p:sldId id="300" r:id="rId12"/>
    <p:sldId id="297" r:id="rId13"/>
    <p:sldId id="293" r:id="rId14"/>
    <p:sldId id="299" r:id="rId15"/>
    <p:sldId id="292" r:id="rId16"/>
    <p:sldId id="288" r:id="rId17"/>
    <p:sldId id="291" r:id="rId18"/>
    <p:sldId id="290" r:id="rId19"/>
    <p:sldId id="289" r:id="rId20"/>
    <p:sldId id="286" r:id="rId21"/>
    <p:sldId id="284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Z_bileFAnKc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vlpubs.nist.gov/nistpubs/fips/nist.fips.197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npie/CryptoCraftLab-minpie_public/blob/main/%EC%95%94%ED%98%B8%EA%B5%AC%ED%98%84/AdvancedEncryptionStandard/main.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https://youtu.be/Z_bileFAnKc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54911-3A97-CE8E-1709-58576B5C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State</a:t>
            </a:r>
            <a:r>
              <a:rPr lang="ko-KR" altLang="en-US" dirty="0"/>
              <a:t>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6821-ED14-0D68-5D1A-C01595B38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/>
              <a:t>Byte </a:t>
            </a:r>
            <a:r>
              <a:rPr lang="ko-KR" altLang="en-US" dirty="0"/>
              <a:t>순서를 바꾸는 연산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43AAB-5B6B-9E7C-0A9D-BC542A85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22"/>
          <a:stretch/>
        </p:blipFill>
        <p:spPr>
          <a:xfrm>
            <a:off x="411162" y="1152525"/>
            <a:ext cx="5458587" cy="22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D6C33A-5381-53C8-E56C-4DC9580B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611614"/>
            <a:ext cx="5276646" cy="1673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357558-AA37-629A-536F-46C8090D5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68" r="47928" b="4408"/>
          <a:stretch/>
        </p:blipFill>
        <p:spPr>
          <a:xfrm>
            <a:off x="3253581" y="1572822"/>
            <a:ext cx="2842419" cy="18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DB12-B60A-9DD2-F02A-7DBCCBF0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AddRoundKey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5B816-9FA6-FA5E-984A-57CBC8DD5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r>
              <a:rPr lang="ko-KR" altLang="en-US" dirty="0"/>
              <a:t>을 통해 생성된 라운드키와 </a:t>
            </a:r>
            <a:r>
              <a:rPr lang="en-US" altLang="ko-KR" dirty="0"/>
              <a:t>XOR </a:t>
            </a:r>
            <a:r>
              <a:rPr lang="ko-KR" altLang="en-US" dirty="0"/>
              <a:t>하는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1C8C7-3091-C7CB-F672-C6D1D59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29663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SubBytes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9C2E4-4691-231B-158D-4E8369390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68"/>
          <a:stretch/>
        </p:blipFill>
        <p:spPr>
          <a:xfrm>
            <a:off x="411920" y="1182612"/>
            <a:ext cx="5470539" cy="4739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A2063F-2E02-26C3-5186-ECD59756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57"/>
          <a:stretch/>
        </p:blipFill>
        <p:spPr>
          <a:xfrm>
            <a:off x="5882459" y="4496463"/>
            <a:ext cx="4357513" cy="2140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39250-DE91-C904-ED69-8FCC25611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5"/>
          <a:stretch/>
        </p:blipFill>
        <p:spPr>
          <a:xfrm>
            <a:off x="5882459" y="1417734"/>
            <a:ext cx="5743484" cy="3075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9E73-E6C8-E1B4-1784-60174F54979C}"/>
              </a:ext>
            </a:extLst>
          </p:cNvPr>
          <p:cNvSpPr txBox="1"/>
          <p:nvPr/>
        </p:nvSpPr>
        <p:spPr>
          <a:xfrm>
            <a:off x="411920" y="613473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InvSubBytes</a:t>
            </a:r>
            <a:r>
              <a:rPr lang="en-US" altLang="ko-KR" dirty="0"/>
              <a:t>() 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5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EAE61D-9F07-0AE9-989E-29C7D2C4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3380783"/>
            <a:ext cx="4613683" cy="28295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F0951-7178-EDF3-A831-5E0F083E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ShiftRows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F4E3A-E6CC-4242-4E15-21EEA45F8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7154" y="1152525"/>
            <a:ext cx="4613684" cy="5057775"/>
          </a:xfrm>
        </p:spPr>
        <p:txBody>
          <a:bodyPr/>
          <a:lstStyle/>
          <a:p>
            <a:r>
              <a:rPr lang="ko-KR" altLang="en-US" dirty="0"/>
              <a:t>간단히 각 </a:t>
            </a:r>
            <a:r>
              <a:rPr lang="en-US" altLang="ko-KR" dirty="0"/>
              <a:t>state </a:t>
            </a:r>
            <a:r>
              <a:rPr lang="ko-KR" altLang="en-US" dirty="0"/>
              <a:t>단위로 섞는 연산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InvShiftRows</a:t>
            </a:r>
            <a:r>
              <a:rPr lang="en-US" altLang="ko-KR" dirty="0"/>
              <a:t>()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6E1DC-CE0D-580C-7753-3614CD446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71" b="7007"/>
          <a:stretch/>
        </p:blipFill>
        <p:spPr>
          <a:xfrm>
            <a:off x="3500191" y="1152525"/>
            <a:ext cx="3049311" cy="2717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298B9-3DD8-219E-8DB4-E9184A99F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28"/>
          <a:stretch/>
        </p:blipFill>
        <p:spPr>
          <a:xfrm>
            <a:off x="411161" y="1152526"/>
            <a:ext cx="3049311" cy="2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DDBA-A0B0-E56D-BADB-FCF99BAC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18084"/>
            <a:ext cx="5684080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B968C-43FE-9CBB-FE3A-B5646F9C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8084"/>
            <a:ext cx="568408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28B926-D2C7-EC7F-30CB-6F4C18F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82193"/>
            <a:ext cx="110029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3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FF5D3-52D2-F350-2D09-203E49F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39298"/>
            <a:ext cx="1101243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307694" y="1152525"/>
                <a:ext cx="6473143" cy="5057775"/>
              </a:xfrm>
            </p:spPr>
            <p:txBody>
              <a:bodyPr/>
              <a:lstStyle/>
              <a:p>
                <a:r>
                  <a:rPr lang="en-US" altLang="ko-KR" dirty="0"/>
                  <a:t>※ </a:t>
                </a:r>
                <a:r>
                  <a:rPr lang="en-US" altLang="ko-KR" dirty="0" err="1"/>
                  <a:t>GetBitAmount</a:t>
                </a:r>
                <a:r>
                  <a:rPr lang="en-US" altLang="ko-KR" dirty="0"/>
                  <a:t>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307694" y="1152525"/>
                <a:ext cx="6473143" cy="5057775"/>
              </a:xfrm>
              <a:blipFill>
                <a:blip r:embed="rId2"/>
                <a:stretch>
                  <a:fillRect l="-169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8691C5A-CA45-C88B-FBD2-F723D701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313321"/>
            <a:ext cx="489653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</p:spPr>
            <p:txBody>
              <a:bodyPr/>
              <a:lstStyle/>
              <a:p>
                <a:r>
                  <a:rPr lang="en-US" altLang="ko-KR" dirty="0"/>
                  <a:t>0x1b = 0001 1011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=0001 0001 1011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  <a:blipFill>
                <a:blip r:embed="rId2"/>
                <a:stretch>
                  <a:fillRect l="-1782" t="-3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B8AFC8A-4414-D4FA-F947-94894E39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48435"/>
            <a:ext cx="3133227" cy="1751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C75607-3FD5-9F52-9A1D-035F23E0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3399513"/>
            <a:ext cx="4934639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48423A-6882-D003-00C5-365713CB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736" y="1152525"/>
            <a:ext cx="6049219" cy="1419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406280-31B3-AE9E-A15D-41AB944998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169"/>
          <a:stretch/>
        </p:blipFill>
        <p:spPr>
          <a:xfrm>
            <a:off x="5587630" y="3613015"/>
            <a:ext cx="6125430" cy="56097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D1D439-2AB8-9032-9B39-C314800A66FA}"/>
              </a:ext>
            </a:extLst>
          </p:cNvPr>
          <p:cNvCxnSpPr/>
          <p:nvPr/>
        </p:nvCxnSpPr>
        <p:spPr>
          <a:xfrm>
            <a:off x="9030789" y="3814354"/>
            <a:ext cx="264416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6D1B92-9CC9-BC24-264A-0C4310405842}"/>
              </a:ext>
            </a:extLst>
          </p:cNvPr>
          <p:cNvCxnSpPr>
            <a:cxnSpLocks/>
          </p:cNvCxnSpPr>
          <p:nvPr/>
        </p:nvCxnSpPr>
        <p:spPr>
          <a:xfrm>
            <a:off x="5625736" y="3992880"/>
            <a:ext cx="49725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559E76A-0C43-BA15-C061-1036B2C49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2" y="4171406"/>
            <a:ext cx="855464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어려웠던 부분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MulGF2()</a:t>
            </a:r>
          </a:p>
          <a:p>
            <a:r>
              <a:rPr lang="en-US" altLang="ko-KR" dirty="0"/>
              <a:t>MulGF256()</a:t>
            </a:r>
          </a:p>
          <a:p>
            <a:r>
              <a:rPr lang="en-US" altLang="ko-KR" dirty="0" err="1"/>
              <a:t>ConvInputToState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ConvStateToOutput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</a:t>
            </a:r>
            <a:r>
              <a:rPr lang="en-US" altLang="ko-KR" dirty="0"/>
              <a:t> C</a:t>
            </a:r>
            <a:r>
              <a:rPr lang="ko-KR" altLang="en-US" dirty="0"/>
              <a:t>언어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참고문헌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NIST FIPS 197-upd1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46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58789" y="1152525"/>
            <a:ext cx="7322049" cy="5057775"/>
          </a:xfrm>
        </p:spPr>
        <p:txBody>
          <a:bodyPr/>
          <a:lstStyle/>
          <a:p>
            <a:r>
              <a:rPr lang="ko-KR" altLang="en-US" dirty="0"/>
              <a:t>차상민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</a:t>
            </a:r>
            <a:r>
              <a:rPr lang="ko-KR" altLang="en-US" dirty="0"/>
              <a:t>학번 사이버보안</a:t>
            </a:r>
            <a:r>
              <a:rPr lang="en-US" altLang="ko-KR" dirty="0"/>
              <a:t>, </a:t>
            </a:r>
            <a:r>
              <a:rPr lang="ko-KR" altLang="en-US" dirty="0"/>
              <a:t>정보시스템 트랙</a:t>
            </a:r>
            <a:endParaRPr lang="en-US" altLang="ko-KR" dirty="0"/>
          </a:p>
          <a:p>
            <a:r>
              <a:rPr lang="ko-KR" altLang="en-US" dirty="0"/>
              <a:t>현재 학부 </a:t>
            </a:r>
            <a:r>
              <a:rPr lang="en-US" altLang="ko-KR" dirty="0"/>
              <a:t>3</a:t>
            </a:r>
            <a:r>
              <a:rPr lang="ko-KR" altLang="en-US" dirty="0"/>
              <a:t>학년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 분야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양자컴퓨팅</a:t>
            </a:r>
            <a:r>
              <a:rPr lang="en-US" altLang="ko-KR" dirty="0"/>
              <a:t>, </a:t>
            </a:r>
            <a:r>
              <a:rPr lang="ko-KR" altLang="en-US" dirty="0"/>
              <a:t>병렬컴퓨팅</a:t>
            </a:r>
            <a:r>
              <a:rPr lang="en-US" altLang="ko-KR" dirty="0"/>
              <a:t>, </a:t>
            </a:r>
            <a:r>
              <a:rPr lang="ko-KR" altLang="en-US" dirty="0"/>
              <a:t>블록체인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/</a:t>
            </a:r>
            <a:r>
              <a:rPr lang="ko-KR" altLang="en-US" dirty="0"/>
              <a:t>임베디드 시스템</a:t>
            </a:r>
            <a:r>
              <a:rPr lang="en-US" altLang="ko-KR" dirty="0"/>
              <a:t>, AI, etc.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취미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</a:t>
            </a:r>
          </a:p>
          <a:p>
            <a:pPr lvl="1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모딩</a:t>
            </a:r>
            <a:r>
              <a:rPr lang="en-US" altLang="ko-KR" dirty="0"/>
              <a:t>, </a:t>
            </a:r>
            <a:r>
              <a:rPr lang="ko-KR" altLang="en-US" dirty="0" err="1"/>
              <a:t>밀리터리</a:t>
            </a:r>
            <a:r>
              <a:rPr lang="ko-KR" altLang="en-US" dirty="0"/>
              <a:t> 장비 관련 검색</a:t>
            </a:r>
            <a:r>
              <a:rPr lang="en-US" altLang="ko-KR" dirty="0"/>
              <a:t>, </a:t>
            </a:r>
            <a:r>
              <a:rPr lang="ko-KR" altLang="en-US" dirty="0"/>
              <a:t>자전거타기</a:t>
            </a:r>
            <a:r>
              <a:rPr lang="en-US" altLang="ko-KR" dirty="0"/>
              <a:t>, etc.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인간의 얼굴, 사람, 의류, 목이(가) 표시된 사진&#10;&#10;자동 생성된 설명">
            <a:extLst>
              <a:ext uri="{FF2B5EF4-FFF2-40B4-BE49-F238E27FC236}">
                <a16:creationId xmlns:a16="http://schemas.microsoft.com/office/drawing/2014/main" id="{833C4828-DD4B-8D84-52F3-B8155385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4"/>
            <a:ext cx="3933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1: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ko-KR" altLang="en-US" dirty="0" err="1"/>
              <a:t>암복호화의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AES, DES</a:t>
            </a:r>
          </a:p>
          <a:p>
            <a:pPr lvl="1"/>
            <a:r>
              <a:rPr lang="en-US" altLang="ko-KR" dirty="0"/>
              <a:t>2: </a:t>
            </a:r>
            <a:r>
              <a:rPr lang="en-US" altLang="ko-KR" dirty="0" err="1"/>
              <a:t>OpenMPI</a:t>
            </a:r>
            <a:r>
              <a:rPr lang="ko-KR" altLang="en-US" dirty="0"/>
              <a:t>와 </a:t>
            </a:r>
            <a:r>
              <a:rPr lang="en-US" altLang="ko-KR" dirty="0"/>
              <a:t>AES </a:t>
            </a:r>
            <a:r>
              <a:rPr lang="ko-KR" altLang="en-US" dirty="0"/>
              <a:t>및 블록암호 </a:t>
            </a:r>
            <a:r>
              <a:rPr lang="ko-KR" altLang="en-US" dirty="0" err="1"/>
              <a:t>운영모드별</a:t>
            </a:r>
            <a:r>
              <a:rPr lang="ko-KR" altLang="en-US" dirty="0"/>
              <a:t> 병렬연산의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1"/>
            <a:r>
              <a:rPr lang="en-US" altLang="ko-KR" dirty="0"/>
              <a:t>3: 64</a:t>
            </a:r>
            <a:r>
              <a:rPr lang="ko-KR" altLang="en-US" dirty="0"/>
              <a:t>비트 이상 키 길이의 공개키 암호의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RSA, Rabin, </a:t>
            </a:r>
            <a:r>
              <a:rPr lang="en-US" altLang="ko-KR" dirty="0" err="1"/>
              <a:t>Elgamal</a:t>
            </a:r>
            <a:r>
              <a:rPr lang="en-US" altLang="ko-KR" dirty="0"/>
              <a:t>, ECDSA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452439-53D3-7829-9987-9E4AA8494327}"/>
              </a:ext>
            </a:extLst>
          </p:cNvPr>
          <p:cNvSpPr/>
          <p:nvPr/>
        </p:nvSpPr>
        <p:spPr>
          <a:xfrm>
            <a:off x="385035" y="1152525"/>
            <a:ext cx="574766" cy="4097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5" y="1213750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7ADE2-6B8B-153B-40E7-3788A4BBE6A5}"/>
              </a:ext>
            </a:extLst>
          </p:cNvPr>
          <p:cNvSpPr txBox="1"/>
          <p:nvPr/>
        </p:nvSpPr>
        <p:spPr>
          <a:xfrm>
            <a:off x="411162" y="5286970"/>
            <a:ext cx="86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https://github.com/minpie/CryptoCraftLab-minpie_public/blob/main/%EC%95%94%ED%98%B8%EA%B5%AC%ED%98%84/AdvancedEncryptionStandard/main.c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C7D13-244D-7663-0155-98B61CFF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213750"/>
            <a:ext cx="650648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6" y="1195449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  <a:p>
            <a:endParaRPr lang="ko-KR" altLang="en-US" dirty="0"/>
          </a:p>
        </p:txBody>
      </p:sp>
      <p:pic>
        <p:nvPicPr>
          <p:cNvPr id="102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64DA8A7E-CEBE-C926-0C93-95C2E94A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195449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단일 블록 암호화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7CAF2-8652-0728-6561-D0F2C971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1170437"/>
            <a:ext cx="5865083" cy="5360991"/>
          </a:xfrm>
          <a:prstGeom prst="rect">
            <a:avLst/>
          </a:prstGeom>
        </p:spPr>
      </p:pic>
      <p:pic>
        <p:nvPicPr>
          <p:cNvPr id="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C23B9B8E-B542-5CE5-6727-54F64539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02" y="1182264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85F76C-5D61-CBD3-A5BE-EF20CC3316AB}"/>
              </a:ext>
            </a:extLst>
          </p:cNvPr>
          <p:cNvSpPr/>
          <p:nvPr/>
        </p:nvSpPr>
        <p:spPr>
          <a:xfrm>
            <a:off x="6242166" y="1506583"/>
            <a:ext cx="1578129" cy="503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FC0A2-428D-F73B-AB50-C0AF3159E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676" y="1152525"/>
            <a:ext cx="5973162" cy="5057775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11</a:t>
            </a:r>
            <a:r>
              <a:rPr lang="ko-KR" altLang="en-US" dirty="0"/>
              <a:t>개의 라운드 키 생성</a:t>
            </a:r>
            <a:endParaRPr lang="en-US" altLang="ko-KR" dirty="0"/>
          </a:p>
          <a:p>
            <a:r>
              <a:rPr lang="ko-KR" altLang="en-US" dirty="0"/>
              <a:t>각 라운드키는 </a:t>
            </a:r>
            <a:r>
              <a:rPr lang="en-US" altLang="ko-KR" dirty="0"/>
              <a:t>‘word’ 4</a:t>
            </a:r>
            <a:r>
              <a:rPr lang="ko-KR" altLang="en-US" dirty="0"/>
              <a:t>개로 구성</a:t>
            </a:r>
            <a:endParaRPr lang="en-US" altLang="ko-KR" dirty="0"/>
          </a:p>
          <a:p>
            <a:r>
              <a:rPr lang="en-US" altLang="ko-KR" dirty="0" err="1"/>
              <a:t>Rcon</a:t>
            </a:r>
            <a:r>
              <a:rPr lang="ko-KR" altLang="en-US" dirty="0"/>
              <a:t>은 미리 정해진 값</a:t>
            </a:r>
            <a:endParaRPr lang="en-US" altLang="ko-KR" dirty="0"/>
          </a:p>
          <a:p>
            <a:r>
              <a:rPr lang="en-US" altLang="ko-KR" dirty="0" err="1"/>
              <a:t>SubWord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S-Box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dirty="0" err="1"/>
              <a:t>RotWord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 </a:t>
            </a:r>
            <a:r>
              <a:rPr lang="en-US" altLang="ko-KR" dirty="0"/>
              <a:t>circular-right-shift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3ECA8-439D-FA7C-F1C2-5BC3C680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07753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2D4EE-126F-5948-8EC5-32C972D8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830114" cy="3620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048E92-B14E-848D-D3F8-B7AD959C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8" y="1401245"/>
            <a:ext cx="6354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87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474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CryptoCraft 테마</vt:lpstr>
      <vt:lpstr>제목 테마</vt:lpstr>
      <vt:lpstr>대칭키 암호의 구현</vt:lpstr>
      <vt:lpstr>PowerPoint 프레젠테이션</vt:lpstr>
      <vt:lpstr>자기소개</vt:lpstr>
      <vt:lpstr>계획한 향후 발표 주제</vt:lpstr>
      <vt:lpstr>AES의 C언어 구현 - 개요</vt:lpstr>
      <vt:lpstr>AES의 C언어 구현 - 개요</vt:lpstr>
      <vt:lpstr>AES의 C언어 구현 – 단일 블록 암호화</vt:lpstr>
      <vt:lpstr>AES의 C언어 구현 – KeyExpansion()</vt:lpstr>
      <vt:lpstr>AES의 C언어 구현 – KeyExpansion()</vt:lpstr>
      <vt:lpstr>AES의 C언어 구현 – State 변환</vt:lpstr>
      <vt:lpstr>AES의 C언어 구현 – AddRoundKey()</vt:lpstr>
      <vt:lpstr>AES의 C언어 구현 – SubBytes()</vt:lpstr>
      <vt:lpstr>AES의 C언어 구현 – ShiftRows()</vt:lpstr>
      <vt:lpstr>AES의 C언어 구현 – MixColumns()</vt:lpstr>
      <vt:lpstr>AES의 C언어 구현 – MixColumns()</vt:lpstr>
      <vt:lpstr>AES의 C언어 구현 – MixColumns()</vt:lpstr>
      <vt:lpstr>AES의 C언어 구현 – GF(2^8) 연산 구현</vt:lpstr>
      <vt:lpstr>AES의 C언어 구현 – GF(2^8) 연산 구현</vt:lpstr>
      <vt:lpstr>AES의 C언어 구현 – 어려웠던 부분</vt:lpstr>
      <vt:lpstr>AES의 C언어 구현 -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205</cp:revision>
  <dcterms:created xsi:type="dcterms:W3CDTF">2019-03-05T04:29:07Z</dcterms:created>
  <dcterms:modified xsi:type="dcterms:W3CDTF">2024-06-30T05:57:15Z</dcterms:modified>
</cp:coreProperties>
</file>