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0903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896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2778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5100" cy="3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76911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2778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5100" cy="3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27815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2778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5100" cy="3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9035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2778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5100" cy="3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635297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2778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5100" cy="3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22729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2778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5100" cy="3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5498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2778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5100" cy="3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83956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2778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5100" cy="3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022867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975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66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932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3900" cy="37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277813"/>
            <a:ext cx="5957888" cy="33512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6086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2778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5100" cy="3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98184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2778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5100" cy="3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54577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2778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5100" cy="3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445363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2778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5100" cy="3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2264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42413" y="3962653"/>
            <a:ext cx="5134500" cy="372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793" y="434337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07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3900" cy="37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277813"/>
            <a:ext cx="5957888" cy="33512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76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2778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5100" cy="3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2639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2778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5100" cy="3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1088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2778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5100" cy="3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4419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2778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5100" cy="3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08121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2778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42015" y="3962253"/>
            <a:ext cx="5135100" cy="3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40115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0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4674239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674239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4674239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3"/>
          </p:nvPr>
        </p:nvSpPr>
        <p:spPr>
          <a:xfrm>
            <a:off x="4674239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4674239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3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4674239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3"/>
          </p:nvPr>
        </p:nvSpPr>
        <p:spPr>
          <a:xfrm>
            <a:off x="4674239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4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203390"/>
            <a:ext cx="4984800" cy="29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203390"/>
            <a:ext cx="4984800" cy="29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86561" y="4594621"/>
            <a:ext cx="1900200" cy="485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3124080" y="4683960"/>
            <a:ext cx="2895599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Python Basics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76237" y="269081"/>
            <a:ext cx="8337600" cy="8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Nested conditionals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4325" y="1341833"/>
            <a:ext cx="78564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x ==y: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 ('x and y are equal')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x &lt;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print ('x is less than y')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print ('x is greater than y')</a:t>
            </a:r>
          </a:p>
        </p:txBody>
      </p:sp>
    </p:spTree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76237" y="269081"/>
            <a:ext cx="8337600" cy="8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4325" y="1341833"/>
            <a:ext cx="78564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countdown(n):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n &lt;=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print ('Blastoff!')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print (n)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countdown(n-1)      </a:t>
            </a:r>
          </a:p>
        </p:txBody>
      </p:sp>
    </p:spTree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76237" y="269081"/>
            <a:ext cx="8337600" cy="8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Infinite recursion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14325" y="1341833"/>
            <a:ext cx="7856400" cy="332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recurse():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recurse()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"&lt;stdin&gt;", line 2, in recurse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"&lt;stdin&gt;", line 2, in recurse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"&lt;stdin&gt;", line 2, in recurse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"&lt;stdin&gt;", line 2, in recurse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RuntimeError: Maximum recursion depth exceeded</a:t>
            </a:r>
          </a:p>
        </p:txBody>
      </p:sp>
    </p:spTree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76237" y="269081"/>
            <a:ext cx="8337600" cy="8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Keyboard input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14325" y="1341833"/>
            <a:ext cx="78564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4775" marR="0" lvl="0" indent="-317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name1= input()</a:t>
            </a:r>
          </a:p>
          <a:p>
            <a:pPr marL="104775" marR="0" lvl="0" indent="-3175" algn="l" rtl="0">
              <a:lnSpc>
                <a:spcPct val="93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name2= input('What is your name?')</a:t>
            </a:r>
          </a:p>
          <a:p>
            <a:pPr marL="104775" marR="0" lvl="0" indent="-31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775" marR="0" lvl="0" indent="-31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= int(input('Enter an integer’))</a:t>
            </a:r>
          </a:p>
          <a:p>
            <a:pPr marL="104775" marR="0" lvl="0" indent="-31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775" marR="0" lvl="0" indent="-31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user enters a string?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7986" y="465534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76237" y="269081"/>
            <a:ext cx="8337600" cy="8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Return values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314325" y="1341833"/>
            <a:ext cx="7856400" cy="332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area(radius):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temp = math.pi * radius**2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temp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area(radius):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math.pi * radius**2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76237" y="269081"/>
            <a:ext cx="8337600" cy="8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Composition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314325" y="1341833"/>
            <a:ext cx="78564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4775" marR="0" lvl="0" indent="-317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circle_area(xc, yc, xp, yp):</a:t>
            </a:r>
          </a:p>
          <a:p>
            <a:pPr marL="104775" marR="0" lvl="0" indent="-31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radius = distance(xc, yc, xp, yp)</a:t>
            </a:r>
          </a:p>
          <a:p>
            <a:pPr marL="104775" marR="0" lvl="0" indent="-31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result = area(radius)</a:t>
            </a:r>
          </a:p>
          <a:p>
            <a:pPr marL="104775" marR="0" lvl="0" indent="-31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return result</a:t>
            </a:r>
          </a:p>
          <a:p>
            <a:pPr marL="104775" marR="0" lvl="0" indent="-31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775" marR="0" lvl="0" indent="-31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circle_area(xc, yc, xp, yp):</a:t>
            </a:r>
          </a:p>
          <a:p>
            <a:pPr marL="104775" marR="0" lvl="0" indent="-31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return area(distance(xc, yc, xp, yp))</a:t>
            </a:r>
          </a:p>
        </p:txBody>
      </p:sp>
    </p:spTree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76237" y="269081"/>
            <a:ext cx="8337600" cy="8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Updating variables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14325" y="1341833"/>
            <a:ext cx="78564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8625" marR="0" lvl="0" indent="-27622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and C we have:</a:t>
            </a:r>
          </a:p>
          <a:p>
            <a:pPr marL="828675" marR="0" lvl="1" indent="-307975" algn="l" rtl="0">
              <a:lnSpc>
                <a:spcPct val="93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x++ and ++x</a:t>
            </a:r>
          </a:p>
          <a:p>
            <a:pPr marL="828675" marR="0" lvl="1" indent="-307975" algn="l" rtl="0">
              <a:lnSpc>
                <a:spcPct val="93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x-- and --x</a:t>
            </a:r>
          </a:p>
          <a:p>
            <a:pPr marL="428625" marR="0" lvl="0" indent="-2762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Python we have:</a:t>
            </a:r>
          </a:p>
          <a:p>
            <a:pPr marL="828675" marR="0" lvl="1" indent="-3079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x + 1</a:t>
            </a:r>
          </a:p>
          <a:p>
            <a:pPr marL="828675" marR="0" lvl="1" indent="-3079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x – 1</a:t>
            </a:r>
          </a:p>
          <a:p>
            <a:pPr marL="828675" marR="0" lvl="1" indent="-3079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+= 1</a:t>
            </a:r>
          </a:p>
          <a:p>
            <a:pPr marL="828675" marR="0" lvl="1" indent="-3079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-= 1</a:t>
            </a:r>
          </a:p>
        </p:txBody>
      </p:sp>
    </p:spTree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76237" y="269081"/>
            <a:ext cx="8337600" cy="8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while statement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360362" y="1350168"/>
            <a:ext cx="7856400" cy="332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countdown(n):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while (n &gt; 0):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print (n)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n = n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 ("Blastoff!")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Working with strings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Strings are treated like lists/arrays</a:t>
            </a:r>
          </a:p>
          <a:p>
            <a:pPr marL="561975" lvl="0" indent="-3175">
              <a:lnSpc>
                <a:spcPct val="83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/>
              <a:t>&gt;&gt;&gt; fruit = 'banana'</a:t>
            </a:r>
          </a:p>
          <a:p>
            <a:pPr marL="561975" lvl="0" indent="-3175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/>
              <a:t>&gt;&gt;&gt; letter = fruit[1]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800"/>
              <a:t> 	What does letter = ??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3000"/>
              <a:t>The last letter can be retrieved with fruit[-1]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3000"/>
              <a:t>Strings have a ‘len’ function to get their length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1800"/>
              <a:t>	&gt;&gt;&gt; len(fruit) = 6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Working with strings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You can loop over a string: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		&gt;&gt;&gt; for letter in fruit: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		Or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		&gt;&gt;&gt; index = 0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		&gt;&gt;&gt; While index &lt; len(fruit):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314280" y="1341900"/>
            <a:ext cx="7856400" cy="332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 indent="88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/>
              <a:t>We attempt to use a notebook. 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indent="88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GB" sz="1800"/>
              <a:t>It uses ipython to run live code in a browser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indent="88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GB" sz="1800"/>
              <a:t>The notebook will be put online, try having a play with it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7" name="Shape 187"/>
          <p:cNvSpPr/>
          <p:nvPr/>
        </p:nvSpPr>
        <p:spPr>
          <a:xfrm>
            <a:off x="376200" y="302400"/>
            <a:ext cx="8337300" cy="7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en-GB" sz="4400"/>
              <a:t>Today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76237" y="269081"/>
            <a:ext cx="8337600" cy="8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 slices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314325" y="1341833"/>
            <a:ext cx="78564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8625" marR="0" lvl="0" indent="-32702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segment of a string is called a </a:t>
            </a:r>
            <a:r>
              <a:rPr lang="en-GB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slice:</a:t>
            </a:r>
          </a:p>
          <a:p>
            <a:pPr marL="428625" marR="0" lvl="0" indent="-327025" algn="l" rtl="0">
              <a:lnSpc>
                <a:spcPct val="93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8625" marR="0" lvl="0" indent="-3270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s = 'Monty Python'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print (s[0:5])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Monty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print (s[6:12]) Python</a:t>
            </a:r>
          </a:p>
        </p:txBody>
      </p:sp>
    </p:spTree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376237" y="269081"/>
            <a:ext cx="8337600" cy="8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dirty="0"/>
              <a:t>S</a:t>
            </a:r>
            <a:r>
              <a:rPr lang="en-GB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tring </a:t>
            </a:r>
            <a:r>
              <a:rPr lang="en-GB" sz="4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314325" y="1341833"/>
            <a:ext cx="78564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8625" marR="0" lvl="0" indent="-27622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GB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similar to a function</a:t>
            </a:r>
          </a:p>
          <a:p>
            <a:pPr marL="428625" marR="0" lvl="0" indent="-2762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upper takes a string and returns uppercase version of it: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word = 'banana'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new_word = word.upper()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print (new_word)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BANANA</a:t>
            </a:r>
          </a:p>
        </p:txBody>
      </p:sp>
    </p:spTree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376237" y="269081"/>
            <a:ext cx="8337600" cy="8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in operator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314325" y="1341833"/>
            <a:ext cx="78564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8625" marR="0" lvl="0" indent="-32702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word </a:t>
            </a:r>
            <a:r>
              <a:rPr lang="en-GB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boolean operator that returns True if the first string is a substring of the second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'a' in 'banana'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'seed' in 'banana'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 </a:t>
            </a:r>
          </a:p>
        </p:txBody>
      </p:sp>
    </p:spTree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376237" y="269081"/>
            <a:ext cx="8337600" cy="8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in operator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314325" y="1341833"/>
            <a:ext cx="7856400" cy="341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in_both(word1, word2):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letter in word1: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 letter in  word2: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print (letter)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in_both('apples', 'oranges')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</p:spTree>
  </p:cSld>
  <p:clrMapOvr>
    <a:masterClrMapping/>
  </p:clrMapOvr>
  <p:transition spd="med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76237" y="269081"/>
            <a:ext cx="8337600" cy="8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 comparison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314325" y="1341833"/>
            <a:ext cx="7856400" cy="348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word == 'banana':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print ('All right, bananas')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word &lt; 'banana':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print (word + 'comes before banana')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word &gt; 'banana':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print (word + 'comes after banana')</a:t>
            </a:r>
          </a:p>
        </p:txBody>
      </p:sp>
    </p:spTree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376200" y="302400"/>
            <a:ext cx="8337300" cy="7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en-GB" sz="4400"/>
              <a:t>B</a:t>
            </a:r>
            <a:r>
              <a:rPr lang="en-GB" sz="4400">
                <a:latin typeface="Arial"/>
                <a:ea typeface="Arial"/>
                <a:cs typeface="Arial"/>
                <a:sym typeface="Arial"/>
              </a:rPr>
              <a:t>asic math</a:t>
            </a:r>
          </a:p>
        </p:txBody>
      </p:sp>
      <p:sp>
        <p:nvSpPr>
          <p:cNvPr id="194" name="Shape 194"/>
          <p:cNvSpPr/>
          <p:nvPr/>
        </p:nvSpPr>
        <p:spPr>
          <a:xfrm>
            <a:off x="314280" y="1341900"/>
            <a:ext cx="7856400" cy="332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50800" algn="l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GB" sz="2400"/>
              <a:t>T</a:t>
            </a:r>
            <a:r>
              <a:rPr lang="en-GB" sz="2400">
                <a:latin typeface="Arial"/>
                <a:ea typeface="Arial"/>
                <a:cs typeface="Arial"/>
                <a:sym typeface="Arial"/>
              </a:rPr>
              <a:t>here are int and float types (but not doubles)</a:t>
            </a:r>
          </a:p>
          <a:p>
            <a:pPr lvl="0" indent="50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1">
                <a:solidFill>
                  <a:schemeClr val="dk1"/>
                </a:solidFill>
              </a:rPr>
              <a:t>variables</a:t>
            </a:r>
            <a:r>
              <a:rPr lang="en-GB" sz="2400">
                <a:solidFill>
                  <a:schemeClr val="dk1"/>
                </a:solidFill>
              </a:rPr>
              <a:t> are assigned on the fly</a:t>
            </a:r>
          </a:p>
          <a:p>
            <a:pPr lvl="0" indent="50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</a:rPr>
              <a:t>Numbers are treated as you would expect (mostly)</a:t>
            </a:r>
          </a:p>
          <a:p>
            <a:pPr lvl="0" indent="50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</a:rPr>
              <a:t>multiplication, division, exponents etc. are available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76237" y="269081"/>
            <a:ext cx="8337600" cy="8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 expressions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4325" y="1341833"/>
            <a:ext cx="7856400" cy="332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!= y 	# x is not equal to 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&gt; y  	# x is greater than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&lt; y  	# x is less than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&gt;= y 	# x is greater than or equal to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&lt;= y 	# x is less than or equal to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/>
              <a:t>x == y  # x is y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76237" y="269081"/>
            <a:ext cx="8337600" cy="8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Logical operators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4325" y="1341833"/>
            <a:ext cx="78564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8625" marR="0" lvl="0" indent="-32702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operators</a:t>
            </a:r>
          </a:p>
          <a:p>
            <a:pPr marL="863600" marR="0" lvl="1" indent="-330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Noto Sans Symbols"/>
              <a:buChar char="–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</a:p>
          <a:p>
            <a:pPr marL="863600" marR="0" lvl="1" indent="-330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Noto Sans Symbols"/>
              <a:buChar char="–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</a:p>
          <a:p>
            <a:pPr marL="863600" marR="0" lvl="1" indent="-330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Noto Sans Symbols"/>
              <a:buChar char="–"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</a:p>
        </p:txBody>
      </p:sp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76237" y="269081"/>
            <a:ext cx="8337600" cy="8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Conditional execution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4325" y="1341833"/>
            <a:ext cx="7856400" cy="332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4775" marR="0" lvl="0" indent="-317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x &gt; 0:</a:t>
            </a:r>
          </a:p>
          <a:p>
            <a:pPr marL="104775" marR="0" lvl="0" indent="-31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 ('x is positive')</a:t>
            </a:r>
          </a:p>
          <a:p>
            <a:pPr marL="104775" marR="0" lvl="0" indent="-31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775" marR="0" lvl="0" indent="-31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x &lt; 0:</a:t>
            </a:r>
          </a:p>
          <a:p>
            <a:pPr marL="104775" marR="0" lvl="0" indent="-31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pass     # need to handle negative values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76237" y="302418"/>
            <a:ext cx="8337600" cy="78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Alternative execution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4325" y="1341833"/>
            <a:ext cx="78564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x % 2 ==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print ('x is even')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print ('x is odd')</a:t>
            </a:r>
          </a:p>
        </p:txBody>
      </p:sp>
    </p:spTree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76237" y="269081"/>
            <a:ext cx="8337600" cy="8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Chained conditionals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14325" y="1341833"/>
            <a:ext cx="78564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x &lt;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print ('x is less than y')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elif x &gt;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print ('x is greater than y')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print ('x and y are equal')</a:t>
            </a:r>
          </a:p>
        </p:txBody>
      </p:sp>
    </p:spTree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76237" y="269081"/>
            <a:ext cx="8337600" cy="8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Chained conditionals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4325" y="1341833"/>
            <a:ext cx="7856400" cy="348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4775" marR="0" lvl="0" indent="-317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/>
              <a:t>There is no switch case in python!</a:t>
            </a:r>
          </a:p>
          <a:p>
            <a:pPr marL="104775" marR="0" lvl="0" indent="-317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/>
          </a:p>
          <a:p>
            <a:pPr marL="104775" marR="0" lvl="0" indent="-317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choice == </a:t>
            </a:r>
            <a:r>
              <a:rPr lang="en-GB" sz="2400"/>
              <a:t>1</a:t>
            </a: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04775" marR="0" lvl="0" indent="-31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GB" sz="2400"/>
              <a:t>print (‘opt 1’)</a:t>
            </a:r>
          </a:p>
          <a:p>
            <a:pPr marL="104775" marR="0" lvl="0" indent="-31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elif choice == </a:t>
            </a:r>
            <a:r>
              <a:rPr lang="en-GB" sz="2400"/>
              <a:t>2</a:t>
            </a: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04775" marR="0" lvl="0" indent="-31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GB" sz="2400"/>
              <a:t>print (‘opt 2’)</a:t>
            </a:r>
          </a:p>
          <a:p>
            <a:pPr marL="104775" marR="0" lvl="0" indent="-31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elif choice == '</a:t>
            </a:r>
            <a:r>
              <a:rPr lang="en-GB" sz="2400"/>
              <a:t>3</a:t>
            </a: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':</a:t>
            </a:r>
          </a:p>
          <a:p>
            <a:pPr marL="104775" marR="0" lvl="0" indent="-31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GB" sz="2400"/>
              <a:t>print (‘opt 3’)</a:t>
            </a:r>
          </a:p>
          <a:p>
            <a:pPr marL="104775" marR="0" lvl="0" indent="-31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else:   # is optional but must be at the end</a:t>
            </a:r>
          </a:p>
        </p:txBody>
      </p:sp>
    </p:spTree>
  </p:cSld>
  <p:clrMapOvr>
    <a:masterClrMapping/>
  </p:clrMapOvr>
  <p:transition spd="med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4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On-screen Show (16:9)</PresentationFormat>
  <Paragraphs>168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Noto Sans Symbols</vt:lpstr>
      <vt:lpstr>simple-light-2</vt:lpstr>
      <vt:lpstr>Presentation4</vt:lpstr>
      <vt:lpstr>Office Theme</vt:lpstr>
      <vt:lpstr>Python Basics</vt:lpstr>
      <vt:lpstr>PowerPoint Presentation</vt:lpstr>
      <vt:lpstr>PowerPoint Presentation</vt:lpstr>
      <vt:lpstr>Boolean expressions</vt:lpstr>
      <vt:lpstr>Logical operators</vt:lpstr>
      <vt:lpstr>Conditional execution</vt:lpstr>
      <vt:lpstr>Alternative execution</vt:lpstr>
      <vt:lpstr>Chained conditionals</vt:lpstr>
      <vt:lpstr>Chained conditionals</vt:lpstr>
      <vt:lpstr>Nested conditionals</vt:lpstr>
      <vt:lpstr>Recursion</vt:lpstr>
      <vt:lpstr>Infinite recursion</vt:lpstr>
      <vt:lpstr>Keyboard input</vt:lpstr>
      <vt:lpstr>Return values</vt:lpstr>
      <vt:lpstr>Composition</vt:lpstr>
      <vt:lpstr>Updating variables</vt:lpstr>
      <vt:lpstr>The while statement</vt:lpstr>
      <vt:lpstr>Working with strings</vt:lpstr>
      <vt:lpstr>Working with strings</vt:lpstr>
      <vt:lpstr>String slices</vt:lpstr>
      <vt:lpstr>String methods</vt:lpstr>
      <vt:lpstr>The in operator</vt:lpstr>
      <vt:lpstr>The in operator</vt:lpstr>
      <vt:lpstr>String comparison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cp:lastModifiedBy>Ryan Chard</cp:lastModifiedBy>
  <cp:revision>1</cp:revision>
  <dcterms:modified xsi:type="dcterms:W3CDTF">2016-05-10T23:20:48Z</dcterms:modified>
</cp:coreProperties>
</file>