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755279" y="5078519"/>
            <a:ext cx="60480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755279" y="5078519"/>
            <a:ext cx="60480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755279" y="5078519"/>
            <a:ext cx="60480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755279" y="5078519"/>
            <a:ext cx="6047999" cy="481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755279" y="5078519"/>
            <a:ext cx="6047999" cy="481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755279" y="5078519"/>
            <a:ext cx="60480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755279" y="5078519"/>
            <a:ext cx="60480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755279" y="5078519"/>
            <a:ext cx="60480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755279" y="5078519"/>
            <a:ext cx="60480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755279" y="5078519"/>
            <a:ext cx="6047999" cy="481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502920" y="301319"/>
            <a:ext cx="9069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502920" y="1768319"/>
            <a:ext cx="9069120" cy="438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502920" y="301319"/>
            <a:ext cx="9069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502920" y="1768319"/>
            <a:ext cx="9069120" cy="209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502920" y="4057919"/>
            <a:ext cx="9069120" cy="209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502920" y="301319"/>
            <a:ext cx="9069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502920" y="1768319"/>
            <a:ext cx="4425480" cy="209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5150160" y="1768319"/>
            <a:ext cx="4425480" cy="209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5150160" y="4057919"/>
            <a:ext cx="4425480" cy="209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502920" y="4057919"/>
            <a:ext cx="4425480" cy="209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502920" y="301319"/>
            <a:ext cx="9069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502920" y="1768319"/>
            <a:ext cx="9069120" cy="438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502920" y="1768319"/>
            <a:ext cx="9069120" cy="438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0680" y="1767959"/>
            <a:ext cx="5493239" cy="438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0680" y="1767959"/>
            <a:ext cx="5493239" cy="438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502920" y="301319"/>
            <a:ext cx="9069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02920" y="1768319"/>
            <a:ext cx="9069120" cy="438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502920" y="301319"/>
            <a:ext cx="9069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502920" y="1768319"/>
            <a:ext cx="9069120" cy="438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502920" y="301319"/>
            <a:ext cx="9069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502920" y="1768319"/>
            <a:ext cx="4425480" cy="438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5150160" y="1768319"/>
            <a:ext cx="4425480" cy="438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502920" y="301319"/>
            <a:ext cx="9069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502920" y="301319"/>
            <a:ext cx="9069120" cy="5843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502920" y="301319"/>
            <a:ext cx="9069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502920" y="1768319"/>
            <a:ext cx="4425480" cy="209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502920" y="4057919"/>
            <a:ext cx="4425480" cy="209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5150160" y="1768319"/>
            <a:ext cx="4425480" cy="438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502920" y="301319"/>
            <a:ext cx="9069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502920" y="1768319"/>
            <a:ext cx="4425480" cy="438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5150160" y="1768319"/>
            <a:ext cx="4425480" cy="209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5150160" y="4057919"/>
            <a:ext cx="4425480" cy="209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502920" y="301319"/>
            <a:ext cx="9069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502920" y="1768319"/>
            <a:ext cx="4425480" cy="209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5150160" y="1768319"/>
            <a:ext cx="4425480" cy="209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502920" y="4057919"/>
            <a:ext cx="9069120" cy="209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502920" y="301319"/>
            <a:ext cx="9069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502920" y="1768319"/>
            <a:ext cx="9069120" cy="209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502920" y="4057919"/>
            <a:ext cx="9069120" cy="209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502920" y="301319"/>
            <a:ext cx="9069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502920" y="1768319"/>
            <a:ext cx="4425480" cy="209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5150160" y="1768319"/>
            <a:ext cx="4425480" cy="209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5150160" y="4057919"/>
            <a:ext cx="4425480" cy="209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502920" y="4057919"/>
            <a:ext cx="4425480" cy="209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502920" y="301319"/>
            <a:ext cx="9069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502920" y="1768319"/>
            <a:ext cx="9069120" cy="438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502920" y="1768319"/>
            <a:ext cx="9069120" cy="438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0680" y="1767959"/>
            <a:ext cx="5493239" cy="438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0680" y="1767959"/>
            <a:ext cx="5493239" cy="438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502920" y="301319"/>
            <a:ext cx="9069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502920" y="1768319"/>
            <a:ext cx="9069120" cy="438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2920" y="301319"/>
            <a:ext cx="9069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502920" y="1768319"/>
            <a:ext cx="4425480" cy="438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5150160" y="1768319"/>
            <a:ext cx="4425480" cy="438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502920" y="301319"/>
            <a:ext cx="9069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502920" y="301319"/>
            <a:ext cx="9069120" cy="5843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502920" y="301319"/>
            <a:ext cx="9069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502920" y="1768319"/>
            <a:ext cx="4425480" cy="209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502920" y="4057919"/>
            <a:ext cx="4425480" cy="209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5150160" y="1768319"/>
            <a:ext cx="4425480" cy="438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502920" y="301319"/>
            <a:ext cx="9069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502920" y="1768319"/>
            <a:ext cx="4425480" cy="438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5150160" y="1768319"/>
            <a:ext cx="4425480" cy="209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5150160" y="4057919"/>
            <a:ext cx="4425480" cy="209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502920" y="301319"/>
            <a:ext cx="9069120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502920" y="1768319"/>
            <a:ext cx="4425480" cy="209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5150160" y="1768319"/>
            <a:ext cx="4425480" cy="209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502920" y="4057919"/>
            <a:ext cx="9069120" cy="209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02920" y="301319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502920" y="301319"/>
            <a:ext cx="906912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02920" y="1768319"/>
            <a:ext cx="9069120" cy="438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502920" y="301680"/>
            <a:ext cx="907055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3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NZ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NWEN241 – </a:t>
            </a: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buSzPct val="25000"/>
              <a:buNone/>
            </a:pPr>
            <a:r>
              <a:rPr lang="en-NZ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Data Structures (Lecture 4)</a:t>
            </a:r>
          </a:p>
        </p:txBody>
      </p:sp>
      <p:sp>
        <p:nvSpPr>
          <p:cNvPr id="109" name="Shape 109"/>
          <p:cNvSpPr/>
          <p:nvPr/>
        </p:nvSpPr>
        <p:spPr>
          <a:xfrm>
            <a:off x="647279" y="6048000"/>
            <a:ext cx="9070559" cy="1257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241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250" y="1854346"/>
            <a:ext cx="10077000" cy="57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502920" y="301680"/>
            <a:ext cx="907055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31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buSzPct val="25000"/>
              <a:buNone/>
            </a:pPr>
            <a:r>
              <a:rPr lang="en-NZ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Dictionaries</a:t>
            </a:r>
          </a:p>
        </p:txBody>
      </p:sp>
      <p:sp>
        <p:nvSpPr>
          <p:cNvPr id="171" name="Shape 171"/>
          <p:cNvSpPr/>
          <p:nvPr/>
        </p:nvSpPr>
        <p:spPr>
          <a:xfrm>
            <a:off x="502920" y="1768319"/>
            <a:ext cx="9070559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24100">
            <a:noAutofit/>
          </a:bodyPr>
          <a:lstStyle/>
          <a:p>
            <a:pPr indent="-431800" lvl="0" marL="457200" marR="0" rtl="0" algn="l">
              <a:lnSpc>
                <a:spcPct val="94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NZ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Unordered, hashtables associating keys with values.</a:t>
            </a: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buFont typeface="Noto Sans Symbols"/>
              <a:buNone/>
            </a:pPr>
            <a:r>
              <a:t/>
            </a:r>
            <a:endParaRPr sz="1800"/>
          </a:p>
          <a:p>
            <a:pPr indent="-431800" lvl="0" marL="457200" marR="0" rtl="0" algn="l">
              <a:lnSpc>
                <a:spcPct val="94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NZ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 lookup, can nest other structures inside the hashtable.</a:t>
            </a:r>
          </a:p>
          <a:p>
            <a:pPr lvl="0" marR="0" rtl="0" algn="l">
              <a:lnSpc>
                <a:spcPct val="94000"/>
              </a:lnSpc>
              <a:spcBef>
                <a:spcPts val="0"/>
              </a:spcBef>
              <a:buNone/>
            </a:pPr>
            <a:r>
              <a:t/>
            </a:r>
            <a:endParaRPr sz="3200"/>
          </a:p>
          <a:p>
            <a:pPr indent="-431800" lvl="0" marL="457200" marR="0" rtl="0" algn="l">
              <a:lnSpc>
                <a:spcPct val="94000"/>
              </a:lnSpc>
              <a:spcBef>
                <a:spcPts val="0"/>
              </a:spcBef>
              <a:buSzPct val="100000"/>
              <a:buChar char="●"/>
            </a:pPr>
            <a:r>
              <a:rPr lang="en-NZ" sz="3200"/>
              <a:t>Diverse use cases.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502920" y="301680"/>
            <a:ext cx="907055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31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buSzPct val="25000"/>
              <a:buNone/>
            </a:pPr>
            <a:r>
              <a:rPr lang="en-NZ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Sets</a:t>
            </a:r>
          </a:p>
        </p:txBody>
      </p:sp>
      <p:sp>
        <p:nvSpPr>
          <p:cNvPr id="178" name="Shape 178"/>
          <p:cNvSpPr/>
          <p:nvPr/>
        </p:nvSpPr>
        <p:spPr>
          <a:xfrm>
            <a:off x="502920" y="1485994"/>
            <a:ext cx="90705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24100">
            <a:noAutofit/>
          </a:bodyPr>
          <a:lstStyle/>
          <a:p>
            <a:pPr indent="-431800" lvl="0" marL="457200" marR="0" rtl="0" algn="l">
              <a:lnSpc>
                <a:spcPct val="94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NZ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Unordered, mutable list, doesn't allow duplicates.</a:t>
            </a: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buFont typeface="Noto Sans Symbols"/>
              <a:buNone/>
            </a:pPr>
            <a:r>
              <a:t/>
            </a:r>
            <a:endParaRPr sz="1800"/>
          </a:p>
          <a:p>
            <a:pPr indent="-431800" lvl="0" marL="457200" marR="0" rtl="0" algn="l">
              <a:lnSpc>
                <a:spcPct val="94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NZ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Faster to check membership than lists. (uses a hashtable like dicts)</a:t>
            </a: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buFont typeface="Noto Sans Symbols"/>
              <a:buNone/>
            </a:pPr>
            <a:r>
              <a:t/>
            </a:r>
            <a:endParaRPr sz="1800"/>
          </a:p>
          <a:p>
            <a:pPr indent="-431800" lvl="0" marL="457200" marR="0" rtl="0" algn="l">
              <a:lnSpc>
                <a:spcPct val="94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NZ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do set “maths” that requires use of iterators and extra programming when working with lists.</a:t>
            </a:r>
          </a:p>
          <a:p>
            <a:pPr lvl="0" marR="0" rtl="0" algn="l">
              <a:lnSpc>
                <a:spcPct val="94000"/>
              </a:lnSpc>
              <a:spcBef>
                <a:spcPts val="0"/>
              </a:spcBef>
              <a:buNone/>
            </a:pPr>
            <a:r>
              <a:t/>
            </a:r>
            <a:endParaRPr sz="3200"/>
          </a:p>
          <a:p>
            <a:pPr indent="-431800" lvl="0" marL="457200" marR="0" rtl="0" algn="l">
              <a:lnSpc>
                <a:spcPct val="94000"/>
              </a:lnSpc>
              <a:spcBef>
                <a:spcPts val="0"/>
              </a:spcBef>
              <a:buSzPct val="100000"/>
              <a:buChar char="●"/>
            </a:pPr>
            <a:r>
              <a:rPr lang="en-NZ" sz="3200"/>
              <a:t>There is also a collection.Counter type that increments a count when you add duplicates to sets.</a:t>
            </a: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02920" y="301680"/>
            <a:ext cx="90705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31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buSzPct val="25000"/>
              <a:buNone/>
            </a:pPr>
            <a:r>
              <a:rPr lang="en-NZ" sz="4400"/>
              <a:t>Overall:</a:t>
            </a:r>
          </a:p>
        </p:txBody>
      </p:sp>
      <p:sp>
        <p:nvSpPr>
          <p:cNvPr id="185" name="Shape 185"/>
          <p:cNvSpPr/>
          <p:nvPr/>
        </p:nvSpPr>
        <p:spPr>
          <a:xfrm>
            <a:off x="502920" y="1768319"/>
            <a:ext cx="90705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241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NZ" sz="3200"/>
              <a:t>Lists keep order. Sets and Dicts do not. If you care about order, use a list.</a:t>
            </a: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buFont typeface="Noto Sans Symbols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NZ" sz="3200"/>
              <a:t>Dicts associate keys and values. Lists and Sets just store values in a container</a:t>
            </a: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buFont typeface="Noto Sans Symbols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NZ" sz="3200"/>
              <a:t>Sets are faster for checking than Lists</a:t>
            </a: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502920" y="301319"/>
            <a:ext cx="90690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NZ" sz="3600"/>
              <a:t>Firstly: The assignment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502920" y="1768319"/>
            <a:ext cx="9069000" cy="438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94000"/>
              </a:lnSpc>
              <a:spcBef>
                <a:spcPts val="0"/>
              </a:spcBef>
              <a:buNone/>
            </a:pPr>
            <a:r>
              <a:rPr lang="en-NZ" sz="3200">
                <a:solidFill>
                  <a:schemeClr val="dk1"/>
                </a:solidFill>
              </a:rPr>
              <a:t>The assignment will be (mostly) automatically marked</a:t>
            </a:r>
          </a:p>
          <a:p>
            <a:pPr indent="-431800" lvl="0" marL="457200" rtl="0">
              <a:lnSpc>
                <a:spcPct val="94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-NZ" sz="3200">
                <a:solidFill>
                  <a:schemeClr val="dk1"/>
                </a:solidFill>
              </a:rPr>
              <a:t>Please test the doctests on a lab machine before submitting </a:t>
            </a:r>
          </a:p>
          <a:p>
            <a:pPr lvl="0" rtl="0">
              <a:lnSpc>
                <a:spcPct val="94000"/>
              </a:lnSpc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>
              <a:lnSpc>
                <a:spcPct val="94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-NZ" sz="3200">
                <a:solidFill>
                  <a:schemeClr val="dk1"/>
                </a:solidFill>
              </a:rPr>
              <a:t>You can ssh from home to barretts/greta-pt etc. and run them from there.</a:t>
            </a:r>
          </a:p>
          <a:p>
            <a:pPr lvl="0" rtl="0">
              <a:lnSpc>
                <a:spcPct val="94000"/>
              </a:lnSpc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lvl="0">
              <a:lnSpc>
                <a:spcPct val="94000"/>
              </a:lnSpc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502920" y="301680"/>
            <a:ext cx="90705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31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buSzPct val="25000"/>
              <a:buNone/>
            </a:pPr>
            <a:r>
              <a:rPr lang="en-NZ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Test Cases</a:t>
            </a:r>
          </a:p>
        </p:txBody>
      </p:sp>
      <p:sp>
        <p:nvSpPr>
          <p:cNvPr id="123" name="Shape 123"/>
          <p:cNvSpPr/>
          <p:nvPr/>
        </p:nvSpPr>
        <p:spPr>
          <a:xfrm>
            <a:off x="502920" y="1768319"/>
            <a:ext cx="90705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24100">
            <a:noAutofit/>
          </a:bodyPr>
          <a:lstStyle/>
          <a:p>
            <a:pPr indent="-431800" lvl="0" marL="457200" marR="0" rtl="0" algn="l">
              <a:lnSpc>
                <a:spcPct val="94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NZ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python3 -m doctest assignment1_test.txt</a:t>
            </a: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buFont typeface="Noto Sans Symbols"/>
              <a:buNone/>
            </a:pPr>
            <a:r>
              <a:t/>
            </a:r>
            <a:endParaRPr sz="1800"/>
          </a:p>
          <a:p>
            <a:pPr indent="-431800" lvl="0" marL="457200" marR="0" rtl="0" algn="l">
              <a:lnSpc>
                <a:spcPct val="94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NZ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need to program </a:t>
            </a:r>
            <a:r>
              <a:rPr b="1" lang="en-NZ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NZ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NZ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NZ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we will use these and other tests for marking</a:t>
            </a: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buFont typeface="Noto Sans Symbols"/>
              <a:buNone/>
            </a:pPr>
            <a:r>
              <a:t/>
            </a:r>
            <a:endParaRPr sz="1800"/>
          </a:p>
          <a:p>
            <a:pPr indent="-431800" lvl="0" marL="457200" marR="0" rtl="0" algn="l">
              <a:lnSpc>
                <a:spcPct val="94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NZ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marks for style and readability (10%)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02920" y="301680"/>
            <a:ext cx="907055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31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buSzPct val="25000"/>
              <a:buNone/>
            </a:pPr>
            <a:r>
              <a:rPr lang="en-NZ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</a:p>
        </p:txBody>
      </p:sp>
      <p:sp>
        <p:nvSpPr>
          <p:cNvPr id="130" name="Shape 130"/>
          <p:cNvSpPr/>
          <p:nvPr/>
        </p:nvSpPr>
        <p:spPr>
          <a:xfrm>
            <a:off x="505032" y="1587619"/>
            <a:ext cx="90705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241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NZ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comments </a:t>
            </a:r>
          </a:p>
          <a:p>
            <a:pPr indent="0" lvl="2" marL="914400" marR="0" rtl="0" algn="l">
              <a:lnSpc>
                <a:spcPct val="94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"/>
            </a:pPr>
            <a:br>
              <a:rPr b="0" i="0" lang="en-NZ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NZ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this is a comment</a:t>
            </a:r>
          </a:p>
          <a:p>
            <a:pPr indent="0" lvl="0" marL="914400" marR="0" rtl="0" algn="l">
              <a:lnSpc>
                <a:spcPct val="94000"/>
              </a:lnSpc>
              <a:spcBef>
                <a:spcPts val="0"/>
              </a:spcBef>
              <a:buNone/>
            </a:pPr>
            <a:br>
              <a:rPr b="0" i="0" lang="en-NZ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NZ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""" </a:t>
            </a:r>
            <a:br>
              <a:rPr b="0" i="0" lang="en-NZ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NZ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this is a multiple line one</a:t>
            </a:r>
            <a:br>
              <a:rPr b="0" i="0" lang="en-NZ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NZ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""" </a:t>
            </a:r>
          </a:p>
          <a:p>
            <a:pPr indent="0" lvl="2" marL="914400" marR="0" rtl="0" algn="l">
              <a:lnSpc>
                <a:spcPct val="94000"/>
              </a:lnSpc>
              <a:spcBef>
                <a:spcPts val="0"/>
              </a:spcBef>
              <a:buFont typeface="Noto Sans Symbols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buSzPct val="25000"/>
              <a:buNone/>
            </a:pPr>
            <a:r>
              <a:rPr lang="en-NZ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Don't put commands on same line separated </a:t>
            </a:r>
            <a:br>
              <a:rPr lang="en-NZ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NZ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by semicolons </a:t>
            </a:r>
          </a:p>
          <a:p>
            <a:pPr indent="0" lvl="3" marL="1371600" marR="0" rtl="0" algn="l">
              <a:lnSpc>
                <a:spcPct val="94000"/>
              </a:lnSpc>
              <a:spcBef>
                <a:spcPts val="0"/>
              </a:spcBef>
              <a:buFont typeface="Noto Sans Symbols"/>
              <a:buNone/>
            </a:pPr>
            <a:r>
              <a:t/>
            </a:r>
            <a:endParaRPr b="0" i="0" sz="1800" u="none" cap="none" strike="noStrike"/>
          </a:p>
          <a:p>
            <a:pPr indent="0" lvl="2" marL="914400" marR="0" rtl="0" algn="l">
              <a:lnSpc>
                <a:spcPct val="94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"/>
            </a:pPr>
            <a:r>
              <a:rPr b="0" i="0" lang="en-NZ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bad; bad; bad</a:t>
            </a:r>
          </a:p>
          <a:p>
            <a:pPr indent="0" lvl="2" marL="914400" marR="0" rtl="0" algn="l">
              <a:lnSpc>
                <a:spcPct val="94000"/>
              </a:lnSpc>
              <a:spcBef>
                <a:spcPts val="0"/>
              </a:spcBef>
              <a:buFont typeface="Noto Sans Symbols"/>
              <a:buNone/>
            </a:pPr>
            <a:r>
              <a:t/>
            </a:r>
            <a:endParaRPr b="0" i="0" sz="1800" u="none" cap="none" strike="noStrike"/>
          </a:p>
          <a:p>
            <a:pPr indent="0" lvl="2" marL="914400" marR="0" rtl="0" algn="l">
              <a:lnSpc>
                <a:spcPct val="94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"/>
            </a:pPr>
            <a:r>
              <a:rPr b="0" i="0" lang="en-NZ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better</a:t>
            </a:r>
          </a:p>
          <a:p>
            <a:pPr indent="0" lvl="2" marL="914400" marR="0" rtl="0" algn="l">
              <a:lnSpc>
                <a:spcPct val="94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"/>
            </a:pPr>
            <a:r>
              <a:rPr b="0" i="0" lang="en-NZ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better</a:t>
            </a:r>
          </a:p>
          <a:p>
            <a:pPr indent="0" lvl="2" marL="914400" marR="0" rtl="0" algn="l">
              <a:lnSpc>
                <a:spcPct val="94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"/>
            </a:pPr>
            <a:r>
              <a:rPr b="0" i="0" lang="en-NZ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better </a:t>
            </a:r>
          </a:p>
          <a:p>
            <a:pPr indent="0" lvl="3" marL="1371600" marR="0" rtl="0" algn="l">
              <a:lnSpc>
                <a:spcPct val="94000"/>
              </a:lnSpc>
              <a:spcBef>
                <a:spcPts val="0"/>
              </a:spcBef>
              <a:buFont typeface="Noto Sans Symbols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502920" y="301680"/>
            <a:ext cx="907055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31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buSzPct val="25000"/>
              <a:buNone/>
            </a:pPr>
            <a:r>
              <a:rPr lang="en-NZ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</a:p>
        </p:txBody>
      </p:sp>
      <p:sp>
        <p:nvSpPr>
          <p:cNvPr id="137" name="Shape 137"/>
          <p:cNvSpPr/>
          <p:nvPr/>
        </p:nvSpPr>
        <p:spPr>
          <a:xfrm>
            <a:off x="502920" y="1768319"/>
            <a:ext cx="9070559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241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NZ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Naming</a:t>
            </a:r>
          </a:p>
          <a:p>
            <a:pPr indent="0" lvl="3" marL="1371600" marR="0" rtl="0" algn="l">
              <a:lnSpc>
                <a:spcPct val="94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"/>
            </a:pPr>
            <a:br>
              <a:rPr b="0" i="0" lang="en-NZ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NZ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module_name, package_name, ClassName, method_name, ExceptionName, function_name, GLOBAL_CONSTANT_NAME, global_var_name, instance_var_name, function_parameter_name, local_var_name."</a:t>
            </a:r>
          </a:p>
          <a:p>
            <a:pPr indent="0" lvl="2" marL="914400" marR="0" rtl="0" algn="l">
              <a:lnSpc>
                <a:spcPct val="94000"/>
              </a:lnSpc>
              <a:spcBef>
                <a:spcPts val="0"/>
              </a:spcBef>
              <a:buFont typeface="Noto Sans Symbols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buSzPct val="25000"/>
              <a:buNone/>
            </a:pPr>
            <a:r>
              <a:rPr lang="en-NZ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502920" y="301319"/>
            <a:ext cx="90690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NZ" sz="3600"/>
              <a:t>Secondly: Python sort()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502920" y="1768319"/>
            <a:ext cx="9069000" cy="438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NZ" sz="2400"/>
              <a:t>The Python sort() function uses 'Timsort' - a sorting algorithm written by Tim Peters.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-NZ" sz="2400"/>
              <a:t>It is a hybrid sorting algorithm that combines merge sort and insertion sort.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>
              <a:spcBef>
                <a:spcPts val="0"/>
              </a:spcBef>
              <a:buSzPct val="100000"/>
              <a:buChar char="-"/>
            </a:pPr>
            <a:r>
              <a:rPr lang="en-NZ" sz="2400"/>
              <a:t>It looks through the set to find things already in order then uses that to improve the efficiency of sorting.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-NZ" sz="2400"/>
              <a:t>https://en.wikipedia.org/wiki/Timsort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502920" y="301680"/>
            <a:ext cx="907055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31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buSzPct val="25000"/>
              <a:buNone/>
            </a:pPr>
            <a:r>
              <a:rPr lang="en-NZ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</a:p>
        </p:txBody>
      </p:sp>
      <p:sp>
        <p:nvSpPr>
          <p:cNvPr id="150" name="Shape 150"/>
          <p:cNvSpPr/>
          <p:nvPr/>
        </p:nvSpPr>
        <p:spPr>
          <a:xfrm>
            <a:off x="502920" y="1768319"/>
            <a:ext cx="9070559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24100">
            <a:noAutofit/>
          </a:bodyPr>
          <a:lstStyle/>
          <a:p>
            <a:pPr lvl="0" marR="0" rtl="0" algn="l">
              <a:lnSpc>
                <a:spcPct val="94000"/>
              </a:lnSpc>
              <a:spcBef>
                <a:spcPts val="0"/>
              </a:spcBef>
              <a:buNone/>
            </a:pPr>
            <a:r>
              <a:rPr lang="en-NZ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four main types of collections of data ("Sequence objects")</a:t>
            </a:r>
          </a:p>
          <a:p>
            <a:pPr lvl="0" marR="0" rtl="0" algn="l">
              <a:lnSpc>
                <a:spcPct val="94000"/>
              </a:lnSpc>
              <a:spcBef>
                <a:spcPts val="0"/>
              </a:spcBef>
              <a:buNone/>
            </a:pPr>
            <a:r>
              <a:t/>
            </a:r>
            <a:endParaRPr sz="3200"/>
          </a:p>
          <a:p>
            <a:pPr indent="0" lvl="1" marL="457200" marR="0" rtl="0" algn="l">
              <a:lnSpc>
                <a:spcPct val="94000"/>
              </a:lnSpc>
              <a:spcBef>
                <a:spcPts val="0"/>
              </a:spcBef>
              <a:buClr>
                <a:srgbClr val="FF0000"/>
              </a:buClr>
              <a:buSzPct val="75000"/>
              <a:buFont typeface="Noto Sans Symbols"/>
              <a:buChar char="−"/>
            </a:pPr>
            <a:r>
              <a:rPr b="0" i="0" lang="en-NZ" sz="2800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Lists: a mutable array of data</a:t>
            </a:r>
          </a:p>
          <a:p>
            <a:pPr indent="0" lvl="1" marL="457200" marR="0" rtl="0" algn="l">
              <a:lnSpc>
                <a:spcPct val="94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NZ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Tuples: ordered, immutable list</a:t>
            </a:r>
          </a:p>
          <a:p>
            <a:pPr indent="0" lvl="1" marL="457200" marR="0" rtl="0" algn="l">
              <a:lnSpc>
                <a:spcPct val="94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NZ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Dictionaries: keyword/value lookups</a:t>
            </a:r>
          </a:p>
          <a:p>
            <a:pPr indent="-44450" lvl="1" marL="457200" rtl="0">
              <a:lnSpc>
                <a:spcPct val="94000"/>
              </a:lnSpc>
              <a:spcBef>
                <a:spcPts val="0"/>
              </a:spcBef>
              <a:buSzPct val="100000"/>
              <a:buFont typeface="Noto Sans Symbols"/>
              <a:buChar char="−"/>
            </a:pPr>
            <a:r>
              <a:rPr lang="en-NZ" sz="2800">
                <a:solidFill>
                  <a:schemeClr val="dk1"/>
                </a:solidFill>
              </a:rPr>
              <a:t>Sets: unordered collection of unique elements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502920" y="301680"/>
            <a:ext cx="907055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31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buSzPct val="25000"/>
              <a:buNone/>
            </a:pPr>
            <a:r>
              <a:rPr lang="en-NZ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Tuples</a:t>
            </a:r>
          </a:p>
        </p:txBody>
      </p:sp>
      <p:sp>
        <p:nvSpPr>
          <p:cNvPr id="157" name="Shape 157"/>
          <p:cNvSpPr/>
          <p:nvPr/>
        </p:nvSpPr>
        <p:spPr>
          <a:xfrm>
            <a:off x="502920" y="1768319"/>
            <a:ext cx="9070559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24100">
            <a:noAutofit/>
          </a:bodyPr>
          <a:lstStyle/>
          <a:p>
            <a:pPr indent="-431800" lvl="0" marL="457200" marR="0" rtl="0" algn="l">
              <a:lnSpc>
                <a:spcPct val="94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NZ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Ordered, immutable list.</a:t>
            </a: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buFont typeface="Noto Sans Symbols"/>
              <a:buNone/>
            </a:pPr>
            <a:r>
              <a:t/>
            </a:r>
            <a:endParaRPr sz="1800"/>
          </a:p>
          <a:p>
            <a:pPr indent="-431800" lvl="0" marL="457200" marR="0" rtl="0" algn="l">
              <a:lnSpc>
                <a:spcPct val="94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NZ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Tuples are used behind the scenes in Python to implement basic functionality.</a:t>
            </a: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buFont typeface="Noto Sans Symbols"/>
              <a:buNone/>
            </a:pPr>
            <a:r>
              <a:t/>
            </a:r>
            <a:endParaRPr sz="1800"/>
          </a:p>
          <a:p>
            <a:pPr indent="-431800" lvl="0" marL="457200" marR="0" rtl="0" algn="l">
              <a:lnSpc>
                <a:spcPct val="94000"/>
              </a:lnSpc>
              <a:spcBef>
                <a:spcPts val="0"/>
              </a:spcBef>
              <a:buSzPct val="100000"/>
              <a:buChar char="●"/>
            </a:pPr>
            <a:r>
              <a:rPr lang="en-NZ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Don't support all the methods/operations of lists so are more efficient to declare and </a:t>
            </a:r>
            <a:r>
              <a:rPr lang="en-NZ" sz="3200"/>
              <a:t>manipulate</a:t>
            </a:r>
            <a:r>
              <a:rPr lang="en-NZ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than lists.</a:t>
            </a: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419100" lvl="0" marL="457200" rtl="0">
              <a:lnSpc>
                <a:spcPct val="94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NZ" sz="3000">
                <a:solidFill>
                  <a:schemeClr val="dk1"/>
                </a:solidFill>
              </a:rPr>
              <a:t>Python uses tuples to quickly stuff multiple variables into a container (e.g. returning multiple values).</a:t>
            </a: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502920" y="301680"/>
            <a:ext cx="90705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33100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buSzPct val="25000"/>
              <a:buNone/>
            </a:pPr>
            <a:r>
              <a:rPr lang="en-NZ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Tuples vs Lists</a:t>
            </a:r>
          </a:p>
        </p:txBody>
      </p:sp>
      <p:sp>
        <p:nvSpPr>
          <p:cNvPr id="164" name="Shape 164"/>
          <p:cNvSpPr/>
          <p:nvPr/>
        </p:nvSpPr>
        <p:spPr>
          <a:xfrm>
            <a:off x="502920" y="1768319"/>
            <a:ext cx="90705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24100">
            <a:noAutofit/>
          </a:bodyPr>
          <a:lstStyle/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buSzPct val="100000"/>
              <a:buChar char="●"/>
            </a:pPr>
            <a:r>
              <a:rPr lang="en-NZ" sz="3000"/>
              <a:t>Some see it as: </a:t>
            </a:r>
          </a:p>
          <a:p>
            <a:pPr indent="-419100" lvl="0" marL="914400" marR="0" rtl="0" algn="l">
              <a:lnSpc>
                <a:spcPct val="94000"/>
              </a:lnSpc>
              <a:spcBef>
                <a:spcPts val="0"/>
              </a:spcBef>
              <a:buSzPct val="100000"/>
              <a:buChar char="-"/>
            </a:pPr>
            <a:r>
              <a:rPr lang="en-NZ" sz="3000"/>
              <a:t>Tuples should be heterogenous (like a c struct)</a:t>
            </a:r>
          </a:p>
          <a:p>
            <a:pPr indent="-419100" lvl="0" marL="914400" marR="0" rtl="0" algn="l">
              <a:lnSpc>
                <a:spcPct val="94000"/>
              </a:lnSpc>
              <a:spcBef>
                <a:spcPts val="0"/>
              </a:spcBef>
              <a:buSzPct val="100000"/>
              <a:buChar char="-"/>
            </a:pPr>
            <a:r>
              <a:rPr lang="en-NZ" sz="3000"/>
              <a:t>Lists should be of the same type (like an array)</a:t>
            </a:r>
          </a:p>
          <a:p>
            <a:pPr indent="-419100" lvl="0" marL="914400" marR="0" rtl="0" algn="l">
              <a:lnSpc>
                <a:spcPct val="94000"/>
              </a:lnSpc>
              <a:spcBef>
                <a:spcPts val="0"/>
              </a:spcBef>
              <a:buSzPct val="100000"/>
              <a:buChar char="-"/>
            </a:pPr>
            <a:r>
              <a:rPr lang="en-NZ" sz="3000"/>
              <a:t>This is not enforced though!</a:t>
            </a: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419100" lvl="0" marL="457200" rtl="0">
              <a:lnSpc>
                <a:spcPct val="94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NZ" sz="3000">
                <a:solidFill>
                  <a:schemeClr val="dk1"/>
                </a:solidFill>
              </a:rPr>
              <a:t>The main difference is tuples are fixed length (immutable) whereas lists are not (mutable) </a:t>
            </a:r>
          </a:p>
          <a:p>
            <a:pPr lvl="0" rtl="0">
              <a:lnSpc>
                <a:spcPct val="94000"/>
              </a:lnSpc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>
              <a:lnSpc>
                <a:spcPct val="94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NZ" sz="3000">
                <a:solidFill>
                  <a:schemeClr val="dk1"/>
                </a:solidFill>
              </a:rPr>
              <a:t>Tuples are faster.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