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685176" y="4343327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784" y="434339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495" y="685791"/>
            <a:ext cx="6095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685176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784" y="434339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1495" y="685791"/>
            <a:ext cx="6095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456192" y="1203140"/>
            <a:ext cx="82263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6192" y="1203140"/>
            <a:ext cx="82263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6192" y="1203140"/>
            <a:ext cx="40143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71641" y="1203140"/>
            <a:ext cx="4014299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456192" y="205014"/>
            <a:ext cx="82263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6192" y="1203140"/>
            <a:ext cx="4014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56192" y="2760953"/>
            <a:ext cx="4014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2" name="Shape 72"/>
          <p:cNvSpPr txBox="1"/>
          <p:nvPr>
            <p:ph idx="3" type="body"/>
          </p:nvPr>
        </p:nvSpPr>
        <p:spPr>
          <a:xfrm>
            <a:off x="4671641" y="1203140"/>
            <a:ext cx="4014299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6192" y="1203140"/>
            <a:ext cx="40143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71641" y="1203140"/>
            <a:ext cx="4014299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4671641" y="2760953"/>
            <a:ext cx="4014299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6192" y="1203140"/>
            <a:ext cx="4014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71641" y="1203140"/>
            <a:ext cx="4014299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56192" y="2760953"/>
            <a:ext cx="8226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6192" y="1203140"/>
            <a:ext cx="8226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6192" y="2760953"/>
            <a:ext cx="8226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6192" y="1203140"/>
            <a:ext cx="4014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671641" y="1203140"/>
            <a:ext cx="4014299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71641" y="2760953"/>
            <a:ext cx="4014299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456192" y="2760953"/>
            <a:ext cx="4014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6192" y="205014"/>
            <a:ext cx="8226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6192" y="1203140"/>
            <a:ext cx="82263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6192" y="1203140"/>
            <a:ext cx="82263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7845" y="1202895"/>
            <a:ext cx="4983000" cy="29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7845" y="1202895"/>
            <a:ext cx="4983000" cy="29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457171" y="1203385"/>
            <a:ext cx="82290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171" y="1203385"/>
            <a:ext cx="82290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171" y="1203385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673927" y="1203385"/>
            <a:ext cx="4015499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subTitle"/>
          </p:nvPr>
        </p:nvSpPr>
        <p:spPr>
          <a:xfrm>
            <a:off x="457171" y="205014"/>
            <a:ext cx="82290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171" y="1203385"/>
            <a:ext cx="4015500" cy="14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57171" y="2761443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4673927" y="1203385"/>
            <a:ext cx="4015499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171" y="1203385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673927" y="1203385"/>
            <a:ext cx="4015499" cy="14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3" type="body"/>
          </p:nvPr>
        </p:nvSpPr>
        <p:spPr>
          <a:xfrm>
            <a:off x="4673927" y="2761443"/>
            <a:ext cx="4015499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171" y="1203385"/>
            <a:ext cx="4015500" cy="14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73927" y="1203385"/>
            <a:ext cx="4015499" cy="14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31" name="Shape 131"/>
          <p:cNvSpPr txBox="1"/>
          <p:nvPr>
            <p:ph idx="3" type="body"/>
          </p:nvPr>
        </p:nvSpPr>
        <p:spPr>
          <a:xfrm>
            <a:off x="457171" y="2761443"/>
            <a:ext cx="82290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171" y="1203385"/>
            <a:ext cx="8229000" cy="14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57171" y="2761443"/>
            <a:ext cx="82290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171" y="1203385"/>
            <a:ext cx="4015500" cy="14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673927" y="1203385"/>
            <a:ext cx="4015499" cy="14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4673927" y="2761443"/>
            <a:ext cx="4015499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41" name="Shape 141"/>
          <p:cNvSpPr txBox="1"/>
          <p:nvPr>
            <p:ph idx="4" type="body"/>
          </p:nvPr>
        </p:nvSpPr>
        <p:spPr>
          <a:xfrm>
            <a:off x="457171" y="2761443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171" y="1203385"/>
            <a:ext cx="82290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57171" y="1203385"/>
            <a:ext cx="82290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477" y="1203385"/>
            <a:ext cx="4984200" cy="29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477" y="1203385"/>
            <a:ext cx="4984200" cy="2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6192" y="205014"/>
            <a:ext cx="8226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6192" y="1203140"/>
            <a:ext cx="82263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171" y="205014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171" y="1203385"/>
            <a:ext cx="82290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NWEN241 -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Python Lecture 5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Function	s &amp; Modules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74" y="3090900"/>
            <a:ext cx="2859300" cy="19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Notices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+ windows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select.select does not handle file streams on windows (stdin)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New assignment (files)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Previous assignment marking…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Today: 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	</a:t>
            </a:r>
            <a:r>
              <a:rPr lang="en-GB"/>
              <a:t>Quickly recap sets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Look into functions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Start modules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56192" y="205258"/>
            <a:ext cx="82278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752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GB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</a:p>
        </p:txBody>
      </p:sp>
      <p:sp>
        <p:nvSpPr>
          <p:cNvPr id="167" name="Shape 167"/>
          <p:cNvSpPr/>
          <p:nvPr/>
        </p:nvSpPr>
        <p:spPr>
          <a:xfrm>
            <a:off x="456192" y="1011050"/>
            <a:ext cx="8227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0050">
            <a:noAutofit/>
          </a:bodyPr>
          <a:lstStyle/>
          <a:p>
            <a:pPr indent="-342900" lvl="0" marL="3810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Unordered, mutable list, doesn't allow duplicates.</a:t>
            </a:r>
          </a:p>
          <a:p>
            <a:pPr indent="-635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810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to check membership than lists. (uses a hashtable like dicts)</a:t>
            </a:r>
          </a:p>
          <a:p>
            <a:pPr indent="-635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810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do set “maths” (unions, </a:t>
            </a:r>
            <a:r>
              <a:rPr lang="en-GB" sz="2400"/>
              <a:t>intersections, difference)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requires use of iterators and extra programming when working with lists.</a:t>
            </a:r>
          </a:p>
          <a:p>
            <a:pPr lv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0" marL="381000" marR="0" rtl="0" algn="l">
              <a:lnSpc>
                <a:spcPct val="94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There is also a collection.Counter type that increments a count when you add duplicates to sets.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Functions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GB" sz="3200">
                <a:solidFill>
                  <a:schemeClr val="dk1"/>
                </a:solidFill>
              </a:rPr>
              <a:t>Functions:</a:t>
            </a:r>
          </a:p>
          <a:p>
            <a:pPr indent="-431800" lvl="0" marL="914400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3200">
                <a:solidFill>
                  <a:schemeClr val="dk1"/>
                </a:solidFill>
              </a:rPr>
              <a:t>Basic idea</a:t>
            </a:r>
          </a:p>
          <a:p>
            <a:pPr indent="-431800" lvl="0" marL="914400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3200">
                <a:solidFill>
                  <a:schemeClr val="dk1"/>
                </a:solidFill>
              </a:rPr>
              <a:t>Scope</a:t>
            </a:r>
          </a:p>
          <a:p>
            <a:pPr indent="-431800" lvl="0" marL="914400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3200">
                <a:solidFill>
                  <a:schemeClr val="dk1"/>
                </a:solidFill>
              </a:rPr>
              <a:t>Keyword arguments</a:t>
            </a:r>
          </a:p>
          <a:p>
            <a:pPr indent="-431800" lvl="0" marL="914400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3200">
                <a:solidFill>
                  <a:schemeClr val="dk1"/>
                </a:solidFill>
              </a:rPr>
              <a:t>Default arguments</a:t>
            </a:r>
          </a:p>
          <a:p>
            <a:pPr indent="-431800" lvl="0" marL="914400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3200">
                <a:solidFill>
                  <a:schemeClr val="dk1"/>
                </a:solidFill>
              </a:rPr>
              <a:t>Variable arguments</a:t>
            </a:r>
          </a:p>
          <a:p>
            <a:pPr indent="-431800" lvl="0" marL="914400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3200">
                <a:solidFill>
                  <a:schemeClr val="dk1"/>
                </a:solidFill>
              </a:rPr>
              <a:t>Pass by value</a:t>
            </a:r>
          </a:p>
          <a:p>
            <a:pPr indent="-431800" lvl="0" marL="914400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3200">
                <a:solidFill>
                  <a:schemeClr val="dk1"/>
                </a:solidFill>
              </a:rPr>
              <a:t>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250" y="885755"/>
            <a:ext cx="3456000" cy="33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56192" y="205258"/>
            <a:ext cx="82275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752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GB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</a:p>
        </p:txBody>
      </p:sp>
      <p:sp>
        <p:nvSpPr>
          <p:cNvPr id="181" name="Shape 181"/>
          <p:cNvSpPr/>
          <p:nvPr/>
        </p:nvSpPr>
        <p:spPr>
          <a:xfrm>
            <a:off x="456200" y="1203150"/>
            <a:ext cx="4699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005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4444"/>
              <a:buFont typeface="Noto Sans Symbols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Modules:</a:t>
            </a:r>
          </a:p>
          <a:p>
            <a:pPr indent="-400050" lvl="0" marL="9144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-GB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Importing </a:t>
            </a:r>
          </a:p>
          <a:p>
            <a:pPr indent="-400050" lvl="0" marL="9144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-GB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Importing into namespace</a:t>
            </a:r>
          </a:p>
          <a:p>
            <a:pPr indent="-400050" lvl="0" marL="9144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-GB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Built-in modules</a:t>
            </a:r>
          </a:p>
          <a:p>
            <a:pPr indent="-400050" lvl="0" marL="914400" marR="0" rtl="0" algn="l">
              <a:lnSpc>
                <a:spcPct val="94000"/>
              </a:lnSpc>
              <a:spcBef>
                <a:spcPts val="0"/>
              </a:spcBef>
              <a:buSzPct val="100000"/>
              <a:buChar char="-"/>
            </a:pPr>
            <a:r>
              <a:rPr b="0" i="0" lang="en-GB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script</a:t>
            </a:r>
            <a:r>
              <a:rPr lang="en-GB" sz="2700"/>
              <a:t>s executable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712" y="1460396"/>
            <a:ext cx="4311000" cy="22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