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356" cy="49889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059" y="1"/>
            <a:ext cx="2944356" cy="498891"/>
          </a:xfrm>
          <a:prstGeom prst="rect">
            <a:avLst/>
          </a:prstGeom>
        </p:spPr>
        <p:txBody>
          <a:bodyPr vert="horz" lIns="91440" tIns="45720" rIns="91440" bIns="45720" rtlCol="0"/>
          <a:lstStyle>
            <a:lvl1pPr algn="r">
              <a:defRPr sz="1200"/>
            </a:lvl1pPr>
          </a:lstStyle>
          <a:p>
            <a:fld id="{56E8B849-2F18-41B5-8171-290E00DBDAC4}" type="datetimeFigureOut">
              <a:rPr lang="en-AU" smtClean="0"/>
              <a:t>1/06/2016</a:t>
            </a:fld>
            <a:endParaRPr lang="en-AU"/>
          </a:p>
        </p:txBody>
      </p:sp>
      <p:sp>
        <p:nvSpPr>
          <p:cNvPr id="4" name="Footer Placeholder 3"/>
          <p:cNvSpPr>
            <a:spLocks noGrp="1"/>
          </p:cNvSpPr>
          <p:nvPr>
            <p:ph type="ftr" sz="quarter" idx="2"/>
          </p:nvPr>
        </p:nvSpPr>
        <p:spPr>
          <a:xfrm>
            <a:off x="0" y="9432510"/>
            <a:ext cx="2944356" cy="49889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059" y="9432510"/>
            <a:ext cx="2944356" cy="498890"/>
          </a:xfrm>
          <a:prstGeom prst="rect">
            <a:avLst/>
          </a:prstGeom>
        </p:spPr>
        <p:txBody>
          <a:bodyPr vert="horz" lIns="91440" tIns="45720" rIns="91440" bIns="45720" rtlCol="0" anchor="b"/>
          <a:lstStyle>
            <a:lvl1pPr algn="r">
              <a:defRPr sz="1200"/>
            </a:lvl1pPr>
          </a:lstStyle>
          <a:p>
            <a:fld id="{435D9331-BC8B-4D38-8141-DEFEE573A581}" type="slidenum">
              <a:rPr lang="en-AU" smtClean="0"/>
              <a:t>‹#›</a:t>
            </a:fld>
            <a:endParaRPr lang="en-AU"/>
          </a:p>
        </p:txBody>
      </p:sp>
    </p:spTree>
    <p:extLst>
      <p:ext uri="{BB962C8B-B14F-4D97-AF65-F5344CB8AC3E}">
        <p14:creationId xmlns:p14="http://schemas.microsoft.com/office/powerpoint/2010/main" val="2182798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p:nvPr/>
        </p:nvSpPr>
        <p:spPr>
          <a:xfrm>
            <a:off x="1" y="0"/>
            <a:ext cx="6794499" cy="9931400"/>
          </a:xfrm>
          <a:prstGeom prst="roundRect">
            <a:avLst>
              <a:gd name="adj" fmla="val 5"/>
            </a:avLst>
          </a:prstGeom>
          <a:solidFill>
            <a:srgbClr val="FFFFFF"/>
          </a:solidFill>
          <a:ln>
            <a:noFill/>
          </a:ln>
        </p:spPr>
        <p:txBody>
          <a:bodyPr lIns="93829" tIns="46902" rIns="93829" bIns="46902" anchor="ctr" anchorCtr="0">
            <a:noAutofit/>
          </a:bodyPr>
          <a:lstStyle/>
          <a:p>
            <a:pPr marL="0" marR="0" lvl="0" indent="0" algn="l" rtl="0">
              <a:lnSpc>
                <a:spcPct val="93000"/>
              </a:lnSpc>
              <a:spcBef>
                <a:spcPts val="0"/>
              </a:spcBef>
              <a:spcAft>
                <a:spcPts val="0"/>
              </a:spcAft>
              <a:buNone/>
            </a:pPr>
            <a:endParaRPr sz="2500" b="0" i="0" u="none">
              <a:solidFill>
                <a:srgbClr val="000000"/>
              </a:solidFill>
              <a:latin typeface="Arial"/>
              <a:ea typeface="Arial"/>
              <a:cs typeface="Arial"/>
              <a:sym typeface="Arial"/>
            </a:endParaRPr>
          </a:p>
        </p:txBody>
      </p:sp>
      <p:sp>
        <p:nvSpPr>
          <p:cNvPr id="4" name="Shape 4"/>
          <p:cNvSpPr/>
          <p:nvPr/>
        </p:nvSpPr>
        <p:spPr>
          <a:xfrm>
            <a:off x="1" y="0"/>
            <a:ext cx="6794499" cy="9931400"/>
          </a:xfrm>
          <a:prstGeom prst="roundRect">
            <a:avLst>
              <a:gd name="adj" fmla="val 5"/>
            </a:avLst>
          </a:prstGeom>
          <a:solidFill>
            <a:srgbClr val="FFFFFF"/>
          </a:solidFill>
          <a:ln>
            <a:noFill/>
          </a:ln>
        </p:spPr>
        <p:txBody>
          <a:bodyPr lIns="93829" tIns="46902" rIns="93829" bIns="46902" anchor="ctr" anchorCtr="0">
            <a:noAutofit/>
          </a:bodyPr>
          <a:lstStyle/>
          <a:p>
            <a:pPr marL="0" marR="0" lvl="0" indent="0" algn="l" rtl="0">
              <a:lnSpc>
                <a:spcPct val="93000"/>
              </a:lnSpc>
              <a:spcBef>
                <a:spcPts val="0"/>
              </a:spcBef>
              <a:spcAft>
                <a:spcPts val="0"/>
              </a:spcAft>
              <a:buNone/>
            </a:pPr>
            <a:endParaRPr sz="2500" b="0" i="0" u="none">
              <a:solidFill>
                <a:srgbClr val="000000"/>
              </a:solidFill>
              <a:latin typeface="Arial"/>
              <a:ea typeface="Arial"/>
              <a:cs typeface="Arial"/>
              <a:sym typeface="Arial"/>
            </a:endParaRPr>
          </a:p>
        </p:txBody>
      </p:sp>
      <p:sp>
        <p:nvSpPr>
          <p:cNvPr id="5" name="Shape 5"/>
          <p:cNvSpPr/>
          <p:nvPr/>
        </p:nvSpPr>
        <p:spPr>
          <a:xfrm>
            <a:off x="1" y="0"/>
            <a:ext cx="6794499" cy="9931400"/>
          </a:xfrm>
          <a:prstGeom prst="roundRect">
            <a:avLst>
              <a:gd name="adj" fmla="val 5"/>
            </a:avLst>
          </a:prstGeom>
          <a:solidFill>
            <a:srgbClr val="FFFFFF"/>
          </a:solidFill>
          <a:ln>
            <a:noFill/>
          </a:ln>
        </p:spPr>
        <p:txBody>
          <a:bodyPr lIns="93829" tIns="46902" rIns="93829" bIns="46902" anchor="ctr" anchorCtr="0">
            <a:noAutofit/>
          </a:bodyPr>
          <a:lstStyle/>
          <a:p>
            <a:pPr marL="0" marR="0" lvl="0" indent="0" algn="l" rtl="0">
              <a:lnSpc>
                <a:spcPct val="93000"/>
              </a:lnSpc>
              <a:spcBef>
                <a:spcPts val="0"/>
              </a:spcBef>
              <a:spcAft>
                <a:spcPts val="0"/>
              </a:spcAft>
              <a:buNone/>
            </a:pPr>
            <a:endParaRPr sz="2500" b="0" i="0" u="none">
              <a:solidFill>
                <a:srgbClr val="000000"/>
              </a:solidFill>
              <a:latin typeface="Arial"/>
              <a:ea typeface="Arial"/>
              <a:cs typeface="Arial"/>
              <a:sym typeface="Arial"/>
            </a:endParaRPr>
          </a:p>
        </p:txBody>
      </p:sp>
      <p:sp>
        <p:nvSpPr>
          <p:cNvPr id="6" name="Shape 6"/>
          <p:cNvSpPr/>
          <p:nvPr/>
        </p:nvSpPr>
        <p:spPr>
          <a:xfrm>
            <a:off x="1" y="0"/>
            <a:ext cx="6794499" cy="9931400"/>
          </a:xfrm>
          <a:prstGeom prst="roundRect">
            <a:avLst>
              <a:gd name="adj" fmla="val 4"/>
            </a:avLst>
          </a:prstGeom>
          <a:solidFill>
            <a:srgbClr val="FFFFFF"/>
          </a:solidFill>
          <a:ln>
            <a:noFill/>
          </a:ln>
        </p:spPr>
        <p:txBody>
          <a:bodyPr lIns="93829" tIns="46902" rIns="93829" bIns="46902" anchor="ctr" anchorCtr="0">
            <a:noAutofit/>
          </a:bodyPr>
          <a:lstStyle/>
          <a:p>
            <a:pPr marL="0" marR="0" lvl="0" indent="0" algn="l" rtl="0">
              <a:lnSpc>
                <a:spcPct val="93000"/>
              </a:lnSpc>
              <a:spcBef>
                <a:spcPts val="0"/>
              </a:spcBef>
              <a:spcAft>
                <a:spcPts val="0"/>
              </a:spcAft>
              <a:buNone/>
            </a:pPr>
            <a:endParaRPr sz="2500" b="0" i="0" u="none">
              <a:solidFill>
                <a:srgbClr val="000000"/>
              </a:solidFill>
              <a:latin typeface="Arial"/>
              <a:ea typeface="Arial"/>
              <a:cs typeface="Arial"/>
              <a:sym typeface="Arial"/>
            </a:endParaRPr>
          </a:p>
        </p:txBody>
      </p:sp>
      <p:sp>
        <p:nvSpPr>
          <p:cNvPr id="7" name="Shape 7"/>
          <p:cNvSpPr>
            <a:spLocks noGrp="1" noRot="1" noChangeAspect="1"/>
          </p:cNvSpPr>
          <p:nvPr>
            <p:ph type="sldImg" idx="2"/>
          </p:nvPr>
        </p:nvSpPr>
        <p:spPr>
          <a:xfrm>
            <a:off x="552450" y="301625"/>
            <a:ext cx="4846638" cy="36353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 name="Shape 8"/>
          <p:cNvSpPr txBox="1">
            <a:spLocks noGrp="1"/>
          </p:cNvSpPr>
          <p:nvPr>
            <p:ph type="body" idx="1"/>
          </p:nvPr>
        </p:nvSpPr>
        <p:spPr>
          <a:xfrm>
            <a:off x="437923" y="4303447"/>
            <a:ext cx="5084144" cy="4037596"/>
          </a:xfrm>
          <a:prstGeom prst="rect">
            <a:avLst/>
          </a:prstGeom>
          <a:noFill/>
          <a:ln>
            <a:noFill/>
          </a:ln>
        </p:spPr>
        <p:txBody>
          <a:bodyPr lIns="93829" tIns="93829" rIns="93829" bIns="93829"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extLst>
      <p:ext uri="{BB962C8B-B14F-4D97-AF65-F5344CB8AC3E}">
        <p14:creationId xmlns:p14="http://schemas.microsoft.com/office/powerpoint/2010/main" val="27308213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550863" y="301625"/>
            <a:ext cx="4851400" cy="36401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2" name="Shape 22"/>
          <p:cNvSpPr/>
          <p:nvPr/>
        </p:nvSpPr>
        <p:spPr>
          <a:xfrm>
            <a:off x="437923" y="4303446"/>
            <a:ext cx="5086378" cy="4042345"/>
          </a:xfrm>
          <a:prstGeom prst="rect">
            <a:avLst/>
          </a:prstGeom>
          <a:noFill/>
          <a:ln>
            <a:noFill/>
          </a:ln>
        </p:spPr>
        <p:txBody>
          <a:bodyPr lIns="93829" tIns="46902" rIns="93829" bIns="46902" anchor="ctr" anchorCtr="0">
            <a:noAutofit/>
          </a:bodyPr>
          <a:lstStyle/>
          <a:p>
            <a:pPr>
              <a:lnSpc>
                <a:spcPct val="93000"/>
              </a:lnSpc>
            </a:pPr>
            <a:endParaRPr sz="2500"/>
          </a:p>
        </p:txBody>
      </p:sp>
      <p:sp>
        <p:nvSpPr>
          <p:cNvPr id="23" name="Shape 23"/>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66853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5" name="Shape 85"/>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86" name="Shape 86"/>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77647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2" name="Shape 92"/>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93" name="Shape 93"/>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2332368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9" name="Shape 99"/>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00" name="Shape 100"/>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44850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06" name="Shape 106"/>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07" name="Shape 107"/>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43604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3" name="Shape 113"/>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14" name="Shape 114"/>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4195980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20" name="Shape 120"/>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21" name="Shape 121"/>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256010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27" name="Shape 127"/>
          <p:cNvSpPr/>
          <p:nvPr/>
        </p:nvSpPr>
        <p:spPr>
          <a:xfrm>
            <a:off x="437922" y="4303448"/>
            <a:ext cx="5087444"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28" name="Shape 128"/>
          <p:cNvSpPr txBox="1">
            <a:spLocks noGrp="1"/>
          </p:cNvSpPr>
          <p:nvPr>
            <p:ph type="body" idx="1"/>
          </p:nvPr>
        </p:nvSpPr>
        <p:spPr>
          <a:xfrm>
            <a:off x="437922" y="4303448"/>
            <a:ext cx="5084066" cy="4037542"/>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45707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4" name="Shape 134"/>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135" name="Shape 135"/>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20625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9" name="Shape 29"/>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30" name="Shape 30"/>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192298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6" name="Shape 36"/>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37" name="Shape 37"/>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162218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3" name="Shape 43"/>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44" name="Shape 44"/>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10583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0" name="Shape 50"/>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51" name="Shape 51"/>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3153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7" name="Shape 57"/>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58" name="Shape 58"/>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93536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4" name="Shape 64"/>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65" name="Shape 65"/>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208278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1" name="Shape 71"/>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72" name="Shape 72"/>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3304634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549275" y="301625"/>
            <a:ext cx="4857750" cy="36433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8" name="Shape 78"/>
          <p:cNvSpPr/>
          <p:nvPr/>
        </p:nvSpPr>
        <p:spPr>
          <a:xfrm>
            <a:off x="437923" y="4303448"/>
            <a:ext cx="5087496" cy="4044719"/>
          </a:xfrm>
          <a:prstGeom prst="rect">
            <a:avLst/>
          </a:prstGeom>
          <a:noFill/>
          <a:ln>
            <a:noFill/>
          </a:ln>
        </p:spPr>
        <p:txBody>
          <a:bodyPr lIns="93829" tIns="46902" rIns="93829" bIns="46902" anchor="ctr" anchorCtr="0">
            <a:noAutofit/>
          </a:bodyPr>
          <a:lstStyle/>
          <a:p>
            <a:pPr>
              <a:lnSpc>
                <a:spcPct val="93000"/>
              </a:lnSpc>
            </a:pPr>
            <a:endParaRPr sz="2500"/>
          </a:p>
        </p:txBody>
      </p:sp>
      <p:sp>
        <p:nvSpPr>
          <p:cNvPr id="79" name="Shape 79"/>
          <p:cNvSpPr txBox="1">
            <a:spLocks noGrp="1"/>
          </p:cNvSpPr>
          <p:nvPr>
            <p:ph type="body" idx="1"/>
          </p:nvPr>
        </p:nvSpPr>
        <p:spPr>
          <a:xfrm>
            <a:off x="437923" y="4303447"/>
            <a:ext cx="5084144" cy="4037596"/>
          </a:xfrm>
          <a:prstGeom prst="rect">
            <a:avLst/>
          </a:prstGeom>
        </p:spPr>
        <p:txBody>
          <a:bodyPr lIns="93829" tIns="93829" rIns="93829" bIns="93829" anchor="t" anchorCtr="0">
            <a:noAutofit/>
          </a:bodyPr>
          <a:lstStyle/>
          <a:p>
            <a:endParaRPr/>
          </a:p>
        </p:txBody>
      </p:sp>
    </p:spTree>
    <p:extLst>
      <p:ext uri="{BB962C8B-B14F-4D97-AF65-F5344CB8AC3E}">
        <p14:creationId xmlns:p14="http://schemas.microsoft.com/office/powerpoint/2010/main" val="265991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
        <p:cNvGrpSpPr/>
        <p:nvPr/>
      </p:nvGrpSpPr>
      <p:grpSpPr>
        <a:xfrm>
          <a:off x="0" y="0"/>
          <a:ext cx="0" cy="0"/>
          <a:chOff x="0" y="0"/>
          <a:chExt cx="0" cy="0"/>
        </a:xfrm>
      </p:grpSpPr>
      <p:sp>
        <p:nvSpPr>
          <p:cNvPr id="17" name="Shape 17"/>
          <p:cNvSpPr txBox="1">
            <a:spLocks noGrp="1"/>
          </p:cNvSpPr>
          <p:nvPr>
            <p:ph type="dt" idx="10"/>
          </p:nvPr>
        </p:nvSpPr>
        <p:spPr>
          <a:xfrm>
            <a:off x="457200" y="6245225"/>
            <a:ext cx="2130424" cy="473075"/>
          </a:xfrm>
          <a:prstGeom prst="rect">
            <a:avLst/>
          </a:prstGeom>
          <a:noFill/>
          <a:ln>
            <a:noFill/>
          </a:ln>
        </p:spPr>
        <p:txBody>
          <a:bodyPr lIns="91425" tIns="91425" rIns="91425" bIns="91425" anchor="t" anchorCtr="0"/>
          <a:lstStyle>
            <a:lvl1pPr marL="0" marR="0" lvl="0" indent="0" algn="l" rtl="0">
              <a:lnSpc>
                <a:spcPct val="93000"/>
              </a:lnSpc>
              <a:spcBef>
                <a:spcPts val="0"/>
              </a:spcBef>
              <a:spcAft>
                <a:spcPts val="0"/>
              </a:spcAft>
              <a:buNone/>
              <a:defRPr sz="2400" b="0" i="0" u="none">
                <a:solidFill>
                  <a:srgbClr val="000000"/>
                </a:solidFill>
                <a:latin typeface="Arial"/>
                <a:ea typeface="Arial"/>
                <a:cs typeface="Arial"/>
                <a:sym typeface="Arial"/>
              </a:defRPr>
            </a:lvl1pPr>
            <a:lvl2pPr marL="742950" marR="0" lvl="1" indent="-28575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0" y="0"/>
            <a:ext cx="3000000" cy="3000000"/>
          </a:xfrm>
          <a:prstGeom prst="rect">
            <a:avLst/>
          </a:prstGeom>
          <a:noFill/>
          <a:ln>
            <a:noFill/>
          </a:ln>
        </p:spPr>
        <p:txBody>
          <a:bodyPr lIns="91425" tIns="91425" rIns="91425" bIns="91425" anchor="t" anchorCtr="0"/>
          <a:lstStyle>
            <a:lvl1pPr marL="0" marR="0" lvl="0" indent="0" algn="l" rtl="0">
              <a:lnSpc>
                <a:spcPct val="93000"/>
              </a:lnSpc>
              <a:spcBef>
                <a:spcPts val="0"/>
              </a:spcBef>
              <a:spcAft>
                <a:spcPts val="0"/>
              </a:spcAft>
              <a:buNone/>
              <a:defRPr sz="2400" b="0" i="0" u="none">
                <a:solidFill>
                  <a:srgbClr val="000000"/>
                </a:solidFill>
                <a:latin typeface="Arial"/>
                <a:ea typeface="Arial"/>
                <a:cs typeface="Arial"/>
                <a:sym typeface="Arial"/>
              </a:defRPr>
            </a:lvl1pPr>
            <a:lvl2pPr marL="742950" marR="0" lvl="1" indent="-28575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6553200" y="6245225"/>
            <a:ext cx="2130424" cy="473075"/>
          </a:xfrm>
          <a:prstGeom prst="rect">
            <a:avLst/>
          </a:prstGeom>
          <a:noFill/>
          <a:ln>
            <a:noFill/>
          </a:ln>
        </p:spPr>
        <p:txBody>
          <a:bodyPr lIns="90000" tIns="46800" rIns="90000" bIns="46800" anchor="t" anchorCtr="0">
            <a:noAutofit/>
          </a:bodyPr>
          <a:lstStyle/>
          <a:p>
            <a:pPr marL="0" marR="0" lvl="0" indent="0" algn="l" rtl="0">
              <a:lnSpc>
                <a:spcPct val="93000"/>
              </a:lnSpc>
              <a:spcBef>
                <a:spcPts val="0"/>
              </a:spcBef>
              <a:spcAft>
                <a:spcPts val="0"/>
              </a:spcAft>
              <a:buSzPct val="25000"/>
              <a:buNone/>
            </a:pPr>
            <a:fld id="{00000000-1234-1234-1234-123412341234}" type="slidenum">
              <a:rPr lang="en-US" sz="2400" b="0" i="0" u="none">
                <a:solidFill>
                  <a:srgbClr val="000000"/>
                </a:solidFill>
                <a:latin typeface="Arial"/>
                <a:ea typeface="Arial"/>
                <a:cs typeface="Arial"/>
                <a:sym typeface="Arial"/>
              </a:rPr>
              <a:t>‹#›</a:t>
            </a:fld>
            <a:endParaRPr lang="en-US" sz="2400" b="0" i="0" u="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6425" cy="11398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5pPr>
            <a:lvl6pPr marL="2514600" marR="0" lvl="5"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6pPr>
            <a:lvl7pPr marL="3429000" marR="0" lvl="6"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7pPr>
            <a:lvl8pPr marL="4800600" marR="0" lvl="7"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8pPr>
            <a:lvl9pPr marL="6629400" marR="0" lvl="8" indent="-228600" algn="ctr"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600200"/>
            <a:ext cx="8226425" cy="4522786"/>
          </a:xfrm>
          <a:prstGeom prst="rect">
            <a:avLst/>
          </a:prstGeom>
          <a:noFill/>
          <a:ln>
            <a:noFill/>
          </a:ln>
        </p:spPr>
        <p:txBody>
          <a:bodyPr lIns="91425" tIns="91425" rIns="91425" bIns="91425" anchor="t" anchorCtr="0"/>
          <a:lstStyle>
            <a:lvl1pPr marL="342900" marR="0" lvl="0" indent="-342900" algn="l" rtl="0">
              <a:lnSpc>
                <a:spcPct val="100000"/>
              </a:lnSpc>
              <a:spcBef>
                <a:spcPts val="800"/>
              </a:spcBef>
              <a:spcAft>
                <a:spcPts val="0"/>
              </a:spcAft>
              <a:buNone/>
              <a:defRPr sz="3200" b="0" i="0" u="none" strike="noStrike" cap="none">
                <a:solidFill>
                  <a:srgbClr val="000000"/>
                </a:solidFill>
                <a:latin typeface="Arial"/>
                <a:ea typeface="Arial"/>
                <a:cs typeface="Arial"/>
                <a:sym typeface="Arial"/>
              </a:defRPr>
            </a:lvl1pPr>
            <a:lvl2pPr marL="742950" marR="0" lvl="1" indent="-285750" algn="l" rtl="0">
              <a:lnSpc>
                <a:spcPct val="100000"/>
              </a:lnSpc>
              <a:spcBef>
                <a:spcPts val="700"/>
              </a:spcBef>
              <a:spcAft>
                <a:spcPts val="0"/>
              </a:spcAft>
              <a:buNone/>
              <a:defRPr sz="2800" b="0" i="0" u="none" strike="noStrike" cap="none">
                <a:solidFill>
                  <a:srgbClr val="000000"/>
                </a:solidFill>
                <a:latin typeface="Arial"/>
                <a:ea typeface="Arial"/>
                <a:cs typeface="Arial"/>
                <a:sym typeface="Arial"/>
              </a:defRPr>
            </a:lvl2pPr>
            <a:lvl3pPr marL="1143000" marR="0" lvl="2" indent="-228600" algn="l" rtl="0">
              <a:lnSpc>
                <a:spcPct val="100000"/>
              </a:lnSpc>
              <a:spcBef>
                <a:spcPts val="60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4pPr>
            <a:lvl5pPr marL="2057400" marR="0" lvl="4"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5pPr>
            <a:lvl6pPr marL="2514600" marR="0" lvl="5"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6pPr>
            <a:lvl7pPr marL="3429000" marR="0" lvl="6"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7pPr>
            <a:lvl8pPr marL="4800600" marR="0" lvl="7"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8pPr>
            <a:lvl9pPr marL="6629400" marR="0" lvl="8" indent="-228600" algn="l" rtl="0">
              <a:lnSpc>
                <a:spcPct val="100000"/>
              </a:lnSpc>
              <a:spcBef>
                <a:spcPts val="500"/>
              </a:spcBef>
              <a:spcAft>
                <a:spcPts val="0"/>
              </a:spcAft>
              <a:buNone/>
              <a:defRPr sz="20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dt" idx="10"/>
          </p:nvPr>
        </p:nvSpPr>
        <p:spPr>
          <a:xfrm>
            <a:off x="457200" y="6245225"/>
            <a:ext cx="2130424" cy="473075"/>
          </a:xfrm>
          <a:prstGeom prst="rect">
            <a:avLst/>
          </a:prstGeom>
          <a:noFill/>
          <a:ln>
            <a:noFill/>
          </a:ln>
        </p:spPr>
        <p:txBody>
          <a:bodyPr lIns="91425" tIns="91425" rIns="91425" bIns="91425" anchor="t" anchorCtr="0"/>
          <a:lstStyle>
            <a:lvl1pPr marL="0" marR="0" lvl="0" indent="0" algn="l" rtl="0">
              <a:lnSpc>
                <a:spcPct val="93000"/>
              </a:lnSpc>
              <a:spcBef>
                <a:spcPts val="0"/>
              </a:spcBef>
              <a:spcAft>
                <a:spcPts val="0"/>
              </a:spcAft>
              <a:buNone/>
              <a:defRPr sz="2400" b="0" i="0" u="none">
                <a:solidFill>
                  <a:srgbClr val="000000"/>
                </a:solidFill>
                <a:latin typeface="Arial"/>
                <a:ea typeface="Arial"/>
                <a:cs typeface="Arial"/>
                <a:sym typeface="Arial"/>
              </a:defRPr>
            </a:lvl1pPr>
            <a:lvl2pPr marL="742950" marR="0" lvl="1" indent="-28575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2pPr>
            <a:lvl3pPr marL="1143000" marR="0" lvl="2"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4pPr>
            <a:lvl5pPr marL="2057400" marR="0" lvl="4"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6pPr>
            <a:lvl7pPr marL="3429000" marR="0" lvl="6"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7pPr>
            <a:lvl8pPr marL="4800600" marR="0" lvl="7"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8pPr>
            <a:lvl9pPr marL="6629400" marR="0" lvl="8" indent="-228600" algn="l" rtl="0">
              <a:lnSpc>
                <a:spcPct val="93000"/>
              </a:lnSpc>
              <a:spcBef>
                <a:spcPts val="0"/>
              </a:spcBef>
              <a:spcAft>
                <a:spcPts val="0"/>
              </a:spcAft>
              <a:buNone/>
              <a:defRPr sz="2400" b="0" i="0" u="none" strike="noStrike" cap="none">
                <a:solidFill>
                  <a:srgbClr val="000000"/>
                </a:solidFill>
                <a:latin typeface="Arial"/>
                <a:ea typeface="Arial"/>
                <a:cs typeface="Arial"/>
                <a:sym typeface="Arial"/>
              </a:defRPr>
            </a:lvl9pPr>
          </a:lstStyle>
          <a:p>
            <a:endParaRPr/>
          </a:p>
        </p:txBody>
      </p:sp>
      <p:sp>
        <p:nvSpPr>
          <p:cNvPr id="13" name="Shape 13"/>
          <p:cNvSpPr/>
          <p:nvPr/>
        </p:nvSpPr>
        <p:spPr>
          <a:xfrm>
            <a:off x="3124200" y="6245225"/>
            <a:ext cx="2895600" cy="476249"/>
          </a:xfrm>
          <a:prstGeom prst="rect">
            <a:avLst/>
          </a:prstGeom>
          <a:noFill/>
          <a:ln>
            <a:noFill/>
          </a:ln>
        </p:spPr>
        <p:txBody>
          <a:bodyPr lIns="91425" tIns="45700" rIns="91425" bIns="45700" anchor="ctr" anchorCtr="0">
            <a:noAutofit/>
          </a:bodyPr>
          <a:lstStyle/>
          <a:p>
            <a:pPr marL="0" marR="0" lvl="0" indent="0" algn="l" rtl="0">
              <a:lnSpc>
                <a:spcPct val="93000"/>
              </a:lnSpc>
              <a:spcBef>
                <a:spcPts val="0"/>
              </a:spcBef>
              <a:spcAft>
                <a:spcPts val="0"/>
              </a:spcAft>
              <a:buNone/>
            </a:pPr>
            <a:endParaRPr sz="2400" b="0" i="0" u="none">
              <a:solidFill>
                <a:srgbClr val="000000"/>
              </a:solidFill>
              <a:latin typeface="Arial"/>
              <a:ea typeface="Arial"/>
              <a:cs typeface="Arial"/>
              <a:sym typeface="Arial"/>
            </a:endParaRPr>
          </a:p>
        </p:txBody>
      </p:sp>
      <p:sp>
        <p:nvSpPr>
          <p:cNvPr id="14" name="Shape 14"/>
          <p:cNvSpPr txBox="1">
            <a:spLocks noGrp="1"/>
          </p:cNvSpPr>
          <p:nvPr>
            <p:ph type="sldNum" idx="12"/>
          </p:nvPr>
        </p:nvSpPr>
        <p:spPr>
          <a:xfrm>
            <a:off x="6553200" y="6245225"/>
            <a:ext cx="2130424" cy="473075"/>
          </a:xfrm>
          <a:prstGeom prst="rect">
            <a:avLst/>
          </a:prstGeom>
          <a:noFill/>
          <a:ln>
            <a:noFill/>
          </a:ln>
        </p:spPr>
        <p:txBody>
          <a:bodyPr lIns="90000" tIns="46800" rIns="90000" bIns="46800" anchor="t" anchorCtr="0">
            <a:noAutofit/>
          </a:bodyPr>
          <a:lstStyle/>
          <a:p>
            <a:pPr marL="0" marR="0" lvl="0" indent="0" algn="l" rtl="0">
              <a:lnSpc>
                <a:spcPct val="93000"/>
              </a:lnSpc>
              <a:spcBef>
                <a:spcPts val="0"/>
              </a:spcBef>
              <a:spcAft>
                <a:spcPts val="0"/>
              </a:spcAft>
              <a:buClr>
                <a:srgbClr val="000000"/>
              </a:buClr>
              <a:buSzPct val="25000"/>
              <a:buFont typeface="Arial"/>
              <a:buNone/>
            </a:pPr>
            <a:fld id="{00000000-1234-1234-1234-123412341234}" type="slidenum">
              <a:rPr lang="en-US" sz="2400" b="0" i="0" u="none">
                <a:solidFill>
                  <a:srgbClr val="000000"/>
                </a:solidFill>
                <a:latin typeface="Arial"/>
                <a:ea typeface="Arial"/>
                <a:cs typeface="Arial"/>
                <a:sym typeface="Arial"/>
              </a:rPr>
              <a:t>‹#›</a:t>
            </a:fld>
            <a:endParaRPr lang="en-US" sz="2400" b="0" i="0" u="none">
              <a:solidFill>
                <a:srgbClr val="000000"/>
              </a:solidFill>
              <a:latin typeface="Arial"/>
              <a:ea typeface="Arial"/>
              <a:cs typeface="Arial"/>
              <a:sym typeface="Arial"/>
            </a:endParaRPr>
          </a:p>
        </p:txBody>
      </p:sp>
      <p:pic>
        <p:nvPicPr>
          <p:cNvPr id="15" name="Shape 15"/>
          <p:cNvPicPr preferRelativeResize="0"/>
          <p:nvPr/>
        </p:nvPicPr>
        <p:blipFill rotWithShape="1">
          <a:blip r:embed="rId3">
            <a:alphaModFix/>
          </a:blip>
          <a:srcRect/>
          <a:stretch/>
        </p:blipFill>
        <p:spPr>
          <a:xfrm>
            <a:off x="6786561" y="6126162"/>
            <a:ext cx="1900237" cy="647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Shape 25"/>
          <p:cNvSpPr txBox="1"/>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NWEN241 – Python 3</a:t>
            </a:r>
          </a:p>
        </p:txBody>
      </p:sp>
      <p:sp>
        <p:nvSpPr>
          <p:cNvPr id="26" name="Shape 26"/>
          <p:cNvSpPr txBox="1"/>
          <p:nvPr/>
        </p:nvSpPr>
        <p:spPr>
          <a:xfrm>
            <a:off x="1371600" y="3886200"/>
            <a:ext cx="6400800" cy="145740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Files and Web</a:t>
            </a:r>
          </a:p>
          <a:p>
            <a:pPr marL="0" marR="0" lvl="0" indent="0" algn="l" rtl="0">
              <a:lnSpc>
                <a:spcPct val="93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Shape 88"/>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89" name="Shape 89"/>
          <p:cNvSpPr txBox="1"/>
          <p:nvPr/>
        </p:nvSpPr>
        <p:spPr>
          <a:xfrm>
            <a:off x="314325" y="178911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And if you try to open a directory for reading, you get:</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&gt;&gt;&gt; fin = open('/home')</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IOError: [Errno 21] Is a directory</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Shape 95"/>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96" name="Shape 96"/>
          <p:cNvSpPr txBox="1"/>
          <p:nvPr/>
        </p:nvSpPr>
        <p:spPr>
          <a:xfrm>
            <a:off x="258762" y="1770061"/>
            <a:ext cx="7856537" cy="4651374"/>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You could use functions like os.path.exists and os.path.isfile, but it would take a lot of time and code to check all the possibilities (if “Errno 21” is any indication, there are at least 21 things that can go wrong). It is better to go ahead and try, and deal with problems if they happen, which is exactly what the try statement does.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Shape 102"/>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103" name="Shape 103"/>
          <p:cNvSpPr txBox="1"/>
          <p:nvPr/>
        </p:nvSpPr>
        <p:spPr>
          <a:xfrm>
            <a:off x="258762" y="177006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The syntax is similar to an if statement:</a:t>
            </a:r>
          </a:p>
          <a:p>
            <a:pPr marL="425450" marR="0" lvl="0" indent="-323850" algn="l" rtl="0">
              <a:lnSpc>
                <a:spcPct val="100000"/>
              </a:lnSpc>
              <a:spcBef>
                <a:spcPts val="700"/>
              </a:spcBef>
              <a:spcAft>
                <a:spcPts val="0"/>
              </a:spcAft>
              <a:buClr>
                <a:srgbClr val="000000"/>
              </a:buClr>
              <a:buSzPct val="25000"/>
              <a:buFont typeface="Arial"/>
              <a:buNone/>
            </a:pPr>
            <a:r>
              <a:rPr lang="en-US" sz="2800" b="0" i="0" u="none">
                <a:solidFill>
                  <a:srgbClr val="000000"/>
                </a:solidFill>
                <a:latin typeface="Arial"/>
                <a:ea typeface="Arial"/>
                <a:cs typeface="Arial"/>
                <a:sym typeface="Arial"/>
              </a:rPr>
              <a:t>try: </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fin = open('bad_file')</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for line in fin:</a:t>
            </a:r>
          </a:p>
          <a:p>
            <a:pPr marL="1076325" marR="0" lvl="2" indent="-952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print (line)</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fin.close()</a:t>
            </a:r>
          </a:p>
          <a:p>
            <a:pPr marL="425450" marR="0" lvl="0" indent="-323850" algn="l" rtl="0">
              <a:lnSpc>
                <a:spcPct val="100000"/>
              </a:lnSpc>
              <a:spcBef>
                <a:spcPts val="700"/>
              </a:spcBef>
              <a:spcAft>
                <a:spcPts val="0"/>
              </a:spcAft>
              <a:buClr>
                <a:srgbClr val="000000"/>
              </a:buClr>
              <a:buSzPct val="25000"/>
              <a:buFont typeface="Arial"/>
              <a:buNone/>
            </a:pPr>
            <a:r>
              <a:rPr lang="en-US" sz="2800" b="0" i="0" u="none">
                <a:solidFill>
                  <a:srgbClr val="000000"/>
                </a:solidFill>
                <a:latin typeface="Arial"/>
                <a:ea typeface="Arial"/>
                <a:cs typeface="Arial"/>
                <a:sym typeface="Arial"/>
              </a:rPr>
              <a:t>except: </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print 'Something went wrong.'</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Shape 109"/>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110" name="Shape 110"/>
          <p:cNvSpPr txBox="1"/>
          <p:nvPr/>
        </p:nvSpPr>
        <p:spPr>
          <a:xfrm>
            <a:off x="258762" y="177006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The syntax is similar to an if statement:</a:t>
            </a:r>
          </a:p>
          <a:p>
            <a:pPr marL="425450" marR="0" lvl="0" indent="-323850" algn="l" rtl="0">
              <a:lnSpc>
                <a:spcPct val="100000"/>
              </a:lnSpc>
              <a:spcBef>
                <a:spcPts val="700"/>
              </a:spcBef>
              <a:spcAft>
                <a:spcPts val="0"/>
              </a:spcAft>
              <a:buClr>
                <a:srgbClr val="000000"/>
              </a:buClr>
              <a:buSzPct val="25000"/>
              <a:buFont typeface="Arial"/>
              <a:buNone/>
            </a:pPr>
            <a:r>
              <a:rPr lang="en-US" sz="2800" b="0" i="0" u="none">
                <a:solidFill>
                  <a:srgbClr val="000000"/>
                </a:solidFill>
                <a:latin typeface="Arial"/>
                <a:ea typeface="Arial"/>
                <a:cs typeface="Arial"/>
                <a:sym typeface="Arial"/>
              </a:rPr>
              <a:t>try: </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fin = open('bad_file')</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for line in fin:</a:t>
            </a:r>
          </a:p>
          <a:p>
            <a:pPr marL="1076325" marR="0" lvl="2" indent="-952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print (line)</a:t>
            </a:r>
          </a:p>
          <a:p>
            <a:pPr marL="574675" marR="0" lvl="1" indent="-317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fin.close()</a:t>
            </a:r>
          </a:p>
          <a:p>
            <a:pPr marL="0" marR="0" lvl="0" indent="-69850" algn="l" rtl="0">
              <a:lnSpc>
                <a:spcPct val="100000"/>
              </a:lnSpc>
              <a:spcBef>
                <a:spcPts val="700"/>
              </a:spcBef>
              <a:spcAft>
                <a:spcPts val="0"/>
              </a:spcAft>
              <a:buClr>
                <a:schemeClr val="dk1"/>
              </a:buClr>
              <a:buSzPct val="39285"/>
              <a:buFont typeface="Arial"/>
              <a:buNone/>
            </a:pPr>
            <a:r>
              <a:rPr lang="en-US" sz="2800"/>
              <a:t> except Exception as e: </a:t>
            </a:r>
          </a:p>
          <a:p>
            <a:pPr marL="574675" marR="0" lvl="0" indent="-73025" algn="l" rtl="0">
              <a:lnSpc>
                <a:spcPct val="100000"/>
              </a:lnSpc>
              <a:spcBef>
                <a:spcPts val="700"/>
              </a:spcBef>
              <a:spcAft>
                <a:spcPts val="0"/>
              </a:spcAft>
              <a:buClr>
                <a:schemeClr val="dk1"/>
              </a:buClr>
              <a:buSzPct val="39285"/>
              <a:buFont typeface="Arial"/>
              <a:buNone/>
            </a:pPr>
            <a:r>
              <a:rPr lang="en-US" sz="2800"/>
              <a:t>print ("Something went wrong.")</a:t>
            </a:r>
          </a:p>
          <a:p>
            <a:pPr marL="574675" marR="0" lvl="0" indent="-73025" algn="l" rtl="0">
              <a:lnSpc>
                <a:spcPct val="100000"/>
              </a:lnSpc>
              <a:spcBef>
                <a:spcPts val="700"/>
              </a:spcBef>
              <a:spcAft>
                <a:spcPts val="0"/>
              </a:spcAft>
              <a:buClr>
                <a:schemeClr val="dk1"/>
              </a:buClr>
              <a:buSzPct val="39285"/>
              <a:buFont typeface="Arial"/>
              <a:buNone/>
            </a:pPr>
            <a:r>
              <a:rPr lang="en-US" sz="2800"/>
              <a:t>print (e)</a:t>
            </a:r>
          </a:p>
          <a:p>
            <a:pPr marL="574675" marR="0" lvl="1" indent="-3175" algn="l" rtl="0">
              <a:lnSpc>
                <a:spcPct val="100000"/>
              </a:lnSpc>
              <a:spcBef>
                <a:spcPts val="700"/>
              </a:spcBef>
              <a:spcAft>
                <a:spcPts val="0"/>
              </a:spcAft>
              <a:buClr>
                <a:srgbClr val="000000"/>
              </a:buClr>
              <a:buFont typeface="Arial"/>
              <a:buNone/>
            </a:pPr>
            <a:endParaRPr sz="280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Shape 116"/>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Structured Text Files</a:t>
            </a:r>
          </a:p>
        </p:txBody>
      </p:sp>
      <p:sp>
        <p:nvSpPr>
          <p:cNvPr id="117" name="Shape 117"/>
          <p:cNvSpPr txBox="1"/>
          <p:nvPr/>
        </p:nvSpPr>
        <p:spPr>
          <a:xfrm>
            <a:off x="258762" y="177006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2800" b="0" i="0" u="none">
                <a:solidFill>
                  <a:srgbClr val="000000"/>
                </a:solidFill>
                <a:latin typeface="Arial"/>
                <a:ea typeface="Arial"/>
                <a:cs typeface="Arial"/>
                <a:sym typeface="Arial"/>
              </a:rPr>
              <a:t>Several standards exist for exchanging files.</a:t>
            </a:r>
          </a:p>
          <a:p>
            <a:pPr marL="741362" marR="0" lvl="1" indent="-284162" algn="l" rtl="0">
              <a:lnSpc>
                <a:spcPct val="93000"/>
              </a:lnSpc>
              <a:spcBef>
                <a:spcPts val="800"/>
              </a:spcBef>
              <a:spcAft>
                <a:spcPts val="0"/>
              </a:spcAft>
              <a:buClr>
                <a:srgbClr val="000000"/>
              </a:buClr>
              <a:buSzPct val="100000"/>
              <a:buFont typeface="Times New Roman"/>
              <a:buChar char="–"/>
            </a:pPr>
            <a:r>
              <a:rPr lang="en-US" sz="2800" b="0" i="0" u="none" strike="noStrike" cap="none">
                <a:solidFill>
                  <a:srgbClr val="000000"/>
                </a:solidFill>
                <a:latin typeface="Arial"/>
                <a:ea typeface="Arial"/>
                <a:cs typeface="Arial"/>
                <a:sym typeface="Arial"/>
              </a:rPr>
              <a:t>Delimiters</a:t>
            </a:r>
          </a:p>
          <a:p>
            <a:pPr marL="741362" marR="0" lvl="1" indent="-284162" algn="l" rtl="0">
              <a:lnSpc>
                <a:spcPct val="93000"/>
              </a:lnSpc>
              <a:spcBef>
                <a:spcPts val="800"/>
              </a:spcBef>
              <a:spcAft>
                <a:spcPts val="0"/>
              </a:spcAft>
              <a:buClr>
                <a:srgbClr val="000000"/>
              </a:buClr>
              <a:buSzPct val="100000"/>
              <a:buFont typeface="Times New Roman"/>
              <a:buChar char="–"/>
            </a:pPr>
            <a:r>
              <a:rPr lang="en-US" sz="2800" b="0" i="0" u="none" strike="noStrike" cap="none">
                <a:solidFill>
                  <a:srgbClr val="000000"/>
                </a:solidFill>
                <a:latin typeface="Arial"/>
                <a:ea typeface="Arial"/>
                <a:cs typeface="Arial"/>
                <a:sym typeface="Arial"/>
              </a:rPr>
              <a:t>Punctuation</a:t>
            </a:r>
          </a:p>
          <a:p>
            <a:pPr marL="741362" marR="0" lvl="1" indent="-284162" algn="l" rtl="0">
              <a:lnSpc>
                <a:spcPct val="93000"/>
              </a:lnSpc>
              <a:spcBef>
                <a:spcPts val="800"/>
              </a:spcBef>
              <a:spcAft>
                <a:spcPts val="0"/>
              </a:spcAft>
              <a:buClr>
                <a:srgbClr val="000000"/>
              </a:buClr>
              <a:buSzPct val="100000"/>
              <a:buFont typeface="Times New Roman"/>
              <a:buChar char="–"/>
            </a:pPr>
            <a:r>
              <a:rPr lang="en-US" sz="2800" b="0" i="0" u="none" strike="noStrike" cap="none">
                <a:solidFill>
                  <a:srgbClr val="000000"/>
                </a:solidFill>
                <a:latin typeface="Arial"/>
                <a:ea typeface="Arial"/>
                <a:cs typeface="Arial"/>
                <a:sym typeface="Arial"/>
              </a:rPr>
              <a:t>Indentation</a:t>
            </a:r>
          </a:p>
          <a:p>
            <a:pPr marL="741362" marR="0" lvl="1" indent="-284162" algn="l" rtl="0">
              <a:lnSpc>
                <a:spcPct val="93000"/>
              </a:lnSpc>
              <a:spcBef>
                <a:spcPts val="800"/>
              </a:spcBef>
              <a:spcAft>
                <a:spcPts val="0"/>
              </a:spcAft>
              <a:buClr>
                <a:srgbClr val="000000"/>
              </a:buClr>
              <a:buSzPct val="100000"/>
              <a:buFont typeface="Times New Roman"/>
              <a:buChar char="–"/>
            </a:pPr>
            <a:r>
              <a:rPr lang="en-US" sz="2800" b="0" i="0" u="none" strike="noStrike" cap="none">
                <a:solidFill>
                  <a:srgbClr val="000000"/>
                </a:solidFill>
                <a:latin typeface="Arial"/>
                <a:ea typeface="Arial"/>
                <a:cs typeface="Arial"/>
                <a:sym typeface="Arial"/>
              </a:rPr>
              <a:t>Miscellaneous</a:t>
            </a:r>
          </a:p>
          <a:p>
            <a:pPr marL="425450" marR="0" lvl="0" indent="-323850" algn="l" rtl="0">
              <a:lnSpc>
                <a:spcPct val="93000"/>
              </a:lnSpc>
              <a:spcBef>
                <a:spcPts val="800"/>
              </a:spcBef>
              <a:spcAft>
                <a:spcPts val="0"/>
              </a:spcAft>
              <a:buClr>
                <a:srgbClr val="000000"/>
              </a:buClr>
              <a:buSzPct val="100000"/>
              <a:buFont typeface="Arial"/>
              <a:buChar char="•"/>
            </a:pPr>
            <a:r>
              <a:rPr lang="en-US" sz="2800" b="0" i="0" u="none">
                <a:solidFill>
                  <a:srgbClr val="000000"/>
                </a:solidFill>
                <a:latin typeface="Arial"/>
                <a:ea typeface="Arial"/>
                <a:cs typeface="Arial"/>
                <a:sym typeface="Arial"/>
              </a:rPr>
              <a:t>Common example is CSV (comma separated values)</a:t>
            </a:r>
          </a:p>
          <a:p>
            <a:pPr marL="425450" marR="0" lvl="0" indent="-323850" algn="l" rtl="0">
              <a:lnSpc>
                <a:spcPct val="93000"/>
              </a:lnSpc>
              <a:spcBef>
                <a:spcPts val="800"/>
              </a:spcBef>
              <a:spcAft>
                <a:spcPts val="0"/>
              </a:spcAft>
              <a:buClr>
                <a:srgbClr val="000000"/>
              </a:buClr>
              <a:buSzPct val="100000"/>
              <a:buFont typeface="Arial"/>
              <a:buChar char="•"/>
            </a:pPr>
            <a:r>
              <a:rPr lang="en-US" sz="2800" b="0" i="0" u="none">
                <a:solidFill>
                  <a:srgbClr val="000000"/>
                </a:solidFill>
                <a:latin typeface="Arial"/>
                <a:ea typeface="Arial"/>
                <a:cs typeface="Arial"/>
                <a:sym typeface="Arial"/>
              </a:rPr>
              <a:t>Module exists to simplify this.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sp>
        <p:nvSpPr>
          <p:cNvPr id="123" name="Shape 123"/>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CSV</a:t>
            </a:r>
          </a:p>
        </p:txBody>
      </p:sp>
      <p:sp>
        <p:nvSpPr>
          <p:cNvPr id="124" name="Shape 124"/>
          <p:cNvSpPr txBox="1"/>
          <p:nvPr/>
        </p:nvSpPr>
        <p:spPr>
          <a:xfrm>
            <a:off x="258762" y="177006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Implementing your own code </a:t>
            </a:r>
            <a:r>
              <a:rPr lang="en-US" sz="3200"/>
              <a:t>can be</a:t>
            </a:r>
            <a:r>
              <a:rPr lang="en-US" sz="3200" b="0" i="0" u="none">
                <a:solidFill>
                  <a:srgbClr val="000000"/>
                </a:solidFill>
                <a:latin typeface="Arial"/>
                <a:ea typeface="Arial"/>
                <a:cs typeface="Arial"/>
                <a:sym typeface="Arial"/>
              </a:rPr>
              <a:t> problematic.</a:t>
            </a:r>
          </a:p>
          <a:p>
            <a:pPr marL="425450" marR="0" lvl="0" indent="-323850" algn="l" rtl="0">
              <a:lnSpc>
                <a:spcPct val="93000"/>
              </a:lnSpc>
              <a:spcBef>
                <a:spcPts val="0"/>
              </a:spcBef>
              <a:spcAft>
                <a:spcPts val="0"/>
              </a:spcAft>
              <a:buClr>
                <a:srgbClr val="000000"/>
              </a:buClr>
              <a:buSzPct val="100000"/>
              <a:buFont typeface="Arial"/>
              <a:buChar char="•"/>
            </a:pPr>
            <a:r>
              <a:rPr lang="en-US" sz="3200"/>
              <a:t>There are “wrappers” for interacting with some common file types (csv, xml, json, etc.)</a:t>
            </a:r>
          </a:p>
          <a:p>
            <a:pPr marL="425450" marR="0" lvl="0" indent="-323850" algn="l" rtl="0">
              <a:lnSpc>
                <a:spcPct val="93000"/>
              </a:lnSpc>
              <a:spcBef>
                <a:spcPts val="80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Common patterns:</a:t>
            </a:r>
          </a:p>
          <a:p>
            <a:pPr marL="741362" marR="0" lvl="1" indent="-284162" algn="l" rtl="0">
              <a:lnSpc>
                <a:spcPct val="93000"/>
              </a:lnSpc>
              <a:spcBef>
                <a:spcPts val="800"/>
              </a:spcBef>
              <a:spcAft>
                <a:spcPts val="0"/>
              </a:spcAft>
              <a:buClr>
                <a:srgbClr val="000000"/>
              </a:buClr>
              <a:buSzPct val="100000"/>
              <a:buFont typeface="Times New Roman"/>
              <a:buChar char="–"/>
            </a:pPr>
            <a:r>
              <a:rPr lang="en-US" sz="3200" b="0" i="0" u="none" strike="noStrike" cap="none">
                <a:solidFill>
                  <a:srgbClr val="000000"/>
                </a:solidFill>
                <a:latin typeface="Arial"/>
                <a:ea typeface="Arial"/>
                <a:cs typeface="Arial"/>
                <a:sym typeface="Arial"/>
              </a:rPr>
              <a:t>Read and write list of rows.</a:t>
            </a:r>
          </a:p>
          <a:p>
            <a:pPr marL="741362" marR="0" lvl="1" indent="-284162" algn="l" rtl="0">
              <a:lnSpc>
                <a:spcPct val="93000"/>
              </a:lnSpc>
              <a:spcBef>
                <a:spcPts val="800"/>
              </a:spcBef>
              <a:spcAft>
                <a:spcPts val="0"/>
              </a:spcAft>
              <a:buClr>
                <a:srgbClr val="000000"/>
              </a:buClr>
              <a:buSzPct val="100000"/>
              <a:buFont typeface="Times New Roman"/>
              <a:buChar char="–"/>
            </a:pPr>
            <a:r>
              <a:rPr lang="en-US" sz="3200" b="0" i="0" u="none" strike="noStrike" cap="none">
                <a:solidFill>
                  <a:srgbClr val="000000"/>
                </a:solidFill>
                <a:latin typeface="Arial"/>
                <a:ea typeface="Arial"/>
                <a:cs typeface="Arial"/>
                <a:sym typeface="Arial"/>
              </a:rPr>
              <a:t>Read and write list of dictionaries (i.e. each entry is structured)</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Shape 130"/>
          <p:cNvSpPr txBox="1"/>
          <p:nvPr/>
        </p:nvSpPr>
        <p:spPr>
          <a:xfrm>
            <a:off x="376237" y="358775"/>
            <a:ext cx="8337600" cy="1141500"/>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The Web</a:t>
            </a:r>
          </a:p>
        </p:txBody>
      </p:sp>
      <p:sp>
        <p:nvSpPr>
          <p:cNvPr id="131" name="Shape 131"/>
          <p:cNvSpPr txBox="1"/>
          <p:nvPr/>
        </p:nvSpPr>
        <p:spPr>
          <a:xfrm>
            <a:off x="258762" y="1770061"/>
            <a:ext cx="7856400" cy="4437000"/>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Python makes accessing files on the web as easy as reading from the local file system.</a:t>
            </a:r>
          </a:p>
          <a:p>
            <a:pPr marL="0" marR="0" lvl="0" indent="0" algn="l" rtl="0">
              <a:lnSpc>
                <a:spcPct val="93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sp>
        <p:nvSpPr>
          <p:cNvPr id="137" name="Shape 137"/>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Things we have ignored</a:t>
            </a:r>
          </a:p>
        </p:txBody>
      </p:sp>
      <p:sp>
        <p:nvSpPr>
          <p:cNvPr id="138" name="Shape 138"/>
          <p:cNvSpPr txBox="1"/>
          <p:nvPr/>
        </p:nvSpPr>
        <p:spPr>
          <a:xfrm>
            <a:off x="258762" y="177006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dirty="0">
                <a:solidFill>
                  <a:srgbClr val="000000"/>
                </a:solidFill>
                <a:latin typeface="Arial"/>
                <a:ea typeface="Arial"/>
                <a:cs typeface="Arial"/>
                <a:sym typeface="Arial"/>
              </a:rPr>
              <a:t>Encoding of files.</a:t>
            </a:r>
          </a:p>
          <a:p>
            <a:pPr marL="425450" marR="0" lvl="0" indent="-323850" algn="l" rtl="0">
              <a:lnSpc>
                <a:spcPct val="93000"/>
              </a:lnSpc>
              <a:spcBef>
                <a:spcPts val="800"/>
              </a:spcBef>
              <a:spcAft>
                <a:spcPts val="0"/>
              </a:spcAft>
              <a:buClr>
                <a:srgbClr val="000000"/>
              </a:buClr>
              <a:buSzPct val="100000"/>
              <a:buFont typeface="Arial"/>
              <a:buChar char="•"/>
            </a:pPr>
            <a:r>
              <a:rPr lang="en-US" sz="3200" b="0" i="0" u="none" dirty="0">
                <a:solidFill>
                  <a:srgbClr val="000000"/>
                </a:solidFill>
                <a:latin typeface="Arial"/>
                <a:ea typeface="Arial"/>
                <a:cs typeface="Arial"/>
                <a:sym typeface="Arial"/>
              </a:rPr>
              <a:t>All the examples here are UTF-8 text files</a:t>
            </a:r>
            <a:r>
              <a:rPr lang="en-US" sz="3200" b="0" i="0" u="none" dirty="0" smtClean="0">
                <a:solidFill>
                  <a:srgbClr val="000000"/>
                </a:solidFill>
                <a:latin typeface="Arial"/>
                <a:ea typeface="Arial"/>
                <a:cs typeface="Arial"/>
                <a:sym typeface="Arial"/>
              </a:rPr>
              <a:t>.</a:t>
            </a:r>
            <a:endParaRPr lang="en-US" sz="3200" b="0" i="0" u="none" dirty="0">
              <a:solidFill>
                <a:srgbClr val="000000"/>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Shape 32"/>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Files and the Web</a:t>
            </a:r>
          </a:p>
        </p:txBody>
      </p:sp>
      <p:sp>
        <p:nvSpPr>
          <p:cNvPr id="33" name="Shape 33"/>
          <p:cNvSpPr txBox="1"/>
          <p:nvPr/>
        </p:nvSpPr>
        <p:spPr>
          <a:xfrm>
            <a:off x="314325" y="1789111"/>
            <a:ext cx="7856537" cy="4525961"/>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Introduced in COMP102/103.</a:t>
            </a:r>
          </a:p>
          <a:p>
            <a:pPr marL="425450" marR="0" lvl="0" indent="-323850" algn="l" rtl="0">
              <a:lnSpc>
                <a:spcPct val="93000"/>
              </a:lnSpc>
              <a:spcBef>
                <a:spcPts val="80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Operating systems use files, web servers use files, payroll systems use files …</a:t>
            </a:r>
          </a:p>
          <a:p>
            <a:pPr marL="425450" marR="0" lvl="0" indent="-323850" algn="l" rtl="0">
              <a:lnSpc>
                <a:spcPct val="93000"/>
              </a:lnSpc>
              <a:spcBef>
                <a:spcPts val="80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They're pretty fundamental.</a:t>
            </a:r>
          </a:p>
          <a:p>
            <a:pPr marL="425450" marR="0" lvl="0" indent="-323850" algn="l" rtl="0">
              <a:lnSpc>
                <a:spcPct val="93000"/>
              </a:lnSpc>
              <a:spcBef>
                <a:spcPts val="80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Unsurprisingly Python supports file I/O:</a:t>
            </a:r>
          </a:p>
          <a:p>
            <a:pPr marL="739775" marR="0" lvl="1" indent="-282575" algn="l" rtl="0">
              <a:lnSpc>
                <a:spcPct val="100000"/>
              </a:lnSpc>
              <a:spcBef>
                <a:spcPts val="70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flat files</a:t>
            </a:r>
          </a:p>
          <a:p>
            <a:pPr marL="739775" marR="0" lvl="1" indent="-282575" algn="l" rtl="0">
              <a:lnSpc>
                <a:spcPct val="100000"/>
              </a:lnSpc>
              <a:spcBef>
                <a:spcPts val="70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structured files</a:t>
            </a:r>
          </a:p>
          <a:p>
            <a:pPr marL="425450" marR="0" lvl="0" indent="-323850" algn="l" rtl="0">
              <a:lnSpc>
                <a:spcPct val="100000"/>
              </a:lnSpc>
              <a:spcBef>
                <a:spcPts val="800"/>
              </a:spcBef>
              <a:spcAft>
                <a:spcPts val="0"/>
              </a:spcAft>
              <a:buClr>
                <a:srgbClr val="000000"/>
              </a:buClr>
              <a:buSzPct val="100000"/>
              <a:buFont typeface="Arial"/>
              <a:buChar char="•"/>
            </a:pPr>
            <a:r>
              <a:rPr lang="en-US" sz="2800" b="0" i="0" u="none">
                <a:solidFill>
                  <a:srgbClr val="000000"/>
                </a:solidFill>
                <a:latin typeface="Arial"/>
                <a:ea typeface="Arial"/>
                <a:cs typeface="Arial"/>
                <a:sym typeface="Arial"/>
              </a:rPr>
              <a:t>Python treats accessing the web as a file</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
        <p:cNvGrpSpPr/>
        <p:nvPr/>
      </p:nvGrpSpPr>
      <p:grpSpPr>
        <a:xfrm>
          <a:off x="0" y="0"/>
          <a:ext cx="0" cy="0"/>
          <a:chOff x="0" y="0"/>
          <a:chExt cx="0" cy="0"/>
        </a:xfrm>
      </p:grpSpPr>
      <p:sp>
        <p:nvSpPr>
          <p:cNvPr id="39" name="Shape 39"/>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Writing our first file</a:t>
            </a:r>
          </a:p>
        </p:txBody>
      </p:sp>
      <p:sp>
        <p:nvSpPr>
          <p:cNvPr id="40" name="Shape 40"/>
          <p:cNvSpPr txBox="1"/>
          <p:nvPr/>
        </p:nvSpPr>
        <p:spPr>
          <a:xfrm>
            <a:off x="314325" y="1789111"/>
            <a:ext cx="7856400" cy="4437000"/>
          </a:xfrm>
          <a:prstGeom prst="rect">
            <a:avLst/>
          </a:prstGeom>
          <a:noFill/>
          <a:ln>
            <a:noFill/>
          </a:ln>
        </p:spPr>
        <p:txBody>
          <a:bodyPr lIns="91425" tIns="45700" rIns="91425" bIns="45700" anchor="t" anchorCtr="0">
            <a:noAutofit/>
          </a:bodyPr>
          <a:lstStyle/>
          <a:p>
            <a:pPr marL="457200" marR="0" lvl="0" indent="-381000" algn="l" rtl="0">
              <a:lnSpc>
                <a:spcPct val="93000"/>
              </a:lnSpc>
              <a:spcBef>
                <a:spcPts val="0"/>
              </a:spcBef>
              <a:spcAft>
                <a:spcPts val="0"/>
              </a:spcAft>
              <a:buClr>
                <a:srgbClr val="000000"/>
              </a:buClr>
              <a:buSzPct val="100000"/>
              <a:buFont typeface="Arial"/>
              <a:buChar char="-"/>
            </a:pPr>
            <a:r>
              <a:rPr lang="en-US" sz="2400" b="1" i="0" u="none" strike="noStrike" cap="none">
                <a:solidFill>
                  <a:srgbClr val="000000"/>
                </a:solidFill>
                <a:latin typeface="Arial"/>
                <a:ea typeface="Arial"/>
                <a:cs typeface="Arial"/>
                <a:sym typeface="Arial"/>
              </a:rPr>
              <a:t>open</a:t>
            </a:r>
            <a:r>
              <a:rPr lang="en-US" sz="2400" b="0" i="0" u="none" strike="noStrike" cap="none">
                <a:solidFill>
                  <a:srgbClr val="000000"/>
                </a:solidFill>
                <a:latin typeface="Arial"/>
                <a:ea typeface="Arial"/>
                <a:cs typeface="Arial"/>
                <a:sym typeface="Arial"/>
              </a:rPr>
              <a:t> returns a “file handle”,</a:t>
            </a:r>
          </a:p>
          <a:p>
            <a:pPr marL="1143000" marR="0" lvl="2" indent="-177800"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arguments:</a:t>
            </a:r>
          </a:p>
          <a:p>
            <a:pPr marL="1600200" marR="0" lvl="3" indent="-228600" algn="l" rtl="0">
              <a:lnSpc>
                <a:spcPct val="93000"/>
              </a:lnSpc>
              <a:spcBef>
                <a:spcPts val="800"/>
              </a:spcBef>
              <a:spcAft>
                <a:spcPts val="0"/>
              </a:spcAft>
              <a:buClr>
                <a:srgbClr val="000000"/>
              </a:buClr>
              <a:buSzPct val="25000"/>
              <a:buFont typeface="Arial"/>
              <a:buNone/>
            </a:pPr>
            <a:r>
              <a:rPr lang="en-US" sz="2400" b="0" i="0" u="none" strike="noStrike" cap="none">
                <a:solidFill>
                  <a:srgbClr val="000000"/>
                </a:solidFill>
                <a:latin typeface="Arial"/>
                <a:ea typeface="Arial"/>
                <a:cs typeface="Arial"/>
                <a:sym typeface="Arial"/>
              </a:rPr>
              <a:t>file_name – name of the file</a:t>
            </a:r>
          </a:p>
          <a:p>
            <a:pPr marL="1600200" marR="0" lvl="3" indent="-228600" algn="l" rtl="0">
              <a:lnSpc>
                <a:spcPct val="93000"/>
              </a:lnSpc>
              <a:spcBef>
                <a:spcPts val="800"/>
              </a:spcBef>
              <a:spcAft>
                <a:spcPts val="0"/>
              </a:spcAft>
              <a:buClr>
                <a:srgbClr val="000000"/>
              </a:buClr>
              <a:buSzPct val="25000"/>
              <a:buFont typeface="Arial"/>
              <a:buNone/>
            </a:pPr>
            <a:r>
              <a:rPr lang="en-US" sz="2400" b="0" i="0" u="none" strike="noStrike" cap="none">
                <a:solidFill>
                  <a:srgbClr val="000000"/>
                </a:solidFill>
                <a:latin typeface="Arial"/>
                <a:ea typeface="Arial"/>
                <a:cs typeface="Arial"/>
                <a:sym typeface="Arial"/>
              </a:rPr>
              <a:t>mode – writing, reading or append</a:t>
            </a:r>
          </a:p>
          <a:p>
            <a:pPr marL="1143000" marR="0" lvl="2" indent="-177800"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default is text (can write binary)</a:t>
            </a:r>
          </a:p>
          <a:p>
            <a:pPr marL="1143000" marR="0" lvl="2" indent="-177800"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hides o/s differences (e.g. n</a:t>
            </a:r>
            <a:r>
              <a:rPr lang="en-US" sz="2400"/>
              <a:t>ewline)</a:t>
            </a:r>
          </a:p>
          <a:p>
            <a:pPr marL="457200" marR="0" lvl="0" indent="-381000" algn="l" rtl="0">
              <a:lnSpc>
                <a:spcPct val="93000"/>
              </a:lnSpc>
              <a:spcBef>
                <a:spcPts val="800"/>
              </a:spcBef>
              <a:spcAft>
                <a:spcPts val="0"/>
              </a:spcAft>
              <a:buClr>
                <a:srgbClr val="000000"/>
              </a:buClr>
              <a:buSzPct val="100000"/>
              <a:buFont typeface="Arial"/>
              <a:buChar char="-"/>
            </a:pPr>
            <a:r>
              <a:rPr lang="en-US" sz="2400" b="1" i="0" u="none" strike="noStrike" cap="none">
                <a:solidFill>
                  <a:srgbClr val="000000"/>
                </a:solidFill>
                <a:latin typeface="Arial"/>
                <a:ea typeface="Arial"/>
                <a:cs typeface="Arial"/>
                <a:sym typeface="Arial"/>
              </a:rPr>
              <a:t>write</a:t>
            </a:r>
            <a:r>
              <a:rPr lang="en-US" sz="2400" b="0" i="0" u="none" strike="noStrike" cap="none">
                <a:solidFill>
                  <a:srgbClr val="000000"/>
                </a:solidFill>
                <a:latin typeface="Arial"/>
                <a:ea typeface="Arial"/>
                <a:cs typeface="Arial"/>
                <a:sym typeface="Arial"/>
              </a:rPr>
              <a:t> writes a string</a:t>
            </a:r>
          </a:p>
          <a:p>
            <a:pPr marL="1143000" marR="0" lvl="2" indent="-177800"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converts \n to operating specific line endings </a:t>
            </a:r>
          </a:p>
          <a:p>
            <a:pPr marL="457200" lvl="0" indent="-381000" rtl="0">
              <a:lnSpc>
                <a:spcPct val="93000"/>
              </a:lnSpc>
              <a:spcBef>
                <a:spcPts val="0"/>
              </a:spcBef>
              <a:buClr>
                <a:schemeClr val="dk1"/>
              </a:buClr>
              <a:buSzPct val="100000"/>
              <a:buChar char="-"/>
            </a:pPr>
            <a:r>
              <a:rPr lang="en-US" sz="2400" b="1">
                <a:solidFill>
                  <a:schemeClr val="dk1"/>
                </a:solidFill>
              </a:rPr>
              <a:t>close</a:t>
            </a:r>
            <a:r>
              <a:rPr lang="en-US" sz="2400">
                <a:solidFill>
                  <a:schemeClr val="dk1"/>
                </a:solidFill>
              </a:rPr>
              <a:t> frees up system resources</a:t>
            </a:r>
          </a:p>
          <a:p>
            <a:pPr lvl="0" rtl="0">
              <a:lnSpc>
                <a:spcPct val="93000"/>
              </a:lnSpc>
              <a:spcBef>
                <a:spcPts val="0"/>
              </a:spcBef>
              <a:buNone/>
            </a:pPr>
            <a:endParaRPr>
              <a:solidFill>
                <a:schemeClr val="dk1"/>
              </a:solidFill>
            </a:endParaRPr>
          </a:p>
          <a:p>
            <a:pPr lvl="0" rtl="0">
              <a:lnSpc>
                <a:spcPct val="93000"/>
              </a:lnSpc>
              <a:spcBef>
                <a:spcPts val="0"/>
              </a:spcBef>
              <a:buNone/>
            </a:pPr>
            <a:endParaRPr sz="3200">
              <a:solidFill>
                <a:schemeClr val="dk1"/>
              </a:solidFill>
            </a:endParaRPr>
          </a:p>
          <a:p>
            <a:pPr marL="914400" marR="0" lvl="0" indent="0" algn="l" rtl="0">
              <a:lnSpc>
                <a:spcPct val="93000"/>
              </a:lnSpc>
              <a:spcBef>
                <a:spcPts val="800"/>
              </a:spcBef>
              <a:spcAft>
                <a:spcPts val="0"/>
              </a:spcAft>
              <a:buNone/>
            </a:pPr>
            <a:endParaRPr sz="24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Reading a line at a time</a:t>
            </a:r>
          </a:p>
        </p:txBody>
      </p:sp>
      <p:sp>
        <p:nvSpPr>
          <p:cNvPr id="47" name="Shape 47"/>
          <p:cNvSpPr txBox="1"/>
          <p:nvPr/>
        </p:nvSpPr>
        <p:spPr>
          <a:xfrm>
            <a:off x="314325" y="1789111"/>
            <a:ext cx="7856537" cy="4437062"/>
          </a:xfrm>
          <a:prstGeom prst="rect">
            <a:avLst/>
          </a:prstGeom>
          <a:noFill/>
          <a:ln>
            <a:noFill/>
          </a:ln>
        </p:spPr>
        <p:txBody>
          <a:bodyPr lIns="91425" tIns="45700" rIns="91425" bIns="45700" anchor="t" anchorCtr="0">
            <a:noAutofit/>
          </a:bodyPr>
          <a:lstStyle/>
          <a:p>
            <a:pPr marL="741362" marR="0" lvl="1" indent="-233362" algn="l" rtl="0">
              <a:lnSpc>
                <a:spcPct val="93000"/>
              </a:lnSpc>
              <a:spcBef>
                <a:spcPts val="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“file handle” is an iterable object</a:t>
            </a:r>
          </a:p>
          <a:p>
            <a:pPr marL="741362" marR="0" lvl="1" indent="-233362"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 you can use this to loop through a file and read a line at a time</a:t>
            </a:r>
          </a:p>
          <a:p>
            <a:pPr marL="741362" marR="0" lvl="1" indent="-233362" algn="l" rtl="0">
              <a:lnSpc>
                <a:spcPct val="93000"/>
              </a:lnSpc>
              <a:spcBef>
                <a:spcPts val="800"/>
              </a:spcBef>
              <a:spcAft>
                <a:spcPts val="0"/>
              </a:spcAft>
              <a:buClr>
                <a:srgbClr val="000000"/>
              </a:buClr>
              <a:buSzPct val="100000"/>
              <a:buFont typeface="Times New Roman"/>
              <a:buChar char="–"/>
            </a:pPr>
            <a:r>
              <a:rPr lang="en-US" sz="2400"/>
              <a:t> Read with:</a:t>
            </a:r>
          </a:p>
          <a:p>
            <a:pPr marL="914400" marR="0" lvl="0" indent="457200" algn="l" rtl="0">
              <a:lnSpc>
                <a:spcPct val="93000"/>
              </a:lnSpc>
              <a:spcBef>
                <a:spcPts val="800"/>
              </a:spcBef>
              <a:spcAft>
                <a:spcPts val="0"/>
              </a:spcAft>
              <a:buNone/>
            </a:pPr>
            <a:r>
              <a:rPr lang="en-US" sz="2400"/>
              <a:t>for line in &lt;filehandle&gt;</a:t>
            </a:r>
          </a:p>
          <a:p>
            <a:pPr marL="2286000" marR="0" lvl="4" indent="-381000" algn="l" rtl="0">
              <a:lnSpc>
                <a:spcPct val="93000"/>
              </a:lnSpc>
              <a:spcBef>
                <a:spcPts val="800"/>
              </a:spcBef>
              <a:spcAft>
                <a:spcPts val="0"/>
              </a:spcAft>
              <a:buSzPct val="100000"/>
            </a:pPr>
            <a:r>
              <a:rPr lang="en-US" sz="2400"/>
              <a:t>Does line by line reading</a:t>
            </a:r>
          </a:p>
          <a:p>
            <a:pPr marL="914400" lvl="0" indent="457200" rtl="0">
              <a:lnSpc>
                <a:spcPct val="93000"/>
              </a:lnSpc>
              <a:spcBef>
                <a:spcPts val="800"/>
              </a:spcBef>
              <a:buNone/>
            </a:pPr>
            <a:r>
              <a:rPr lang="en-US" sz="2400">
                <a:solidFill>
                  <a:schemeClr val="dk1"/>
                </a:solidFill>
              </a:rPr>
              <a:t>Content = &lt;filehandle&gt;.read()</a:t>
            </a:r>
          </a:p>
          <a:p>
            <a:pPr marL="2286000" lvl="4" indent="-381000" rtl="0">
              <a:lnSpc>
                <a:spcPct val="93000"/>
              </a:lnSpc>
              <a:spcBef>
                <a:spcPts val="800"/>
              </a:spcBef>
              <a:buClr>
                <a:schemeClr val="dk1"/>
              </a:buClr>
              <a:buSzPct val="100000"/>
            </a:pPr>
            <a:r>
              <a:rPr lang="en-US" sz="2400">
                <a:solidFill>
                  <a:schemeClr val="dk1"/>
                </a:solidFill>
              </a:rPr>
              <a:t>Reads the whole file into a string</a:t>
            </a:r>
          </a:p>
          <a:p>
            <a:pPr marL="914400" lvl="0" indent="457200" rtl="0">
              <a:lnSpc>
                <a:spcPct val="93000"/>
              </a:lnSpc>
              <a:spcBef>
                <a:spcPts val="800"/>
              </a:spcBef>
              <a:buNone/>
            </a:pPr>
            <a:r>
              <a:rPr lang="en-US" sz="2400">
                <a:solidFill>
                  <a:schemeClr val="dk1"/>
                </a:solidFill>
              </a:rPr>
              <a:t>Content = &lt;filehandle&gt;.readlines()</a:t>
            </a:r>
          </a:p>
          <a:p>
            <a:pPr marL="2286000" lvl="4" indent="-381000" rtl="0">
              <a:lnSpc>
                <a:spcPct val="93000"/>
              </a:lnSpc>
              <a:spcBef>
                <a:spcPts val="800"/>
              </a:spcBef>
              <a:buClr>
                <a:schemeClr val="dk1"/>
              </a:buClr>
              <a:buSzPct val="100000"/>
            </a:pPr>
            <a:r>
              <a:rPr lang="en-US" sz="2400">
                <a:solidFill>
                  <a:schemeClr val="dk1"/>
                </a:solidFill>
              </a:rPr>
              <a:t>Reads the whole file into a list</a:t>
            </a:r>
          </a:p>
          <a:p>
            <a:pPr marL="741362" marR="0" lvl="1" indent="-233362" algn="l" rtl="0">
              <a:lnSpc>
                <a:spcPct val="93000"/>
              </a:lnSpc>
              <a:spcBef>
                <a:spcPts val="800"/>
              </a:spcBef>
              <a:spcAft>
                <a:spcPts val="0"/>
              </a:spcAft>
              <a:buClr>
                <a:srgbClr val="000000"/>
              </a:buClr>
              <a:buSzPct val="100000"/>
              <a:buFont typeface="Times New Roman"/>
              <a:buChar char="–"/>
            </a:pPr>
            <a:r>
              <a:rPr lang="en-US" sz="2400" b="0" i="0" u="none" strike="noStrike" cap="none">
                <a:solidFill>
                  <a:srgbClr val="000000"/>
                </a:solidFill>
                <a:latin typeface="Arial"/>
                <a:ea typeface="Arial"/>
                <a:cs typeface="Arial"/>
                <a:sym typeface="Arial"/>
              </a:rPr>
              <a:t>remember to close the file</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
        <p:cNvGrpSpPr/>
        <p:nvPr/>
      </p:nvGrpSpPr>
      <p:grpSpPr>
        <a:xfrm>
          <a:off x="0" y="0"/>
          <a:ext cx="0" cy="0"/>
          <a:chOff x="0" y="0"/>
          <a:chExt cx="0" cy="0"/>
        </a:xfrm>
      </p:grpSpPr>
      <p:sp>
        <p:nvSpPr>
          <p:cNvPr id="53" name="Shape 53"/>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Directories</a:t>
            </a:r>
          </a:p>
        </p:txBody>
      </p:sp>
      <p:sp>
        <p:nvSpPr>
          <p:cNvPr id="54" name="Shape 54"/>
          <p:cNvSpPr txBox="1"/>
          <p:nvPr/>
        </p:nvSpPr>
        <p:spPr>
          <a:xfrm>
            <a:off x="314325" y="1789111"/>
            <a:ext cx="7856537" cy="4437062"/>
          </a:xfrm>
          <a:prstGeom prst="rect">
            <a:avLst/>
          </a:prstGeom>
          <a:noFill/>
          <a:ln>
            <a:noFill/>
          </a:ln>
        </p:spPr>
        <p:txBody>
          <a:bodyPr lIns="91425" tIns="45700" rIns="91425" bIns="45700" anchor="t" anchorCtr="0">
            <a:noAutofit/>
          </a:bodyPr>
          <a:lstStyle/>
          <a:p>
            <a:pPr marL="741362" marR="0" lvl="1" indent="-284162" algn="l" rtl="0">
              <a:lnSpc>
                <a:spcPct val="93000"/>
              </a:lnSpc>
              <a:spcBef>
                <a:spcPts val="0"/>
              </a:spcBef>
              <a:spcAft>
                <a:spcPts val="0"/>
              </a:spcAft>
              <a:buClr>
                <a:srgbClr val="000000"/>
              </a:buClr>
              <a:buSzPct val="100000"/>
              <a:buFont typeface="Times New Roman"/>
              <a:buChar char="–"/>
            </a:pPr>
            <a:r>
              <a:rPr lang="en-US" sz="3200" b="0" i="0" u="none" strike="noStrike" cap="none">
                <a:solidFill>
                  <a:srgbClr val="000000"/>
                </a:solidFill>
                <a:latin typeface="Arial"/>
                <a:ea typeface="Arial"/>
                <a:cs typeface="Arial"/>
                <a:sym typeface="Arial"/>
              </a:rPr>
              <a:t>What if the file is not in the same directory as where you are running your python script?</a:t>
            </a:r>
          </a:p>
          <a:p>
            <a:pPr marL="457200" marR="0" lvl="0" indent="0" algn="l" rtl="0">
              <a:lnSpc>
                <a:spcPct val="93000"/>
              </a:lnSpc>
              <a:spcBef>
                <a:spcPts val="0"/>
              </a:spcBef>
              <a:spcAft>
                <a:spcPts val="0"/>
              </a:spcAft>
              <a:buNone/>
            </a:pPr>
            <a:endParaRPr sz="3200"/>
          </a:p>
          <a:p>
            <a:pPr marL="741362" lvl="1" indent="-284162" rtl="0">
              <a:lnSpc>
                <a:spcPct val="93000"/>
              </a:lnSpc>
              <a:spcBef>
                <a:spcPts val="0"/>
              </a:spcBef>
              <a:buClr>
                <a:schemeClr val="dk1"/>
              </a:buClr>
              <a:buSzPct val="100000"/>
              <a:buFont typeface="Arial"/>
              <a:buChar char="–"/>
            </a:pPr>
            <a:r>
              <a:rPr lang="en-US" sz="3200">
                <a:solidFill>
                  <a:schemeClr val="dk1"/>
                </a:solidFill>
              </a:rPr>
              <a:t>Files are organised into directories (or folders) and we use paths to identify files</a:t>
            </a:r>
          </a:p>
          <a:p>
            <a:pPr marL="1371600" lvl="2" indent="-406400" rtl="0">
              <a:spcBef>
                <a:spcPts val="700"/>
              </a:spcBef>
              <a:buClr>
                <a:schemeClr val="dk1"/>
              </a:buClr>
              <a:buSzPct val="100000"/>
            </a:pPr>
            <a:r>
              <a:rPr lang="en-US" sz="2800">
                <a:solidFill>
                  <a:schemeClr val="dk1"/>
                </a:solidFill>
              </a:rPr>
              <a:t>relative paths</a:t>
            </a:r>
          </a:p>
          <a:p>
            <a:pPr marL="1371600" lvl="2" indent="-406400" rtl="0">
              <a:spcBef>
                <a:spcPts val="700"/>
              </a:spcBef>
              <a:buClr>
                <a:schemeClr val="dk1"/>
              </a:buClr>
              <a:buSzPct val="100000"/>
            </a:pPr>
            <a:r>
              <a:rPr lang="en-US" sz="2800">
                <a:solidFill>
                  <a:schemeClr val="dk1"/>
                </a:solidFill>
              </a:rPr>
              <a:t>absolute paths</a:t>
            </a:r>
          </a:p>
          <a:p>
            <a:pPr marL="0" marR="0" lvl="0" indent="0" algn="l" rtl="0">
              <a:lnSpc>
                <a:spcPct val="93000"/>
              </a:lnSpc>
              <a:spcBef>
                <a:spcPts val="0"/>
              </a:spcBef>
              <a:spcAft>
                <a:spcPts val="0"/>
              </a:spcAft>
              <a:buNone/>
            </a:pPr>
            <a:endParaRPr sz="32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Shape 60"/>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Filenames and paths</a:t>
            </a:r>
          </a:p>
        </p:txBody>
      </p:sp>
      <p:sp>
        <p:nvSpPr>
          <p:cNvPr id="61" name="Shape 61"/>
          <p:cNvSpPr txBox="1"/>
          <p:nvPr/>
        </p:nvSpPr>
        <p:spPr>
          <a:xfrm>
            <a:off x="360362" y="1603375"/>
            <a:ext cx="7856537" cy="4651374"/>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We're going to use a module to help us handle these</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&gt;&gt;&gt; import os</a:t>
            </a:r>
          </a:p>
          <a:p>
            <a:pPr marL="425450" marR="0" lvl="0" indent="-323850" algn="l" rtl="0">
              <a:lnSpc>
                <a:spcPct val="100000"/>
              </a:lnSpc>
              <a:spcBef>
                <a:spcPts val="80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If we use pydoc3 to see more about os we get:</a:t>
            </a:r>
          </a:p>
          <a:p>
            <a:pPr marL="504825" marR="0" lvl="1" indent="-952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NAME</a:t>
            </a:r>
          </a:p>
          <a:p>
            <a:pPr marL="504825" marR="0" lvl="1" indent="-9525" algn="l" rtl="0">
              <a:lnSpc>
                <a:spcPct val="100000"/>
              </a:lnSpc>
              <a:spcBef>
                <a:spcPts val="70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    os - OS routines for Mac, NT, or Posix depending on what system we're on.</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sp>
        <p:nvSpPr>
          <p:cNvPr id="67" name="Shape 67"/>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Filenames and paths</a:t>
            </a:r>
          </a:p>
        </p:txBody>
      </p:sp>
      <p:sp>
        <p:nvSpPr>
          <p:cNvPr id="68" name="Shape 68"/>
          <p:cNvSpPr txBox="1"/>
          <p:nvPr/>
        </p:nvSpPr>
        <p:spPr>
          <a:xfrm>
            <a:off x="360362" y="1603375"/>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25000"/>
              <a:buFont typeface="Arial"/>
              <a:buNone/>
            </a:pPr>
            <a:r>
              <a:rPr lang="en-US" sz="3200"/>
              <a:t>os.</a:t>
            </a:r>
            <a:r>
              <a:rPr lang="en-US" sz="3200" b="0" i="0" u="none">
                <a:solidFill>
                  <a:srgbClr val="000000"/>
                </a:solidFill>
                <a:latin typeface="Arial"/>
                <a:ea typeface="Arial"/>
                <a:cs typeface="Arial"/>
                <a:sym typeface="Arial"/>
              </a:rPr>
              <a:t>getcwd – get current working directory</a:t>
            </a:r>
          </a:p>
          <a:p>
            <a:pPr marL="425450" marR="0" lvl="0" indent="-323850" algn="l" rtl="0">
              <a:lnSpc>
                <a:spcPct val="93000"/>
              </a:lnSpc>
              <a:spcBef>
                <a:spcPts val="700"/>
              </a:spcBef>
              <a:spcAft>
                <a:spcPts val="0"/>
              </a:spcAft>
              <a:buClr>
                <a:srgbClr val="000000"/>
              </a:buClr>
              <a:buFont typeface="Arial"/>
              <a:buNone/>
            </a:pPr>
            <a:endParaRPr sz="2800" b="0" i="0" u="none">
              <a:solidFill>
                <a:srgbClr val="000000"/>
              </a:solidFill>
              <a:latin typeface="Arial"/>
              <a:ea typeface="Arial"/>
              <a:cs typeface="Arial"/>
              <a:sym typeface="Arial"/>
            </a:endParaRPr>
          </a:p>
          <a:p>
            <a:pPr marL="425450" marR="0" lvl="0" indent="-323850" algn="l" rtl="0">
              <a:lnSpc>
                <a:spcPct val="93000"/>
              </a:lnSpc>
              <a:spcBef>
                <a:spcPts val="700"/>
              </a:spcBef>
              <a:spcAft>
                <a:spcPts val="0"/>
              </a:spcAft>
              <a:buClr>
                <a:srgbClr val="000000"/>
              </a:buClr>
              <a:buSzPct val="25000"/>
              <a:buFont typeface="Arial"/>
              <a:buNone/>
            </a:pPr>
            <a:r>
              <a:rPr lang="en-US" sz="2800" b="0" i="0" u="none">
                <a:solidFill>
                  <a:srgbClr val="000000"/>
                </a:solidFill>
                <a:latin typeface="Arial"/>
                <a:ea typeface="Arial"/>
                <a:cs typeface="Arial"/>
                <a:sym typeface="Arial"/>
              </a:rPr>
              <a:t>	To find the absolute path to a file, you can</a:t>
            </a:r>
            <a:br>
              <a:rPr lang="en-US" sz="2800" b="0" i="0" u="none">
                <a:solidFill>
                  <a:srgbClr val="000000"/>
                </a:solidFill>
                <a:latin typeface="Arial"/>
                <a:ea typeface="Arial"/>
                <a:cs typeface="Arial"/>
                <a:sym typeface="Arial"/>
              </a:rPr>
            </a:br>
            <a:r>
              <a:rPr lang="en-US" sz="2800" b="0" i="0" u="none">
                <a:solidFill>
                  <a:srgbClr val="000000"/>
                </a:solidFill>
                <a:latin typeface="Arial"/>
                <a:ea typeface="Arial"/>
                <a:cs typeface="Arial"/>
                <a:sym typeface="Arial"/>
              </a:rPr>
              <a:t>	use os.path.abspath</a:t>
            </a:r>
          </a:p>
          <a:p>
            <a:pPr marL="425450" marR="0" lvl="0" indent="-323850" algn="l" rtl="0">
              <a:lnSpc>
                <a:spcPct val="100000"/>
              </a:lnSpc>
              <a:spcBef>
                <a:spcPts val="700"/>
              </a:spcBef>
              <a:spcAft>
                <a:spcPts val="0"/>
              </a:spcAft>
              <a:buClr>
                <a:srgbClr val="000000"/>
              </a:buClr>
              <a:buFont typeface="Arial"/>
              <a:buNone/>
            </a:pPr>
            <a:endParaRPr sz="2800" b="0" i="0" u="none">
              <a:solidFill>
                <a:srgbClr val="000000"/>
              </a:solidFill>
              <a:latin typeface="Arial"/>
              <a:ea typeface="Arial"/>
              <a:cs typeface="Arial"/>
              <a:sym typeface="Arial"/>
            </a:endParaRPr>
          </a:p>
          <a:p>
            <a:pPr marL="425450" marR="0" lvl="0" indent="-323850" algn="l" rtl="0">
              <a:lnSpc>
                <a:spcPct val="100000"/>
              </a:lnSpc>
              <a:spcBef>
                <a:spcPts val="700"/>
              </a:spcBef>
              <a:spcAft>
                <a:spcPts val="0"/>
              </a:spcAft>
              <a:buClr>
                <a:srgbClr val="000000"/>
              </a:buClr>
              <a:buSzPct val="25000"/>
              <a:buFont typeface="Arial"/>
              <a:buNone/>
            </a:pPr>
            <a:r>
              <a:rPr lang="en-US" sz="2800" b="0" i="0" u="none">
                <a:solidFill>
                  <a:srgbClr val="000000"/>
                </a:solidFill>
                <a:latin typeface="Arial"/>
                <a:ea typeface="Arial"/>
                <a:cs typeface="Arial"/>
                <a:sym typeface="Arial"/>
              </a:rPr>
              <a:t>	os.path.exists checks whether a file or</a:t>
            </a:r>
            <a:br>
              <a:rPr lang="en-US" sz="2800" b="0" i="0" u="none">
                <a:solidFill>
                  <a:srgbClr val="000000"/>
                </a:solidFill>
                <a:latin typeface="Arial"/>
                <a:ea typeface="Arial"/>
                <a:cs typeface="Arial"/>
                <a:sym typeface="Arial"/>
              </a:rPr>
            </a:br>
            <a:r>
              <a:rPr lang="en-US" sz="2800" b="0" i="0" u="none">
                <a:solidFill>
                  <a:srgbClr val="000000"/>
                </a:solidFill>
                <a:latin typeface="Arial"/>
                <a:ea typeface="Arial"/>
                <a:cs typeface="Arial"/>
                <a:sym typeface="Arial"/>
              </a:rPr>
              <a:t>	directory exists</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Shape 74"/>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75" name="Shape 75"/>
          <p:cNvSpPr txBox="1"/>
          <p:nvPr/>
        </p:nvSpPr>
        <p:spPr>
          <a:xfrm>
            <a:off x="314325" y="178911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A lot of things can go wrong when you try to read and write files (or program in general). If you try to open a file that doesn’t exist, you get an IOError:</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&gt;&gt;&gt; fin = open('bad_file')</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IOError: [Errno 2] No such file or directory: 'bad_file'</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Shape 81"/>
          <p:cNvSpPr txBox="1"/>
          <p:nvPr/>
        </p:nvSpPr>
        <p:spPr>
          <a:xfrm>
            <a:off x="376237" y="358775"/>
            <a:ext cx="8337550" cy="1141411"/>
          </a:xfrm>
          <a:prstGeom prst="rect">
            <a:avLst/>
          </a:prstGeom>
          <a:noFill/>
          <a:ln>
            <a:noFill/>
          </a:ln>
        </p:spPr>
        <p:txBody>
          <a:bodyPr lIns="91425" tIns="45700" rIns="91425" bIns="45700" anchor="ctr" anchorCtr="0">
            <a:noAutofit/>
          </a:bodyPr>
          <a:lstStyle/>
          <a:p>
            <a:pPr marL="0" marR="0" lvl="0" indent="0" algn="ctr" rtl="0">
              <a:lnSpc>
                <a:spcPct val="93000"/>
              </a:lnSpc>
              <a:spcBef>
                <a:spcPts val="0"/>
              </a:spcBef>
              <a:spcAft>
                <a:spcPts val="0"/>
              </a:spcAft>
              <a:buClr>
                <a:srgbClr val="000000"/>
              </a:buClr>
              <a:buSzPct val="25000"/>
              <a:buFont typeface="Arial"/>
              <a:buNone/>
            </a:pPr>
            <a:r>
              <a:rPr lang="en-US" sz="4400" b="0" i="0" u="none">
                <a:solidFill>
                  <a:srgbClr val="000000"/>
                </a:solidFill>
                <a:latin typeface="Arial"/>
                <a:ea typeface="Arial"/>
                <a:cs typeface="Arial"/>
                <a:sym typeface="Arial"/>
              </a:rPr>
              <a:t>Catching exceptions</a:t>
            </a:r>
          </a:p>
        </p:txBody>
      </p:sp>
      <p:sp>
        <p:nvSpPr>
          <p:cNvPr id="82" name="Shape 82"/>
          <p:cNvSpPr txBox="1"/>
          <p:nvPr/>
        </p:nvSpPr>
        <p:spPr>
          <a:xfrm>
            <a:off x="314325" y="1789111"/>
            <a:ext cx="7856537" cy="4437062"/>
          </a:xfrm>
          <a:prstGeom prst="rect">
            <a:avLst/>
          </a:prstGeom>
          <a:noFill/>
          <a:ln>
            <a:noFill/>
          </a:ln>
        </p:spPr>
        <p:txBody>
          <a:bodyPr lIns="91425" tIns="45700" rIns="91425" bIns="45700" anchor="t" anchorCtr="0">
            <a:noAutofit/>
          </a:bodyPr>
          <a:lstStyle/>
          <a:p>
            <a:pPr marL="425450" marR="0" lvl="0" indent="-323850" algn="l" rtl="0">
              <a:lnSpc>
                <a:spcPct val="93000"/>
              </a:lnSpc>
              <a:spcBef>
                <a:spcPts val="0"/>
              </a:spcBef>
              <a:spcAft>
                <a:spcPts val="0"/>
              </a:spcAft>
              <a:buClr>
                <a:srgbClr val="000000"/>
              </a:buClr>
              <a:buSzPct val="100000"/>
              <a:buFont typeface="Arial"/>
              <a:buChar char="•"/>
            </a:pPr>
            <a:r>
              <a:rPr lang="en-US" sz="3200" b="0" i="0" u="none">
                <a:solidFill>
                  <a:srgbClr val="000000"/>
                </a:solidFill>
                <a:latin typeface="Arial"/>
                <a:ea typeface="Arial"/>
                <a:cs typeface="Arial"/>
                <a:sym typeface="Arial"/>
              </a:rPr>
              <a:t>If you don’t have permission to access a file:</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&gt;&gt;&gt; fout = open('/etc/passwd', 'w')</a:t>
            </a:r>
          </a:p>
          <a:p>
            <a:pPr marL="425450" marR="0" lvl="0" indent="-323850" algn="l" rtl="0">
              <a:lnSpc>
                <a:spcPct val="100000"/>
              </a:lnSpc>
              <a:spcBef>
                <a:spcPts val="800"/>
              </a:spcBef>
              <a:spcAft>
                <a:spcPts val="0"/>
              </a:spcAft>
              <a:buClr>
                <a:srgbClr val="000000"/>
              </a:buClr>
              <a:buSzPct val="25000"/>
              <a:buFont typeface="Arial"/>
              <a:buNone/>
            </a:pPr>
            <a:r>
              <a:rPr lang="en-US" sz="3200" b="0" i="0" u="none">
                <a:solidFill>
                  <a:srgbClr val="000000"/>
                </a:solidFill>
                <a:latin typeface="Arial"/>
                <a:ea typeface="Arial"/>
                <a:cs typeface="Arial"/>
                <a:sym typeface="Arial"/>
              </a:rPr>
              <a:t>IOError: [Errno 13] Permission denied: '/etc/passwd'</a:t>
            </a:r>
          </a:p>
          <a:p>
            <a:pPr marL="0" marR="0" lvl="0" indent="0" algn="l" rtl="0">
              <a:lnSpc>
                <a:spcPct val="93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transition spd="med">
    <p:fade/>
  </p:transition>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688</Words>
  <Application>Microsoft Office PowerPoint</Application>
  <PresentationFormat>On-screen Show (4:3)</PresentationFormat>
  <Paragraphs>102</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 Chard</cp:lastModifiedBy>
  <cp:revision>2</cp:revision>
  <cp:lastPrinted>2016-06-01T00:06:22Z</cp:lastPrinted>
  <dcterms:modified xsi:type="dcterms:W3CDTF">2016-06-01T00:34:44Z</dcterms:modified>
</cp:coreProperties>
</file>