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A330-01A2-D745-9820-AF160E91D2ED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7A226-6C76-5749-A648-B34F814D4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00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A226-6C76-5749-A648-B34F814D4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957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got to here, and showed the program (</a:t>
            </a:r>
            <a:r>
              <a:rPr lang="en-US" dirty="0" err="1" smtClean="0"/>
              <a:t>aucklandroads</a:t>
            </a:r>
            <a:r>
              <a:rPr lang="en-US" smtClean="0"/>
              <a:t> only)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DD735-E035-47E5-BAC5-6A6B641C0E12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418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A226-6C76-5749-A648-B34F814D4A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8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752600"/>
            <a:ext cx="7086600" cy="167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N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0866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AU" noProof="0" smtClean="0"/>
              <a:t>Click to edit Master subtitle style</a:t>
            </a:r>
            <a:endParaRPr lang="en-NZ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495800" cy="5661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NZ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96975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NZ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0"/>
            <a:ext cx="684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fld id="{AA23030D-4923-CD44-B164-183DE99A8E36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66FF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cs.victoria.ac.nz/Courses/COMP261_2016T1/Timetab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ent-sa.victoria.ac.nz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261 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Assignments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Assig</a:t>
            </a:r>
            <a:r>
              <a:rPr lang="en-US" dirty="0" smtClean="0"/>
              <a:t> 1:  </a:t>
            </a:r>
            <a:r>
              <a:rPr lang="en-US" dirty="0"/>
              <a:t>Displaying Auckland Road Map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structures:  graphs, tries, quad-trees </a:t>
            </a:r>
            <a:endParaRPr lang="en-NZ" dirty="0"/>
          </a:p>
          <a:p>
            <a:pPr>
              <a:spcBef>
                <a:spcPts val="1200"/>
              </a:spcBef>
              <a:tabLst>
                <a:tab pos="1527175" algn="l"/>
              </a:tabLst>
            </a:pPr>
            <a:r>
              <a:rPr lang="en-NZ" dirty="0" err="1" smtClean="0"/>
              <a:t>Assig</a:t>
            </a:r>
            <a:r>
              <a:rPr lang="en-NZ" dirty="0" smtClean="0"/>
              <a:t> 2:  Finding paths, articulation points, and capacity</a:t>
            </a:r>
            <a:br>
              <a:rPr lang="en-NZ" dirty="0" smtClean="0"/>
            </a:br>
            <a:r>
              <a:rPr lang="en-NZ" dirty="0" smtClean="0"/>
              <a:t>	in Road Maps.</a:t>
            </a:r>
          </a:p>
          <a:p>
            <a:pPr lvl="1"/>
            <a:r>
              <a:rPr lang="en-NZ" dirty="0" smtClean="0"/>
              <a:t>A* search, DFS articulation </a:t>
            </a:r>
            <a:r>
              <a:rPr lang="en-NZ" dirty="0" smtClean="0"/>
              <a:t>points</a:t>
            </a:r>
            <a:endParaRPr lang="en-NZ" dirty="0"/>
          </a:p>
          <a:p>
            <a:pPr>
              <a:spcBef>
                <a:spcPts val="1200"/>
              </a:spcBef>
            </a:pPr>
            <a:r>
              <a:rPr lang="en-NZ" dirty="0" err="1" smtClean="0"/>
              <a:t>Assig</a:t>
            </a:r>
            <a:r>
              <a:rPr lang="en-NZ" dirty="0" smtClean="0"/>
              <a:t> 3:  Graphics: rendering polygons</a:t>
            </a:r>
          </a:p>
          <a:p>
            <a:pPr lvl="1"/>
            <a:r>
              <a:rPr lang="en-NZ" dirty="0"/>
              <a:t>Z</a:t>
            </a:r>
            <a:r>
              <a:rPr lang="en-NZ" dirty="0" smtClean="0"/>
              <a:t>-buffer </a:t>
            </a:r>
            <a:r>
              <a:rPr lang="en-NZ" dirty="0" smtClean="0"/>
              <a:t>based rendering algorithms</a:t>
            </a:r>
          </a:p>
          <a:p>
            <a:pPr>
              <a:spcBef>
                <a:spcPts val="1200"/>
              </a:spcBef>
            </a:pPr>
            <a:r>
              <a:rPr lang="en-NZ" dirty="0" err="1" smtClean="0"/>
              <a:t>Assig</a:t>
            </a:r>
            <a:r>
              <a:rPr lang="en-NZ" dirty="0" smtClean="0"/>
              <a:t> 4:  Parsing robot control programs</a:t>
            </a:r>
          </a:p>
          <a:p>
            <a:pPr lvl="1"/>
            <a:r>
              <a:rPr lang="en-NZ" dirty="0" smtClean="0"/>
              <a:t>Top down r</a:t>
            </a:r>
            <a:r>
              <a:rPr lang="en-NZ" dirty="0" smtClean="0"/>
              <a:t>ecursive </a:t>
            </a:r>
            <a:r>
              <a:rPr lang="en-NZ" dirty="0" smtClean="0"/>
              <a:t>descent parsing</a:t>
            </a:r>
          </a:p>
          <a:p>
            <a:pPr>
              <a:spcBef>
                <a:spcPts val="1200"/>
              </a:spcBef>
            </a:pPr>
            <a:r>
              <a:rPr lang="en-NZ" dirty="0" err="1" smtClean="0"/>
              <a:t>Assig</a:t>
            </a:r>
            <a:r>
              <a:rPr lang="en-NZ" dirty="0" smtClean="0"/>
              <a:t> 5:  Indexing very large data sets</a:t>
            </a:r>
          </a:p>
          <a:p>
            <a:pPr lvl="1"/>
            <a:r>
              <a:rPr lang="en-NZ" dirty="0" smtClean="0"/>
              <a:t>B+ trees, low-level file structures.</a:t>
            </a:r>
          </a:p>
        </p:txBody>
      </p:sp>
    </p:spTree>
    <p:extLst>
      <p:ext uri="{BB962C8B-B14F-4D97-AF65-F5344CB8AC3E}">
        <p14:creationId xmlns:p14="http://schemas.microsoft.com/office/powerpoint/2010/main" val="2607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hard?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COMP 261 is definitely challenging, but most students found it rewarding.</a:t>
            </a:r>
          </a:p>
          <a:p>
            <a:endParaRPr lang="en-US" sz="2400" dirty="0" smtClean="0"/>
          </a:p>
          <a:p>
            <a:r>
              <a:rPr lang="en-US" sz="2400" dirty="0" smtClean="0"/>
              <a:t>It requires you to construct programs, mostly from scratch</a:t>
            </a:r>
          </a:p>
          <a:p>
            <a:endParaRPr lang="en-US" sz="2400" dirty="0"/>
          </a:p>
          <a:p>
            <a:r>
              <a:rPr lang="en-US" sz="2400" dirty="0" smtClean="0"/>
              <a:t>Critical strategy:</a:t>
            </a:r>
          </a:p>
          <a:p>
            <a:pPr marL="0" indent="0">
              <a:buNone/>
            </a:pPr>
            <a:r>
              <a:rPr lang="en-NZ" sz="2400" dirty="0" smtClean="0"/>
              <a:t> 	Do not leave the assignment until the last minute!!!</a:t>
            </a:r>
          </a:p>
          <a:p>
            <a:endParaRPr lang="en-NZ" sz="2400" dirty="0" smtClean="0"/>
          </a:p>
          <a:p>
            <a:pPr marL="0" indent="0">
              <a:buNone/>
            </a:pPr>
            <a:endParaRPr lang="en-NZ" sz="2400" dirty="0"/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2780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Prerequisites:  What’s assumed?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COMP 103   Abstract collection types:  sets, bags, lists, stacks, queues, priority queues, binary trees, general trees</a:t>
            </a:r>
          </a:p>
          <a:p>
            <a:pPr lvl="1">
              <a:spcBef>
                <a:spcPts val="400"/>
              </a:spcBef>
            </a:pPr>
            <a:r>
              <a:rPr lang="en-NZ" sz="2400" dirty="0" smtClean="0"/>
              <a:t>Programming in Java with Collections</a:t>
            </a:r>
          </a:p>
          <a:p>
            <a:pPr lvl="1">
              <a:spcBef>
                <a:spcPts val="400"/>
              </a:spcBef>
            </a:pPr>
            <a:r>
              <a:rPr lang="en-NZ" sz="2400" dirty="0" smtClean="0"/>
              <a:t>Array and linked data structures for sets, lists, </a:t>
            </a:r>
            <a:r>
              <a:rPr lang="en-NZ" sz="2400" dirty="0" err="1" smtClean="0"/>
              <a:t>hashtables</a:t>
            </a:r>
            <a:r>
              <a:rPr lang="en-NZ" sz="2400" dirty="0" smtClean="0"/>
              <a:t>, heaps, and trees.</a:t>
            </a:r>
          </a:p>
          <a:p>
            <a:pPr lvl="1">
              <a:spcBef>
                <a:spcPts val="400"/>
              </a:spcBef>
            </a:pPr>
            <a:r>
              <a:rPr lang="en-NZ" sz="2400" dirty="0" smtClean="0"/>
              <a:t>The meaning of big-O notation and complexity analysis</a:t>
            </a:r>
            <a:br>
              <a:rPr lang="en-NZ" sz="2400" dirty="0" smtClean="0"/>
            </a:br>
            <a:r>
              <a:rPr lang="en-NZ" sz="2400" dirty="0" smtClean="0"/>
              <a:t>and the ability to do simple analysis of complexity</a:t>
            </a:r>
          </a:p>
          <a:p>
            <a:pPr lvl="1">
              <a:spcBef>
                <a:spcPts val="400"/>
              </a:spcBef>
            </a:pPr>
            <a:r>
              <a:rPr lang="en-NZ" sz="2400" dirty="0" smtClean="0"/>
              <a:t>Searching, sorting, and tree traversal algorithms</a:t>
            </a:r>
          </a:p>
          <a:p>
            <a:pPr lvl="1">
              <a:spcBef>
                <a:spcPts val="400"/>
              </a:spcBef>
            </a:pPr>
            <a:endParaRPr lang="en-NZ" sz="2400" dirty="0"/>
          </a:p>
          <a:p>
            <a:pPr>
              <a:spcBef>
                <a:spcPts val="400"/>
              </a:spcBef>
            </a:pPr>
            <a:r>
              <a:rPr lang="en-NZ" sz="2400" dirty="0" smtClean="0"/>
              <a:t>A pass in COMP 103 is required</a:t>
            </a:r>
          </a:p>
          <a:p>
            <a:pPr>
              <a:spcBef>
                <a:spcPts val="400"/>
              </a:spcBef>
            </a:pP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8604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Prerequisites:  What’s assumed?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NZ" sz="2400" dirty="0" smtClean="0"/>
              <a:t>MATH 161 / ENGR 123</a:t>
            </a:r>
          </a:p>
          <a:p>
            <a:pPr lvl="1"/>
            <a:r>
              <a:rPr lang="en-NZ" sz="2400" dirty="0" smtClean="0"/>
              <a:t>A graph as a collection of vertices/nodes and edges</a:t>
            </a:r>
          </a:p>
          <a:p>
            <a:pPr lvl="1"/>
            <a:r>
              <a:rPr lang="en-NZ" sz="2400" dirty="0" smtClean="0"/>
              <a:t>connectedness, paths, and other simple properties of graphs</a:t>
            </a:r>
          </a:p>
          <a:p>
            <a:pPr lvl="1"/>
            <a:r>
              <a:rPr lang="en-NZ" sz="2400" dirty="0" smtClean="0"/>
              <a:t>Minimum spanning tree problem.</a:t>
            </a:r>
          </a:p>
          <a:p>
            <a:pPr lvl="1"/>
            <a:r>
              <a:rPr lang="en-NZ" sz="2400" dirty="0" smtClean="0"/>
              <a:t>Simple combinatorics.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B</a:t>
            </a:r>
            <a:r>
              <a:rPr lang="en-US" sz="2400" dirty="0" smtClean="0"/>
              <a:t>asic 2D geometry.   </a:t>
            </a:r>
            <a:br>
              <a:rPr lang="en-US" sz="2400" dirty="0" smtClean="0"/>
            </a:br>
            <a:r>
              <a:rPr lang="en-US" sz="2400" dirty="0" smtClean="0"/>
              <a:t>The graphics algorithms component uses vectors and matrices - it helps to have done MATH 151 / ENGR 121</a:t>
            </a:r>
            <a:endParaRPr lang="en-NZ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The ability to find things out by yourself.</a:t>
            </a:r>
            <a:br>
              <a:rPr lang="en-US" sz="2400" dirty="0" smtClean="0"/>
            </a:br>
            <a:r>
              <a:rPr lang="en-US" sz="2400" dirty="0" smtClean="0"/>
              <a:t>COMP 261 does NOT “spoon feed”, like 102 &amp; 103.</a:t>
            </a:r>
          </a:p>
          <a:p>
            <a:pPr>
              <a:spcBef>
                <a:spcPts val="1800"/>
              </a:spcBef>
            </a:pPr>
            <a:endParaRPr lang="en-NZ" sz="2400" dirty="0" smtClean="0"/>
          </a:p>
          <a:p>
            <a:pPr>
              <a:spcBef>
                <a:spcPts val="1800"/>
              </a:spcBef>
            </a:pPr>
            <a:r>
              <a:rPr lang="en-NZ" sz="2400" dirty="0" smtClean="0"/>
              <a:t>Any admin / organisation Questions?</a:t>
            </a:r>
          </a:p>
        </p:txBody>
      </p:sp>
    </p:spTree>
    <p:extLst>
      <p:ext uri="{BB962C8B-B14F-4D97-AF65-F5344CB8AC3E}">
        <p14:creationId xmlns:p14="http://schemas.microsoft.com/office/powerpoint/2010/main" val="40804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 smtClean="0"/>
              <a:t>Graphs  (Reminder </a:t>
            </a:r>
            <a:r>
              <a:rPr lang="en-NZ" sz="3200" dirty="0"/>
              <a:t>from </a:t>
            </a:r>
            <a:r>
              <a:rPr lang="en-NZ" sz="3200" dirty="0" smtClean="0"/>
              <a:t>MATH161 / ENGR12X)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2000" dirty="0" smtClean="0"/>
              <a:t>Collection of nodes (“vertices”) </a:t>
            </a:r>
          </a:p>
          <a:p>
            <a:r>
              <a:rPr lang="en-NZ" sz="2000" dirty="0" smtClean="0"/>
              <a:t>Collection of edges 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NZ" sz="2000" dirty="0" smtClean="0"/>
              <a:t>(pairs of nodes, connections between nodes)</a:t>
            </a:r>
            <a:endParaRPr lang="en-NZ" sz="2000" dirty="0"/>
          </a:p>
          <a:p>
            <a:endParaRPr lang="en-NZ" sz="2000" dirty="0" smtClean="0"/>
          </a:p>
          <a:p>
            <a:r>
              <a:rPr lang="en-NZ" sz="2000" dirty="0" smtClean="0"/>
              <a:t>Useful for representing huge variety</a:t>
            </a:r>
            <a:br>
              <a:rPr lang="en-NZ" sz="2000" dirty="0" smtClean="0"/>
            </a:br>
            <a:r>
              <a:rPr lang="en-NZ" sz="2000" dirty="0" smtClean="0"/>
              <a:t>of situations in world</a:t>
            </a:r>
          </a:p>
          <a:p>
            <a:pPr lvl="1"/>
            <a:r>
              <a:rPr lang="en-NZ" sz="2000" dirty="0" smtClean="0"/>
              <a:t>places/objects with connections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NZ" sz="2000" i="1" dirty="0" smtClean="0"/>
              <a:t>airports &amp; flights,</a:t>
            </a:r>
            <a:br>
              <a:rPr lang="en-NZ" sz="2000" i="1" dirty="0" smtClean="0"/>
            </a:br>
            <a:r>
              <a:rPr lang="en-NZ" sz="2000" i="1" dirty="0" smtClean="0"/>
              <a:t>intersections &amp; roads,</a:t>
            </a:r>
            <a:br>
              <a:rPr lang="en-NZ" sz="2000" i="1" dirty="0" smtClean="0"/>
            </a:br>
            <a:r>
              <a:rPr lang="en-NZ" sz="2000" i="1" dirty="0" smtClean="0"/>
              <a:t>network switches and cables …. </a:t>
            </a:r>
          </a:p>
          <a:p>
            <a:pPr lvl="1"/>
            <a:r>
              <a:rPr lang="en-NZ" sz="2000" dirty="0" smtClean="0"/>
              <a:t>entities with relationships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NZ" sz="2000" i="1" dirty="0" smtClean="0"/>
              <a:t>social</a:t>
            </a:r>
            <a:r>
              <a:rPr lang="en-NZ" sz="2000" dirty="0" smtClean="0"/>
              <a:t> </a:t>
            </a:r>
            <a:r>
              <a:rPr lang="en-NZ" sz="2000" i="1" dirty="0" smtClean="0"/>
              <a:t>networks,</a:t>
            </a:r>
            <a:br>
              <a:rPr lang="en-NZ" sz="2000" i="1" dirty="0" smtClean="0"/>
            </a:br>
            <a:r>
              <a:rPr lang="en-NZ" sz="2000" i="1" dirty="0" smtClean="0"/>
              <a:t>biological models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NZ" sz="2000" i="1" dirty="0" smtClean="0"/>
              <a:t>web pages ….</a:t>
            </a:r>
          </a:p>
          <a:p>
            <a:pPr lvl="1"/>
            <a:r>
              <a:rPr lang="en-NZ" sz="2000" dirty="0" smtClean="0"/>
              <a:t>states and actions</a:t>
            </a:r>
          </a:p>
          <a:p>
            <a:pPr marL="819150" lvl="2" indent="0">
              <a:spcBef>
                <a:spcPts val="0"/>
              </a:spcBef>
              <a:buNone/>
            </a:pPr>
            <a:r>
              <a:rPr lang="en-NZ" sz="2000" i="1" dirty="0" smtClean="0"/>
              <a:t>games, plans, …..</a:t>
            </a:r>
            <a:endParaRPr lang="en-NZ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5675201" y="3631598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Oval 4"/>
          <p:cNvSpPr/>
          <p:nvPr/>
        </p:nvSpPr>
        <p:spPr bwMode="auto">
          <a:xfrm rot="20213843">
            <a:off x="6078542" y="1913878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358689" y="1643698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316416" y="3747102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60568" y="2147754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87050" y="3516095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60677" y="4623859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 rot="1264440">
            <a:off x="6570224" y="5586766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578301" y="4550042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103387" y="5877272"/>
            <a:ext cx="504056" cy="504056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4" name="Straight Connector 13"/>
          <p:cNvCxnSpPr>
            <a:stCxn id="4" idx="4"/>
            <a:endCxn id="10" idx="0"/>
          </p:cNvCxnSpPr>
          <p:nvPr/>
        </p:nvCxnSpPr>
        <p:spPr bwMode="auto">
          <a:xfrm flipH="1">
            <a:off x="5912705" y="4135654"/>
            <a:ext cx="14524" cy="48820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stCxn id="5" idx="3"/>
            <a:endCxn id="4" idx="0"/>
          </p:cNvCxnSpPr>
          <p:nvPr/>
        </p:nvCxnSpPr>
        <p:spPr bwMode="auto">
          <a:xfrm flipH="1">
            <a:off x="5927229" y="2399751"/>
            <a:ext cx="309348" cy="123184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>
            <a:stCxn id="9" idx="6"/>
            <a:endCxn id="7" idx="2"/>
          </p:cNvCxnSpPr>
          <p:nvPr/>
        </p:nvCxnSpPr>
        <p:spPr bwMode="auto">
          <a:xfrm>
            <a:off x="7391106" y="3768123"/>
            <a:ext cx="925310" cy="23100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stCxn id="9" idx="1"/>
            <a:endCxn id="5" idx="5"/>
          </p:cNvCxnSpPr>
          <p:nvPr/>
        </p:nvCxnSpPr>
        <p:spPr bwMode="auto">
          <a:xfrm flipH="1" flipV="1">
            <a:off x="6564415" y="2259899"/>
            <a:ext cx="396452" cy="133001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>
            <a:stCxn id="9" idx="7"/>
            <a:endCxn id="6" idx="3"/>
          </p:cNvCxnSpPr>
          <p:nvPr/>
        </p:nvCxnSpPr>
        <p:spPr bwMode="auto">
          <a:xfrm flipV="1">
            <a:off x="7317289" y="2073937"/>
            <a:ext cx="115217" cy="151597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6" idx="6"/>
            <a:endCxn id="8" idx="1"/>
          </p:cNvCxnSpPr>
          <p:nvPr/>
        </p:nvCxnSpPr>
        <p:spPr bwMode="auto">
          <a:xfrm>
            <a:off x="7862745" y="1895726"/>
            <a:ext cx="471640" cy="32584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>
            <a:stCxn id="8" idx="4"/>
            <a:endCxn id="7" idx="0"/>
          </p:cNvCxnSpPr>
          <p:nvPr/>
        </p:nvCxnSpPr>
        <p:spPr bwMode="auto">
          <a:xfrm>
            <a:off x="8512596" y="2651810"/>
            <a:ext cx="55848" cy="109529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8" idx="3"/>
            <a:endCxn id="12" idx="7"/>
          </p:cNvCxnSpPr>
          <p:nvPr/>
        </p:nvCxnSpPr>
        <p:spPr bwMode="auto">
          <a:xfrm flipH="1">
            <a:off x="8008540" y="2577993"/>
            <a:ext cx="325845" cy="204586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stCxn id="6" idx="4"/>
            <a:endCxn id="12" idx="0"/>
          </p:cNvCxnSpPr>
          <p:nvPr/>
        </p:nvCxnSpPr>
        <p:spPr bwMode="auto">
          <a:xfrm>
            <a:off x="7610717" y="2147754"/>
            <a:ext cx="219612" cy="24022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>
            <a:stCxn id="9" idx="5"/>
            <a:endCxn id="12" idx="1"/>
          </p:cNvCxnSpPr>
          <p:nvPr/>
        </p:nvCxnSpPr>
        <p:spPr bwMode="auto">
          <a:xfrm>
            <a:off x="7317289" y="3946334"/>
            <a:ext cx="334829" cy="67752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stCxn id="12" idx="2"/>
            <a:endCxn id="10" idx="6"/>
          </p:cNvCxnSpPr>
          <p:nvPr/>
        </p:nvCxnSpPr>
        <p:spPr bwMode="auto">
          <a:xfrm flipH="1">
            <a:off x="6164733" y="4802070"/>
            <a:ext cx="1413568" cy="7381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>
            <a:stCxn id="5" idx="4"/>
            <a:endCxn id="11" idx="1"/>
          </p:cNvCxnSpPr>
          <p:nvPr/>
        </p:nvCxnSpPr>
        <p:spPr bwMode="auto">
          <a:xfrm>
            <a:off x="6429461" y="2397722"/>
            <a:ext cx="290579" cy="32107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stCxn id="10" idx="5"/>
            <a:endCxn id="11" idx="2"/>
          </p:cNvCxnSpPr>
          <p:nvPr/>
        </p:nvCxnSpPr>
        <p:spPr bwMode="auto">
          <a:xfrm>
            <a:off x="6090916" y="5054098"/>
            <a:ext cx="496164" cy="69407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9" idx="4"/>
            <a:endCxn id="11" idx="0"/>
          </p:cNvCxnSpPr>
          <p:nvPr/>
        </p:nvCxnSpPr>
        <p:spPr bwMode="auto">
          <a:xfrm flipH="1">
            <a:off x="6912875" y="4020151"/>
            <a:ext cx="226203" cy="158347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stCxn id="12" idx="3"/>
            <a:endCxn id="11" idx="7"/>
          </p:cNvCxnSpPr>
          <p:nvPr/>
        </p:nvCxnSpPr>
        <p:spPr bwMode="auto">
          <a:xfrm flipH="1">
            <a:off x="7052624" y="4980281"/>
            <a:ext cx="599494" cy="7563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/>
          <p:cNvCxnSpPr>
            <a:stCxn id="11" idx="6"/>
            <a:endCxn id="13" idx="2"/>
          </p:cNvCxnSpPr>
          <p:nvPr/>
        </p:nvCxnSpPr>
        <p:spPr bwMode="auto">
          <a:xfrm>
            <a:off x="7057424" y="5929417"/>
            <a:ext cx="1045963" cy="199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stCxn id="7" idx="4"/>
            <a:endCxn id="13" idx="7"/>
          </p:cNvCxnSpPr>
          <p:nvPr/>
        </p:nvCxnSpPr>
        <p:spPr bwMode="auto">
          <a:xfrm flipH="1">
            <a:off x="8533626" y="4251158"/>
            <a:ext cx="34818" cy="169993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/>
          <p:cNvCxnSpPr>
            <a:stCxn id="12" idx="5"/>
            <a:endCxn id="13" idx="0"/>
          </p:cNvCxnSpPr>
          <p:nvPr/>
        </p:nvCxnSpPr>
        <p:spPr bwMode="auto">
          <a:xfrm>
            <a:off x="8008540" y="4980281"/>
            <a:ext cx="346875" cy="89699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/>
          <p:cNvCxnSpPr>
            <a:stCxn id="5" idx="6"/>
            <a:endCxn id="6" idx="2"/>
          </p:cNvCxnSpPr>
          <p:nvPr/>
        </p:nvCxnSpPr>
        <p:spPr bwMode="auto">
          <a:xfrm flipV="1">
            <a:off x="6562386" y="1895726"/>
            <a:ext cx="796303" cy="17128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Straight Connector 32"/>
          <p:cNvCxnSpPr>
            <a:stCxn id="4" idx="6"/>
            <a:endCxn id="9" idx="2"/>
          </p:cNvCxnSpPr>
          <p:nvPr/>
        </p:nvCxnSpPr>
        <p:spPr bwMode="auto">
          <a:xfrm flipV="1">
            <a:off x="6179257" y="3768123"/>
            <a:ext cx="707793" cy="11550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108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Graph Variants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2000" dirty="0" smtClean="0"/>
              <a:t>Directed or Undirected:    </a:t>
            </a:r>
          </a:p>
          <a:p>
            <a:pPr lvl="1">
              <a:spcBef>
                <a:spcPts val="0"/>
              </a:spcBef>
              <a:buNone/>
            </a:pPr>
            <a:r>
              <a:rPr lang="en-NZ" sz="2000" dirty="0" smtClean="0"/>
              <a:t>Are the edges symmetric or not?    Facebook or Twitter?</a:t>
            </a:r>
          </a:p>
          <a:p>
            <a:pPr>
              <a:spcBef>
                <a:spcPts val="1200"/>
              </a:spcBef>
            </a:pPr>
            <a:r>
              <a:rPr lang="en-NZ" sz="2000" dirty="0" smtClean="0"/>
              <a:t>Single or multi-graph: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NZ" sz="2000" dirty="0" smtClean="0"/>
              <a:t>Can there be two edges between a pair of nodes?</a:t>
            </a:r>
            <a:endParaRPr lang="en-AU" sz="2000" dirty="0" smtClean="0"/>
          </a:p>
          <a:p>
            <a:pPr>
              <a:spcBef>
                <a:spcPts val="1200"/>
              </a:spcBef>
            </a:pPr>
            <a:r>
              <a:rPr lang="en-AU" sz="2000" dirty="0" smtClean="0"/>
              <a:t>Do the edges have</a:t>
            </a:r>
            <a:br>
              <a:rPr lang="en-AU" sz="2000" dirty="0" smtClean="0"/>
            </a:br>
            <a:r>
              <a:rPr lang="en-AU" sz="2000" dirty="0" smtClean="0"/>
              <a:t>information attached?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AU" sz="2000" i="1" dirty="0" smtClean="0"/>
              <a:t>weights or labels</a:t>
            </a:r>
          </a:p>
          <a:p>
            <a:pPr>
              <a:spcBef>
                <a:spcPts val="1200"/>
              </a:spcBef>
            </a:pPr>
            <a:r>
              <a:rPr lang="en-AU" sz="2000" dirty="0" smtClean="0"/>
              <a:t>Bipartite graphs</a:t>
            </a:r>
          </a:p>
          <a:p>
            <a:pPr marL="446088" lvl="1" indent="0">
              <a:spcBef>
                <a:spcPts val="0"/>
              </a:spcBef>
              <a:buNone/>
            </a:pPr>
            <a:r>
              <a:rPr lang="en-AU" sz="2000" i="1" dirty="0" smtClean="0"/>
              <a:t>Two kinds of nodes</a:t>
            </a:r>
            <a:br>
              <a:rPr lang="en-AU" sz="2000" i="1" dirty="0" smtClean="0"/>
            </a:br>
            <a:r>
              <a:rPr lang="en-AU" sz="2000" i="1" dirty="0" smtClean="0"/>
              <a:t>Edges between types</a:t>
            </a:r>
          </a:p>
          <a:p>
            <a:pPr>
              <a:spcBef>
                <a:spcPts val="1800"/>
              </a:spcBef>
            </a:pPr>
            <a:r>
              <a:rPr lang="en-AU" sz="2000" dirty="0" smtClean="0"/>
              <a:t>Is the graph known,</a:t>
            </a:r>
            <a:br>
              <a:rPr lang="en-AU" sz="2000" dirty="0" smtClean="0"/>
            </a:br>
            <a:r>
              <a:rPr lang="en-AU" sz="2000" dirty="0" smtClean="0"/>
              <a:t>or is it constructed</a:t>
            </a:r>
            <a:br>
              <a:rPr lang="en-AU" sz="2000" dirty="0" smtClean="0"/>
            </a:br>
            <a:r>
              <a:rPr lang="en-AU" sz="2000" dirty="0" smtClean="0"/>
              <a:t>as you traverse it</a:t>
            </a:r>
            <a:br>
              <a:rPr lang="en-AU" sz="2000" dirty="0" smtClean="0"/>
            </a:br>
            <a:r>
              <a:rPr lang="en-AU" sz="2000" dirty="0" smtClean="0"/>
              <a:t>(“Implicit” graph)</a:t>
            </a:r>
            <a:endParaRPr lang="en-NZ" sz="2000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3383868" y="3167473"/>
            <a:ext cx="5472608" cy="3456384"/>
            <a:chOff x="3383868" y="3167473"/>
            <a:chExt cx="5472608" cy="3456384"/>
          </a:xfrm>
        </p:grpSpPr>
        <p:sp>
          <p:nvSpPr>
            <p:cNvPr id="4" name="Oval 3"/>
            <p:cNvSpPr/>
            <p:nvPr/>
          </p:nvSpPr>
          <p:spPr bwMode="auto">
            <a:xfrm>
              <a:off x="3383868" y="4067573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391980" y="3167473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480212" y="3527513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352420" y="4895665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52420" y="3671529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112060" y="4391609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I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454972" y="5262399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608004" y="6119801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336196" y="5327713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J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272300" y="6047793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/>
                <a:t>F</a:t>
              </a:r>
              <a:endPara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6" name="Straight Connector 15"/>
            <p:cNvCxnSpPr>
              <a:stCxn id="4" idx="4"/>
              <a:endCxn id="11" idx="0"/>
            </p:cNvCxnSpPr>
            <p:nvPr/>
          </p:nvCxnSpPr>
          <p:spPr bwMode="auto">
            <a:xfrm>
              <a:off x="3635896" y="4571629"/>
              <a:ext cx="71104" cy="69077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6" idx="2"/>
              <a:endCxn id="4" idx="7"/>
            </p:cNvCxnSpPr>
            <p:nvPr/>
          </p:nvCxnSpPr>
          <p:spPr bwMode="auto">
            <a:xfrm flipH="1">
              <a:off x="3814107" y="3419501"/>
              <a:ext cx="577873" cy="72188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Arrow Connector 19"/>
            <p:cNvCxnSpPr>
              <a:stCxn id="10" idx="6"/>
              <a:endCxn id="8" idx="2"/>
            </p:cNvCxnSpPr>
            <p:nvPr/>
          </p:nvCxnSpPr>
          <p:spPr bwMode="auto">
            <a:xfrm>
              <a:off x="5616116" y="4643637"/>
              <a:ext cx="2736304" cy="5040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10" idx="1"/>
              <a:endCxn id="6" idx="5"/>
            </p:cNvCxnSpPr>
            <p:nvPr/>
          </p:nvCxnSpPr>
          <p:spPr bwMode="auto">
            <a:xfrm rot="16200000" flipV="1">
              <a:off x="4570191" y="3849740"/>
              <a:ext cx="867714" cy="36365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/>
            <p:cNvCxnSpPr>
              <a:stCxn id="10" idx="7"/>
              <a:endCxn id="7" idx="3"/>
            </p:cNvCxnSpPr>
            <p:nvPr/>
          </p:nvCxnSpPr>
          <p:spPr bwMode="auto">
            <a:xfrm flipV="1">
              <a:off x="5542299" y="3957752"/>
              <a:ext cx="1011730" cy="50767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>
              <a:stCxn id="7" idx="6"/>
              <a:endCxn id="9" idx="2"/>
            </p:cNvCxnSpPr>
            <p:nvPr/>
          </p:nvCxnSpPr>
          <p:spPr bwMode="auto">
            <a:xfrm>
              <a:off x="6984268" y="3779541"/>
              <a:ext cx="1368152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/>
            <p:cNvCxnSpPr>
              <a:stCxn id="9" idx="4"/>
              <a:endCxn id="8" idx="0"/>
            </p:cNvCxnSpPr>
            <p:nvPr/>
          </p:nvCxnSpPr>
          <p:spPr bwMode="auto">
            <a:xfrm rot="5400000">
              <a:off x="8244408" y="4535625"/>
              <a:ext cx="72008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/>
            <p:cNvCxnSpPr>
              <a:stCxn id="9" idx="3"/>
              <a:endCxn id="13" idx="7"/>
            </p:cNvCxnSpPr>
            <p:nvPr/>
          </p:nvCxnSpPr>
          <p:spPr bwMode="auto">
            <a:xfrm rot="5400000">
              <a:off x="6946455" y="3921748"/>
              <a:ext cx="1299762" cy="16598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>
              <a:stCxn id="7" idx="4"/>
              <a:endCxn id="13" idx="0"/>
            </p:cNvCxnSpPr>
            <p:nvPr/>
          </p:nvCxnSpPr>
          <p:spPr bwMode="auto">
            <a:xfrm rot="5400000">
              <a:off x="6012160" y="4607633"/>
              <a:ext cx="1296144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/>
            <p:cNvCxnSpPr>
              <a:stCxn id="10" idx="5"/>
              <a:endCxn id="13" idx="1"/>
            </p:cNvCxnSpPr>
            <p:nvPr/>
          </p:nvCxnSpPr>
          <p:spPr bwMode="auto">
            <a:xfrm rot="16200000" flipH="1">
              <a:off x="5686315" y="4677832"/>
              <a:ext cx="579682" cy="8677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/>
            <p:cNvCxnSpPr>
              <a:stCxn id="13" idx="2"/>
              <a:endCxn id="11" idx="6"/>
            </p:cNvCxnSpPr>
            <p:nvPr/>
          </p:nvCxnSpPr>
          <p:spPr bwMode="auto">
            <a:xfrm flipH="1" flipV="1">
              <a:off x="3959028" y="5514427"/>
              <a:ext cx="2377168" cy="653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>
              <a:stCxn id="6" idx="4"/>
              <a:endCxn id="12" idx="1"/>
            </p:cNvCxnSpPr>
            <p:nvPr/>
          </p:nvCxnSpPr>
          <p:spPr bwMode="auto">
            <a:xfrm rot="16200000" flipH="1">
              <a:off x="3401870" y="4913666"/>
              <a:ext cx="2522089" cy="3781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11" idx="5"/>
              <a:endCxn id="12" idx="2"/>
            </p:cNvCxnSpPr>
            <p:nvPr/>
          </p:nvCxnSpPr>
          <p:spPr bwMode="auto">
            <a:xfrm>
              <a:off x="3885211" y="5692638"/>
              <a:ext cx="722793" cy="679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10" idx="4"/>
              <a:endCxn id="12" idx="0"/>
            </p:cNvCxnSpPr>
            <p:nvPr/>
          </p:nvCxnSpPr>
          <p:spPr bwMode="auto">
            <a:xfrm rot="5400000">
              <a:off x="4499992" y="5255705"/>
              <a:ext cx="1224136" cy="50405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stCxn id="13" idx="3"/>
              <a:endCxn id="12" idx="6"/>
            </p:cNvCxnSpPr>
            <p:nvPr/>
          </p:nvCxnSpPr>
          <p:spPr bwMode="auto">
            <a:xfrm rot="5400000">
              <a:off x="5454099" y="5415914"/>
              <a:ext cx="613877" cy="12979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stCxn id="12" idx="5"/>
              <a:endCxn id="14" idx="2"/>
            </p:cNvCxnSpPr>
            <p:nvPr/>
          </p:nvCxnSpPr>
          <p:spPr bwMode="auto">
            <a:xfrm rot="5400000" flipH="1" flipV="1">
              <a:off x="6030161" y="5307902"/>
              <a:ext cx="250219" cy="223405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>
              <a:stCxn id="8" idx="4"/>
              <a:endCxn id="14" idx="7"/>
            </p:cNvCxnSpPr>
            <p:nvPr/>
          </p:nvCxnSpPr>
          <p:spPr bwMode="auto">
            <a:xfrm rot="5400000">
              <a:off x="7792550" y="5309711"/>
              <a:ext cx="721889" cy="90190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/>
            <p:cNvCxnSpPr>
              <a:stCxn id="13" idx="5"/>
              <a:endCxn id="14" idx="1"/>
            </p:cNvCxnSpPr>
            <p:nvPr/>
          </p:nvCxnSpPr>
          <p:spPr bwMode="auto">
            <a:xfrm rot="16200000" flipH="1">
              <a:off x="6874447" y="5649940"/>
              <a:ext cx="363658" cy="57968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/>
            <p:cNvCxnSpPr>
              <a:stCxn id="6" idx="6"/>
              <a:endCxn id="7" idx="1"/>
            </p:cNvCxnSpPr>
            <p:nvPr/>
          </p:nvCxnSpPr>
          <p:spPr bwMode="auto">
            <a:xfrm>
              <a:off x="4896036" y="3419501"/>
              <a:ext cx="1657993" cy="18182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>
              <a:stCxn id="4" idx="6"/>
              <a:endCxn id="10" idx="2"/>
            </p:cNvCxnSpPr>
            <p:nvPr/>
          </p:nvCxnSpPr>
          <p:spPr bwMode="auto">
            <a:xfrm>
              <a:off x="3887924" y="4319601"/>
              <a:ext cx="1224136" cy="32403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3308844" y="3239481"/>
            <a:ext cx="5547632" cy="3460656"/>
            <a:chOff x="3308844" y="3239481"/>
            <a:chExt cx="5547632" cy="3460656"/>
          </a:xfrm>
        </p:grpSpPr>
        <p:sp>
          <p:nvSpPr>
            <p:cNvPr id="77" name="TextBox 76"/>
            <p:cNvSpPr txBox="1"/>
            <p:nvPr/>
          </p:nvSpPr>
          <p:spPr>
            <a:xfrm>
              <a:off x="5544108" y="323948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5</a:t>
              </a:r>
              <a:endParaRPr lang="en-NZ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88324" y="359952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</a:t>
              </a:r>
              <a:endParaRPr lang="en-NZ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968044" y="3815545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3</a:t>
              </a:r>
              <a:endParaRPr lang="en-NZ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74912" y="3553710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7</a:t>
              </a:r>
              <a:endParaRPr lang="en-NZ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48164" y="6361583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25</a:t>
              </a:r>
              <a:endParaRPr lang="en-NZ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60132" y="3959561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9</a:t>
              </a:r>
              <a:endParaRPr lang="en-NZ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1980" y="460763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6</a:t>
              </a:r>
              <a:endParaRPr lang="en-NZ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80212" y="4247593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2</a:t>
              </a:r>
              <a:endParaRPr lang="en-NZ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66836" y="5543505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3</a:t>
              </a:r>
              <a:endParaRPr lang="en-NZ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92380" y="5759761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23</a:t>
              </a:r>
              <a:endParaRPr lang="en-NZ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96848" y="4456004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</a:t>
              </a:r>
              <a:endParaRPr lang="en-NZ" sz="1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912260" y="5687753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18</a:t>
              </a:r>
              <a:endParaRPr lang="en-NZ" sz="16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568444" y="4535625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4</a:t>
              </a:r>
              <a:endParaRPr lang="en-NZ" sz="16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40252" y="4659149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17</a:t>
              </a:r>
              <a:endParaRPr lang="en-NZ" sz="16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887924" y="5913649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10</a:t>
              </a:r>
              <a:endParaRPr lang="en-NZ" sz="16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68045" y="5019936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8</a:t>
              </a:r>
              <a:endParaRPr lang="en-NZ" sz="16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02591" y="4155977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4</a:t>
              </a:r>
              <a:endParaRPr lang="en-NZ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08844" y="4741776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10</a:t>
              </a:r>
              <a:endParaRPr lang="en-NZ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60132" y="5956040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14</a:t>
              </a:r>
              <a:endParaRPr lang="en-NZ" sz="16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88124" y="4968420"/>
              <a:ext cx="2880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6</a:t>
              </a:r>
              <a:endParaRPr lang="en-NZ" sz="16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35895" y="3429000"/>
            <a:ext cx="4968553" cy="3130539"/>
            <a:chOff x="3788296" y="3571901"/>
            <a:chExt cx="4968553" cy="3130539"/>
          </a:xfrm>
        </p:grpSpPr>
        <p:cxnSp>
          <p:nvCxnSpPr>
            <p:cNvPr id="64" name="Straight Connector 63"/>
            <p:cNvCxnSpPr/>
            <p:nvPr/>
          </p:nvCxnSpPr>
          <p:spPr bwMode="auto">
            <a:xfrm>
              <a:off x="3788296" y="4724029"/>
              <a:ext cx="71104" cy="69077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H="1">
              <a:off x="3966507" y="3571901"/>
              <a:ext cx="577873" cy="72188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5768516" y="4796037"/>
              <a:ext cx="2736304" cy="5040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16200000" flipV="1">
              <a:off x="4722591" y="4002140"/>
              <a:ext cx="867714" cy="36365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5694699" y="4110152"/>
              <a:ext cx="1011730" cy="50767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7136668" y="3931941"/>
              <a:ext cx="1368152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8396808" y="4688025"/>
              <a:ext cx="72008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7098855" y="4074148"/>
              <a:ext cx="1299762" cy="16598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 rot="5400000">
              <a:off x="6164560" y="4760033"/>
              <a:ext cx="1296144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rot="16200000" flipH="1">
              <a:off x="5838715" y="4830232"/>
              <a:ext cx="579682" cy="8677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 flipV="1">
              <a:off x="4111428" y="5666827"/>
              <a:ext cx="2377168" cy="653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rot="16200000" flipH="1">
              <a:off x="3554270" y="5066066"/>
              <a:ext cx="2522089" cy="3781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4037611" y="5845038"/>
              <a:ext cx="722793" cy="679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 rot="5400000">
              <a:off x="4652392" y="5408105"/>
              <a:ext cx="1224136" cy="50405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5606499" y="5568314"/>
              <a:ext cx="613877" cy="12979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5400000" flipH="1" flipV="1">
              <a:off x="6182561" y="5460302"/>
              <a:ext cx="250219" cy="223405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rot="5400000">
              <a:off x="7944950" y="5462111"/>
              <a:ext cx="721889" cy="90190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16200000" flipH="1">
              <a:off x="7026847" y="5802340"/>
              <a:ext cx="363658" cy="57968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5048436" y="3571901"/>
              <a:ext cx="1657993" cy="18182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4040324" y="4472001"/>
              <a:ext cx="1224136" cy="32403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33" name="Freeform 32"/>
          <p:cNvSpPr/>
          <p:nvPr/>
        </p:nvSpPr>
        <p:spPr bwMode="auto">
          <a:xfrm>
            <a:off x="4793673" y="2913108"/>
            <a:ext cx="1925782" cy="647510"/>
          </a:xfrm>
          <a:custGeom>
            <a:avLst/>
            <a:gdLst>
              <a:gd name="connsiteX0" fmla="*/ 1925782 w 1925782"/>
              <a:gd name="connsiteY0" fmla="*/ 647510 h 647510"/>
              <a:gd name="connsiteX1" fmla="*/ 1136072 w 1925782"/>
              <a:gd name="connsiteY1" fmla="*/ 10201 h 647510"/>
              <a:gd name="connsiteX2" fmla="*/ 0 w 1925782"/>
              <a:gd name="connsiteY2" fmla="*/ 315001 h 64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782" h="647510">
                <a:moveTo>
                  <a:pt x="1925782" y="647510"/>
                </a:moveTo>
                <a:cubicBezTo>
                  <a:pt x="1691409" y="356564"/>
                  <a:pt x="1457036" y="65619"/>
                  <a:pt x="1136072" y="10201"/>
                </a:cubicBezTo>
                <a:cubicBezTo>
                  <a:pt x="815108" y="-45217"/>
                  <a:pt x="407554" y="134892"/>
                  <a:pt x="0" y="315001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6" name="Freeform 105"/>
          <p:cNvSpPr/>
          <p:nvPr/>
        </p:nvSpPr>
        <p:spPr bwMode="auto">
          <a:xfrm>
            <a:off x="4793673" y="2913108"/>
            <a:ext cx="1925782" cy="647510"/>
          </a:xfrm>
          <a:custGeom>
            <a:avLst/>
            <a:gdLst>
              <a:gd name="connsiteX0" fmla="*/ 1925782 w 1925782"/>
              <a:gd name="connsiteY0" fmla="*/ 647510 h 647510"/>
              <a:gd name="connsiteX1" fmla="*/ 1136072 w 1925782"/>
              <a:gd name="connsiteY1" fmla="*/ 10201 h 647510"/>
              <a:gd name="connsiteX2" fmla="*/ 0 w 1925782"/>
              <a:gd name="connsiteY2" fmla="*/ 315001 h 64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782" h="647510">
                <a:moveTo>
                  <a:pt x="1925782" y="647510"/>
                </a:moveTo>
                <a:cubicBezTo>
                  <a:pt x="1691409" y="356564"/>
                  <a:pt x="1457036" y="65619"/>
                  <a:pt x="1136072" y="10201"/>
                </a:cubicBezTo>
                <a:cubicBezTo>
                  <a:pt x="815108" y="-45217"/>
                  <a:pt x="407554" y="134892"/>
                  <a:pt x="0" y="315001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8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06" grpId="0" animBg="1"/>
      <p:bldP spid="10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Graph Algorithms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NZ" dirty="0" smtClean="0"/>
              <a:t>Traversals</a:t>
            </a:r>
          </a:p>
          <a:p>
            <a:pPr>
              <a:buNone/>
            </a:pPr>
            <a:r>
              <a:rPr lang="en-NZ" dirty="0" smtClean="0"/>
              <a:t>Shortest paths</a:t>
            </a:r>
          </a:p>
          <a:p>
            <a:pPr>
              <a:buNone/>
            </a:pPr>
            <a:r>
              <a:rPr lang="en-NZ" dirty="0" smtClean="0"/>
              <a:t>Minimum </a:t>
            </a:r>
            <a:r>
              <a:rPr lang="en-NZ" dirty="0"/>
              <a:t>Spanning </a:t>
            </a:r>
            <a:r>
              <a:rPr lang="en-NZ" dirty="0" smtClean="0"/>
              <a:t>Tree</a:t>
            </a:r>
          </a:p>
          <a:p>
            <a:pPr>
              <a:buNone/>
            </a:pPr>
            <a:r>
              <a:rPr lang="en-NZ" dirty="0" smtClean="0"/>
              <a:t>Articulation points</a:t>
            </a:r>
          </a:p>
          <a:p>
            <a:pPr>
              <a:buNone/>
            </a:pPr>
            <a:r>
              <a:rPr lang="en-NZ" dirty="0" smtClean="0"/>
              <a:t>Network Flow</a:t>
            </a:r>
          </a:p>
          <a:p>
            <a:pPr>
              <a:buNone/>
            </a:pPr>
            <a:r>
              <a:rPr lang="en-NZ" dirty="0" smtClean="0"/>
              <a:t>….. </a:t>
            </a:r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endParaRPr lang="en-NZ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3094028" y="3082765"/>
            <a:ext cx="5760640" cy="3456384"/>
            <a:chOff x="3094028" y="3095465"/>
            <a:chExt cx="5760640" cy="3456384"/>
          </a:xfrm>
        </p:grpSpPr>
        <p:sp>
          <p:nvSpPr>
            <p:cNvPr id="4" name="Oval 3"/>
            <p:cNvSpPr/>
            <p:nvPr/>
          </p:nvSpPr>
          <p:spPr bwMode="auto">
            <a:xfrm>
              <a:off x="3094028" y="3599521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390172" y="3095465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478404" y="3455505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350612" y="4823657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50612" y="3599521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110252" y="4319601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I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195207" y="5107429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606196" y="6047793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334388" y="5255705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NZ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Arial Unicode MS" pitchFamily="34" charset="-128"/>
                  <a:cs typeface="Arial Unicode MS" pitchFamily="34" charset="-128"/>
                </a:rPr>
                <a:t>J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270492" y="5975785"/>
              <a:ext cx="504056" cy="5040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NZ" sz="1600" dirty="0" smtClean="0"/>
                <a:t>F</a:t>
              </a:r>
              <a:endParaRPr kumimoji="0" lang="en-NZ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cxnSp>
        <p:nvCxnSpPr>
          <p:cNvPr id="38" name="Straight Connector 37"/>
          <p:cNvCxnSpPr>
            <a:stCxn id="10" idx="5"/>
            <a:endCxn id="13" idx="1"/>
          </p:cNvCxnSpPr>
          <p:nvPr/>
        </p:nvCxnSpPr>
        <p:spPr bwMode="auto">
          <a:xfrm>
            <a:off x="5540491" y="4737140"/>
            <a:ext cx="867714" cy="57968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5542300" y="316747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5</a:t>
            </a:r>
            <a:endParaRPr lang="en-NZ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7486516" y="352751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1</a:t>
            </a:r>
            <a:endParaRPr lang="en-NZ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966236" y="374353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3</a:t>
            </a:r>
            <a:endParaRPr lang="en-NZ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2100" y="331148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7</a:t>
            </a:r>
            <a:endParaRPr lang="en-NZ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046356" y="628957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25</a:t>
            </a:r>
            <a:endParaRPr lang="en-NZ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5758324" y="388755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9</a:t>
            </a:r>
            <a:endParaRPr lang="en-NZ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390172" y="453562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6</a:t>
            </a:r>
            <a:endParaRPr lang="en-NZ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478404" y="4175585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2</a:t>
            </a:r>
            <a:endParaRPr lang="en-NZ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5470292" y="5327713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3</a:t>
            </a:r>
            <a:endParaRPr lang="en-NZ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990572" y="5687753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23</a:t>
            </a:r>
            <a:endParaRPr lang="en-NZ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795040" y="438399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1</a:t>
            </a:r>
            <a:endParaRPr lang="en-NZ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6910452" y="561574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18</a:t>
            </a:r>
            <a:endParaRPr lang="en-NZ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566636" y="4463617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4</a:t>
            </a:r>
            <a:endParaRPr lang="en-NZ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6838444" y="4587141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17</a:t>
            </a:r>
            <a:endParaRPr lang="en-NZ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3886116" y="554373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10</a:t>
            </a:r>
            <a:endParaRPr lang="en-NZ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4966236" y="547172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8</a:t>
            </a:r>
            <a:endParaRPr lang="en-NZ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3886116" y="4031569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4</a:t>
            </a:r>
            <a:endParaRPr lang="en-NZ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3290826" y="441024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10</a:t>
            </a:r>
            <a:endParaRPr lang="en-NZ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5758324" y="588403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14</a:t>
            </a:r>
            <a:endParaRPr lang="en-NZ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5686316" y="4896412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 smtClean="0"/>
              <a:t>6</a:t>
            </a:r>
            <a:endParaRPr lang="en-NZ" sz="16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347864" y="3322796"/>
            <a:ext cx="5256585" cy="3130540"/>
            <a:chOff x="3346056" y="3347492"/>
            <a:chExt cx="5256585" cy="3130540"/>
          </a:xfrm>
        </p:grpSpPr>
        <p:cxnSp>
          <p:nvCxnSpPr>
            <p:cNvPr id="98" name="Straight Connector 97"/>
            <p:cNvCxnSpPr/>
            <p:nvPr/>
          </p:nvCxnSpPr>
          <p:spPr bwMode="auto">
            <a:xfrm>
              <a:off x="3625446" y="5537668"/>
              <a:ext cx="980750" cy="7621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flipH="1">
              <a:off x="4858224" y="4823657"/>
              <a:ext cx="504056" cy="122413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rot="16200000" flipH="1">
              <a:off x="6872639" y="5577932"/>
              <a:ext cx="363658" cy="57968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3346056" y="4103577"/>
              <a:ext cx="101179" cy="100385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10800000" flipV="1">
              <a:off x="3524268" y="3347492"/>
              <a:ext cx="865905" cy="325845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>
              <a:off x="5614308" y="4571629"/>
              <a:ext cx="2736304" cy="5040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820411" y="3525704"/>
              <a:ext cx="363658" cy="8677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5540491" y="3885744"/>
              <a:ext cx="1011730" cy="50767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6982460" y="3707533"/>
              <a:ext cx="1368152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5400000">
              <a:off x="8242600" y="4463617"/>
              <a:ext cx="72008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rot="5400000">
              <a:off x="6944647" y="3849740"/>
              <a:ext cx="1299762" cy="16598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 rot="5400000">
              <a:off x="6010352" y="4535625"/>
              <a:ext cx="1296144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 flipH="1" flipV="1">
              <a:off x="3699263" y="5359457"/>
              <a:ext cx="2635125" cy="14827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16200000" flipH="1">
              <a:off x="3400062" y="4841658"/>
              <a:ext cx="2522089" cy="3781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5400000">
              <a:off x="5452291" y="5343906"/>
              <a:ext cx="613877" cy="12979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 rot="5400000" flipH="1" flipV="1">
              <a:off x="6028353" y="5235894"/>
              <a:ext cx="250219" cy="223405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 rot="5400000">
              <a:off x="7790742" y="5237703"/>
              <a:ext cx="721889" cy="90190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4894228" y="3347493"/>
              <a:ext cx="1657993" cy="18182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3598084" y="3851549"/>
              <a:ext cx="1512168" cy="7200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3346056" y="3334793"/>
            <a:ext cx="5256584" cy="3130539"/>
            <a:chOff x="3346056" y="3359489"/>
            <a:chExt cx="5256584" cy="3130539"/>
          </a:xfrm>
        </p:grpSpPr>
        <p:cxnSp>
          <p:nvCxnSpPr>
            <p:cNvPr id="44" name="Straight Connector 43"/>
            <p:cNvCxnSpPr>
              <a:stCxn id="11" idx="5"/>
              <a:endCxn id="12" idx="2"/>
            </p:cNvCxnSpPr>
            <p:nvPr/>
          </p:nvCxnSpPr>
          <p:spPr bwMode="auto">
            <a:xfrm>
              <a:off x="3625446" y="5549664"/>
              <a:ext cx="980750" cy="7621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10" idx="4"/>
              <a:endCxn id="12" idx="0"/>
            </p:cNvCxnSpPr>
            <p:nvPr/>
          </p:nvCxnSpPr>
          <p:spPr bwMode="auto">
            <a:xfrm flipH="1">
              <a:off x="4858224" y="4835653"/>
              <a:ext cx="504056" cy="122413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54" name="Straight Connector 53"/>
            <p:cNvCxnSpPr>
              <a:stCxn id="13" idx="5"/>
              <a:endCxn id="14" idx="1"/>
            </p:cNvCxnSpPr>
            <p:nvPr/>
          </p:nvCxnSpPr>
          <p:spPr bwMode="auto">
            <a:xfrm>
              <a:off x="6764627" y="5697940"/>
              <a:ext cx="579682" cy="36365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16" name="Straight Connector 15"/>
            <p:cNvCxnSpPr>
              <a:stCxn id="4" idx="4"/>
              <a:endCxn id="11" idx="0"/>
            </p:cNvCxnSpPr>
            <p:nvPr/>
          </p:nvCxnSpPr>
          <p:spPr bwMode="auto">
            <a:xfrm>
              <a:off x="3346056" y="4115573"/>
              <a:ext cx="101179" cy="100385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18" name="Straight Connector 17"/>
            <p:cNvCxnSpPr>
              <a:stCxn id="6" idx="2"/>
              <a:endCxn id="4" idx="7"/>
            </p:cNvCxnSpPr>
            <p:nvPr/>
          </p:nvCxnSpPr>
          <p:spPr bwMode="auto">
            <a:xfrm flipH="1">
              <a:off x="3524267" y="3359489"/>
              <a:ext cx="865905" cy="325845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0" name="Straight Arrow Connector 19"/>
            <p:cNvCxnSpPr>
              <a:stCxn id="10" idx="6"/>
              <a:endCxn id="8" idx="2"/>
            </p:cNvCxnSpPr>
            <p:nvPr/>
          </p:nvCxnSpPr>
          <p:spPr bwMode="auto">
            <a:xfrm>
              <a:off x="5614308" y="4583625"/>
              <a:ext cx="2736304" cy="5040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22" name="Straight Connector 21"/>
            <p:cNvCxnSpPr>
              <a:stCxn id="10" idx="1"/>
              <a:endCxn id="6" idx="5"/>
            </p:cNvCxnSpPr>
            <p:nvPr/>
          </p:nvCxnSpPr>
          <p:spPr bwMode="auto">
            <a:xfrm flipH="1" flipV="1">
              <a:off x="4820411" y="3537700"/>
              <a:ext cx="363658" cy="86771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27" name="Straight Connector 26"/>
            <p:cNvCxnSpPr>
              <a:stCxn id="10" idx="7"/>
              <a:endCxn id="7" idx="3"/>
            </p:cNvCxnSpPr>
            <p:nvPr/>
          </p:nvCxnSpPr>
          <p:spPr bwMode="auto">
            <a:xfrm flipV="1">
              <a:off x="5540491" y="3897740"/>
              <a:ext cx="1011730" cy="50767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30" name="Straight Connector 29"/>
            <p:cNvCxnSpPr>
              <a:stCxn id="7" idx="6"/>
              <a:endCxn id="9" idx="2"/>
            </p:cNvCxnSpPr>
            <p:nvPr/>
          </p:nvCxnSpPr>
          <p:spPr bwMode="auto">
            <a:xfrm>
              <a:off x="6982460" y="3719529"/>
              <a:ext cx="1368152" cy="14401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32" name="Straight Connector 31"/>
            <p:cNvCxnSpPr>
              <a:stCxn id="9" idx="4"/>
              <a:endCxn id="8" idx="0"/>
            </p:cNvCxnSpPr>
            <p:nvPr/>
          </p:nvCxnSpPr>
          <p:spPr bwMode="auto">
            <a:xfrm>
              <a:off x="8602640" y="4115573"/>
              <a:ext cx="0" cy="7200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34" name="Straight Connector 33"/>
            <p:cNvCxnSpPr>
              <a:stCxn id="9" idx="3"/>
              <a:endCxn id="13" idx="7"/>
            </p:cNvCxnSpPr>
            <p:nvPr/>
          </p:nvCxnSpPr>
          <p:spPr bwMode="auto">
            <a:xfrm flipH="1">
              <a:off x="6764627" y="4041756"/>
              <a:ext cx="1659802" cy="129976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36" name="Straight Connector 35"/>
            <p:cNvCxnSpPr>
              <a:stCxn id="7" idx="4"/>
              <a:endCxn id="13" idx="0"/>
            </p:cNvCxnSpPr>
            <p:nvPr/>
          </p:nvCxnSpPr>
          <p:spPr bwMode="auto">
            <a:xfrm flipH="1">
              <a:off x="6586416" y="3971557"/>
              <a:ext cx="144016" cy="129614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0" name="Straight Connector 39"/>
            <p:cNvCxnSpPr>
              <a:stCxn id="13" idx="2"/>
              <a:endCxn id="11" idx="6"/>
            </p:cNvCxnSpPr>
            <p:nvPr/>
          </p:nvCxnSpPr>
          <p:spPr bwMode="auto">
            <a:xfrm flipH="1" flipV="1">
              <a:off x="3699263" y="5371453"/>
              <a:ext cx="2635125" cy="148276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2" name="Straight Connector 41"/>
            <p:cNvCxnSpPr>
              <a:stCxn id="6" idx="4"/>
              <a:endCxn id="12" idx="1"/>
            </p:cNvCxnSpPr>
            <p:nvPr/>
          </p:nvCxnSpPr>
          <p:spPr bwMode="auto">
            <a:xfrm>
              <a:off x="4642200" y="3611517"/>
              <a:ext cx="37813" cy="252208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48" name="Straight Connector 47"/>
            <p:cNvCxnSpPr>
              <a:stCxn id="13" idx="3"/>
              <a:endCxn id="12" idx="6"/>
            </p:cNvCxnSpPr>
            <p:nvPr/>
          </p:nvCxnSpPr>
          <p:spPr bwMode="auto">
            <a:xfrm flipH="1">
              <a:off x="5110252" y="5697940"/>
              <a:ext cx="1297953" cy="61387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50" name="Straight Connector 49"/>
            <p:cNvCxnSpPr>
              <a:stCxn id="12" idx="5"/>
              <a:endCxn id="14" idx="2"/>
            </p:cNvCxnSpPr>
            <p:nvPr/>
          </p:nvCxnSpPr>
          <p:spPr bwMode="auto">
            <a:xfrm flipV="1">
              <a:off x="5036435" y="6239809"/>
              <a:ext cx="2234057" cy="25021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8" idx="4"/>
              <a:endCxn id="14" idx="7"/>
            </p:cNvCxnSpPr>
            <p:nvPr/>
          </p:nvCxnSpPr>
          <p:spPr bwMode="auto">
            <a:xfrm flipH="1">
              <a:off x="7700731" y="5339709"/>
              <a:ext cx="901909" cy="72188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6" idx="6"/>
              <a:endCxn id="7" idx="1"/>
            </p:cNvCxnSpPr>
            <p:nvPr/>
          </p:nvCxnSpPr>
          <p:spPr bwMode="auto">
            <a:xfrm>
              <a:off x="4894228" y="3359489"/>
              <a:ext cx="1657993" cy="18182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76" name="Straight Connector 75"/>
            <p:cNvCxnSpPr>
              <a:stCxn id="4" idx="6"/>
              <a:endCxn id="10" idx="2"/>
            </p:cNvCxnSpPr>
            <p:nvPr/>
          </p:nvCxnSpPr>
          <p:spPr bwMode="auto">
            <a:xfrm>
              <a:off x="3598084" y="3863545"/>
              <a:ext cx="1512168" cy="72008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94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Lecturers:</a:t>
            </a:r>
          </a:p>
          <a:p>
            <a:pPr lvl="1"/>
            <a:r>
              <a:rPr lang="en-US" dirty="0" smtClean="0"/>
              <a:t>Alex</a:t>
            </a:r>
            <a:endParaRPr lang="en-US" dirty="0" smtClean="0"/>
          </a:p>
          <a:p>
            <a:pPr lvl="1"/>
            <a:r>
              <a:rPr lang="en-US" dirty="0" smtClean="0"/>
              <a:t>Zohar</a:t>
            </a:r>
            <a:endParaRPr lang="en-US" dirty="0" smtClean="0"/>
          </a:p>
          <a:p>
            <a:r>
              <a:rPr lang="en-US" dirty="0" smtClean="0"/>
              <a:t>Tutors:</a:t>
            </a:r>
            <a:endParaRPr lang="en-US" dirty="0" smtClean="0"/>
          </a:p>
          <a:p>
            <a:pPr lvl="1"/>
            <a:r>
              <a:rPr lang="en-US" dirty="0" smtClean="0"/>
              <a:t>Tony</a:t>
            </a:r>
          </a:p>
          <a:p>
            <a:pPr lvl="1"/>
            <a:r>
              <a:rPr lang="en-US" dirty="0" smtClean="0"/>
              <a:t>Daniel</a:t>
            </a:r>
          </a:p>
          <a:p>
            <a:pPr lvl="1"/>
            <a:r>
              <a:rPr lang="en-US" dirty="0" smtClean="0"/>
              <a:t>Kelsey</a:t>
            </a:r>
          </a:p>
          <a:p>
            <a:pPr lvl="1"/>
            <a:r>
              <a:rPr lang="en-US" dirty="0" smtClean="0"/>
              <a:t>Harry</a:t>
            </a:r>
          </a:p>
          <a:p>
            <a:pPr lvl="1"/>
            <a:r>
              <a:rPr lang="en-US" dirty="0" smtClean="0"/>
              <a:t>Gareth</a:t>
            </a:r>
          </a:p>
          <a:p>
            <a:pPr lvl="1"/>
            <a:r>
              <a:rPr lang="en-US" dirty="0" smtClean="0"/>
              <a:t>Paul</a:t>
            </a:r>
          </a:p>
          <a:p>
            <a:pPr lvl="1"/>
            <a:r>
              <a:rPr lang="en-US" dirty="0" err="1" smtClean="0"/>
              <a:t>Vahid</a:t>
            </a:r>
            <a:endParaRPr lang="en-US" dirty="0"/>
          </a:p>
          <a:p>
            <a:endParaRPr lang="en-US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65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Today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What's the course about?</a:t>
            </a:r>
          </a:p>
          <a:p>
            <a:r>
              <a:rPr lang="en-NZ" dirty="0" smtClean="0"/>
              <a:t>Course Organisation and Administration</a:t>
            </a:r>
          </a:p>
          <a:p>
            <a:r>
              <a:rPr lang="en-NZ" dirty="0" smtClean="0"/>
              <a:t>Data Structures for Graphs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002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Goal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To build up a toolbox of algorithms for a range of tasks.</a:t>
            </a:r>
          </a:p>
          <a:p>
            <a:pPr lvl="1"/>
            <a:r>
              <a:rPr lang="en-NZ" sz="2400" dirty="0" smtClean="0"/>
              <a:t>Graph algorithms</a:t>
            </a:r>
          </a:p>
          <a:p>
            <a:pPr lvl="2"/>
            <a:r>
              <a:rPr lang="en-NZ" sz="2400" dirty="0" smtClean="0"/>
              <a:t>Searching for </a:t>
            </a:r>
            <a:r>
              <a:rPr lang="en-NZ" sz="2400" dirty="0" smtClean="0"/>
              <a:t>paths</a:t>
            </a:r>
          </a:p>
          <a:p>
            <a:pPr lvl="3"/>
            <a:r>
              <a:rPr lang="en-NZ" sz="2400" dirty="0" smtClean="0"/>
              <a:t>video games (say finding a path for a unit in RTS)</a:t>
            </a:r>
          </a:p>
          <a:p>
            <a:pPr lvl="3"/>
            <a:r>
              <a:rPr lang="en-NZ" sz="2400" dirty="0" smtClean="0"/>
              <a:t>AI</a:t>
            </a:r>
            <a:endParaRPr lang="en-NZ" sz="2400" dirty="0"/>
          </a:p>
          <a:p>
            <a:pPr lvl="3"/>
            <a:r>
              <a:rPr lang="en-NZ" sz="2400" dirty="0" smtClean="0"/>
              <a:t>Google maps / </a:t>
            </a:r>
            <a:r>
              <a:rPr lang="en-NZ" sz="2400" dirty="0" smtClean="0"/>
              <a:t>car </a:t>
            </a:r>
            <a:r>
              <a:rPr lang="en-NZ" sz="2400" dirty="0" smtClean="0"/>
              <a:t>navigation</a:t>
            </a:r>
          </a:p>
          <a:p>
            <a:pPr lvl="3"/>
            <a:r>
              <a:rPr lang="en-NZ" sz="2400" dirty="0" smtClean="0"/>
              <a:t>Network routing</a:t>
            </a:r>
            <a:endParaRPr lang="en-NZ" sz="2400" dirty="0" smtClean="0"/>
          </a:p>
          <a:p>
            <a:pPr lvl="2"/>
            <a:r>
              <a:rPr lang="en-NZ" sz="2400" dirty="0" smtClean="0"/>
              <a:t>Discovering </a:t>
            </a:r>
            <a:r>
              <a:rPr lang="en-NZ" sz="2400" dirty="0" smtClean="0"/>
              <a:t>network </a:t>
            </a:r>
            <a:r>
              <a:rPr lang="en-NZ" sz="2400" dirty="0" smtClean="0"/>
              <a:t>properties</a:t>
            </a:r>
          </a:p>
          <a:p>
            <a:pPr lvl="1"/>
            <a:r>
              <a:rPr lang="en-NZ" sz="2400" dirty="0" smtClean="0"/>
              <a:t>3D Graphics</a:t>
            </a:r>
          </a:p>
          <a:p>
            <a:pPr lvl="1"/>
            <a:r>
              <a:rPr lang="en-NZ" sz="2400" dirty="0" smtClean="0"/>
              <a:t>Parsing</a:t>
            </a:r>
            <a:endParaRPr lang="en-NZ" sz="2400" dirty="0" smtClean="0"/>
          </a:p>
          <a:p>
            <a:pPr lvl="1"/>
            <a:r>
              <a:rPr lang="en-NZ" sz="2400" dirty="0" smtClean="0"/>
              <a:t>Indexing: tries, quad-trees, B+ Trees</a:t>
            </a:r>
            <a:endParaRPr lang="en-NZ" sz="2400" dirty="0" smtClean="0"/>
          </a:p>
          <a:p>
            <a:pPr lvl="1"/>
            <a:r>
              <a:rPr lang="en-NZ" sz="2400" dirty="0" smtClean="0"/>
              <a:t>File </a:t>
            </a:r>
            <a:r>
              <a:rPr lang="en-NZ" sz="2400" dirty="0" smtClean="0"/>
              <a:t>structures</a:t>
            </a:r>
          </a:p>
          <a:p>
            <a:pPr lvl="1"/>
            <a:r>
              <a:rPr lang="en-NZ" sz="2400" dirty="0" smtClean="0"/>
              <a:t>Other interesting algorithms (e.g. compression)</a:t>
            </a: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1388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Goals 2 &amp; 3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To be able to program with tricky algorithms</a:t>
            </a:r>
          </a:p>
          <a:p>
            <a:pPr lvl="1"/>
            <a:r>
              <a:rPr lang="en-NZ" sz="2400" dirty="0" smtClean="0"/>
              <a:t>Reading (and writing) </a:t>
            </a:r>
            <a:r>
              <a:rPr lang="en-NZ" sz="2400" dirty="0" smtClean="0"/>
              <a:t>pseudo code</a:t>
            </a:r>
            <a:endParaRPr lang="en-NZ" sz="2400" dirty="0" smtClean="0"/>
          </a:p>
          <a:p>
            <a:pPr lvl="2">
              <a:buNone/>
            </a:pPr>
            <a:r>
              <a:rPr lang="en-NZ" sz="2400" dirty="0" smtClean="0"/>
              <a:t>(writing good </a:t>
            </a:r>
            <a:r>
              <a:rPr lang="en-NZ" sz="2400" dirty="0" smtClean="0"/>
              <a:t>pseudo code </a:t>
            </a:r>
            <a:r>
              <a:rPr lang="en-NZ" sz="2400" dirty="0" smtClean="0"/>
              <a:t>is harder than you think)</a:t>
            </a:r>
          </a:p>
          <a:p>
            <a:pPr lvl="1"/>
            <a:r>
              <a:rPr lang="en-NZ" sz="2400" dirty="0" smtClean="0"/>
              <a:t>Implementing and testing code with tricky algorithms </a:t>
            </a:r>
          </a:p>
          <a:p>
            <a:pPr lvl="1"/>
            <a:r>
              <a:rPr lang="en-NZ" sz="2400" dirty="0" smtClean="0"/>
              <a:t>Modifying standard algorithms to deal with real problems</a:t>
            </a:r>
          </a:p>
          <a:p>
            <a:pPr>
              <a:buNone/>
            </a:pPr>
            <a:endParaRPr lang="en-NZ" sz="2400" dirty="0" smtClean="0"/>
          </a:p>
          <a:p>
            <a:r>
              <a:rPr lang="en-NZ" sz="2400" dirty="0" smtClean="0"/>
              <a:t>To understand and use algorithm complexity to sensibly choose algorithms for a </a:t>
            </a:r>
            <a:r>
              <a:rPr lang="en-NZ" sz="2400" dirty="0" smtClean="0"/>
              <a:t>task</a:t>
            </a:r>
            <a:r>
              <a:rPr lang="en-NZ" sz="2400" dirty="0"/>
              <a:t> </a:t>
            </a:r>
            <a:r>
              <a:rPr lang="en-NZ" sz="2400" dirty="0" smtClean="0"/>
              <a:t>(remember O(n) vs O(n </a:t>
            </a:r>
            <a:r>
              <a:rPr lang="en-NZ" sz="2400" dirty="0" err="1" smtClean="0"/>
              <a:t>logn</a:t>
            </a:r>
            <a:r>
              <a:rPr lang="en-NZ" sz="2400" dirty="0" smtClean="0"/>
              <a:t>) vs O(n^2) in COMP 103)</a:t>
            </a: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12503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does the course work?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Lectures (</a:t>
            </a:r>
            <a:r>
              <a:rPr lang="en-NZ" i="1" dirty="0" smtClean="0"/>
              <a:t>Video Recorded</a:t>
            </a:r>
            <a:r>
              <a:rPr lang="en-NZ" dirty="0" smtClean="0"/>
              <a:t>):</a:t>
            </a:r>
            <a:endParaRPr lang="en-NZ" dirty="0"/>
          </a:p>
          <a:p>
            <a:pPr lvl="2">
              <a:tabLst>
                <a:tab pos="4481513" algn="l"/>
                <a:tab pos="4841875" algn="l"/>
              </a:tabLst>
            </a:pPr>
            <a:r>
              <a:rPr lang="en-NZ" dirty="0" smtClean="0"/>
              <a:t>Mondays at 11am </a:t>
            </a:r>
            <a:r>
              <a:rPr lang="en-NZ" dirty="0"/>
              <a:t>- </a:t>
            </a:r>
            <a:r>
              <a:rPr lang="en-NZ" dirty="0" smtClean="0"/>
              <a:t>11:</a:t>
            </a:r>
            <a:r>
              <a:rPr lang="en-NZ" dirty="0"/>
              <a:t>50am </a:t>
            </a:r>
            <a:r>
              <a:rPr lang="en-NZ" dirty="0" smtClean="0"/>
              <a:t>COLT122</a:t>
            </a:r>
          </a:p>
          <a:p>
            <a:pPr lvl="2">
              <a:tabLst>
                <a:tab pos="4481513" algn="l"/>
                <a:tab pos="4841875" algn="l"/>
              </a:tabLst>
            </a:pPr>
            <a:r>
              <a:rPr lang="en-NZ" dirty="0" smtClean="0"/>
              <a:t>Tuesdays at 11am </a:t>
            </a:r>
            <a:r>
              <a:rPr lang="en-NZ" dirty="0"/>
              <a:t>- </a:t>
            </a:r>
            <a:r>
              <a:rPr lang="en-NZ" dirty="0" smtClean="0"/>
              <a:t>11:50am HULT323</a:t>
            </a:r>
            <a:endParaRPr lang="en-NZ" dirty="0"/>
          </a:p>
          <a:p>
            <a:pPr lvl="2">
              <a:tabLst>
                <a:tab pos="4481513" algn="l"/>
                <a:tab pos="4841875" algn="l"/>
              </a:tabLst>
            </a:pPr>
            <a:r>
              <a:rPr lang="en-NZ" dirty="0" smtClean="0"/>
              <a:t>Thursdays at 11am </a:t>
            </a:r>
            <a:r>
              <a:rPr lang="en-NZ" dirty="0"/>
              <a:t>- </a:t>
            </a:r>
            <a:r>
              <a:rPr lang="en-NZ" dirty="0" smtClean="0"/>
              <a:t>11:50am HULT323</a:t>
            </a:r>
          </a:p>
          <a:p>
            <a:pPr lvl="2">
              <a:tabLst>
                <a:tab pos="4481513" algn="l"/>
                <a:tab pos="4841875" algn="l"/>
              </a:tabLst>
            </a:pPr>
            <a:endParaRPr lang="en-US" dirty="0" smtClean="0"/>
          </a:p>
          <a:p>
            <a:pPr lvl="2">
              <a:tabLst>
                <a:tab pos="4481513" algn="l"/>
                <a:tab pos="4841875" algn="l"/>
              </a:tabLst>
            </a:pPr>
            <a:r>
              <a:rPr lang="en-US" dirty="0" smtClean="0"/>
              <a:t>Some lectures will be used for more tutorial-like sessions</a:t>
            </a:r>
          </a:p>
          <a:p>
            <a:pPr lvl="3">
              <a:tabLst>
                <a:tab pos="4481513" algn="l"/>
                <a:tab pos="4841875" algn="l"/>
              </a:tabLst>
            </a:pPr>
            <a:r>
              <a:rPr lang="en-US" dirty="0" smtClean="0"/>
              <a:t>talking about the assignments</a:t>
            </a:r>
          </a:p>
          <a:p>
            <a:pPr lvl="3">
              <a:tabLst>
                <a:tab pos="4481513" algn="l"/>
                <a:tab pos="4841875" algn="l"/>
              </a:tabLst>
            </a:pPr>
            <a:r>
              <a:rPr lang="en-US" dirty="0" smtClean="0"/>
              <a:t>going over previous material</a:t>
            </a:r>
          </a:p>
          <a:p>
            <a:pPr lvl="3">
              <a:tabLst>
                <a:tab pos="4481513" algn="l"/>
                <a:tab pos="4841875" algn="l"/>
              </a:tabLst>
            </a:pPr>
            <a:r>
              <a:rPr lang="en-US" dirty="0" smtClean="0"/>
              <a:t>dealing with questions and problems</a:t>
            </a:r>
            <a:endParaRPr lang="en-NZ" dirty="0" smtClean="0"/>
          </a:p>
          <a:p>
            <a:pPr>
              <a:tabLst>
                <a:tab pos="4481513" algn="l"/>
                <a:tab pos="4841875" algn="l"/>
              </a:tabLst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77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Check </a:t>
            </a:r>
            <a:r>
              <a:rPr lang="en-NZ" sz="2400" dirty="0" smtClean="0"/>
              <a:t>out the </a:t>
            </a:r>
            <a:r>
              <a:rPr lang="en-NZ" sz="2400" dirty="0" smtClean="0"/>
              <a:t>course </a:t>
            </a:r>
            <a:r>
              <a:rPr lang="en-NZ" sz="2400" dirty="0" smtClean="0"/>
              <a:t>outline:</a:t>
            </a:r>
            <a:endParaRPr lang="en-NZ" sz="2400" dirty="0" smtClean="0"/>
          </a:p>
          <a:p>
            <a:pPr marL="0" indent="0" algn="ctr">
              <a:buNone/>
            </a:pPr>
            <a:r>
              <a:rPr lang="en-NZ" sz="2400" dirty="0">
                <a:hlinkClick r:id="rId3"/>
              </a:rPr>
              <a:t>http://</a:t>
            </a:r>
            <a:r>
              <a:rPr lang="en-NZ" sz="2400" dirty="0" smtClean="0">
                <a:hlinkClick r:id="rId3"/>
              </a:rPr>
              <a:t>ecs.victoria.ac.nz/Courses/COMP261_2016T1/Timetable</a:t>
            </a:r>
            <a:endParaRPr lang="en-NZ" sz="2400" dirty="0" smtClean="0"/>
          </a:p>
          <a:p>
            <a:endParaRPr lang="en-NZ" sz="2400" dirty="0"/>
          </a:p>
          <a:p>
            <a:r>
              <a:rPr lang="en-NZ" b="1" dirty="0" smtClean="0"/>
              <a:t>Sign </a:t>
            </a:r>
            <a:r>
              <a:rPr lang="en-NZ" b="1" dirty="0"/>
              <a:t>up for </a:t>
            </a:r>
            <a:r>
              <a:rPr lang="en-NZ" b="1" dirty="0" smtClean="0"/>
              <a:t>one: </a:t>
            </a:r>
            <a:r>
              <a:rPr lang="en-NZ" b="1" dirty="0">
                <a:hlinkClick r:id="rId4"/>
              </a:rPr>
              <a:t>https://student-sa.victoria.ac.nz</a:t>
            </a:r>
            <a:r>
              <a:rPr lang="en-NZ" b="1" dirty="0" smtClean="0">
                <a:hlinkClick r:id="rId4"/>
              </a:rPr>
              <a:t>/</a:t>
            </a:r>
            <a:endParaRPr lang="en-NZ" b="1" dirty="0" smtClean="0"/>
          </a:p>
          <a:p>
            <a:r>
              <a:rPr lang="en-NZ" sz="2400" dirty="0" smtClean="0"/>
              <a:t>Exercises, discussion,  assignment elaboration and discussion</a:t>
            </a:r>
          </a:p>
          <a:p>
            <a:r>
              <a:rPr lang="en-NZ" sz="2400" dirty="0" smtClean="0"/>
              <a:t>Starting next (second) week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310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does the course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481513" algn="l"/>
                <a:tab pos="4841875" algn="l"/>
              </a:tabLst>
            </a:pPr>
            <a:r>
              <a:rPr lang="en-NZ" sz="2000" dirty="0" smtClean="0"/>
              <a:t>Helpdesk</a:t>
            </a:r>
            <a:r>
              <a:rPr lang="en-NZ" sz="2000" dirty="0" smtClean="0"/>
              <a:t>:</a:t>
            </a:r>
          </a:p>
          <a:p>
            <a:pPr lvl="1">
              <a:tabLst>
                <a:tab pos="4481513" algn="l"/>
                <a:tab pos="4841875" algn="l"/>
              </a:tabLst>
            </a:pPr>
            <a:r>
              <a:rPr lang="en-NZ" sz="2000" dirty="0" smtClean="0"/>
              <a:t>Forum</a:t>
            </a:r>
          </a:p>
          <a:p>
            <a:pPr lvl="1">
              <a:tabLst>
                <a:tab pos="4481513" algn="l"/>
                <a:tab pos="4841875" algn="l"/>
              </a:tabLst>
            </a:pPr>
            <a:r>
              <a:rPr lang="en-NZ" sz="2000" dirty="0" smtClean="0"/>
              <a:t>Physical presence in lab:  242B</a:t>
            </a:r>
          </a:p>
          <a:p>
            <a:pPr lvl="2">
              <a:tabLst>
                <a:tab pos="4481513" algn="l"/>
                <a:tab pos="4841875" algn="l"/>
              </a:tabLst>
            </a:pPr>
            <a:r>
              <a:rPr lang="en-NZ" sz="2000" dirty="0" smtClean="0"/>
              <a:t>Monday to Friday 10-11 (during lecture weeks only at this stage)</a:t>
            </a:r>
          </a:p>
          <a:p>
            <a:pPr marL="446088" lvl="1" indent="0">
              <a:buNone/>
              <a:tabLst>
                <a:tab pos="4481513" algn="l"/>
                <a:tab pos="4841875" algn="l"/>
              </a:tabLst>
            </a:pPr>
            <a:r>
              <a:rPr lang="en-NZ" sz="2400" b="1" dirty="0" smtClean="0"/>
              <a:t>Starts on Monday in second week</a:t>
            </a:r>
          </a:p>
          <a:p>
            <a:pPr marL="446088" lvl="1" indent="0">
              <a:buNone/>
              <a:tabLst>
                <a:tab pos="4481513" algn="l"/>
                <a:tab pos="4841875" algn="l"/>
              </a:tabLst>
            </a:pPr>
            <a:endParaRPr lang="en-NZ" sz="2000" dirty="0"/>
          </a:p>
          <a:p>
            <a:pPr>
              <a:tabLst>
                <a:tab pos="4481513" algn="l"/>
                <a:tab pos="4841875" algn="l"/>
              </a:tabLst>
            </a:pPr>
            <a:r>
              <a:rPr lang="en-NZ" sz="2000" dirty="0" smtClean="0"/>
              <a:t>Textbook (no need to buy one):</a:t>
            </a:r>
            <a:endParaRPr lang="en-NZ" sz="2000" dirty="0"/>
          </a:p>
          <a:p>
            <a:pPr lvl="1">
              <a:tabLst>
                <a:tab pos="4481513" algn="l"/>
                <a:tab pos="4841875" algn="l"/>
              </a:tabLst>
            </a:pPr>
            <a:r>
              <a:rPr lang="en-NZ" sz="2000" dirty="0"/>
              <a:t>Algorithms and Data </a:t>
            </a:r>
            <a:r>
              <a:rPr lang="en-NZ" sz="2000" dirty="0" smtClean="0"/>
              <a:t>Structures – a selection of chapters from various textbooks compiled </a:t>
            </a:r>
            <a:r>
              <a:rPr lang="en-NZ" sz="2000" dirty="0" smtClean="0"/>
              <a:t>by Alex </a:t>
            </a:r>
            <a:r>
              <a:rPr lang="en-NZ" sz="2000" dirty="0"/>
              <a:t>Potanin, </a:t>
            </a:r>
            <a:r>
              <a:rPr lang="en-NZ" sz="2000" dirty="0" smtClean="0"/>
              <a:t>Pearson</a:t>
            </a:r>
            <a:br>
              <a:rPr lang="en-NZ" sz="2000" dirty="0" smtClean="0"/>
            </a:br>
            <a:r>
              <a:rPr lang="en-NZ" sz="2000" dirty="0" smtClean="0"/>
              <a:t>(some copies may be around, especially second hand)</a:t>
            </a:r>
            <a:endParaRPr lang="en-NZ" sz="2000" dirty="0"/>
          </a:p>
          <a:p>
            <a:pPr lvl="1">
              <a:tabLst>
                <a:tab pos="4481513" algn="l"/>
                <a:tab pos="4841875" algn="l"/>
              </a:tabLst>
            </a:pPr>
            <a:r>
              <a:rPr lang="en-NZ" sz="2000" dirty="0"/>
              <a:t>Wikipedia pages: extremely good resource on algorithms</a:t>
            </a:r>
            <a:r>
              <a:rPr lang="en-NZ" sz="2000" dirty="0" smtClean="0"/>
              <a:t>.</a:t>
            </a:r>
          </a:p>
          <a:p>
            <a:pPr lvl="1">
              <a:tabLst>
                <a:tab pos="4481513" algn="l"/>
                <a:tab pos="4841875" algn="l"/>
              </a:tabLst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1874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does the course work?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smtClean="0"/>
              <a:t>Tests and Exams:</a:t>
            </a:r>
          </a:p>
          <a:p>
            <a:pPr lvl="1">
              <a:tabLst>
                <a:tab pos="2060575" algn="l"/>
                <a:tab pos="5203825" algn="l"/>
              </a:tabLst>
            </a:pPr>
            <a:r>
              <a:rPr lang="en-NZ" dirty="0" smtClean="0"/>
              <a:t>Terms test:  45 mins,  Mon 18 April, in lecture (across two theatres!),					20%</a:t>
            </a:r>
          </a:p>
          <a:p>
            <a:pPr lvl="1">
              <a:tabLst>
                <a:tab pos="2060575" algn="l"/>
                <a:tab pos="5203825" algn="l"/>
              </a:tabLst>
            </a:pPr>
            <a:r>
              <a:rPr lang="en-NZ" dirty="0" smtClean="0"/>
              <a:t>Exam  	exam period	                  	50%</a:t>
            </a:r>
          </a:p>
          <a:p>
            <a:pPr>
              <a:spcBef>
                <a:spcPts val="2400"/>
              </a:spcBef>
              <a:tabLst>
                <a:tab pos="5203825" algn="l"/>
              </a:tabLst>
            </a:pPr>
            <a:r>
              <a:rPr lang="en-NZ" dirty="0" smtClean="0"/>
              <a:t>Assignments</a:t>
            </a:r>
          </a:p>
          <a:p>
            <a:pPr lvl="1">
              <a:tabLst>
                <a:tab pos="5203825" algn="l"/>
              </a:tabLst>
            </a:pPr>
            <a:r>
              <a:rPr lang="en-NZ" dirty="0"/>
              <a:t>5</a:t>
            </a:r>
            <a:r>
              <a:rPr lang="en-NZ" dirty="0" smtClean="0"/>
              <a:t> assignments, roughly every 2-3 weeks.</a:t>
            </a:r>
          </a:p>
          <a:p>
            <a:pPr lvl="1">
              <a:tabLst>
                <a:tab pos="5203825" algn="l"/>
              </a:tabLst>
            </a:pPr>
            <a:r>
              <a:rPr lang="en-NZ" dirty="0" smtClean="0"/>
              <a:t>6% each</a:t>
            </a:r>
          </a:p>
          <a:p>
            <a:pPr lvl="1">
              <a:tabLst>
                <a:tab pos="5203825" algn="l"/>
              </a:tabLst>
            </a:pPr>
            <a:r>
              <a:rPr lang="en-NZ" dirty="0" smtClean="0"/>
              <a:t>Deadlines:</a:t>
            </a:r>
          </a:p>
          <a:p>
            <a:pPr lvl="2">
              <a:tabLst>
                <a:tab pos="5203825" algn="l"/>
              </a:tabLst>
            </a:pPr>
            <a:r>
              <a:rPr lang="en-NZ" dirty="0" smtClean="0"/>
              <a:t>Due mostly 10:30am Monday (Assign 5: Friday)</a:t>
            </a:r>
          </a:p>
          <a:p>
            <a:pPr lvl="2">
              <a:tabLst>
                <a:tab pos="5203825" algn="l"/>
              </a:tabLst>
            </a:pPr>
            <a:r>
              <a:rPr lang="en-NZ" dirty="0" smtClean="0"/>
              <a:t>Strict!  (in order for the markers to be able to mark promptly)</a:t>
            </a:r>
          </a:p>
          <a:p>
            <a:pPr lvl="2">
              <a:tabLst>
                <a:tab pos="5203825" algn="l"/>
              </a:tabLst>
            </a:pPr>
            <a:r>
              <a:rPr lang="en-NZ" dirty="0" smtClean="0"/>
              <a:t>20 marks off for first 24 hours late, 40 marks off for next 24 hours,</a:t>
            </a:r>
            <a:br>
              <a:rPr lang="en-NZ" dirty="0" smtClean="0"/>
            </a:br>
            <a:r>
              <a:rPr lang="en-NZ" dirty="0" smtClean="0"/>
              <a:t>0 marks more than 2 days late</a:t>
            </a:r>
            <a:r>
              <a:rPr lang="en-NZ" dirty="0"/>
              <a:t>. </a:t>
            </a:r>
            <a:endParaRPr lang="en-NZ" dirty="0" smtClean="0"/>
          </a:p>
          <a:p>
            <a:pPr lvl="2">
              <a:tabLst>
                <a:tab pos="5203825" algn="l"/>
              </a:tabLst>
            </a:pPr>
            <a:r>
              <a:rPr lang="en-NZ" dirty="0" smtClean="0"/>
              <a:t>3 </a:t>
            </a:r>
            <a:r>
              <a:rPr lang="en-NZ" dirty="0"/>
              <a:t>"late days" </a:t>
            </a:r>
            <a:r>
              <a:rPr lang="en-NZ" dirty="0" smtClean="0"/>
              <a:t>for the whole course, so use wisely</a:t>
            </a:r>
          </a:p>
          <a:p>
            <a:pPr lvl="2">
              <a:tabLst>
                <a:tab pos="5203825" algn="l"/>
              </a:tabLst>
            </a:pPr>
            <a:r>
              <a:rPr lang="en-NZ" dirty="0" smtClean="0"/>
              <a:t>Further </a:t>
            </a:r>
            <a:r>
              <a:rPr lang="en-NZ" dirty="0"/>
              <a:t>extensions need good cause and </a:t>
            </a:r>
            <a:r>
              <a:rPr lang="en-NZ" dirty="0" smtClean="0"/>
              <a:t>negotiation</a:t>
            </a:r>
          </a:p>
          <a:p>
            <a:pPr lvl="2">
              <a:tabLst>
                <a:tab pos="5203825" algn="l"/>
              </a:tabLst>
            </a:pPr>
            <a:r>
              <a:rPr lang="en-NZ" b="1" dirty="0" smtClean="0">
                <a:solidFill>
                  <a:srgbClr val="FF0000"/>
                </a:solidFill>
              </a:rPr>
              <a:t>IN PERSON MARKING!!! 10%-100% PENTALTY IF YOU MISS IT!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ex's VUW Template">
  <a:themeElements>
    <a:clrScheme name="Alex'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ex's Lectur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N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Alex'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ex's 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ex's 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Alex's VUW Template.thmx</Template>
  <TotalTime>50</TotalTime>
  <Words>661</Words>
  <Application>Microsoft Office PowerPoint</Application>
  <PresentationFormat>On-screen Show (4:3)</PresentationFormat>
  <Paragraphs>221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Calibri</vt:lpstr>
      <vt:lpstr>Alex's VUW Template</vt:lpstr>
      <vt:lpstr>COMP 261 Lecture 1</vt:lpstr>
      <vt:lpstr>The Team</vt:lpstr>
      <vt:lpstr>Today</vt:lpstr>
      <vt:lpstr>Goal 1</vt:lpstr>
      <vt:lpstr>Goals 2 &amp; 3</vt:lpstr>
      <vt:lpstr>How does the course work?</vt:lpstr>
      <vt:lpstr>Tutorials</vt:lpstr>
      <vt:lpstr>How does the course work?</vt:lpstr>
      <vt:lpstr>How does the course work?</vt:lpstr>
      <vt:lpstr>Assignments</vt:lpstr>
      <vt:lpstr>Is it hard?</vt:lpstr>
      <vt:lpstr>Prerequisites:  What’s assumed?</vt:lpstr>
      <vt:lpstr>Prerequisites:  What’s assumed?</vt:lpstr>
      <vt:lpstr>Graphs  (Reminder from MATH161 / ENGR12X)</vt:lpstr>
      <vt:lpstr>Graph Variants </vt:lpstr>
      <vt:lpstr>Graph Algorithms</vt:lpstr>
    </vt:vector>
  </TitlesOfParts>
  <Company>Victoria University of Wellington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 Lecture 1 Introduction to Graphs</dc:title>
  <dc:creator>Alex Potanin</dc:creator>
  <cp:lastModifiedBy>Alex Potanin</cp:lastModifiedBy>
  <cp:revision>34</cp:revision>
  <dcterms:created xsi:type="dcterms:W3CDTF">2015-02-28T01:32:40Z</dcterms:created>
  <dcterms:modified xsi:type="dcterms:W3CDTF">2016-03-03T21:06:36Z</dcterms:modified>
</cp:coreProperties>
</file>