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A0A0-2414-8949-9567-31C73B007A4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F3D1A-F2E6-E245-9AA7-596DD458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90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ED486-A613-554E-A865-D213E0B12D2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FA68F-7637-2143-B9EE-364E4DDA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Run the example program.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524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upland road – different speed limits</a:t>
            </a:r>
          </a:p>
          <a:p>
            <a:r>
              <a:rPr lang="en-AU" dirty="0" err="1" smtClean="0"/>
              <a:t>dixon</a:t>
            </a:r>
            <a:r>
              <a:rPr lang="en-AU" dirty="0" smtClean="0"/>
              <a:t> street /</a:t>
            </a:r>
            <a:r>
              <a:rPr lang="en-AU" dirty="0" err="1" smtClean="0"/>
              <a:t>orangi-kaupapa</a:t>
            </a:r>
            <a:r>
              <a:rPr lang="en-AU" dirty="0" smtClean="0"/>
              <a:t> road - disconnected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171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upland road – different speed limits</a:t>
            </a:r>
          </a:p>
          <a:p>
            <a:r>
              <a:rPr lang="en-AU" dirty="0" err="1" smtClean="0"/>
              <a:t>dixon</a:t>
            </a:r>
            <a:r>
              <a:rPr lang="en-AU" dirty="0" smtClean="0"/>
              <a:t> street /</a:t>
            </a:r>
            <a:r>
              <a:rPr lang="en-AU" dirty="0" err="1" smtClean="0"/>
              <a:t>orangi-kaupapa</a:t>
            </a:r>
            <a:r>
              <a:rPr lang="en-AU" dirty="0" smtClean="0"/>
              <a:t> road - disconnected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171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  <a:endParaRPr lang="en-NZ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61E539D4-3410-714D-B9B6-62B6E66AB47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261 Lecture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Graphs 1 of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Auckland Roads: Assignment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Load data into data structures</a:t>
            </a:r>
          </a:p>
          <a:p>
            <a:pPr lvl="1"/>
            <a:r>
              <a:rPr lang="en-US" sz="2400" dirty="0" smtClean="0"/>
              <a:t>graph of intersections and roads</a:t>
            </a:r>
          </a:p>
          <a:p>
            <a:pPr lvl="1"/>
            <a:r>
              <a:rPr lang="en-US" sz="2400" dirty="0" smtClean="0"/>
              <a:t>indexes for fast searching: </a:t>
            </a:r>
          </a:p>
          <a:p>
            <a:pPr lvl="2"/>
            <a:r>
              <a:rPr lang="en-US" sz="2400" dirty="0" err="1" smtClean="0"/>
              <a:t>trie</a:t>
            </a:r>
            <a:r>
              <a:rPr lang="en-US" sz="2400" dirty="0" smtClean="0"/>
              <a:t> of road names, </a:t>
            </a:r>
          </a:p>
          <a:p>
            <a:pPr lvl="2"/>
            <a:r>
              <a:rPr lang="en-US" sz="2400" dirty="0" smtClean="0"/>
              <a:t>quad-tree of intersections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Display the map (and zoom in/out)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Select roads (by name)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</a:t>
            </a:r>
            <a:r>
              <a:rPr lang="en-US" sz="2400" dirty="0" smtClean="0"/>
              <a:t>how all roads matching what is typed so far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Highlight road on map.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Select intersections (by mouse click)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Highlight intersection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</a:t>
            </a:r>
            <a:r>
              <a:rPr lang="en-US" sz="2400" dirty="0" smtClean="0"/>
              <a:t>isplay names of roads at intersection. </a:t>
            </a:r>
            <a:endParaRPr lang="en-AU" sz="2400" dirty="0" smtClean="0"/>
          </a:p>
          <a:p>
            <a:pPr marL="0" indent="0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2010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Auckland Roads: </a:t>
            </a:r>
            <a:r>
              <a:rPr lang="en-US" dirty="0" smtClean="0"/>
              <a:t>Assignment 2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Google maps / GPS navigation system:</a:t>
            </a:r>
          </a:p>
          <a:p>
            <a:pPr lvl="1"/>
            <a:r>
              <a:rPr lang="en-US" sz="2400" dirty="0" smtClean="0"/>
              <a:t>Find shortest routes in graph between two intersections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Emergency planning</a:t>
            </a:r>
          </a:p>
          <a:p>
            <a:pPr lvl="1"/>
            <a:r>
              <a:rPr lang="en-US" sz="2400" dirty="0" smtClean="0"/>
              <a:t>Identify disconnected parts of the road system</a:t>
            </a:r>
          </a:p>
          <a:p>
            <a:pPr lvl="1"/>
            <a:r>
              <a:rPr lang="en-US" sz="2400" dirty="0" smtClean="0"/>
              <a:t>Identify all intersections that would disconnect part of the system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All build on the graph structure of Assignment 1. 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7131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1: step by step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clipse</a:t>
            </a:r>
            <a:r>
              <a:rPr lang="en-US" dirty="0" smtClean="0"/>
              <a:t>: “hello world” program</a:t>
            </a:r>
          </a:p>
          <a:p>
            <a:pPr lvl="1"/>
            <a:r>
              <a:rPr lang="en-US" dirty="0" smtClean="0"/>
              <a:t>Technical notes: online eclipse tutorial </a:t>
            </a:r>
          </a:p>
          <a:p>
            <a:r>
              <a:rPr lang="en-US" dirty="0" smtClean="0"/>
              <a:t>GUI is provided for you as abstract class</a:t>
            </a:r>
          </a:p>
          <a:p>
            <a:r>
              <a:rPr lang="en-US" dirty="0" smtClean="0"/>
              <a:t>Example of its use is in </a:t>
            </a:r>
            <a:r>
              <a:rPr lang="en-US" dirty="0" err="1" smtClean="0"/>
              <a:t>SquaresExample.java</a:t>
            </a:r>
            <a:endParaRPr lang="en-US" dirty="0" smtClean="0"/>
          </a:p>
          <a:p>
            <a:r>
              <a:rPr lang="en-US" dirty="0" smtClean="0"/>
              <a:t>Your job is about representing the graph and drawing it similar to how squares are drawn</a:t>
            </a:r>
            <a:r>
              <a:rPr lang="en-US" dirty="0" smtClean="0"/>
              <a:t>!</a:t>
            </a:r>
            <a:endParaRPr lang="en-US" dirty="0"/>
          </a:p>
          <a:p>
            <a:pPr marL="415925" indent="-342900"/>
            <a:r>
              <a:rPr lang="en-US" dirty="0" smtClean="0"/>
              <a:t>Data </a:t>
            </a:r>
            <a:r>
              <a:rPr lang="en-US" dirty="0" smtClean="0"/>
              <a:t>files:</a:t>
            </a:r>
            <a:endParaRPr lang="en-US" dirty="0" smtClean="0"/>
          </a:p>
          <a:p>
            <a:pPr marL="854075" lvl="2" indent="0">
              <a:buNone/>
            </a:pPr>
            <a:r>
              <a:rPr lang="en-US" dirty="0" smtClean="0"/>
              <a:t> load data </a:t>
            </a:r>
          </a:p>
          <a:p>
            <a:pPr marL="854075" lvl="2" indent="0">
              <a:buNone/>
            </a:pPr>
            <a:r>
              <a:rPr lang="en-US" dirty="0"/>
              <a:t> </a:t>
            </a:r>
            <a:r>
              <a:rPr lang="en-US" dirty="0" smtClean="0"/>
              <a:t>each file can be a different object</a:t>
            </a:r>
          </a:p>
          <a:p>
            <a:pPr marL="854075" lvl="2" indent="0">
              <a:buNone/>
            </a:pPr>
            <a:r>
              <a:rPr lang="en-US" dirty="0"/>
              <a:t> </a:t>
            </a:r>
            <a:r>
              <a:rPr lang="en-US" dirty="0" smtClean="0"/>
              <a:t>draw: x, y</a:t>
            </a:r>
          </a:p>
          <a:p>
            <a:pPr marL="854075" lvl="2" indent="0">
              <a:buNone/>
            </a:pPr>
            <a:r>
              <a:rPr lang="en-US" dirty="0" smtClean="0"/>
              <a:t> build the graph</a:t>
            </a:r>
            <a:endParaRPr lang="en-US" dirty="0"/>
          </a:p>
          <a:p>
            <a:pPr marL="854075" lvl="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27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 from scratch.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Depends on the kind of program!</a:t>
            </a:r>
          </a:p>
          <a:p>
            <a:r>
              <a:rPr lang="en-AU" dirty="0" smtClean="0"/>
              <a:t>Assume:</a:t>
            </a:r>
          </a:p>
          <a:p>
            <a:pPr lvl="1"/>
            <a:r>
              <a:rPr lang="en-AU" dirty="0" smtClean="0"/>
              <a:t>Relatively small program  with  a GUI interface</a:t>
            </a:r>
          </a:p>
          <a:p>
            <a:pPr lvl="1"/>
            <a:r>
              <a:rPr lang="en-AU" dirty="0" smtClean="0"/>
              <a:t>One class for the “main” program and GUI</a:t>
            </a:r>
          </a:p>
          <a:p>
            <a:pPr lvl="1"/>
            <a:r>
              <a:rPr lang="en-AU" dirty="0" smtClean="0"/>
              <a:t>Other classes for the data structures and algorithms on them</a:t>
            </a:r>
            <a:endParaRPr lang="en-AU" dirty="0"/>
          </a:p>
          <a:p>
            <a:pPr>
              <a:spcBef>
                <a:spcPts val="2400"/>
              </a:spcBef>
            </a:pPr>
            <a:r>
              <a:rPr lang="en-AU" dirty="0" smtClean="0"/>
              <a:t>Three questions:</a:t>
            </a:r>
          </a:p>
          <a:p>
            <a:pPr lvl="1"/>
            <a:r>
              <a:rPr lang="en-AU" dirty="0" smtClean="0"/>
              <a:t>What must the program do on start up to set itself up?</a:t>
            </a:r>
          </a:p>
          <a:p>
            <a:pPr lvl="2">
              <a:buFont typeface="Wingdings" pitchFamily="2" charset="2"/>
              <a:buChar char="Ø"/>
            </a:pPr>
            <a:r>
              <a:rPr lang="en-AU" dirty="0" smtClean="0"/>
              <a:t>main method</a:t>
            </a:r>
          </a:p>
          <a:p>
            <a:pPr lvl="2">
              <a:buFont typeface="Wingdings" pitchFamily="2" charset="2"/>
              <a:buChar char="Ø"/>
            </a:pPr>
            <a:r>
              <a:rPr lang="en-AU" dirty="0" smtClean="0"/>
              <a:t>constructor</a:t>
            </a:r>
          </a:p>
          <a:p>
            <a:pPr lvl="1"/>
            <a:r>
              <a:rPr lang="en-AU" dirty="0" smtClean="0"/>
              <a:t>What actions/events must the program respond to?</a:t>
            </a:r>
          </a:p>
          <a:p>
            <a:pPr lvl="2">
              <a:buFont typeface="Wingdings" pitchFamily="2" charset="2"/>
              <a:buChar char="Ø"/>
            </a:pPr>
            <a:r>
              <a:rPr lang="en-AU" dirty="0"/>
              <a:t>main </a:t>
            </a:r>
            <a:r>
              <a:rPr lang="en-AU" dirty="0" smtClean="0"/>
              <a:t>method</a:t>
            </a:r>
          </a:p>
          <a:p>
            <a:pPr lvl="2">
              <a:buFont typeface="Wingdings" pitchFamily="2" charset="2"/>
              <a:buChar char="Ø"/>
            </a:pPr>
            <a:r>
              <a:rPr lang="en-AU" dirty="0" smtClean="0"/>
              <a:t>GUI setup method 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What are the different types of data that the program deals with </a:t>
            </a:r>
          </a:p>
          <a:p>
            <a:pPr lvl="2">
              <a:buFont typeface="Wingdings" pitchFamily="2" charset="2"/>
              <a:buChar char="Ø"/>
            </a:pPr>
            <a:r>
              <a:rPr lang="en-AU" dirty="0" smtClean="0"/>
              <a:t>Other classes, typically one per type.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93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Road Map program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Main program</a:t>
            </a:r>
          </a:p>
          <a:p>
            <a:pPr lvl="1"/>
            <a:r>
              <a:rPr lang="en-AU" dirty="0"/>
              <a:t>N</a:t>
            </a:r>
            <a:r>
              <a:rPr lang="en-AU" dirty="0" smtClean="0"/>
              <a:t>eeds field(s) to hold the road map data structures</a:t>
            </a:r>
          </a:p>
          <a:p>
            <a:pPr lvl="1"/>
            <a:r>
              <a:rPr lang="en-AU" dirty="0" smtClean="0"/>
              <a:t>Main </a:t>
            </a:r>
            <a:r>
              <a:rPr lang="en-AU" dirty="0" smtClean="0"/>
              <a:t>method / constructor must fill the field(s)</a:t>
            </a:r>
          </a:p>
          <a:p>
            <a:pPr lvl="1"/>
            <a:r>
              <a:rPr lang="en-AU" dirty="0" smtClean="0"/>
              <a:t>Learn to </a:t>
            </a:r>
            <a:r>
              <a:rPr lang="en-AU" dirty="0" err="1" smtClean="0"/>
              <a:t>fullfil</a:t>
            </a:r>
            <a:r>
              <a:rPr lang="en-AU" dirty="0" smtClean="0"/>
              <a:t> </a:t>
            </a:r>
            <a:r>
              <a:rPr lang="en-AU" dirty="0" smtClean="0"/>
              <a:t>the GUI methods (redraw, </a:t>
            </a:r>
            <a:r>
              <a:rPr lang="en-AU" dirty="0" err="1" smtClean="0"/>
              <a:t>onClick</a:t>
            </a:r>
            <a:r>
              <a:rPr lang="en-AU" dirty="0" smtClean="0"/>
              <a:t>, </a:t>
            </a:r>
            <a:r>
              <a:rPr lang="en-AU" dirty="0" err="1" smtClean="0"/>
              <a:t>onSearch</a:t>
            </a:r>
            <a:r>
              <a:rPr lang="en-AU" dirty="0" smtClean="0"/>
              <a:t>, </a:t>
            </a:r>
            <a:r>
              <a:rPr lang="en-AU" dirty="0" err="1" smtClean="0"/>
              <a:t>onMove</a:t>
            </a:r>
            <a:r>
              <a:rPr lang="en-AU" dirty="0" smtClean="0"/>
              <a:t>, </a:t>
            </a:r>
            <a:r>
              <a:rPr lang="en-AU" dirty="0" err="1" smtClean="0"/>
              <a:t>onLoad</a:t>
            </a:r>
            <a:r>
              <a:rPr lang="en-AU" dirty="0" smtClean="0"/>
              <a:t> </a:t>
            </a:r>
            <a:r>
              <a:rPr lang="en-AU" dirty="0" err="1" smtClean="0"/>
              <a:t>etc</a:t>
            </a:r>
            <a:r>
              <a:rPr lang="en-AU" dirty="0" smtClean="0"/>
              <a:t>) to make interesting things happen</a:t>
            </a:r>
          </a:p>
          <a:p>
            <a:pPr lvl="1"/>
            <a:r>
              <a:rPr lang="en-AU" dirty="0" smtClean="0"/>
              <a:t>Classes for </a:t>
            </a:r>
            <a:r>
              <a:rPr lang="en-AU" dirty="0" err="1" smtClean="0"/>
              <a:t>RoadGraph</a:t>
            </a:r>
            <a:r>
              <a:rPr lang="en-AU" dirty="0" smtClean="0"/>
              <a:t>, Roads, Intersections, … Location..</a:t>
            </a:r>
          </a:p>
          <a:p>
            <a:pPr lvl="1"/>
            <a:r>
              <a:rPr lang="en-AU" dirty="0"/>
              <a:t>E</a:t>
            </a:r>
            <a:r>
              <a:rPr lang="en-AU" dirty="0" smtClean="0"/>
              <a:t>ach class has the data structure and methods for loading/accessing/modifying</a:t>
            </a:r>
            <a:endParaRPr lang="en-N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What is a road?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Roads, parts of roads.</a:t>
            </a:r>
          </a:p>
          <a:p>
            <a:r>
              <a:rPr lang="en-AU" dirty="0" smtClean="0"/>
              <a:t>Intersections</a:t>
            </a:r>
          </a:p>
          <a:p>
            <a:r>
              <a:rPr lang="en-AU" dirty="0" smtClean="0"/>
              <a:t>Road segments</a:t>
            </a:r>
          </a:p>
          <a:p>
            <a:pPr lvl="1">
              <a:spcBef>
                <a:spcPts val="1800"/>
              </a:spcBef>
            </a:pPr>
            <a:r>
              <a:rPr lang="en-AU" dirty="0" smtClean="0"/>
              <a:t>Which are nodes and which are edges?</a:t>
            </a:r>
          </a:p>
          <a:p>
            <a:pPr lvl="2"/>
            <a:r>
              <a:rPr lang="en-AU" dirty="0" smtClean="0"/>
              <a:t>Do the intersections connect the roads?     or</a:t>
            </a:r>
          </a:p>
          <a:p>
            <a:pPr lvl="2"/>
            <a:r>
              <a:rPr lang="en-AU" dirty="0" smtClean="0"/>
              <a:t>Do the roads connect the intersections?</a:t>
            </a:r>
          </a:p>
          <a:p>
            <a:pPr lvl="1"/>
            <a:endParaRPr lang="en-AU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1693540"/>
            <a:ext cx="3225800" cy="2095500"/>
            <a:chOff x="3340100" y="914400"/>
            <a:chExt cx="3225800" cy="2095500"/>
          </a:xfrm>
        </p:grpSpPr>
        <p:sp>
          <p:nvSpPr>
            <p:cNvPr id="4" name="Freeform 3"/>
            <p:cNvSpPr/>
            <p:nvPr/>
          </p:nvSpPr>
          <p:spPr bwMode="auto">
            <a:xfrm>
              <a:off x="5892800" y="1866900"/>
              <a:ext cx="609600" cy="1066800"/>
            </a:xfrm>
            <a:custGeom>
              <a:avLst/>
              <a:gdLst>
                <a:gd name="connsiteX0" fmla="*/ 609600 w 609600"/>
                <a:gd name="connsiteY0" fmla="*/ 1066800 h 1066800"/>
                <a:gd name="connsiteX1" fmla="*/ 228600 w 609600"/>
                <a:gd name="connsiteY1" fmla="*/ 762000 h 1066800"/>
                <a:gd name="connsiteX2" fmla="*/ 355600 w 609600"/>
                <a:gd name="connsiteY2" fmla="*/ 419100 h 1066800"/>
                <a:gd name="connsiteX3" fmla="*/ 0 w 609600"/>
                <a:gd name="connsiteY3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1066800">
                  <a:moveTo>
                    <a:pt x="609600" y="1066800"/>
                  </a:moveTo>
                  <a:cubicBezTo>
                    <a:pt x="440266" y="968375"/>
                    <a:pt x="270933" y="869950"/>
                    <a:pt x="228600" y="762000"/>
                  </a:cubicBezTo>
                  <a:cubicBezTo>
                    <a:pt x="186267" y="654050"/>
                    <a:pt x="393700" y="546100"/>
                    <a:pt x="355600" y="419100"/>
                  </a:cubicBezTo>
                  <a:cubicBezTo>
                    <a:pt x="317500" y="292100"/>
                    <a:pt x="158750" y="146050"/>
                    <a:pt x="0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3657600" y="1443001"/>
              <a:ext cx="2908300" cy="859299"/>
            </a:xfrm>
            <a:custGeom>
              <a:avLst/>
              <a:gdLst>
                <a:gd name="connsiteX0" fmla="*/ 2908300 w 2908300"/>
                <a:gd name="connsiteY0" fmla="*/ 106400 h 693421"/>
                <a:gd name="connsiteX1" fmla="*/ 2235200 w 2908300"/>
                <a:gd name="connsiteY1" fmla="*/ 423900 h 693421"/>
                <a:gd name="connsiteX2" fmla="*/ 1765300 w 2908300"/>
                <a:gd name="connsiteY2" fmla="*/ 627100 h 693421"/>
                <a:gd name="connsiteX3" fmla="*/ 1130300 w 2908300"/>
                <a:gd name="connsiteY3" fmla="*/ 690600 h 693421"/>
                <a:gd name="connsiteX4" fmla="*/ 698500 w 2908300"/>
                <a:gd name="connsiteY4" fmla="*/ 550900 h 693421"/>
                <a:gd name="connsiteX5" fmla="*/ 635000 w 2908300"/>
                <a:gd name="connsiteY5" fmla="*/ 233400 h 693421"/>
                <a:gd name="connsiteX6" fmla="*/ 368300 w 2908300"/>
                <a:gd name="connsiteY6" fmla="*/ 30200 h 693421"/>
                <a:gd name="connsiteX7" fmla="*/ 0 w 2908300"/>
                <a:gd name="connsiteY7" fmla="*/ 4800 h 693421"/>
                <a:gd name="connsiteX0" fmla="*/ 2908300 w 2908300"/>
                <a:gd name="connsiteY0" fmla="*/ 106400 h 791074"/>
                <a:gd name="connsiteX1" fmla="*/ 2235200 w 2908300"/>
                <a:gd name="connsiteY1" fmla="*/ 423900 h 791074"/>
                <a:gd name="connsiteX2" fmla="*/ 1790700 w 2908300"/>
                <a:gd name="connsiteY2" fmla="*/ 779500 h 791074"/>
                <a:gd name="connsiteX3" fmla="*/ 1130300 w 2908300"/>
                <a:gd name="connsiteY3" fmla="*/ 690600 h 791074"/>
                <a:gd name="connsiteX4" fmla="*/ 698500 w 2908300"/>
                <a:gd name="connsiteY4" fmla="*/ 550900 h 791074"/>
                <a:gd name="connsiteX5" fmla="*/ 635000 w 2908300"/>
                <a:gd name="connsiteY5" fmla="*/ 233400 h 791074"/>
                <a:gd name="connsiteX6" fmla="*/ 368300 w 2908300"/>
                <a:gd name="connsiteY6" fmla="*/ 30200 h 791074"/>
                <a:gd name="connsiteX7" fmla="*/ 0 w 2908300"/>
                <a:gd name="connsiteY7" fmla="*/ 4800 h 791074"/>
                <a:gd name="connsiteX0" fmla="*/ 2908300 w 2908300"/>
                <a:gd name="connsiteY0" fmla="*/ 106400 h 859299"/>
                <a:gd name="connsiteX1" fmla="*/ 2235200 w 2908300"/>
                <a:gd name="connsiteY1" fmla="*/ 423900 h 859299"/>
                <a:gd name="connsiteX2" fmla="*/ 1790700 w 2908300"/>
                <a:gd name="connsiteY2" fmla="*/ 779500 h 859299"/>
                <a:gd name="connsiteX3" fmla="*/ 1104900 w 2908300"/>
                <a:gd name="connsiteY3" fmla="*/ 843000 h 859299"/>
                <a:gd name="connsiteX4" fmla="*/ 698500 w 2908300"/>
                <a:gd name="connsiteY4" fmla="*/ 550900 h 859299"/>
                <a:gd name="connsiteX5" fmla="*/ 635000 w 2908300"/>
                <a:gd name="connsiteY5" fmla="*/ 233400 h 859299"/>
                <a:gd name="connsiteX6" fmla="*/ 368300 w 2908300"/>
                <a:gd name="connsiteY6" fmla="*/ 30200 h 859299"/>
                <a:gd name="connsiteX7" fmla="*/ 0 w 2908300"/>
                <a:gd name="connsiteY7" fmla="*/ 4800 h 85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300" h="859299">
                  <a:moveTo>
                    <a:pt x="2908300" y="106400"/>
                  </a:moveTo>
                  <a:cubicBezTo>
                    <a:pt x="2683933" y="212233"/>
                    <a:pt x="2421466" y="311717"/>
                    <a:pt x="2235200" y="423900"/>
                  </a:cubicBezTo>
                  <a:cubicBezTo>
                    <a:pt x="2048934" y="536083"/>
                    <a:pt x="1979083" y="709650"/>
                    <a:pt x="1790700" y="779500"/>
                  </a:cubicBezTo>
                  <a:cubicBezTo>
                    <a:pt x="1602317" y="849350"/>
                    <a:pt x="1286933" y="881100"/>
                    <a:pt x="1104900" y="843000"/>
                  </a:cubicBezTo>
                  <a:cubicBezTo>
                    <a:pt x="922867" y="804900"/>
                    <a:pt x="776817" y="652500"/>
                    <a:pt x="698500" y="550900"/>
                  </a:cubicBezTo>
                  <a:cubicBezTo>
                    <a:pt x="620183" y="449300"/>
                    <a:pt x="690033" y="320183"/>
                    <a:pt x="635000" y="233400"/>
                  </a:cubicBezTo>
                  <a:cubicBezTo>
                    <a:pt x="579967" y="146617"/>
                    <a:pt x="474133" y="68300"/>
                    <a:pt x="368300" y="30200"/>
                  </a:cubicBezTo>
                  <a:cubicBezTo>
                    <a:pt x="262467" y="-7900"/>
                    <a:pt x="131233" y="-1550"/>
                    <a:pt x="0" y="480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6270246" y="1384300"/>
              <a:ext cx="181354" cy="266700"/>
            </a:xfrm>
            <a:custGeom>
              <a:avLst/>
              <a:gdLst>
                <a:gd name="connsiteX0" fmla="*/ 79754 w 181354"/>
                <a:gd name="connsiteY0" fmla="*/ 266700 h 266700"/>
                <a:gd name="connsiteX1" fmla="*/ 3554 w 181354"/>
                <a:gd name="connsiteY1" fmla="*/ 127000 h 266700"/>
                <a:gd name="connsiteX2" fmla="*/ 181354 w 181354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54" h="266700">
                  <a:moveTo>
                    <a:pt x="79754" y="266700"/>
                  </a:moveTo>
                  <a:cubicBezTo>
                    <a:pt x="33187" y="219075"/>
                    <a:pt x="-13379" y="171450"/>
                    <a:pt x="3554" y="127000"/>
                  </a:cubicBezTo>
                  <a:cubicBezTo>
                    <a:pt x="20487" y="82550"/>
                    <a:pt x="100920" y="41275"/>
                    <a:pt x="181354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410200" y="2146300"/>
              <a:ext cx="736600" cy="863600"/>
            </a:xfrm>
            <a:custGeom>
              <a:avLst/>
              <a:gdLst>
                <a:gd name="connsiteX0" fmla="*/ 736600 w 736600"/>
                <a:gd name="connsiteY0" fmla="*/ 0 h 863600"/>
                <a:gd name="connsiteX1" fmla="*/ 571500 w 736600"/>
                <a:gd name="connsiteY1" fmla="*/ 203200 h 863600"/>
                <a:gd name="connsiteX2" fmla="*/ 571500 w 736600"/>
                <a:gd name="connsiteY2" fmla="*/ 647700 h 863600"/>
                <a:gd name="connsiteX3" fmla="*/ 368300 w 736600"/>
                <a:gd name="connsiteY3" fmla="*/ 800100 h 863600"/>
                <a:gd name="connsiteX4" fmla="*/ 0 w 736600"/>
                <a:gd name="connsiteY4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600" h="863600">
                  <a:moveTo>
                    <a:pt x="736600" y="0"/>
                  </a:moveTo>
                  <a:cubicBezTo>
                    <a:pt x="667808" y="47625"/>
                    <a:pt x="599017" y="95250"/>
                    <a:pt x="571500" y="203200"/>
                  </a:cubicBezTo>
                  <a:cubicBezTo>
                    <a:pt x="543983" y="311150"/>
                    <a:pt x="605367" y="548217"/>
                    <a:pt x="571500" y="647700"/>
                  </a:cubicBezTo>
                  <a:cubicBezTo>
                    <a:pt x="537633" y="747183"/>
                    <a:pt x="463550" y="764117"/>
                    <a:pt x="368300" y="800100"/>
                  </a:cubicBezTo>
                  <a:cubicBezTo>
                    <a:pt x="273050" y="836083"/>
                    <a:pt x="136525" y="849841"/>
                    <a:pt x="0" y="86360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97721" y="1250950"/>
              <a:ext cx="804580" cy="800100"/>
            </a:xfrm>
            <a:custGeom>
              <a:avLst/>
              <a:gdLst>
                <a:gd name="connsiteX0" fmla="*/ 703331 w 703331"/>
                <a:gd name="connsiteY0" fmla="*/ 914400 h 914400"/>
                <a:gd name="connsiteX1" fmla="*/ 284231 w 703331"/>
                <a:gd name="connsiteY1" fmla="*/ 812800 h 914400"/>
                <a:gd name="connsiteX2" fmla="*/ 30231 w 703331"/>
                <a:gd name="connsiteY2" fmla="*/ 673100 h 914400"/>
                <a:gd name="connsiteX3" fmla="*/ 42931 w 703331"/>
                <a:gd name="connsiteY3" fmla="*/ 406400 h 914400"/>
                <a:gd name="connsiteX4" fmla="*/ 373131 w 703331"/>
                <a:gd name="connsiteY4" fmla="*/ 0 h 914400"/>
                <a:gd name="connsiteX0" fmla="*/ 1122431 w 1122431"/>
                <a:gd name="connsiteY0" fmla="*/ 800100 h 817152"/>
                <a:gd name="connsiteX1" fmla="*/ 284231 w 1122431"/>
                <a:gd name="connsiteY1" fmla="*/ 812800 h 817152"/>
                <a:gd name="connsiteX2" fmla="*/ 30231 w 1122431"/>
                <a:gd name="connsiteY2" fmla="*/ 673100 h 817152"/>
                <a:gd name="connsiteX3" fmla="*/ 42931 w 1122431"/>
                <a:gd name="connsiteY3" fmla="*/ 406400 h 817152"/>
                <a:gd name="connsiteX4" fmla="*/ 373131 w 1122431"/>
                <a:gd name="connsiteY4" fmla="*/ 0 h 817152"/>
                <a:gd name="connsiteX0" fmla="*/ 1140803 w 1140803"/>
                <a:gd name="connsiteY0" fmla="*/ 800100 h 800100"/>
                <a:gd name="connsiteX1" fmla="*/ 569303 w 1140803"/>
                <a:gd name="connsiteY1" fmla="*/ 774700 h 800100"/>
                <a:gd name="connsiteX2" fmla="*/ 48603 w 1140803"/>
                <a:gd name="connsiteY2" fmla="*/ 673100 h 800100"/>
                <a:gd name="connsiteX3" fmla="*/ 61303 w 1140803"/>
                <a:gd name="connsiteY3" fmla="*/ 406400 h 800100"/>
                <a:gd name="connsiteX4" fmla="*/ 391503 w 1140803"/>
                <a:gd name="connsiteY4" fmla="*/ 0 h 800100"/>
                <a:gd name="connsiteX0" fmla="*/ 1079757 w 1079757"/>
                <a:gd name="connsiteY0" fmla="*/ 800100 h 800100"/>
                <a:gd name="connsiteX1" fmla="*/ 508257 w 1079757"/>
                <a:gd name="connsiteY1" fmla="*/ 774700 h 800100"/>
                <a:gd name="connsiteX2" fmla="*/ 279657 w 1079757"/>
                <a:gd name="connsiteY2" fmla="*/ 622300 h 800100"/>
                <a:gd name="connsiteX3" fmla="*/ 257 w 1079757"/>
                <a:gd name="connsiteY3" fmla="*/ 406400 h 800100"/>
                <a:gd name="connsiteX4" fmla="*/ 330457 w 1079757"/>
                <a:gd name="connsiteY4" fmla="*/ 0 h 800100"/>
                <a:gd name="connsiteX0" fmla="*/ 802710 w 802710"/>
                <a:gd name="connsiteY0" fmla="*/ 800100 h 800100"/>
                <a:gd name="connsiteX1" fmla="*/ 231210 w 802710"/>
                <a:gd name="connsiteY1" fmla="*/ 774700 h 800100"/>
                <a:gd name="connsiteX2" fmla="*/ 2610 w 802710"/>
                <a:gd name="connsiteY2" fmla="*/ 622300 h 800100"/>
                <a:gd name="connsiteX3" fmla="*/ 104210 w 802710"/>
                <a:gd name="connsiteY3" fmla="*/ 355600 h 800100"/>
                <a:gd name="connsiteX4" fmla="*/ 53410 w 802710"/>
                <a:gd name="connsiteY4" fmla="*/ 0 h 800100"/>
                <a:gd name="connsiteX0" fmla="*/ 804580 w 804580"/>
                <a:gd name="connsiteY0" fmla="*/ 800100 h 800100"/>
                <a:gd name="connsiteX1" fmla="*/ 233080 w 804580"/>
                <a:gd name="connsiteY1" fmla="*/ 774700 h 800100"/>
                <a:gd name="connsiteX2" fmla="*/ 4480 w 804580"/>
                <a:gd name="connsiteY2" fmla="*/ 622300 h 800100"/>
                <a:gd name="connsiteX3" fmla="*/ 106080 w 804580"/>
                <a:gd name="connsiteY3" fmla="*/ 355600 h 800100"/>
                <a:gd name="connsiteX4" fmla="*/ 398180 w 804580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580" h="800100">
                  <a:moveTo>
                    <a:pt x="804580" y="800100"/>
                  </a:moveTo>
                  <a:cubicBezTo>
                    <a:pt x="651121" y="769408"/>
                    <a:pt x="366430" y="804333"/>
                    <a:pt x="233080" y="774700"/>
                  </a:cubicBezTo>
                  <a:cubicBezTo>
                    <a:pt x="99730" y="745067"/>
                    <a:pt x="25647" y="692150"/>
                    <a:pt x="4480" y="622300"/>
                  </a:cubicBezTo>
                  <a:cubicBezTo>
                    <a:pt x="-16687" y="552450"/>
                    <a:pt x="40463" y="459317"/>
                    <a:pt x="106080" y="355600"/>
                  </a:cubicBezTo>
                  <a:cubicBezTo>
                    <a:pt x="171697" y="251883"/>
                    <a:pt x="261655" y="147108"/>
                    <a:pt x="398180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5165826" y="2201416"/>
              <a:ext cx="310060" cy="546100"/>
            </a:xfrm>
            <a:custGeom>
              <a:avLst/>
              <a:gdLst>
                <a:gd name="connsiteX0" fmla="*/ 292100 w 310060"/>
                <a:gd name="connsiteY0" fmla="*/ 0 h 546100"/>
                <a:gd name="connsiteX1" fmla="*/ 304800 w 310060"/>
                <a:gd name="connsiteY1" fmla="*/ 266700 h 546100"/>
                <a:gd name="connsiteX2" fmla="*/ 215900 w 310060"/>
                <a:gd name="connsiteY2" fmla="*/ 457200 h 546100"/>
                <a:gd name="connsiteX3" fmla="*/ 0 w 310060"/>
                <a:gd name="connsiteY3" fmla="*/ 54610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60" h="546100">
                  <a:moveTo>
                    <a:pt x="292100" y="0"/>
                  </a:moveTo>
                  <a:cubicBezTo>
                    <a:pt x="304800" y="95250"/>
                    <a:pt x="317500" y="190500"/>
                    <a:pt x="304800" y="266700"/>
                  </a:cubicBezTo>
                  <a:cubicBezTo>
                    <a:pt x="292100" y="342900"/>
                    <a:pt x="266700" y="410633"/>
                    <a:pt x="215900" y="457200"/>
                  </a:cubicBezTo>
                  <a:cubicBezTo>
                    <a:pt x="165100" y="503767"/>
                    <a:pt x="82550" y="524933"/>
                    <a:pt x="0" y="54610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767858" y="2311400"/>
              <a:ext cx="241300" cy="533400"/>
            </a:xfrm>
            <a:custGeom>
              <a:avLst/>
              <a:gdLst>
                <a:gd name="connsiteX0" fmla="*/ 241300 w 241300"/>
                <a:gd name="connsiteY0" fmla="*/ 0 h 533400"/>
                <a:gd name="connsiteX1" fmla="*/ 88900 w 241300"/>
                <a:gd name="connsiteY1" fmla="*/ 266700 h 533400"/>
                <a:gd name="connsiteX2" fmla="*/ 0 w 24130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533400">
                  <a:moveTo>
                    <a:pt x="241300" y="0"/>
                  </a:moveTo>
                  <a:cubicBezTo>
                    <a:pt x="185208" y="88900"/>
                    <a:pt x="129117" y="177800"/>
                    <a:pt x="88900" y="266700"/>
                  </a:cubicBezTo>
                  <a:cubicBezTo>
                    <a:pt x="48683" y="355600"/>
                    <a:pt x="24341" y="444500"/>
                    <a:pt x="0" y="53340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305300" y="1371600"/>
              <a:ext cx="152400" cy="469900"/>
            </a:xfrm>
            <a:custGeom>
              <a:avLst/>
              <a:gdLst>
                <a:gd name="connsiteX0" fmla="*/ 0 w 152400"/>
                <a:gd name="connsiteY0" fmla="*/ 469900 h 469900"/>
                <a:gd name="connsiteX1" fmla="*/ 152400 w 152400"/>
                <a:gd name="connsiteY1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69900">
                  <a:moveTo>
                    <a:pt x="0" y="469900"/>
                  </a:moveTo>
                  <a:lnTo>
                    <a:pt x="15240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3746500" y="1282700"/>
              <a:ext cx="0" cy="165100"/>
            </a:xfrm>
            <a:custGeom>
              <a:avLst/>
              <a:gdLst>
                <a:gd name="connsiteX0" fmla="*/ 0 w 0"/>
                <a:gd name="connsiteY0" fmla="*/ 165100 h 165100"/>
                <a:gd name="connsiteX1" fmla="*/ 0 w 0"/>
                <a:gd name="connsiteY1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3340100" y="914400"/>
              <a:ext cx="558999" cy="371452"/>
            </a:xfrm>
            <a:custGeom>
              <a:avLst/>
              <a:gdLst>
                <a:gd name="connsiteX0" fmla="*/ 0 w 558999"/>
                <a:gd name="connsiteY0" fmla="*/ 342900 h 371452"/>
                <a:gd name="connsiteX1" fmla="*/ 406400 w 558999"/>
                <a:gd name="connsiteY1" fmla="*/ 368300 h 371452"/>
                <a:gd name="connsiteX2" fmla="*/ 558800 w 558999"/>
                <a:gd name="connsiteY2" fmla="*/ 279400 h 371452"/>
                <a:gd name="connsiteX3" fmla="*/ 381000 w 558999"/>
                <a:gd name="connsiteY3" fmla="*/ 0 h 37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999" h="371452">
                  <a:moveTo>
                    <a:pt x="0" y="342900"/>
                  </a:moveTo>
                  <a:cubicBezTo>
                    <a:pt x="156633" y="360891"/>
                    <a:pt x="313267" y="378883"/>
                    <a:pt x="406400" y="368300"/>
                  </a:cubicBezTo>
                  <a:cubicBezTo>
                    <a:pt x="499533" y="357717"/>
                    <a:pt x="563033" y="340783"/>
                    <a:pt x="558800" y="279400"/>
                  </a:cubicBezTo>
                  <a:cubicBezTo>
                    <a:pt x="554567" y="218017"/>
                    <a:pt x="381000" y="0"/>
                    <a:pt x="381000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4057650" y="2184400"/>
              <a:ext cx="495300" cy="393700"/>
            </a:xfrm>
            <a:custGeom>
              <a:avLst/>
              <a:gdLst>
                <a:gd name="connsiteX0" fmla="*/ 241300 w 241300"/>
                <a:gd name="connsiteY0" fmla="*/ 0 h 533400"/>
                <a:gd name="connsiteX1" fmla="*/ 88900 w 241300"/>
                <a:gd name="connsiteY1" fmla="*/ 266700 h 533400"/>
                <a:gd name="connsiteX2" fmla="*/ 0 w 241300"/>
                <a:gd name="connsiteY2" fmla="*/ 533400 h 533400"/>
                <a:gd name="connsiteX0" fmla="*/ 495300 w 495300"/>
                <a:gd name="connsiteY0" fmla="*/ 0 h 393700"/>
                <a:gd name="connsiteX1" fmla="*/ 342900 w 495300"/>
                <a:gd name="connsiteY1" fmla="*/ 266700 h 393700"/>
                <a:gd name="connsiteX2" fmla="*/ 0 w 495300"/>
                <a:gd name="connsiteY2" fmla="*/ 3937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300" h="393700">
                  <a:moveTo>
                    <a:pt x="495300" y="0"/>
                  </a:moveTo>
                  <a:cubicBezTo>
                    <a:pt x="439208" y="88900"/>
                    <a:pt x="425450" y="201083"/>
                    <a:pt x="342900" y="266700"/>
                  </a:cubicBezTo>
                  <a:cubicBezTo>
                    <a:pt x="260350" y="332317"/>
                    <a:pt x="24341" y="304800"/>
                    <a:pt x="0" y="39370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58568" y="1628800"/>
            <a:ext cx="3225800" cy="2095500"/>
            <a:chOff x="3340100" y="914400"/>
            <a:chExt cx="3225800" cy="2095500"/>
          </a:xfrm>
        </p:grpSpPr>
        <p:sp>
          <p:nvSpPr>
            <p:cNvPr id="18" name="Freeform 17"/>
            <p:cNvSpPr/>
            <p:nvPr/>
          </p:nvSpPr>
          <p:spPr bwMode="auto">
            <a:xfrm>
              <a:off x="5892800" y="1866900"/>
              <a:ext cx="609600" cy="1066800"/>
            </a:xfrm>
            <a:custGeom>
              <a:avLst/>
              <a:gdLst>
                <a:gd name="connsiteX0" fmla="*/ 609600 w 609600"/>
                <a:gd name="connsiteY0" fmla="*/ 1066800 h 1066800"/>
                <a:gd name="connsiteX1" fmla="*/ 228600 w 609600"/>
                <a:gd name="connsiteY1" fmla="*/ 762000 h 1066800"/>
                <a:gd name="connsiteX2" fmla="*/ 355600 w 609600"/>
                <a:gd name="connsiteY2" fmla="*/ 419100 h 1066800"/>
                <a:gd name="connsiteX3" fmla="*/ 0 w 609600"/>
                <a:gd name="connsiteY3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1066800">
                  <a:moveTo>
                    <a:pt x="609600" y="1066800"/>
                  </a:moveTo>
                  <a:cubicBezTo>
                    <a:pt x="440266" y="968375"/>
                    <a:pt x="270933" y="869950"/>
                    <a:pt x="228600" y="762000"/>
                  </a:cubicBezTo>
                  <a:cubicBezTo>
                    <a:pt x="186267" y="654050"/>
                    <a:pt x="393700" y="546100"/>
                    <a:pt x="355600" y="419100"/>
                  </a:cubicBezTo>
                  <a:cubicBezTo>
                    <a:pt x="317500" y="292100"/>
                    <a:pt x="158750" y="146050"/>
                    <a:pt x="0" y="0"/>
                  </a:cubicBez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657600" y="1443001"/>
              <a:ext cx="2908300" cy="859299"/>
            </a:xfrm>
            <a:custGeom>
              <a:avLst/>
              <a:gdLst>
                <a:gd name="connsiteX0" fmla="*/ 2908300 w 2908300"/>
                <a:gd name="connsiteY0" fmla="*/ 106400 h 693421"/>
                <a:gd name="connsiteX1" fmla="*/ 2235200 w 2908300"/>
                <a:gd name="connsiteY1" fmla="*/ 423900 h 693421"/>
                <a:gd name="connsiteX2" fmla="*/ 1765300 w 2908300"/>
                <a:gd name="connsiteY2" fmla="*/ 627100 h 693421"/>
                <a:gd name="connsiteX3" fmla="*/ 1130300 w 2908300"/>
                <a:gd name="connsiteY3" fmla="*/ 690600 h 693421"/>
                <a:gd name="connsiteX4" fmla="*/ 698500 w 2908300"/>
                <a:gd name="connsiteY4" fmla="*/ 550900 h 693421"/>
                <a:gd name="connsiteX5" fmla="*/ 635000 w 2908300"/>
                <a:gd name="connsiteY5" fmla="*/ 233400 h 693421"/>
                <a:gd name="connsiteX6" fmla="*/ 368300 w 2908300"/>
                <a:gd name="connsiteY6" fmla="*/ 30200 h 693421"/>
                <a:gd name="connsiteX7" fmla="*/ 0 w 2908300"/>
                <a:gd name="connsiteY7" fmla="*/ 4800 h 693421"/>
                <a:gd name="connsiteX0" fmla="*/ 2908300 w 2908300"/>
                <a:gd name="connsiteY0" fmla="*/ 106400 h 791074"/>
                <a:gd name="connsiteX1" fmla="*/ 2235200 w 2908300"/>
                <a:gd name="connsiteY1" fmla="*/ 423900 h 791074"/>
                <a:gd name="connsiteX2" fmla="*/ 1790700 w 2908300"/>
                <a:gd name="connsiteY2" fmla="*/ 779500 h 791074"/>
                <a:gd name="connsiteX3" fmla="*/ 1130300 w 2908300"/>
                <a:gd name="connsiteY3" fmla="*/ 690600 h 791074"/>
                <a:gd name="connsiteX4" fmla="*/ 698500 w 2908300"/>
                <a:gd name="connsiteY4" fmla="*/ 550900 h 791074"/>
                <a:gd name="connsiteX5" fmla="*/ 635000 w 2908300"/>
                <a:gd name="connsiteY5" fmla="*/ 233400 h 791074"/>
                <a:gd name="connsiteX6" fmla="*/ 368300 w 2908300"/>
                <a:gd name="connsiteY6" fmla="*/ 30200 h 791074"/>
                <a:gd name="connsiteX7" fmla="*/ 0 w 2908300"/>
                <a:gd name="connsiteY7" fmla="*/ 4800 h 791074"/>
                <a:gd name="connsiteX0" fmla="*/ 2908300 w 2908300"/>
                <a:gd name="connsiteY0" fmla="*/ 106400 h 859299"/>
                <a:gd name="connsiteX1" fmla="*/ 2235200 w 2908300"/>
                <a:gd name="connsiteY1" fmla="*/ 423900 h 859299"/>
                <a:gd name="connsiteX2" fmla="*/ 1790700 w 2908300"/>
                <a:gd name="connsiteY2" fmla="*/ 779500 h 859299"/>
                <a:gd name="connsiteX3" fmla="*/ 1104900 w 2908300"/>
                <a:gd name="connsiteY3" fmla="*/ 843000 h 859299"/>
                <a:gd name="connsiteX4" fmla="*/ 698500 w 2908300"/>
                <a:gd name="connsiteY4" fmla="*/ 550900 h 859299"/>
                <a:gd name="connsiteX5" fmla="*/ 635000 w 2908300"/>
                <a:gd name="connsiteY5" fmla="*/ 233400 h 859299"/>
                <a:gd name="connsiteX6" fmla="*/ 368300 w 2908300"/>
                <a:gd name="connsiteY6" fmla="*/ 30200 h 859299"/>
                <a:gd name="connsiteX7" fmla="*/ 0 w 2908300"/>
                <a:gd name="connsiteY7" fmla="*/ 4800 h 85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8300" h="859299">
                  <a:moveTo>
                    <a:pt x="2908300" y="106400"/>
                  </a:moveTo>
                  <a:cubicBezTo>
                    <a:pt x="2683933" y="212233"/>
                    <a:pt x="2421466" y="311717"/>
                    <a:pt x="2235200" y="423900"/>
                  </a:cubicBezTo>
                  <a:cubicBezTo>
                    <a:pt x="2048934" y="536083"/>
                    <a:pt x="1979083" y="709650"/>
                    <a:pt x="1790700" y="779500"/>
                  </a:cubicBezTo>
                  <a:cubicBezTo>
                    <a:pt x="1602317" y="849350"/>
                    <a:pt x="1286933" y="881100"/>
                    <a:pt x="1104900" y="843000"/>
                  </a:cubicBezTo>
                  <a:cubicBezTo>
                    <a:pt x="922867" y="804900"/>
                    <a:pt x="776817" y="652500"/>
                    <a:pt x="698500" y="550900"/>
                  </a:cubicBezTo>
                  <a:cubicBezTo>
                    <a:pt x="620183" y="449300"/>
                    <a:pt x="690033" y="320183"/>
                    <a:pt x="635000" y="233400"/>
                  </a:cubicBezTo>
                  <a:cubicBezTo>
                    <a:pt x="579967" y="146617"/>
                    <a:pt x="474133" y="68300"/>
                    <a:pt x="368300" y="30200"/>
                  </a:cubicBezTo>
                  <a:cubicBezTo>
                    <a:pt x="262467" y="-7900"/>
                    <a:pt x="131233" y="-1550"/>
                    <a:pt x="0" y="4800"/>
                  </a:cubicBez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6270246" y="1384300"/>
              <a:ext cx="181354" cy="266700"/>
            </a:xfrm>
            <a:custGeom>
              <a:avLst/>
              <a:gdLst>
                <a:gd name="connsiteX0" fmla="*/ 79754 w 181354"/>
                <a:gd name="connsiteY0" fmla="*/ 266700 h 266700"/>
                <a:gd name="connsiteX1" fmla="*/ 3554 w 181354"/>
                <a:gd name="connsiteY1" fmla="*/ 127000 h 266700"/>
                <a:gd name="connsiteX2" fmla="*/ 181354 w 181354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354" h="266700">
                  <a:moveTo>
                    <a:pt x="79754" y="266700"/>
                  </a:moveTo>
                  <a:cubicBezTo>
                    <a:pt x="33187" y="219075"/>
                    <a:pt x="-13379" y="171450"/>
                    <a:pt x="3554" y="127000"/>
                  </a:cubicBezTo>
                  <a:cubicBezTo>
                    <a:pt x="20487" y="82550"/>
                    <a:pt x="100920" y="41275"/>
                    <a:pt x="181354" y="0"/>
                  </a:cubicBez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5410200" y="2146300"/>
              <a:ext cx="736600" cy="863600"/>
            </a:xfrm>
            <a:custGeom>
              <a:avLst/>
              <a:gdLst>
                <a:gd name="connsiteX0" fmla="*/ 736600 w 736600"/>
                <a:gd name="connsiteY0" fmla="*/ 0 h 863600"/>
                <a:gd name="connsiteX1" fmla="*/ 571500 w 736600"/>
                <a:gd name="connsiteY1" fmla="*/ 203200 h 863600"/>
                <a:gd name="connsiteX2" fmla="*/ 571500 w 736600"/>
                <a:gd name="connsiteY2" fmla="*/ 647700 h 863600"/>
                <a:gd name="connsiteX3" fmla="*/ 368300 w 736600"/>
                <a:gd name="connsiteY3" fmla="*/ 800100 h 863600"/>
                <a:gd name="connsiteX4" fmla="*/ 0 w 736600"/>
                <a:gd name="connsiteY4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600" h="863600">
                  <a:moveTo>
                    <a:pt x="736600" y="0"/>
                  </a:moveTo>
                  <a:cubicBezTo>
                    <a:pt x="667808" y="47625"/>
                    <a:pt x="599017" y="95250"/>
                    <a:pt x="571500" y="203200"/>
                  </a:cubicBezTo>
                  <a:cubicBezTo>
                    <a:pt x="543983" y="311150"/>
                    <a:pt x="605367" y="548217"/>
                    <a:pt x="571500" y="647700"/>
                  </a:cubicBezTo>
                  <a:cubicBezTo>
                    <a:pt x="537633" y="747183"/>
                    <a:pt x="463550" y="764117"/>
                    <a:pt x="368300" y="800100"/>
                  </a:cubicBezTo>
                  <a:cubicBezTo>
                    <a:pt x="273050" y="836083"/>
                    <a:pt x="136525" y="849841"/>
                    <a:pt x="0" y="863600"/>
                  </a:cubicBez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4897721" y="1250950"/>
              <a:ext cx="804580" cy="800100"/>
            </a:xfrm>
            <a:custGeom>
              <a:avLst/>
              <a:gdLst>
                <a:gd name="connsiteX0" fmla="*/ 703331 w 703331"/>
                <a:gd name="connsiteY0" fmla="*/ 914400 h 914400"/>
                <a:gd name="connsiteX1" fmla="*/ 284231 w 703331"/>
                <a:gd name="connsiteY1" fmla="*/ 812800 h 914400"/>
                <a:gd name="connsiteX2" fmla="*/ 30231 w 703331"/>
                <a:gd name="connsiteY2" fmla="*/ 673100 h 914400"/>
                <a:gd name="connsiteX3" fmla="*/ 42931 w 703331"/>
                <a:gd name="connsiteY3" fmla="*/ 406400 h 914400"/>
                <a:gd name="connsiteX4" fmla="*/ 373131 w 703331"/>
                <a:gd name="connsiteY4" fmla="*/ 0 h 914400"/>
                <a:gd name="connsiteX0" fmla="*/ 1122431 w 1122431"/>
                <a:gd name="connsiteY0" fmla="*/ 800100 h 817152"/>
                <a:gd name="connsiteX1" fmla="*/ 284231 w 1122431"/>
                <a:gd name="connsiteY1" fmla="*/ 812800 h 817152"/>
                <a:gd name="connsiteX2" fmla="*/ 30231 w 1122431"/>
                <a:gd name="connsiteY2" fmla="*/ 673100 h 817152"/>
                <a:gd name="connsiteX3" fmla="*/ 42931 w 1122431"/>
                <a:gd name="connsiteY3" fmla="*/ 406400 h 817152"/>
                <a:gd name="connsiteX4" fmla="*/ 373131 w 1122431"/>
                <a:gd name="connsiteY4" fmla="*/ 0 h 817152"/>
                <a:gd name="connsiteX0" fmla="*/ 1140803 w 1140803"/>
                <a:gd name="connsiteY0" fmla="*/ 800100 h 800100"/>
                <a:gd name="connsiteX1" fmla="*/ 569303 w 1140803"/>
                <a:gd name="connsiteY1" fmla="*/ 774700 h 800100"/>
                <a:gd name="connsiteX2" fmla="*/ 48603 w 1140803"/>
                <a:gd name="connsiteY2" fmla="*/ 673100 h 800100"/>
                <a:gd name="connsiteX3" fmla="*/ 61303 w 1140803"/>
                <a:gd name="connsiteY3" fmla="*/ 406400 h 800100"/>
                <a:gd name="connsiteX4" fmla="*/ 391503 w 1140803"/>
                <a:gd name="connsiteY4" fmla="*/ 0 h 800100"/>
                <a:gd name="connsiteX0" fmla="*/ 1079757 w 1079757"/>
                <a:gd name="connsiteY0" fmla="*/ 800100 h 800100"/>
                <a:gd name="connsiteX1" fmla="*/ 508257 w 1079757"/>
                <a:gd name="connsiteY1" fmla="*/ 774700 h 800100"/>
                <a:gd name="connsiteX2" fmla="*/ 279657 w 1079757"/>
                <a:gd name="connsiteY2" fmla="*/ 622300 h 800100"/>
                <a:gd name="connsiteX3" fmla="*/ 257 w 1079757"/>
                <a:gd name="connsiteY3" fmla="*/ 406400 h 800100"/>
                <a:gd name="connsiteX4" fmla="*/ 330457 w 1079757"/>
                <a:gd name="connsiteY4" fmla="*/ 0 h 800100"/>
                <a:gd name="connsiteX0" fmla="*/ 802710 w 802710"/>
                <a:gd name="connsiteY0" fmla="*/ 800100 h 800100"/>
                <a:gd name="connsiteX1" fmla="*/ 231210 w 802710"/>
                <a:gd name="connsiteY1" fmla="*/ 774700 h 800100"/>
                <a:gd name="connsiteX2" fmla="*/ 2610 w 802710"/>
                <a:gd name="connsiteY2" fmla="*/ 622300 h 800100"/>
                <a:gd name="connsiteX3" fmla="*/ 104210 w 802710"/>
                <a:gd name="connsiteY3" fmla="*/ 355600 h 800100"/>
                <a:gd name="connsiteX4" fmla="*/ 53410 w 802710"/>
                <a:gd name="connsiteY4" fmla="*/ 0 h 800100"/>
                <a:gd name="connsiteX0" fmla="*/ 804580 w 804580"/>
                <a:gd name="connsiteY0" fmla="*/ 800100 h 800100"/>
                <a:gd name="connsiteX1" fmla="*/ 233080 w 804580"/>
                <a:gd name="connsiteY1" fmla="*/ 774700 h 800100"/>
                <a:gd name="connsiteX2" fmla="*/ 4480 w 804580"/>
                <a:gd name="connsiteY2" fmla="*/ 622300 h 800100"/>
                <a:gd name="connsiteX3" fmla="*/ 106080 w 804580"/>
                <a:gd name="connsiteY3" fmla="*/ 355600 h 800100"/>
                <a:gd name="connsiteX4" fmla="*/ 398180 w 804580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580" h="800100">
                  <a:moveTo>
                    <a:pt x="804580" y="800100"/>
                  </a:moveTo>
                  <a:cubicBezTo>
                    <a:pt x="651121" y="769408"/>
                    <a:pt x="366430" y="804333"/>
                    <a:pt x="233080" y="774700"/>
                  </a:cubicBezTo>
                  <a:cubicBezTo>
                    <a:pt x="99730" y="745067"/>
                    <a:pt x="25647" y="692150"/>
                    <a:pt x="4480" y="622300"/>
                  </a:cubicBezTo>
                  <a:cubicBezTo>
                    <a:pt x="-16687" y="552450"/>
                    <a:pt x="40463" y="459317"/>
                    <a:pt x="106080" y="355600"/>
                  </a:cubicBezTo>
                  <a:cubicBezTo>
                    <a:pt x="171697" y="251883"/>
                    <a:pt x="261655" y="147108"/>
                    <a:pt x="398180" y="0"/>
                  </a:cubicBez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165826" y="2201416"/>
              <a:ext cx="310060" cy="546100"/>
            </a:xfrm>
            <a:custGeom>
              <a:avLst/>
              <a:gdLst>
                <a:gd name="connsiteX0" fmla="*/ 292100 w 310060"/>
                <a:gd name="connsiteY0" fmla="*/ 0 h 546100"/>
                <a:gd name="connsiteX1" fmla="*/ 304800 w 310060"/>
                <a:gd name="connsiteY1" fmla="*/ 266700 h 546100"/>
                <a:gd name="connsiteX2" fmla="*/ 215900 w 310060"/>
                <a:gd name="connsiteY2" fmla="*/ 457200 h 546100"/>
                <a:gd name="connsiteX3" fmla="*/ 0 w 310060"/>
                <a:gd name="connsiteY3" fmla="*/ 54610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60" h="546100">
                  <a:moveTo>
                    <a:pt x="292100" y="0"/>
                  </a:moveTo>
                  <a:cubicBezTo>
                    <a:pt x="304800" y="95250"/>
                    <a:pt x="317500" y="190500"/>
                    <a:pt x="304800" y="266700"/>
                  </a:cubicBezTo>
                  <a:cubicBezTo>
                    <a:pt x="292100" y="342900"/>
                    <a:pt x="266700" y="410633"/>
                    <a:pt x="215900" y="457200"/>
                  </a:cubicBezTo>
                  <a:cubicBezTo>
                    <a:pt x="165100" y="503767"/>
                    <a:pt x="82550" y="524933"/>
                    <a:pt x="0" y="546100"/>
                  </a:cubicBez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4767858" y="2311400"/>
              <a:ext cx="241300" cy="533400"/>
            </a:xfrm>
            <a:custGeom>
              <a:avLst/>
              <a:gdLst>
                <a:gd name="connsiteX0" fmla="*/ 241300 w 241300"/>
                <a:gd name="connsiteY0" fmla="*/ 0 h 533400"/>
                <a:gd name="connsiteX1" fmla="*/ 88900 w 241300"/>
                <a:gd name="connsiteY1" fmla="*/ 266700 h 533400"/>
                <a:gd name="connsiteX2" fmla="*/ 0 w 24130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533400">
                  <a:moveTo>
                    <a:pt x="241300" y="0"/>
                  </a:moveTo>
                  <a:cubicBezTo>
                    <a:pt x="185208" y="88900"/>
                    <a:pt x="129117" y="177800"/>
                    <a:pt x="88900" y="266700"/>
                  </a:cubicBezTo>
                  <a:cubicBezTo>
                    <a:pt x="48683" y="355600"/>
                    <a:pt x="24341" y="444500"/>
                    <a:pt x="0" y="533400"/>
                  </a:cubicBez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4305300" y="1371600"/>
              <a:ext cx="152400" cy="469900"/>
            </a:xfrm>
            <a:custGeom>
              <a:avLst/>
              <a:gdLst>
                <a:gd name="connsiteX0" fmla="*/ 0 w 152400"/>
                <a:gd name="connsiteY0" fmla="*/ 469900 h 469900"/>
                <a:gd name="connsiteX1" fmla="*/ 152400 w 152400"/>
                <a:gd name="connsiteY1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69900">
                  <a:moveTo>
                    <a:pt x="0" y="469900"/>
                  </a:moveTo>
                  <a:lnTo>
                    <a:pt x="152400" y="0"/>
                  </a:ln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746500" y="1282700"/>
              <a:ext cx="0" cy="165100"/>
            </a:xfrm>
            <a:custGeom>
              <a:avLst/>
              <a:gdLst>
                <a:gd name="connsiteX0" fmla="*/ 0 w 0"/>
                <a:gd name="connsiteY0" fmla="*/ 165100 h 165100"/>
                <a:gd name="connsiteX1" fmla="*/ 0 w 0"/>
                <a:gd name="connsiteY1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3340100" y="914400"/>
              <a:ext cx="558999" cy="371452"/>
            </a:xfrm>
            <a:custGeom>
              <a:avLst/>
              <a:gdLst>
                <a:gd name="connsiteX0" fmla="*/ 0 w 558999"/>
                <a:gd name="connsiteY0" fmla="*/ 342900 h 371452"/>
                <a:gd name="connsiteX1" fmla="*/ 406400 w 558999"/>
                <a:gd name="connsiteY1" fmla="*/ 368300 h 371452"/>
                <a:gd name="connsiteX2" fmla="*/ 558800 w 558999"/>
                <a:gd name="connsiteY2" fmla="*/ 279400 h 371452"/>
                <a:gd name="connsiteX3" fmla="*/ 381000 w 558999"/>
                <a:gd name="connsiteY3" fmla="*/ 0 h 37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999" h="371452">
                  <a:moveTo>
                    <a:pt x="0" y="342900"/>
                  </a:moveTo>
                  <a:cubicBezTo>
                    <a:pt x="156633" y="360891"/>
                    <a:pt x="313267" y="378883"/>
                    <a:pt x="406400" y="368300"/>
                  </a:cubicBezTo>
                  <a:cubicBezTo>
                    <a:pt x="499533" y="357717"/>
                    <a:pt x="563033" y="340783"/>
                    <a:pt x="558800" y="279400"/>
                  </a:cubicBezTo>
                  <a:cubicBezTo>
                    <a:pt x="554567" y="218017"/>
                    <a:pt x="381000" y="0"/>
                    <a:pt x="381000" y="0"/>
                  </a:cubicBez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4057650" y="2184400"/>
              <a:ext cx="495300" cy="393700"/>
            </a:xfrm>
            <a:custGeom>
              <a:avLst/>
              <a:gdLst>
                <a:gd name="connsiteX0" fmla="*/ 241300 w 241300"/>
                <a:gd name="connsiteY0" fmla="*/ 0 h 533400"/>
                <a:gd name="connsiteX1" fmla="*/ 88900 w 241300"/>
                <a:gd name="connsiteY1" fmla="*/ 266700 h 533400"/>
                <a:gd name="connsiteX2" fmla="*/ 0 w 241300"/>
                <a:gd name="connsiteY2" fmla="*/ 533400 h 533400"/>
                <a:gd name="connsiteX0" fmla="*/ 495300 w 495300"/>
                <a:gd name="connsiteY0" fmla="*/ 0 h 393700"/>
                <a:gd name="connsiteX1" fmla="*/ 342900 w 495300"/>
                <a:gd name="connsiteY1" fmla="*/ 266700 h 393700"/>
                <a:gd name="connsiteX2" fmla="*/ 0 w 495300"/>
                <a:gd name="connsiteY2" fmla="*/ 3937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300" h="393700">
                  <a:moveTo>
                    <a:pt x="495300" y="0"/>
                  </a:moveTo>
                  <a:cubicBezTo>
                    <a:pt x="439208" y="88900"/>
                    <a:pt x="425450" y="201083"/>
                    <a:pt x="342900" y="266700"/>
                  </a:cubicBezTo>
                  <a:cubicBezTo>
                    <a:pt x="260350" y="332317"/>
                    <a:pt x="24341" y="304800"/>
                    <a:pt x="0" y="393700"/>
                  </a:cubicBezTo>
                </a:path>
              </a:pathLst>
            </a:cu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 bwMode="auto">
          <a:xfrm flipV="1">
            <a:off x="4427984" y="2980556"/>
            <a:ext cx="304036" cy="4572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 flipV="1">
            <a:off x="4427984" y="2296790"/>
            <a:ext cx="304036" cy="6667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4984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Types</a:t>
            </a:r>
          </a:p>
          <a:p>
            <a:pPr lvl="1"/>
            <a:r>
              <a:rPr lang="en-AU" dirty="0" smtClean="0"/>
              <a:t>Road names.</a:t>
            </a:r>
          </a:p>
          <a:p>
            <a:pPr lvl="1"/>
            <a:r>
              <a:rPr lang="en-AU" dirty="0" smtClean="0"/>
              <a:t>Homogeneous parts of roads (same speed limit, type,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 smtClean="0"/>
              <a:t>Road Segments (between intersections)</a:t>
            </a:r>
          </a:p>
          <a:p>
            <a:pPr lvl="1"/>
            <a:r>
              <a:rPr lang="en-AU" dirty="0" smtClean="0"/>
              <a:t>Intersections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Files</a:t>
            </a:r>
          </a:p>
          <a:p>
            <a:pPr lvl="1"/>
            <a:r>
              <a:rPr lang="en-AU" dirty="0" err="1" smtClean="0"/>
              <a:t>roadID-roadInfo.tab</a:t>
            </a:r>
            <a:endParaRPr lang="en-AU" dirty="0"/>
          </a:p>
          <a:p>
            <a:pPr lvl="1"/>
            <a:r>
              <a:rPr lang="en-AU" dirty="0" err="1" smtClean="0"/>
              <a:t>nodeID-lat-lon.tab</a:t>
            </a:r>
            <a:endParaRPr lang="en-AU" dirty="0" smtClean="0"/>
          </a:p>
          <a:p>
            <a:pPr lvl="1"/>
            <a:r>
              <a:rPr lang="en-NZ" dirty="0" err="1"/>
              <a:t>roadSeg</a:t>
            </a:r>
            <a:r>
              <a:rPr lang="en-NZ" dirty="0"/>
              <a:t>-</a:t>
            </a:r>
            <a:r>
              <a:rPr lang="en-NZ" dirty="0" err="1"/>
              <a:t>roadID</a:t>
            </a:r>
            <a:r>
              <a:rPr lang="en-NZ" dirty="0"/>
              <a:t>-length-</a:t>
            </a:r>
            <a:r>
              <a:rPr lang="en-NZ" dirty="0" err="1"/>
              <a:t>nodeID</a:t>
            </a:r>
            <a:r>
              <a:rPr lang="en-NZ" dirty="0"/>
              <a:t>-</a:t>
            </a:r>
            <a:r>
              <a:rPr lang="en-NZ" dirty="0" err="1"/>
              <a:t>nodeID-coords.tab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6193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901700" algn="l"/>
                <a:tab pos="1257300" algn="l"/>
                <a:tab pos="32258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r>
              <a:rPr lang="en-AU" sz="2000" dirty="0" smtClean="0"/>
              <a:t>ROADS</a:t>
            </a:r>
          </a:p>
          <a:p>
            <a:pPr marL="0" indent="0">
              <a:spcBef>
                <a:spcPts val="0"/>
              </a:spcBef>
              <a:buNone/>
              <a:tabLst>
                <a:tab pos="901700" algn="l"/>
                <a:tab pos="1257300" algn="l"/>
                <a:tab pos="32258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r>
              <a:rPr lang="en-AU" sz="2000" dirty="0" err="1" smtClean="0"/>
              <a:t>roadid</a:t>
            </a:r>
            <a:r>
              <a:rPr lang="en-AU" sz="2000" dirty="0"/>
              <a:t>	</a:t>
            </a:r>
            <a:r>
              <a:rPr lang="en-AU" sz="2000" dirty="0" smtClean="0"/>
              <a:t>type name    </a:t>
            </a:r>
            <a:r>
              <a:rPr lang="en-AU" sz="2000" dirty="0"/>
              <a:t>	city    	1</a:t>
            </a:r>
            <a:r>
              <a:rPr lang="en-AU" sz="2000" dirty="0" smtClean="0"/>
              <a:t>way</a:t>
            </a:r>
            <a:r>
              <a:rPr lang="en-AU" sz="2000" dirty="0"/>
              <a:t>	</a:t>
            </a:r>
            <a:r>
              <a:rPr lang="en-AU" sz="2000" dirty="0" err="1" smtClean="0"/>
              <a:t>sp</a:t>
            </a:r>
            <a:r>
              <a:rPr lang="en-AU" sz="2000" dirty="0"/>
              <a:t>	</a:t>
            </a:r>
            <a:r>
              <a:rPr lang="en-AU" sz="2000" dirty="0" err="1" smtClean="0"/>
              <a:t>tp</a:t>
            </a:r>
            <a:r>
              <a:rPr lang="en-AU" sz="2000" dirty="0"/>
              <a:t>	</a:t>
            </a:r>
            <a:r>
              <a:rPr lang="en-AU" sz="2000" dirty="0" smtClean="0"/>
              <a:t>!car</a:t>
            </a:r>
            <a:r>
              <a:rPr lang="en-AU" sz="2000" dirty="0"/>
              <a:t>	</a:t>
            </a:r>
            <a:r>
              <a:rPr lang="en-AU" sz="2000" dirty="0" smtClean="0"/>
              <a:t>!</a:t>
            </a:r>
            <a:r>
              <a:rPr lang="en-AU" sz="2000" dirty="0" err="1" smtClean="0"/>
              <a:t>ped</a:t>
            </a:r>
            <a:r>
              <a:rPr lang="en-AU" sz="2000" dirty="0"/>
              <a:t>	</a:t>
            </a:r>
            <a:r>
              <a:rPr lang="en-AU" sz="2000" dirty="0" smtClean="0"/>
              <a:t>!</a:t>
            </a:r>
            <a:r>
              <a:rPr lang="en-AU" sz="2000" dirty="0" err="1" smtClean="0"/>
              <a:t>bic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  <a:tabLst>
                <a:tab pos="901700" algn="l"/>
                <a:tab pos="1257300" algn="l"/>
                <a:tab pos="32258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r>
              <a:rPr lang="en-NZ" sz="2000" dirty="0" smtClean="0"/>
              <a:t>16060</a:t>
            </a:r>
            <a:r>
              <a:rPr lang="en-NZ" sz="2000" dirty="0"/>
              <a:t>	6	</a:t>
            </a:r>
            <a:r>
              <a:rPr lang="en-NZ" sz="2000" dirty="0" err="1"/>
              <a:t>cowley</a:t>
            </a:r>
            <a:r>
              <a:rPr lang="en-NZ" sz="2000" dirty="0"/>
              <a:t> </a:t>
            </a:r>
            <a:r>
              <a:rPr lang="en-NZ" sz="2000" dirty="0" err="1"/>
              <a:t>st</a:t>
            </a:r>
            <a:r>
              <a:rPr lang="en-NZ" sz="2000" dirty="0"/>
              <a:t>	</a:t>
            </a:r>
            <a:r>
              <a:rPr lang="en-NZ" sz="2000" dirty="0" err="1"/>
              <a:t>waterview</a:t>
            </a:r>
            <a:r>
              <a:rPr lang="en-NZ" sz="2000" dirty="0"/>
              <a:t>	0	2	0	0	0	0</a:t>
            </a:r>
          </a:p>
          <a:p>
            <a:pPr marL="0" indent="0">
              <a:spcBef>
                <a:spcPts val="0"/>
              </a:spcBef>
              <a:buNone/>
              <a:tabLst>
                <a:tab pos="901700" algn="l"/>
                <a:tab pos="1257300" algn="l"/>
                <a:tab pos="32258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r>
              <a:rPr lang="en-NZ" sz="2000" dirty="0" smtClean="0"/>
              <a:t>16473</a:t>
            </a:r>
            <a:r>
              <a:rPr lang="en-NZ" sz="2000" dirty="0"/>
              <a:t>	6	</a:t>
            </a:r>
            <a:r>
              <a:rPr lang="en-NZ" sz="2000" dirty="0" err="1"/>
              <a:t>walmer</a:t>
            </a:r>
            <a:r>
              <a:rPr lang="en-NZ" sz="2000" dirty="0"/>
              <a:t> </a:t>
            </a:r>
            <a:r>
              <a:rPr lang="en-NZ" sz="2000" dirty="0" err="1"/>
              <a:t>rd</a:t>
            </a:r>
            <a:r>
              <a:rPr lang="en-NZ" sz="2000" dirty="0"/>
              <a:t>	point chevalier	0	2	0	0	0	0</a:t>
            </a:r>
          </a:p>
          <a:p>
            <a:pPr marL="0" indent="0">
              <a:spcBef>
                <a:spcPts val="0"/>
              </a:spcBef>
              <a:buNone/>
              <a:tabLst>
                <a:tab pos="901700" algn="l"/>
                <a:tab pos="1257300" algn="l"/>
                <a:tab pos="32258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r>
              <a:rPr lang="en-NZ" sz="2000" dirty="0" smtClean="0"/>
              <a:t>16501	4</a:t>
            </a:r>
            <a:r>
              <a:rPr lang="en-NZ" sz="2000" dirty="0"/>
              <a:t>	</a:t>
            </a:r>
            <a:r>
              <a:rPr lang="en-NZ" sz="2000" dirty="0" err="1"/>
              <a:t>carrington</a:t>
            </a:r>
            <a:r>
              <a:rPr lang="en-NZ" sz="2000" dirty="0"/>
              <a:t> </a:t>
            </a:r>
            <a:r>
              <a:rPr lang="en-NZ" sz="2000" dirty="0" err="1"/>
              <a:t>rd</a:t>
            </a:r>
            <a:r>
              <a:rPr lang="en-NZ" sz="2000" dirty="0"/>
              <a:t>	point chevalier	0	2	2	0	0	</a:t>
            </a:r>
            <a:r>
              <a:rPr lang="en-NZ" sz="2000" dirty="0" smtClean="0"/>
              <a:t>0</a:t>
            </a:r>
          </a:p>
          <a:p>
            <a:pPr marL="0" indent="0">
              <a:spcBef>
                <a:spcPts val="1200"/>
              </a:spcBef>
              <a:buNone/>
              <a:tabLst>
                <a:tab pos="901700" algn="l"/>
                <a:tab pos="1257300" algn="l"/>
                <a:tab pos="32258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r>
              <a:rPr lang="en-NZ" sz="2000" dirty="0" smtClean="0"/>
              <a:t>NODES</a:t>
            </a:r>
          </a:p>
          <a:p>
            <a:pPr marL="0" indent="0">
              <a:spcBef>
                <a:spcPts val="0"/>
              </a:spcBef>
              <a:buNone/>
              <a:tabLst>
                <a:tab pos="901700" algn="l"/>
                <a:tab pos="1257300" algn="l"/>
                <a:tab pos="26035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r>
              <a:rPr lang="en-NZ" sz="2000" dirty="0" smtClean="0"/>
              <a:t>10526</a:t>
            </a:r>
            <a:r>
              <a:rPr lang="en-NZ" sz="2000" dirty="0"/>
              <a:t>	-36.871900	174.693080</a:t>
            </a:r>
          </a:p>
          <a:p>
            <a:pPr marL="0" indent="0">
              <a:spcBef>
                <a:spcPts val="0"/>
              </a:spcBef>
              <a:buNone/>
              <a:tabLst>
                <a:tab pos="901700" algn="l"/>
                <a:tab pos="1257300" algn="l"/>
                <a:tab pos="26035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r>
              <a:rPr lang="en-NZ" sz="2000" dirty="0"/>
              <a:t>10518	-36.871780	174.693510</a:t>
            </a:r>
          </a:p>
          <a:p>
            <a:pPr marL="0" indent="0">
              <a:spcBef>
                <a:spcPts val="0"/>
              </a:spcBef>
              <a:buNone/>
              <a:tabLst>
                <a:tab pos="901700" algn="l"/>
                <a:tab pos="1257300" algn="l"/>
                <a:tab pos="26035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r>
              <a:rPr lang="en-NZ" sz="2000" dirty="0"/>
              <a:t>10845	-36.872000	174.699370</a:t>
            </a:r>
            <a:endParaRPr lang="en-NZ" sz="2000" dirty="0" smtClean="0"/>
          </a:p>
          <a:p>
            <a:pPr marL="0" indent="0">
              <a:spcBef>
                <a:spcPts val="1200"/>
              </a:spcBef>
              <a:buNone/>
              <a:tabLst>
                <a:tab pos="901700" algn="l"/>
                <a:tab pos="1257300" algn="l"/>
                <a:tab pos="32258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r>
              <a:rPr lang="en-US" sz="2000" dirty="0" smtClean="0"/>
              <a:t>SEGMENTS</a:t>
            </a:r>
          </a:p>
          <a:p>
            <a:pPr marL="0" indent="0">
              <a:buNone/>
              <a:tabLst>
                <a:tab pos="1257300" algn="l"/>
                <a:tab pos="2159000" algn="l"/>
                <a:tab pos="3225800" algn="l"/>
                <a:tab pos="4394200" algn="l"/>
                <a:tab pos="5740400" algn="l"/>
                <a:tab pos="6362700" algn="l"/>
                <a:tab pos="7086600" algn="l"/>
                <a:tab pos="8166100" algn="l"/>
              </a:tabLst>
            </a:pPr>
            <a:r>
              <a:rPr lang="en-AU" sz="2000" dirty="0" err="1"/>
              <a:t>roadID</a:t>
            </a:r>
            <a:r>
              <a:rPr lang="en-AU" sz="2000" dirty="0"/>
              <a:t>	length	nodeID1	nodeID2	</a:t>
            </a:r>
            <a:r>
              <a:rPr lang="en-AU" sz="2000" dirty="0" err="1"/>
              <a:t>coords</a:t>
            </a:r>
            <a:endParaRPr lang="en-AU" sz="2000" dirty="0"/>
          </a:p>
          <a:p>
            <a:pPr marL="0" indent="0">
              <a:buNone/>
              <a:tabLst>
                <a:tab pos="1257300" algn="l"/>
                <a:tab pos="2159000" algn="l"/>
                <a:tab pos="3225800" algn="l"/>
                <a:tab pos="4394200" algn="l"/>
                <a:tab pos="5740400" algn="l"/>
                <a:tab pos="6362700" algn="l"/>
                <a:tab pos="7086600" algn="l"/>
                <a:tab pos="8166100" algn="l"/>
              </a:tabLst>
            </a:pPr>
            <a:r>
              <a:rPr lang="en-NZ" sz="2000" dirty="0" smtClean="0"/>
              <a:t>16060	0.223</a:t>
            </a:r>
            <a:r>
              <a:rPr lang="en-NZ" sz="2000" dirty="0"/>
              <a:t>	</a:t>
            </a:r>
            <a:r>
              <a:rPr lang="en-NZ" sz="2000" dirty="0" smtClean="0"/>
              <a:t>12420</a:t>
            </a:r>
            <a:r>
              <a:rPr lang="en-NZ" sz="2000" dirty="0"/>
              <a:t>	12556	-</a:t>
            </a:r>
            <a:r>
              <a:rPr lang="en-NZ" sz="2000" dirty="0" smtClean="0"/>
              <a:t>36.88853</a:t>
            </a:r>
            <a:r>
              <a:rPr lang="en-NZ" sz="2000" dirty="0"/>
              <a:t>	174.72218	-36.88954	</a:t>
            </a:r>
            <a:r>
              <a:rPr lang="en-NZ" sz="2000" dirty="0" smtClean="0"/>
              <a:t> 			174.72361</a:t>
            </a:r>
            <a:r>
              <a:rPr lang="en-NZ" sz="2000" dirty="0"/>
              <a:t>	-36.88992	</a:t>
            </a:r>
            <a:r>
              <a:rPr lang="en-NZ" sz="2000" dirty="0" smtClean="0"/>
              <a:t>174.72398</a:t>
            </a:r>
          </a:p>
          <a:p>
            <a:pPr marL="0" indent="0">
              <a:buNone/>
              <a:tabLst>
                <a:tab pos="1257300" algn="l"/>
                <a:tab pos="2159000" algn="l"/>
                <a:tab pos="3225800" algn="l"/>
                <a:tab pos="4394200" algn="l"/>
                <a:tab pos="5740400" algn="l"/>
                <a:tab pos="6362700" algn="l"/>
                <a:tab pos="7086600" algn="l"/>
                <a:tab pos="8166100" algn="l"/>
              </a:tabLst>
            </a:pPr>
            <a:r>
              <a:rPr lang="en-NZ" sz="2000" dirty="0" smtClean="0"/>
              <a:t>16501	0.243	13612</a:t>
            </a:r>
            <a:r>
              <a:rPr lang="en-NZ" sz="2000" dirty="0"/>
              <a:t>	13689	-36.88977	174.73364	-36.88765	</a:t>
            </a:r>
            <a:r>
              <a:rPr lang="en-NZ" sz="2000" dirty="0" smtClean="0"/>
              <a:t> 			174.73431</a:t>
            </a:r>
          </a:p>
          <a:p>
            <a:pPr marL="0" indent="0">
              <a:buNone/>
              <a:tabLst>
                <a:tab pos="1257300" algn="l"/>
                <a:tab pos="2159000" algn="l"/>
                <a:tab pos="3225800" algn="l"/>
                <a:tab pos="4394200" algn="l"/>
                <a:tab pos="5740400" algn="l"/>
                <a:tab pos="6362700" algn="l"/>
                <a:tab pos="7086600" algn="l"/>
                <a:tab pos="8166100" algn="l"/>
              </a:tabLst>
            </a:pPr>
            <a:r>
              <a:rPr lang="en-NZ" sz="2000" dirty="0" smtClean="0"/>
              <a:t>100</a:t>
            </a:r>
            <a:r>
              <a:rPr lang="en-NZ" sz="2000" dirty="0"/>
              <a:t>	</a:t>
            </a:r>
            <a:r>
              <a:rPr lang="en-NZ" sz="2000" dirty="0" smtClean="0"/>
              <a:t>0.020</a:t>
            </a:r>
            <a:r>
              <a:rPr lang="en-NZ" sz="2000" dirty="0"/>
              <a:t>	16931	16956	-36.85512	174.76492	-36.85529	</a:t>
            </a:r>
            <a:r>
              <a:rPr lang="en-NZ" sz="2000" dirty="0" smtClean="0"/>
              <a:t> 			174.76501</a:t>
            </a:r>
            <a:endParaRPr lang="en-NZ" sz="2000" dirty="0"/>
          </a:p>
          <a:p>
            <a:pPr marL="0" indent="0">
              <a:buNone/>
              <a:tabLst>
                <a:tab pos="901700" algn="l"/>
                <a:tab pos="1257300" algn="l"/>
                <a:tab pos="3225800" algn="l"/>
                <a:tab pos="5207000" algn="l"/>
                <a:tab pos="5918200" algn="l"/>
                <a:tab pos="6362700" algn="l"/>
                <a:tab pos="6908800" algn="l"/>
                <a:tab pos="7531100" algn="l"/>
                <a:tab pos="8166100" algn="l"/>
              </a:tabLst>
            </a:pPr>
            <a:endParaRPr lang="en-NZ" sz="2000" dirty="0"/>
          </a:p>
          <a:p>
            <a:pPr marL="0" indent="0">
              <a:buNone/>
              <a:tabLst>
                <a:tab pos="901700" algn="l"/>
                <a:tab pos="1257300" algn="l"/>
                <a:tab pos="3771900" algn="l"/>
                <a:tab pos="5918200" algn="l"/>
                <a:tab pos="6362700" algn="l"/>
                <a:tab pos="6731000" algn="l"/>
                <a:tab pos="7175500" algn="l"/>
                <a:tab pos="7531100" algn="l"/>
                <a:tab pos="7899400" algn="l"/>
              </a:tabLst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5839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VUW Templat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Alex's VUW Template.thmx</Template>
  <TotalTime>59</TotalTime>
  <Words>471</Words>
  <Application>Microsoft Office PowerPoint</Application>
  <PresentationFormat>On-screen Show (4:3)</PresentationFormat>
  <Paragraphs>107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ＭＳ Ｐゴシック</vt:lpstr>
      <vt:lpstr>Arial</vt:lpstr>
      <vt:lpstr>Calibri</vt:lpstr>
      <vt:lpstr>Wingdings</vt:lpstr>
      <vt:lpstr>Alex's VUW Template</vt:lpstr>
      <vt:lpstr>COMP 261 Lecture 2</vt:lpstr>
      <vt:lpstr>Auckland Roads: Assignment 1</vt:lpstr>
      <vt:lpstr>Auckland Roads: Assignment 2</vt:lpstr>
      <vt:lpstr>Assignment 1: step by step</vt:lpstr>
      <vt:lpstr>Program from scratch.</vt:lpstr>
      <vt:lpstr>Road Map program</vt:lpstr>
      <vt:lpstr>The Data</vt:lpstr>
      <vt:lpstr>The Data</vt:lpstr>
      <vt:lpstr>Data</vt:lpstr>
    </vt:vector>
  </TitlesOfParts>
  <Company>Victoria University of Wellington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 Lecture 1 Graphs 1 of 2</dc:title>
  <dc:creator>Alex Potanin</dc:creator>
  <cp:lastModifiedBy>Alex Potanin</cp:lastModifiedBy>
  <cp:revision>15</cp:revision>
  <cp:lastPrinted>2015-03-02T08:12:48Z</cp:lastPrinted>
  <dcterms:created xsi:type="dcterms:W3CDTF">2015-03-02T06:36:14Z</dcterms:created>
  <dcterms:modified xsi:type="dcterms:W3CDTF">2016-03-03T21:25:51Z</dcterms:modified>
</cp:coreProperties>
</file>