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2E4A-2B96-8D4B-82A8-8A61BB0B861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A20F1-CD8A-EE43-8C4C-9292BCBB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Run the example program.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927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 2 of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(</a:t>
            </a:r>
            <a:r>
              <a:rPr lang="en-US" dirty="0" smtClean="0">
                <a:solidFill>
                  <a:srgbClr val="FF0000"/>
                </a:solidFill>
              </a:rPr>
              <a:t>The Hardest Part of A1?</a:t>
            </a:r>
            <a:r>
              <a:rPr lang="en-US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Three representations of a location/place/point</a:t>
            </a:r>
          </a:p>
          <a:p>
            <a:r>
              <a:rPr lang="en-US" sz="2000" dirty="0" smtClean="0"/>
              <a:t>latitude/longitude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what you need for locations on a sphere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This is what is in the data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Location: x/y coordinates in kilometers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assume Auckland region is a flat plane  </a:t>
            </a:r>
            <a:br>
              <a:rPr lang="en-US" sz="2000" dirty="0" smtClean="0"/>
            </a:br>
            <a:r>
              <a:rPr lang="en-US" sz="2000" dirty="0" smtClean="0"/>
              <a:t>(not quite true, but good enough)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This is what you need for finding shortest paths</a:t>
            </a:r>
          </a:p>
          <a:p>
            <a:r>
              <a:rPr lang="en-US" sz="2000" dirty="0" smtClean="0"/>
              <a:t>Point (x/y in pixels):positions on the screen in pixels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 drawing lines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mouse click positions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>
                <a:sym typeface="Wingdings" pitchFamily="2" charset="2"/>
              </a:rPr>
              <a:t> need to translate </a:t>
            </a:r>
            <a:endParaRPr lang="en-US" sz="2000" dirty="0" smtClean="0"/>
          </a:p>
          <a:p>
            <a:pPr lvl="1"/>
            <a:r>
              <a:rPr lang="en-NZ" sz="2000" dirty="0" err="1" smtClean="0"/>
              <a:t>lat</a:t>
            </a:r>
            <a:r>
              <a:rPr lang="en-NZ" sz="2000" dirty="0" smtClean="0"/>
              <a:t>/</a:t>
            </a:r>
            <a:r>
              <a:rPr lang="en-NZ" sz="2000" dirty="0" err="1" smtClean="0"/>
              <a:t>lon</a:t>
            </a:r>
            <a:r>
              <a:rPr lang="en-NZ" sz="2000" dirty="0" smtClean="0"/>
              <a:t>  </a:t>
            </a:r>
            <a:r>
              <a:rPr lang="en-NZ" sz="2000" dirty="0" smtClean="0">
                <a:sym typeface="Wingdings" pitchFamily="2" charset="2"/>
              </a:rPr>
              <a:t> x/y  </a:t>
            </a:r>
            <a:r>
              <a:rPr lang="en-NZ" sz="2000" dirty="0" err="1" smtClean="0">
                <a:sym typeface="Wingdings" pitchFamily="2" charset="2"/>
              </a:rPr>
              <a:t>kms</a:t>
            </a:r>
            <a:r>
              <a:rPr lang="en-NZ" sz="2000" dirty="0" smtClean="0">
                <a:sym typeface="Wingdings" pitchFamily="2" charset="2"/>
              </a:rPr>
              <a:t>      (use an appropriate formula)</a:t>
            </a:r>
          </a:p>
          <a:p>
            <a:pPr lvl="1"/>
            <a:r>
              <a:rPr lang="en-NZ" sz="2000" dirty="0" smtClean="0">
                <a:sym typeface="Wingdings" pitchFamily="2" charset="2"/>
              </a:rPr>
              <a:t>x/y</a:t>
            </a:r>
            <a:r>
              <a:rPr lang="en-NZ" sz="2000" dirty="0" smtClean="0"/>
              <a:t> </a:t>
            </a:r>
            <a:r>
              <a:rPr lang="en-NZ" sz="2000" dirty="0" err="1" smtClean="0"/>
              <a:t>kms</a:t>
            </a:r>
            <a:r>
              <a:rPr lang="en-NZ" sz="2000" dirty="0" smtClean="0"/>
              <a:t> </a:t>
            </a:r>
            <a:r>
              <a:rPr lang="en-NZ" sz="2000" dirty="0" smtClean="0">
                <a:latin typeface="Arial"/>
                <a:cs typeface="Arial"/>
              </a:rPr>
              <a:t>↔  pixel </a:t>
            </a:r>
            <a:r>
              <a:rPr lang="en-NZ" sz="2000" dirty="0" err="1" smtClean="0">
                <a:latin typeface="Arial"/>
                <a:cs typeface="Arial"/>
              </a:rPr>
              <a:t>coords</a:t>
            </a:r>
            <a:endParaRPr lang="en-NZ" sz="2000" dirty="0" smtClean="0">
              <a:latin typeface="Arial"/>
              <a:cs typeface="Arial"/>
            </a:endParaRPr>
          </a:p>
          <a:p>
            <a:pPr lvl="2"/>
            <a:r>
              <a:rPr lang="en-NZ" sz="2000" dirty="0" smtClean="0">
                <a:latin typeface="Arial"/>
                <a:cs typeface="Arial"/>
              </a:rPr>
              <a:t>depends on current origin and scale!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5815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Location </a:t>
            </a:r>
            <a:r>
              <a:rPr lang="en-NZ" dirty="0" err="1" smtClean="0"/>
              <a:t>vs</a:t>
            </a:r>
            <a:r>
              <a:rPr lang="en-NZ" dirty="0" smtClean="0"/>
              <a:t> pixels.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endParaRPr lang="en-NZ" b="1" dirty="0" smtClean="0">
              <a:solidFill>
                <a:srgbClr val="FF0000"/>
              </a:solidFill>
            </a:endParaRPr>
          </a:p>
          <a:p>
            <a:endParaRPr lang="en-N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N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NZ" sz="2800" b="1" dirty="0" smtClean="0">
                <a:solidFill>
                  <a:srgbClr val="FF0000"/>
                </a:solidFill>
              </a:rPr>
              <a:t>Look at the Location class!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7704" y="1556792"/>
            <a:ext cx="4896544" cy="4536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372" y="2522513"/>
            <a:ext cx="2377574" cy="1754326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NZ" sz="1800" dirty="0" smtClean="0"/>
              <a:t>ORIGIN:</a:t>
            </a:r>
          </a:p>
          <a:p>
            <a:r>
              <a:rPr lang="en-NZ" sz="1800" dirty="0" smtClean="0"/>
              <a:t>pixel coordinates: </a:t>
            </a:r>
          </a:p>
          <a:p>
            <a:r>
              <a:rPr lang="en-NZ" sz="1800" dirty="0"/>
              <a:t> </a:t>
            </a:r>
            <a:r>
              <a:rPr lang="en-NZ" sz="1800" dirty="0" smtClean="0"/>
              <a:t>  0, 0</a:t>
            </a:r>
          </a:p>
          <a:p>
            <a:endParaRPr lang="en-NZ" sz="1800" dirty="0"/>
          </a:p>
          <a:p>
            <a:r>
              <a:rPr lang="en-NZ" sz="1800" dirty="0" smtClean="0"/>
              <a:t>location:  </a:t>
            </a:r>
          </a:p>
          <a:p>
            <a:r>
              <a:rPr lang="en-NZ" sz="1800" dirty="0"/>
              <a:t> </a:t>
            </a:r>
            <a:r>
              <a:rPr lang="en-NZ" sz="1800" dirty="0" smtClean="0"/>
              <a:t>  15490.5, -4092.899</a:t>
            </a:r>
            <a:endParaRPr lang="en-NZ" sz="1800" dirty="0"/>
          </a:p>
        </p:txBody>
      </p:sp>
      <p:cxnSp>
        <p:nvCxnSpPr>
          <p:cNvPr id="7" name="Curved Connector 6"/>
          <p:cNvCxnSpPr>
            <a:stCxn id="5" idx="0"/>
          </p:cNvCxnSpPr>
          <p:nvPr/>
        </p:nvCxnSpPr>
        <p:spPr bwMode="auto">
          <a:xfrm rot="5400000" flipH="1" flipV="1">
            <a:off x="1232431" y="1840891"/>
            <a:ext cx="959351" cy="403894"/>
          </a:xfrm>
          <a:prstGeom prst="curved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051720" y="4869160"/>
            <a:ext cx="46805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951682" y="3825044"/>
            <a:ext cx="1351652" cy="92333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NZ" sz="1800" dirty="0" smtClean="0"/>
              <a:t>SCALE:</a:t>
            </a:r>
          </a:p>
          <a:p>
            <a:r>
              <a:rPr lang="en-NZ" sz="1800" dirty="0"/>
              <a:t> </a:t>
            </a:r>
            <a:r>
              <a:rPr lang="en-NZ" sz="1800" dirty="0" smtClean="0"/>
              <a:t> 800 pixels</a:t>
            </a:r>
            <a:endParaRPr lang="en-NZ" sz="1800" dirty="0"/>
          </a:p>
          <a:p>
            <a:r>
              <a:rPr lang="en-NZ" sz="1800" dirty="0" smtClean="0"/>
              <a:t>  97.5 km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449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Structures for 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800" dirty="0" smtClean="0"/>
              <a:t>Need to represent the nodes and the edges  </a:t>
            </a:r>
          </a:p>
          <a:p>
            <a:r>
              <a:rPr lang="en-NZ" sz="1800" dirty="0" smtClean="0"/>
              <a:t>Mathematical</a:t>
            </a:r>
            <a:r>
              <a:rPr lang="en-NZ" sz="1800" dirty="0"/>
              <a:t> </a:t>
            </a:r>
            <a:r>
              <a:rPr lang="en-NZ" sz="1800" dirty="0" smtClean="0"/>
              <a:t>definition:</a:t>
            </a:r>
          </a:p>
          <a:p>
            <a:pPr lvl="1">
              <a:buNone/>
            </a:pPr>
            <a:r>
              <a:rPr lang="en-NZ" sz="1800" dirty="0" smtClean="0"/>
              <a:t>set of nodes V = {v</a:t>
            </a:r>
            <a:r>
              <a:rPr lang="en-NZ" sz="1800" baseline="-25000" dirty="0" smtClean="0"/>
              <a:t>i</a:t>
            </a:r>
            <a:r>
              <a:rPr lang="en-NZ" sz="1800" dirty="0" smtClean="0"/>
              <a:t>},   </a:t>
            </a:r>
          </a:p>
          <a:p>
            <a:pPr lvl="1">
              <a:buNone/>
            </a:pPr>
            <a:r>
              <a:rPr lang="en-NZ" sz="1800" dirty="0" smtClean="0"/>
              <a:t>set (or bag) of pairs (ordered or unordered) of nodes  E ={(</a:t>
            </a:r>
            <a:r>
              <a:rPr lang="en-NZ" sz="1800" dirty="0" err="1" smtClean="0"/>
              <a:t>v</a:t>
            </a:r>
            <a:r>
              <a:rPr lang="en-NZ" sz="1800" baseline="-25000" dirty="0" err="1" smtClean="0"/>
              <a:t>i</a:t>
            </a:r>
            <a:r>
              <a:rPr lang="en-NZ" sz="1800" dirty="0" err="1" smtClean="0"/>
              <a:t>,v</a:t>
            </a:r>
            <a:r>
              <a:rPr lang="en-NZ" sz="1800" baseline="-25000" dirty="0" err="1" smtClean="0"/>
              <a:t>j</a:t>
            </a:r>
            <a:r>
              <a:rPr lang="en-NZ" sz="1800" dirty="0" smtClean="0"/>
              <a:t>)}</a:t>
            </a:r>
          </a:p>
          <a:p>
            <a:pPr lvl="1">
              <a:buNone/>
            </a:pPr>
            <a:endParaRPr lang="en-AU" sz="1800" dirty="0"/>
          </a:p>
          <a:p>
            <a:r>
              <a:rPr lang="en-AU" sz="1800" dirty="0" smtClean="0"/>
              <a:t>Possible Data Structure:</a:t>
            </a:r>
            <a:endParaRPr lang="en-AU" sz="1800" dirty="0"/>
          </a:p>
          <a:p>
            <a:pPr lvl="1">
              <a:tabLst>
                <a:tab pos="2238375" algn="l"/>
                <a:tab pos="5029200" algn="l"/>
                <a:tab pos="5473700" algn="l"/>
              </a:tabLst>
            </a:pPr>
            <a:r>
              <a:rPr lang="en-AU" sz="1800" dirty="0" smtClean="0"/>
              <a:t>Graph  =	set of  Node objects		Set&lt;Node&gt; nodes;</a:t>
            </a:r>
            <a:br>
              <a:rPr lang="en-AU" sz="1800" dirty="0" smtClean="0"/>
            </a:br>
            <a:r>
              <a:rPr lang="en-AU" sz="1800" dirty="0" smtClean="0"/>
              <a:t>                  &amp;</a:t>
            </a:r>
            <a:r>
              <a:rPr lang="en-AU" sz="1600" dirty="0" smtClean="0"/>
              <a:t>	</a:t>
            </a:r>
            <a:r>
              <a:rPr lang="en-AU" sz="1800" dirty="0" smtClean="0"/>
              <a:t>set/bag of Edge objects		Set&lt;Edge&gt; edges;</a:t>
            </a:r>
            <a:br>
              <a:rPr lang="en-AU" sz="1800" dirty="0" smtClean="0"/>
            </a:br>
            <a:r>
              <a:rPr lang="en-AU" sz="1800" dirty="0" smtClean="0"/>
              <a:t>		</a:t>
            </a:r>
          </a:p>
          <a:p>
            <a:pPr lvl="1">
              <a:tabLst>
                <a:tab pos="1968500" algn="l"/>
                <a:tab pos="5029200" algn="l"/>
                <a:tab pos="5829300" algn="l"/>
              </a:tabLst>
            </a:pPr>
            <a:r>
              <a:rPr lang="en-AU" sz="1800" dirty="0" smtClean="0"/>
              <a:t>Node  =  info about the node (label, </a:t>
            </a:r>
            <a:r>
              <a:rPr lang="en-AU" sz="1800" dirty="0" err="1" smtClean="0"/>
              <a:t>etc</a:t>
            </a:r>
            <a:r>
              <a:rPr lang="en-AU" sz="1800" dirty="0" smtClean="0"/>
              <a:t>)</a:t>
            </a:r>
            <a:endParaRPr lang="en-AU" sz="1800" dirty="0"/>
          </a:p>
          <a:p>
            <a:pPr lvl="1">
              <a:tabLst>
                <a:tab pos="1968500" algn="l"/>
                <a:tab pos="2870200" algn="l"/>
                <a:tab pos="5829300" algn="l"/>
              </a:tabLst>
            </a:pPr>
            <a:r>
              <a:rPr lang="en-AU" sz="1800" dirty="0" smtClean="0"/>
              <a:t>Edge  =  info about the </a:t>
            </a:r>
            <a:r>
              <a:rPr lang="en-AU" sz="1800" dirty="0"/>
              <a:t>edge </a:t>
            </a:r>
            <a:r>
              <a:rPr lang="en-AU" sz="1800" dirty="0" smtClean="0"/>
              <a:t>and its </a:t>
            </a:r>
            <a:r>
              <a:rPr lang="en-AU" sz="1800" dirty="0"/>
              <a:t>two nodes</a:t>
            </a:r>
            <a:r>
              <a:rPr lang="en-AU" sz="1800" dirty="0" smtClean="0"/>
              <a:t>	</a:t>
            </a:r>
            <a:br>
              <a:rPr lang="en-AU" sz="1800" dirty="0" smtClean="0"/>
            </a:br>
            <a:r>
              <a:rPr lang="en-AU" sz="1800" dirty="0" smtClean="0"/>
              <a:t>	  either 	two fields: node1, node2, or</a:t>
            </a:r>
            <a:br>
              <a:rPr lang="en-AU" sz="1800" dirty="0" smtClean="0"/>
            </a:br>
            <a:r>
              <a:rPr lang="en-AU" sz="1800" dirty="0" smtClean="0"/>
              <a:t>		or  Set&lt;Node&gt;    (just 2 elements)</a:t>
            </a:r>
          </a:p>
          <a:p>
            <a:pPr lvl="3">
              <a:spcBef>
                <a:spcPts val="1200"/>
              </a:spcBef>
              <a:tabLst>
                <a:tab pos="1968500" algn="l"/>
                <a:tab pos="2870200" algn="l"/>
                <a:tab pos="5829300" algn="l"/>
              </a:tabLst>
            </a:pPr>
            <a:r>
              <a:rPr lang="en-AU" sz="1800" dirty="0" smtClean="0"/>
              <a:t>Issue: when are two edges counted as equal?</a:t>
            </a:r>
          </a:p>
          <a:p>
            <a:pPr>
              <a:tabLst>
                <a:tab pos="1968500" algn="l"/>
                <a:tab pos="5029200" algn="l"/>
              </a:tabLst>
            </a:pPr>
            <a:endParaRPr lang="en-AU" sz="1800" dirty="0" smtClean="0"/>
          </a:p>
          <a:p>
            <a:pPr>
              <a:tabLst>
                <a:tab pos="1968500" algn="l"/>
                <a:tab pos="5029200" algn="l"/>
              </a:tabLst>
            </a:pPr>
            <a:endParaRPr lang="en-NZ" sz="1800" dirty="0" smtClean="0"/>
          </a:p>
        </p:txBody>
      </p:sp>
    </p:spTree>
    <p:extLst>
      <p:ext uri="{BB962C8B-B14F-4D97-AF65-F5344CB8AC3E}">
        <p14:creationId xmlns:p14="http://schemas.microsoft.com/office/powerpoint/2010/main" val="2857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Data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000" dirty="0" smtClean="0"/>
              <a:t>Nodes</a:t>
            </a:r>
          </a:p>
          <a:p>
            <a:pPr lvl="1"/>
            <a:endParaRPr lang="en-AU" sz="2000" dirty="0"/>
          </a:p>
          <a:p>
            <a:pPr lvl="1"/>
            <a:endParaRPr lang="en-AU" sz="2000" dirty="0" smtClean="0"/>
          </a:p>
          <a:p>
            <a:pPr marL="446088" lvl="1" indent="0">
              <a:buNone/>
            </a:pPr>
            <a:endParaRPr lang="en-AU" sz="2000" dirty="0" smtClean="0"/>
          </a:p>
          <a:p>
            <a:pPr lvl="1">
              <a:spcBef>
                <a:spcPts val="1800"/>
              </a:spcBef>
            </a:pPr>
            <a:r>
              <a:rPr lang="en-AU" sz="2000" dirty="0" smtClean="0"/>
              <a:t>Edges</a:t>
            </a:r>
          </a:p>
          <a:p>
            <a:pPr lvl="1">
              <a:spcBef>
                <a:spcPts val="1800"/>
              </a:spcBef>
            </a:pPr>
            <a:endParaRPr lang="en-AU" sz="2000" dirty="0"/>
          </a:p>
          <a:p>
            <a:pPr lvl="1">
              <a:spcBef>
                <a:spcPts val="1800"/>
              </a:spcBef>
            </a:pPr>
            <a:endParaRPr lang="en-AU" sz="2000" dirty="0" smtClean="0"/>
          </a:p>
          <a:p>
            <a:pPr marL="446088" lvl="1" indent="0">
              <a:spcBef>
                <a:spcPts val="1800"/>
              </a:spcBef>
              <a:buNone/>
            </a:pPr>
            <a:endParaRPr lang="en-AU" sz="2000" dirty="0" smtClean="0"/>
          </a:p>
          <a:p>
            <a:pPr>
              <a:spcBef>
                <a:spcPts val="3600"/>
              </a:spcBef>
            </a:pPr>
            <a:r>
              <a:rPr lang="en-AU" sz="2000" dirty="0" smtClean="0"/>
              <a:t>Is this a good data structure?</a:t>
            </a:r>
          </a:p>
          <a:p>
            <a:pPr lvl="1">
              <a:spcBef>
                <a:spcPts val="600"/>
              </a:spcBef>
            </a:pPr>
            <a:r>
              <a:rPr lang="en-AU" sz="2000" dirty="0" smtClean="0"/>
              <a:t>How could we tell?</a:t>
            </a:r>
          </a:p>
          <a:p>
            <a:pPr lvl="1">
              <a:spcBef>
                <a:spcPts val="600"/>
              </a:spcBef>
            </a:pPr>
            <a:r>
              <a:rPr lang="en-AU" sz="2000" dirty="0" smtClean="0"/>
              <a:t>Depends on what we want to do with the graph.</a:t>
            </a:r>
            <a:endParaRPr lang="en-AU" sz="20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772816"/>
            <a:ext cx="7344816" cy="93610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7624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15816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79912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44008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08104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72200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36296" y="1988840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899592" y="3429000"/>
            <a:ext cx="7344816" cy="144016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87624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/>
              <a:t>C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51720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F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5816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D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79912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B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4008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/>
              <a:t>B</a:t>
            </a: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H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08104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71</a:t>
            </a:r>
            <a:endParaRPr kumimoji="0" lang="en-A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B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72200" y="3573016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……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64288" y="5157192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22</a:t>
            </a:r>
            <a:endParaRPr kumimoji="0" lang="en-A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/>
              <a:t>A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28384" y="5157192"/>
            <a:ext cx="648072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22</a:t>
            </a:r>
            <a:endParaRPr kumimoji="0" lang="en-A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/>
              <a:t>A</a:t>
            </a:r>
            <a:endParaRPr lang="en-AU" sz="18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C</a:t>
            </a:r>
            <a:endParaRPr kumimoji="0" lang="en-NZ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2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Data Structures for 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What do we need to do with a graph?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Common actions on a graph: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list all the nodes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list all the edges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find all the </a:t>
            </a:r>
            <a:r>
              <a:rPr lang="en-US" sz="2000" dirty="0" err="1" smtClean="0"/>
              <a:t>neighbours</a:t>
            </a:r>
            <a:r>
              <a:rPr lang="en-US" sz="2000" dirty="0" smtClean="0"/>
              <a:t> of a node </a:t>
            </a:r>
            <a:br>
              <a:rPr lang="en-US" sz="2000" dirty="0" smtClean="0"/>
            </a:br>
            <a:r>
              <a:rPr lang="en-US" sz="2000" dirty="0" smtClean="0"/>
              <a:t>(nodes at other end of edge out of this node)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find all the nodes of which this node is a </a:t>
            </a:r>
            <a:r>
              <a:rPr lang="en-NZ" sz="2000" dirty="0" smtClean="0"/>
              <a:t>neighbour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(nodes that have an edge to this node) 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determine whether two nodes are connected or not</a:t>
            </a:r>
          </a:p>
          <a:p>
            <a:pPr lvl="1">
              <a:spcBef>
                <a:spcPts val="900"/>
              </a:spcBef>
            </a:pPr>
            <a:r>
              <a:rPr lang="en-US" sz="2000" dirty="0" smtClean="0"/>
              <a:t>find the label/weight on the edge between two nodes</a:t>
            </a: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What do we need for the Road Map?</a:t>
            </a:r>
            <a:endParaRPr lang="en-NZ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7020272" y="1484784"/>
            <a:ext cx="432048" cy="43204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947640" y="2424852"/>
            <a:ext cx="432048" cy="43204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/>
          <p:cNvCxnSpPr>
            <a:stCxn id="4" idx="5"/>
            <a:endCxn id="5" idx="1"/>
          </p:cNvCxnSpPr>
          <p:nvPr/>
        </p:nvCxnSpPr>
        <p:spPr bwMode="auto">
          <a:xfrm>
            <a:off x="7389048" y="1853560"/>
            <a:ext cx="621864" cy="6345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627474" y="20080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NZ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7020272" y="2996952"/>
            <a:ext cx="216024" cy="1296144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12" y="3284984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maybe same</a:t>
            </a:r>
          </a:p>
          <a:p>
            <a:r>
              <a:rPr lang="en-AU" sz="2000" dirty="0" smtClean="0"/>
              <a:t>if undirected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0156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Auckland Roads: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Display the map (and zoom in/out)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i="1" dirty="0" smtClean="0"/>
              <a:t>must access all the road elements and intersections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Select roads (by name)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</a:t>
            </a:r>
            <a:r>
              <a:rPr lang="en-US" sz="2000" dirty="0" smtClean="0"/>
              <a:t>how all roads matching what is typed so far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Highlight road on map.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i="1" dirty="0" smtClean="0"/>
              <a:t>must access roads by name, (and by prefix of name!)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i="1" dirty="0" smtClean="0"/>
              <a:t>must access description of  all the road elements.</a:t>
            </a:r>
            <a:endParaRPr lang="en-US" sz="2000" i="1" dirty="0"/>
          </a:p>
          <a:p>
            <a:pPr>
              <a:spcBef>
                <a:spcPts val="1800"/>
              </a:spcBef>
            </a:pPr>
            <a:r>
              <a:rPr lang="en-US" sz="2000" dirty="0" smtClean="0"/>
              <a:t>Select intersections (by mouse click)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Highlight intersection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i="1" dirty="0"/>
              <a:t> </a:t>
            </a:r>
            <a:r>
              <a:rPr lang="en-US" sz="2000" i="1" dirty="0" smtClean="0"/>
              <a:t>must access intersection by its location  (nearest match)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</a:t>
            </a:r>
            <a:r>
              <a:rPr lang="en-US" sz="2000" dirty="0" smtClean="0"/>
              <a:t>isplay names of roads at intersection.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2000" i="1" dirty="0" smtClean="0"/>
              <a:t>must access all the roads for a given intersection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50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more efficiently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" y="1254393"/>
            <a:ext cx="9212386" cy="5603607"/>
          </a:xfrm>
        </p:spPr>
        <p:txBody>
          <a:bodyPr>
            <a:noAutofit/>
          </a:bodyPr>
          <a:lstStyle/>
          <a:p>
            <a:r>
              <a:rPr lang="en-US" sz="2000" dirty="0" smtClean="0"/>
              <a:t>File</a:t>
            </a:r>
          </a:p>
          <a:p>
            <a:r>
              <a:rPr lang="en-US" sz="2000" dirty="0" err="1" smtClean="0"/>
              <a:t>FileReader</a:t>
            </a:r>
            <a:endParaRPr lang="en-US" sz="2000" dirty="0" smtClean="0"/>
          </a:p>
          <a:p>
            <a:r>
              <a:rPr lang="en-US" sz="2000" dirty="0" err="1" smtClean="0"/>
              <a:t>BufferedReader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NZ" sz="2000" dirty="0" smtClean="0"/>
              <a:t>	// Read file line by line</a:t>
            </a:r>
          </a:p>
          <a:p>
            <a:pPr marL="0" indent="0">
              <a:buNone/>
            </a:pPr>
            <a:r>
              <a:rPr lang="en-NZ" sz="2000" dirty="0"/>
              <a:t>	</a:t>
            </a:r>
            <a:r>
              <a:rPr lang="en-NZ" sz="2000" dirty="0" smtClean="0"/>
              <a:t>File </a:t>
            </a:r>
            <a:r>
              <a:rPr lang="en-NZ" sz="2000" dirty="0" err="1"/>
              <a:t>roadFile</a:t>
            </a:r>
            <a:r>
              <a:rPr lang="en-NZ" sz="2000" dirty="0"/>
              <a:t> = new File(</a:t>
            </a:r>
            <a:r>
              <a:rPr lang="en-NZ" sz="2000" dirty="0" err="1"/>
              <a:t>dataDirectory</a:t>
            </a:r>
            <a:r>
              <a:rPr lang="en-NZ" sz="2000" dirty="0"/>
              <a:t>+"</a:t>
            </a:r>
            <a:r>
              <a:rPr lang="en-NZ" sz="2000" dirty="0" err="1"/>
              <a:t>roadID-roadInfo.tab</a:t>
            </a:r>
            <a:r>
              <a:rPr lang="en-NZ" sz="2000" dirty="0" smtClean="0"/>
              <a:t>");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 </a:t>
            </a:r>
            <a:r>
              <a:rPr lang="en-US" sz="2000" dirty="0"/>
              <a:t>data = new </a:t>
            </a:r>
            <a:r>
              <a:rPr lang="en-US" sz="2000" dirty="0" err="1"/>
              <a:t>BufferedReader</a:t>
            </a:r>
            <a:r>
              <a:rPr lang="en-US" sz="2000" dirty="0"/>
              <a:t>(new </a:t>
            </a:r>
            <a:r>
              <a:rPr lang="en-US" sz="2000" dirty="0" err="1"/>
              <a:t>FileReader</a:t>
            </a:r>
            <a:r>
              <a:rPr lang="en-US" sz="2000" dirty="0"/>
              <a:t>(</a:t>
            </a:r>
            <a:r>
              <a:rPr lang="en-US" sz="2000" dirty="0" err="1"/>
              <a:t>roadFile</a:t>
            </a:r>
            <a:r>
              <a:rPr lang="en-US" sz="2000" dirty="0"/>
              <a:t>));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String </a:t>
            </a:r>
            <a:r>
              <a:rPr lang="en-US" sz="2000" dirty="0" smtClean="0"/>
              <a:t>line = </a:t>
            </a:r>
            <a:r>
              <a:rPr lang="en-US" sz="2000" dirty="0" err="1" smtClean="0"/>
              <a:t>data.readLine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 Process each line using split method</a:t>
            </a:r>
            <a:endParaRPr lang="en-US" sz="2000" dirty="0" smtClean="0"/>
          </a:p>
          <a:p>
            <a:pPr marL="0" indent="0">
              <a:buNone/>
            </a:pPr>
            <a:r>
              <a:rPr lang="fr-FR" sz="2000" dirty="0" smtClean="0"/>
              <a:t>	String</a:t>
            </a:r>
            <a:r>
              <a:rPr lang="fr-FR" sz="2000" dirty="0"/>
              <a:t>[] values = </a:t>
            </a:r>
            <a:r>
              <a:rPr lang="fr-FR" sz="2000" dirty="0" err="1"/>
              <a:t>line.split</a:t>
            </a:r>
            <a:r>
              <a:rPr lang="fr-FR" sz="2000" dirty="0"/>
              <a:t>("\t");</a:t>
            </a:r>
          </a:p>
          <a:p>
            <a:pPr marL="400050" lvl="1" indent="0">
              <a:buNone/>
            </a:pPr>
            <a:r>
              <a:rPr lang="fr-FR" sz="2000" dirty="0"/>
              <a:t>        </a:t>
            </a:r>
            <a:r>
              <a:rPr lang="fr-FR" sz="2000" dirty="0" err="1" smtClean="0"/>
              <a:t>int</a:t>
            </a:r>
            <a:r>
              <a:rPr lang="fr-FR" sz="2000" dirty="0" smtClean="0"/>
              <a:t> n </a:t>
            </a:r>
            <a:r>
              <a:rPr lang="fr-FR" sz="2000" dirty="0"/>
              <a:t>= </a:t>
            </a:r>
            <a:r>
              <a:rPr lang="fr-FR" sz="2000" dirty="0" err="1"/>
              <a:t>Integer.parseInt</a:t>
            </a:r>
            <a:r>
              <a:rPr lang="fr-FR" sz="2000" dirty="0"/>
              <a:t>(values[0]);</a:t>
            </a:r>
          </a:p>
          <a:p>
            <a:pPr marL="400050" lvl="1" indent="0">
              <a:buNone/>
            </a:pPr>
            <a:r>
              <a:rPr lang="fr-FR" sz="2000" dirty="0"/>
              <a:t>        double d</a:t>
            </a:r>
            <a:r>
              <a:rPr lang="fr-FR" sz="2000" dirty="0" smtClean="0"/>
              <a:t> </a:t>
            </a:r>
            <a:r>
              <a:rPr lang="fr-FR" sz="2000" dirty="0"/>
              <a:t>= </a:t>
            </a:r>
            <a:r>
              <a:rPr lang="fr-FR" sz="2000" dirty="0" err="1"/>
              <a:t>Double.parseDouble</a:t>
            </a:r>
            <a:r>
              <a:rPr lang="fr-FR" sz="2000" dirty="0"/>
              <a:t>(values[1]);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74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Data Structures for 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Structures for explicit graphs:</a:t>
            </a:r>
          </a:p>
          <a:p>
            <a:pPr lvl="1">
              <a:buNone/>
            </a:pPr>
            <a:r>
              <a:rPr lang="en-NZ" dirty="0" smtClean="0"/>
              <a:t>“Traditional” Adjacency matrix</a:t>
            </a:r>
          </a:p>
          <a:p>
            <a:pPr lvl="1">
              <a:buNone/>
            </a:pPr>
            <a:r>
              <a:rPr lang="en-NZ" dirty="0" smtClean="0"/>
              <a:t>“Traditional” Adjacency lists</a:t>
            </a:r>
          </a:p>
          <a:p>
            <a:pPr lvl="1">
              <a:buNone/>
            </a:pPr>
            <a:r>
              <a:rPr lang="en-NZ" dirty="0" smtClean="0"/>
              <a:t>Object and Collection based representations</a:t>
            </a:r>
          </a:p>
          <a:p>
            <a:pPr lvl="1">
              <a:buNone/>
            </a:pPr>
            <a:endParaRPr lang="en-NZ" dirty="0" smtClean="0"/>
          </a:p>
          <a:p>
            <a:r>
              <a:rPr lang="en-NZ" dirty="0" smtClean="0"/>
              <a:t>Structures for implicit graphs:</a:t>
            </a:r>
          </a:p>
          <a:p>
            <a:pPr lvl="1">
              <a:buNone/>
            </a:pPr>
            <a:r>
              <a:rPr lang="en-US" dirty="0" smtClean="0"/>
              <a:t>Node objects  and </a:t>
            </a:r>
            <a:r>
              <a:rPr lang="en-US" dirty="0" err="1" smtClean="0"/>
              <a:t>neighbour</a:t>
            </a:r>
            <a:r>
              <a:rPr lang="en-US" dirty="0" smtClean="0"/>
              <a:t> functions.</a:t>
            </a:r>
            <a:endParaRPr lang="en-NZ" dirty="0" smtClean="0"/>
          </a:p>
          <a:p>
            <a:pPr lvl="1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88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19</TotalTime>
  <Words>378</Words>
  <Application>Microsoft Office PowerPoint</Application>
  <PresentationFormat>On-screen Show (4:3)</PresentationFormat>
  <Paragraphs>151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Arial</vt:lpstr>
      <vt:lpstr>Calibri</vt:lpstr>
      <vt:lpstr>Wingdings</vt:lpstr>
      <vt:lpstr>Alex's VUW Template</vt:lpstr>
      <vt:lpstr>COMP261 Lecture 3</vt:lpstr>
      <vt:lpstr>Locations (The Hardest Part of A1?)</vt:lpstr>
      <vt:lpstr>Location vs pixels.</vt:lpstr>
      <vt:lpstr>Data Structures for Graphs</vt:lpstr>
      <vt:lpstr>Possible Data Structure</vt:lpstr>
      <vt:lpstr>More Data Structures for Graphs</vt:lpstr>
      <vt:lpstr>Auckland Roads:</vt:lpstr>
      <vt:lpstr>Reading data more efficiently</vt:lpstr>
      <vt:lpstr>More Data Structures for Graphs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3 Graphs 2 of 2</dc:title>
  <dc:creator>Alex Potanin</dc:creator>
  <cp:lastModifiedBy>Alex Potanin</cp:lastModifiedBy>
  <cp:revision>9</cp:revision>
  <dcterms:created xsi:type="dcterms:W3CDTF">2015-03-02T06:41:07Z</dcterms:created>
  <dcterms:modified xsi:type="dcterms:W3CDTF">2016-03-03T21:32:07Z</dcterms:modified>
</cp:coreProperties>
</file>