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02636-A73B-4246-9411-CA6586F4BF78}" type="datetimeFigureOut">
              <a:rPr lang="en-NZ" smtClean="0"/>
              <a:t>4/03/2016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AA5EC-244D-41FD-A189-AED059813C0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783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0C32E4A-2B96-8D4B-82A8-8A61BB0B861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BA20F1-CD8A-EE43-8C4C-9292BCBB8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013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009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290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A20F1-CD8A-EE43-8C4C-9292BCBB8E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30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36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  <a:endParaRPr lang="en-NZ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AU" noProof="0" smtClean="0"/>
              <a:t>Click to edit Master subtitle style</a:t>
            </a:r>
            <a:endParaRPr lang="en-NZ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C533E2-9C5A-DB48-83FF-85E2FFD9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C533E2-9C5A-DB48-83FF-85E2FFD9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4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C533E2-9C5A-DB48-83FF-85E2FFD9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C533E2-9C5A-DB48-83FF-85E2FFD9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C533E2-9C5A-DB48-83FF-85E2FFD9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C533E2-9C5A-DB48-83FF-85E2FFD9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C533E2-9C5A-DB48-83FF-85E2FFD9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C533E2-9C5A-DB48-83FF-85E2FFD9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C533E2-9C5A-DB48-83FF-85E2FFD9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C533E2-9C5A-DB48-83FF-85E2FFD9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NZ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6CC533E2-9C5A-DB48-83FF-85E2FFD9D66D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COMP261 Lecture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Graphs 3 of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4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for the Road Map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301750"/>
            <a:ext cx="9589318" cy="55562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graph</a:t>
            </a:r>
          </a:p>
          <a:p>
            <a:pPr marL="0" indent="0">
              <a:buNone/>
            </a:pPr>
            <a:r>
              <a:rPr lang="en-US" sz="2000" dirty="0"/>
              <a:t>Map&lt;</a:t>
            </a:r>
            <a:r>
              <a:rPr lang="en-US" sz="2000" dirty="0" err="1"/>
              <a:t>Integer,Node</a:t>
            </a:r>
            <a:r>
              <a:rPr lang="en-US" sz="2000" dirty="0"/>
              <a:t>&gt; nodes = new </a:t>
            </a:r>
            <a:r>
              <a:rPr lang="en-US" sz="2000" dirty="0" err="1"/>
              <a:t>HashMap</a:t>
            </a:r>
            <a:r>
              <a:rPr lang="en-US" sz="2000" dirty="0"/>
              <a:t>&lt;</a:t>
            </a:r>
            <a:r>
              <a:rPr lang="en-US" sz="2000" dirty="0" err="1"/>
              <a:t>Integer,Node</a:t>
            </a:r>
            <a:r>
              <a:rPr lang="en-US" sz="2000" dirty="0"/>
              <a:t>&gt;();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The node (intersection)</a:t>
            </a:r>
          </a:p>
          <a:p>
            <a:pPr marL="0" indent="0">
              <a:buNone/>
            </a:pPr>
            <a:r>
              <a:rPr lang="en-NZ" sz="2000" dirty="0"/>
              <a:t> </a:t>
            </a:r>
            <a:r>
              <a:rPr lang="en-NZ" sz="2000" dirty="0" smtClean="0"/>
              <a:t>   </a:t>
            </a:r>
            <a:r>
              <a:rPr lang="en-NZ" sz="2000" dirty="0"/>
              <a:t>List&lt;Segment&gt; </a:t>
            </a:r>
            <a:r>
              <a:rPr lang="en-NZ" sz="2000" dirty="0" err="1"/>
              <a:t>outNeighbours</a:t>
            </a:r>
            <a:r>
              <a:rPr lang="en-NZ" sz="2000" dirty="0"/>
              <a:t> = new </a:t>
            </a:r>
            <a:r>
              <a:rPr lang="en-NZ" sz="2000" dirty="0" err="1"/>
              <a:t>ArrayList</a:t>
            </a:r>
            <a:r>
              <a:rPr lang="en-NZ" sz="2000" dirty="0"/>
              <a:t>&lt;Segment&gt;(2);</a:t>
            </a:r>
          </a:p>
          <a:p>
            <a:pPr marL="0" indent="0">
              <a:buNone/>
            </a:pPr>
            <a:r>
              <a:rPr lang="en-NZ" sz="2000" dirty="0"/>
              <a:t>   </a:t>
            </a:r>
            <a:r>
              <a:rPr lang="en-NZ" sz="2000" dirty="0" smtClean="0"/>
              <a:t> </a:t>
            </a:r>
            <a:r>
              <a:rPr lang="en-NZ" sz="2000" dirty="0"/>
              <a:t>List&lt;Segment&gt; </a:t>
            </a:r>
            <a:r>
              <a:rPr lang="en-NZ" sz="2000" dirty="0" err="1"/>
              <a:t>inNeighbours</a:t>
            </a:r>
            <a:r>
              <a:rPr lang="en-NZ" sz="2000" dirty="0"/>
              <a:t> = new </a:t>
            </a:r>
            <a:r>
              <a:rPr lang="en-NZ" sz="2000" dirty="0" err="1"/>
              <a:t>ArrayList</a:t>
            </a:r>
            <a:r>
              <a:rPr lang="en-NZ" sz="2000" dirty="0"/>
              <a:t>&lt;Segment&gt;(2);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Segment (the edge)</a:t>
            </a:r>
          </a:p>
          <a:p>
            <a:pPr marL="0" indent="0">
              <a:buNone/>
            </a:pPr>
            <a:r>
              <a:rPr lang="en-NZ" sz="2000" dirty="0" smtClean="0"/>
              <a:t>     Node </a:t>
            </a:r>
            <a:r>
              <a:rPr lang="en-NZ" sz="2000" dirty="0" err="1"/>
              <a:t>startNode</a:t>
            </a:r>
            <a:r>
              <a:rPr lang="en-NZ" sz="2000" dirty="0"/>
              <a:t>; </a:t>
            </a:r>
            <a:endParaRPr lang="en-NZ" sz="2000" dirty="0" smtClean="0"/>
          </a:p>
          <a:p>
            <a:pPr marL="0" indent="0">
              <a:buNone/>
            </a:pPr>
            <a:r>
              <a:rPr lang="en-NZ" sz="2000" dirty="0"/>
              <a:t> </a:t>
            </a:r>
            <a:r>
              <a:rPr lang="en-NZ" sz="2000" dirty="0" smtClean="0"/>
              <a:t>    Node </a:t>
            </a:r>
            <a:r>
              <a:rPr lang="en-NZ" sz="2000" dirty="0" err="1"/>
              <a:t>endNode</a:t>
            </a:r>
            <a:r>
              <a:rPr lang="en-NZ" sz="2000" dirty="0"/>
              <a:t>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/>
              <a:t>…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11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Roads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981076"/>
            <a:ext cx="8783573" cy="5539966"/>
          </a:xfrm>
        </p:spPr>
        <p:txBody>
          <a:bodyPr/>
          <a:lstStyle/>
          <a:p>
            <a:pPr marL="73025" indent="0">
              <a:buNone/>
            </a:pPr>
            <a:endParaRPr lang="en-AU" sz="2000" dirty="0" smtClean="0"/>
          </a:p>
          <a:p>
            <a:pPr marL="73025" indent="0">
              <a:buNone/>
            </a:pPr>
            <a:r>
              <a:rPr lang="en-AU" sz="2000" dirty="0" smtClean="0"/>
              <a:t>Map&lt;</a:t>
            </a:r>
            <a:r>
              <a:rPr lang="en-AU" sz="2000" dirty="0" err="1" smtClean="0"/>
              <a:t>Integer,Road</a:t>
            </a:r>
            <a:r>
              <a:rPr lang="en-AU" sz="2000" dirty="0"/>
              <a:t>&gt; roads = new </a:t>
            </a:r>
            <a:r>
              <a:rPr lang="en-AU" sz="2000" dirty="0" err="1"/>
              <a:t>HashMap</a:t>
            </a:r>
            <a:r>
              <a:rPr lang="en-AU" sz="2000" dirty="0"/>
              <a:t>&lt;</a:t>
            </a:r>
            <a:r>
              <a:rPr lang="en-AU" sz="2000" dirty="0" err="1"/>
              <a:t>Integer,Road</a:t>
            </a:r>
            <a:r>
              <a:rPr lang="en-AU" sz="2000" dirty="0" smtClean="0"/>
              <a:t>&gt;()</a:t>
            </a:r>
            <a:endParaRPr lang="en-AU" sz="2000" dirty="0"/>
          </a:p>
          <a:p>
            <a:pPr marL="0" indent="0">
              <a:buNone/>
            </a:pPr>
            <a:r>
              <a:rPr lang="en-AU" sz="2000" dirty="0" smtClean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Road objects</a:t>
            </a:r>
            <a:endParaRPr lang="en-US" sz="2000" dirty="0"/>
          </a:p>
          <a:p>
            <a:pPr marL="0" indent="0">
              <a:buNone/>
            </a:pPr>
            <a:r>
              <a:rPr lang="en-NZ" sz="2000" dirty="0"/>
              <a:t>  </a:t>
            </a:r>
            <a:r>
              <a:rPr lang="en-NZ" sz="2000" dirty="0" smtClean="0"/>
              <a:t> </a:t>
            </a:r>
            <a:r>
              <a:rPr lang="en-NZ" sz="2000" dirty="0"/>
              <a:t>List&lt;Segment&gt; segments = new </a:t>
            </a:r>
            <a:r>
              <a:rPr lang="en-NZ" sz="2000" dirty="0" err="1"/>
              <a:t>ArrayList</a:t>
            </a:r>
            <a:r>
              <a:rPr lang="en-NZ" sz="2000" dirty="0"/>
              <a:t>&lt;Segment&gt;(); </a:t>
            </a:r>
            <a:endParaRPr lang="en-NZ" sz="2000" dirty="0" smtClean="0"/>
          </a:p>
          <a:p>
            <a:pPr marL="0" indent="0">
              <a:buNone/>
            </a:pPr>
            <a:endParaRPr lang="en-NZ" sz="2000" dirty="0"/>
          </a:p>
          <a:p>
            <a:pPr marL="0" indent="0">
              <a:buNone/>
            </a:pPr>
            <a:endParaRPr lang="en-NZ" sz="2000" dirty="0" smtClean="0"/>
          </a:p>
          <a:p>
            <a:pPr marL="0" indent="0">
              <a:buNone/>
            </a:pPr>
            <a:r>
              <a:rPr lang="en-NZ" sz="2000" dirty="0" smtClean="0"/>
              <a:t>Segment objects</a:t>
            </a:r>
          </a:p>
          <a:p>
            <a:pPr marL="0" indent="0">
              <a:buNone/>
            </a:pPr>
            <a:r>
              <a:rPr lang="en-NZ" sz="2000" dirty="0"/>
              <a:t> </a:t>
            </a:r>
            <a:r>
              <a:rPr lang="en-NZ" sz="2000" dirty="0" smtClean="0"/>
              <a:t>   Node </a:t>
            </a:r>
            <a:r>
              <a:rPr lang="en-NZ" sz="2000" dirty="0" err="1" smtClean="0"/>
              <a:t>StartNode</a:t>
            </a:r>
            <a:endParaRPr lang="en-NZ" sz="2000" dirty="0" smtClean="0"/>
          </a:p>
          <a:p>
            <a:pPr marL="0" indent="0">
              <a:buNone/>
            </a:pPr>
            <a:r>
              <a:rPr lang="en-NZ" sz="2000" dirty="0"/>
              <a:t> </a:t>
            </a:r>
            <a:r>
              <a:rPr lang="en-NZ" sz="2000" dirty="0" smtClean="0"/>
              <a:t>   Node  </a:t>
            </a:r>
            <a:r>
              <a:rPr lang="en-NZ" sz="2000" dirty="0" err="1" smtClean="0"/>
              <a:t>EndNode</a:t>
            </a:r>
            <a:endParaRPr lang="en-NZ" sz="2000" dirty="0" smtClean="0"/>
          </a:p>
          <a:p>
            <a:pPr marL="0" indent="0">
              <a:buNone/>
            </a:pPr>
            <a:r>
              <a:rPr lang="en-NZ" sz="2000" dirty="0"/>
              <a:t> </a:t>
            </a:r>
            <a:r>
              <a:rPr lang="en-NZ" sz="2000" dirty="0" smtClean="0"/>
              <a:t>   Road road</a:t>
            </a:r>
          </a:p>
          <a:p>
            <a:pPr marL="0" indent="0">
              <a:buNone/>
            </a:pPr>
            <a:r>
              <a:rPr lang="en-NZ" sz="2000" dirty="0"/>
              <a:t> </a:t>
            </a:r>
            <a:endParaRPr lang="en-NZ" sz="2000" dirty="0" smtClean="0"/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r>
              <a:rPr lang="en-NZ" sz="2000" dirty="0"/>
              <a:t>Note about terminology: road consists of road segments which are between two nodes each and each road segment in turn is not just a straight line but a list of coordinates that can be used to draw a segment…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584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000" dirty="0" smtClean="0"/>
              <a:t>Read the Road data and the Intersection data 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Remember to convert latitude/longitude to x/y </a:t>
            </a:r>
            <a:r>
              <a:rPr lang="en-US" sz="2000" dirty="0" smtClean="0"/>
              <a:t>coordinates (in </a:t>
            </a:r>
            <a:r>
              <a:rPr lang="en-US" sz="2000" dirty="0" err="1" smtClean="0"/>
              <a:t>kms</a:t>
            </a:r>
            <a:r>
              <a:rPr lang="en-US" sz="2000" dirty="0" smtClean="0"/>
              <a:t>). </a:t>
            </a:r>
            <a:endParaRPr lang="en-US" sz="2000" dirty="0" smtClean="0"/>
          </a:p>
          <a:p>
            <a:pPr>
              <a:spcBef>
                <a:spcPts val="1800"/>
              </a:spcBef>
            </a:pPr>
            <a:r>
              <a:rPr lang="en-US" sz="2000" dirty="0" smtClean="0"/>
              <a:t>Put the objects into structures that gives fast access by ID.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Read the </a:t>
            </a:r>
            <a:r>
              <a:rPr lang="en-US" sz="2000" dirty="0" err="1" smtClean="0"/>
              <a:t>RoadSegment</a:t>
            </a:r>
            <a:r>
              <a:rPr lang="en-US" sz="2000" dirty="0" smtClean="0"/>
              <a:t> data, </a:t>
            </a:r>
          </a:p>
          <a:p>
            <a:pPr lvl="1"/>
            <a:r>
              <a:rPr lang="en-US" sz="2000" dirty="0" smtClean="0"/>
              <a:t>Convert the latitude/longitude data into x/y coordinates.</a:t>
            </a:r>
          </a:p>
          <a:p>
            <a:pPr lvl="1"/>
            <a:r>
              <a:rPr lang="en-US" sz="2000" dirty="0" smtClean="0"/>
              <a:t>Look up the road and intersections  by ID</a:t>
            </a:r>
          </a:p>
          <a:p>
            <a:pPr lvl="1"/>
            <a:r>
              <a:rPr lang="en-US" sz="2000" dirty="0"/>
              <a:t>Construct the road </a:t>
            </a:r>
            <a:r>
              <a:rPr lang="en-US" sz="2000" dirty="0" smtClean="0"/>
              <a:t>segment </a:t>
            </a:r>
            <a:r>
              <a:rPr lang="en-US" sz="2000" dirty="0"/>
              <a:t>object(s) containing the road and intersections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Add the road segment to the intersection objects</a:t>
            </a:r>
          </a:p>
          <a:p>
            <a:pPr lvl="1"/>
            <a:r>
              <a:rPr lang="en-US" sz="2000" dirty="0" smtClean="0"/>
              <a:t>Add the road segment to the road objects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road is not one way, you will need to create </a:t>
            </a:r>
            <a:r>
              <a:rPr lang="en-US" sz="2000" dirty="0" smtClean="0"/>
              <a:t>another </a:t>
            </a:r>
            <a:r>
              <a:rPr lang="en-US" sz="2000" dirty="0"/>
              <a:t>segment </a:t>
            </a:r>
            <a:r>
              <a:rPr lang="en-US" sz="2000" dirty="0" smtClean="0"/>
              <a:t>object</a:t>
            </a:r>
          </a:p>
          <a:p>
            <a:pPr lvl="1"/>
            <a:r>
              <a:rPr lang="en-US" sz="2000" dirty="0" smtClean="0"/>
              <a:t>Add it to the intersections</a:t>
            </a:r>
          </a:p>
          <a:p>
            <a:pPr marL="446088" lvl="1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452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Adjacency Matrix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" y="1246188"/>
            <a:ext cx="8891712" cy="5611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Nodes referred to by an integer, 0..n</a:t>
            </a:r>
          </a:p>
          <a:p>
            <a:pPr>
              <a:buNone/>
            </a:pPr>
            <a:r>
              <a:rPr lang="en-US" sz="2000" dirty="0" smtClean="0"/>
              <a:t>Array of node labels/info</a:t>
            </a:r>
          </a:p>
          <a:p>
            <a:pPr>
              <a:buNone/>
            </a:pPr>
            <a:r>
              <a:rPr lang="en-US" sz="2000" dirty="0" smtClean="0"/>
              <a:t>Edges represented by entries in a 2D array</a:t>
            </a:r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umbers for weights,  </a:t>
            </a:r>
            <a:r>
              <a:rPr lang="en-US" sz="2000" dirty="0" err="1" smtClean="0"/>
              <a:t>NaN</a:t>
            </a:r>
            <a:r>
              <a:rPr lang="en-US" sz="2000" dirty="0" smtClean="0"/>
              <a:t> or sentinel number for no edge</a:t>
            </a:r>
          </a:p>
          <a:p>
            <a:pPr lvl="1"/>
            <a:r>
              <a:rPr lang="en-US" sz="2000" dirty="0" smtClean="0"/>
              <a:t>Strings for labels,  null for no edge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Directed or Undirected?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99592" y="335699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99592" y="364502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9592" y="393305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99592" y="422108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99592" y="450912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4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99592" y="479715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5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99592" y="508518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6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9592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7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75656" y="306896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475656" y="335699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7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75656" y="364502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475656" y="393305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5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475656" y="422108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75656" y="450912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475656" y="479715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475656" y="508518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6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75656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763688" y="306896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63688" y="335699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763688" y="364502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5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763688" y="393305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763688" y="422108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763688" y="450912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763688" y="479715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763688" y="508518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763688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051720" y="306896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051720" y="335699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051720" y="364502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051720" y="393305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051720" y="422108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051720" y="450912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4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051720" y="479715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1720" y="508518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051720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339752" y="306896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4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39752" y="335699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339752" y="364502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339752" y="393305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339752" y="422108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4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339752" y="450912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339752" y="479715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23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339752" y="508518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339752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627784" y="306896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5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627784" y="335699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627784" y="364502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627784" y="393305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27784" y="422108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627784" y="450912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23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627784" y="479715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627784" y="508518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25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627784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915816" y="306896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6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915816" y="335699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915816" y="364502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6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915816" y="393305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915816" y="422108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915816" y="450912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915816" y="479715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25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915816" y="508518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915816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03848" y="306896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7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203848" y="335699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10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3203848" y="364502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203848" y="393305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203848" y="422108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203848" y="450912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203848" y="479715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203848" y="508518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203848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187624" y="306896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187624" y="335699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187624" y="364502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7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187624" y="393305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187624" y="422108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187624" y="450912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187624" y="479715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187624" y="508518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187624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899592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8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1475656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1763688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9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2051720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2339752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17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2627784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915816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8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3203848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187624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4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899592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9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475656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1763688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2051720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2339752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2627784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18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2915816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14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3203848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1187624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3491880" y="306896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8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3491880" y="335699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4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3491880" y="364502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3491880" y="393305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9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3491880" y="422108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3491880" y="450912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17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3491880" y="479715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3491880" y="508518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8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3491880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3779912" y="306896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9</a:t>
            </a:r>
            <a:endParaRPr kumimoji="0" lang="en-NZ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3779912" y="335699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3779912" y="364502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3779912" y="393305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3779912" y="422108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3779912" y="450912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3779912" y="479715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18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3779912" y="508518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14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3779912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3491880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779912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6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3491880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6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3779912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9" name="Rectangle 228"/>
          <p:cNvSpPr/>
          <p:nvPr/>
        </p:nvSpPr>
        <p:spPr bwMode="auto">
          <a:xfrm>
            <a:off x="179512" y="335699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0" name="Rectangle 229"/>
          <p:cNvSpPr/>
          <p:nvPr/>
        </p:nvSpPr>
        <p:spPr bwMode="auto">
          <a:xfrm>
            <a:off x="179512" y="364502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1" name="Rectangle 230"/>
          <p:cNvSpPr/>
          <p:nvPr/>
        </p:nvSpPr>
        <p:spPr bwMode="auto">
          <a:xfrm>
            <a:off x="179512" y="393305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2" name="Rectangle 231"/>
          <p:cNvSpPr/>
          <p:nvPr/>
        </p:nvSpPr>
        <p:spPr bwMode="auto">
          <a:xfrm>
            <a:off x="179512" y="422108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3" name="Rectangle 232"/>
          <p:cNvSpPr/>
          <p:nvPr/>
        </p:nvSpPr>
        <p:spPr bwMode="auto">
          <a:xfrm>
            <a:off x="179512" y="450912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4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4" name="Rectangle 233"/>
          <p:cNvSpPr/>
          <p:nvPr/>
        </p:nvSpPr>
        <p:spPr bwMode="auto">
          <a:xfrm>
            <a:off x="179512" y="479715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5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179512" y="508518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6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6" name="Rectangle 235"/>
          <p:cNvSpPr/>
          <p:nvPr/>
        </p:nvSpPr>
        <p:spPr bwMode="auto">
          <a:xfrm>
            <a:off x="179512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7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467544" y="335699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467544" y="364502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B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467544" y="393305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467544" y="422108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1" name="Rectangle 240"/>
          <p:cNvSpPr/>
          <p:nvPr/>
        </p:nvSpPr>
        <p:spPr bwMode="auto">
          <a:xfrm>
            <a:off x="467544" y="450912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467544" y="479715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F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467544" y="508518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G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4" name="Rectangle 243"/>
          <p:cNvSpPr/>
          <p:nvPr/>
        </p:nvSpPr>
        <p:spPr bwMode="auto">
          <a:xfrm>
            <a:off x="467544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H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179512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8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6" name="Rectangle 245"/>
          <p:cNvSpPr/>
          <p:nvPr/>
        </p:nvSpPr>
        <p:spPr bwMode="auto">
          <a:xfrm>
            <a:off x="467544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I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7" name="Rectangle 246"/>
          <p:cNvSpPr/>
          <p:nvPr/>
        </p:nvSpPr>
        <p:spPr bwMode="auto">
          <a:xfrm>
            <a:off x="179512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9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8" name="Rectangle 247"/>
          <p:cNvSpPr/>
          <p:nvPr/>
        </p:nvSpPr>
        <p:spPr bwMode="auto">
          <a:xfrm>
            <a:off x="467544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J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5580112" y="3414479"/>
            <a:ext cx="34483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What Questions are fast?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All nodes?</a:t>
            </a:r>
          </a:p>
          <a:p>
            <a:pPr lvl="1">
              <a:spcBef>
                <a:spcPts val="600"/>
              </a:spcBef>
            </a:pPr>
            <a:r>
              <a:rPr lang="en-US" sz="2000" dirty="0" err="1" smtClean="0"/>
              <a:t>Neighbours</a:t>
            </a:r>
            <a:r>
              <a:rPr lang="en-US" sz="2000" dirty="0" smtClean="0"/>
              <a:t> of node?</a:t>
            </a:r>
          </a:p>
          <a:p>
            <a:pPr lvl="1">
              <a:spcBef>
                <a:spcPts val="600"/>
              </a:spcBef>
            </a:pPr>
            <a:r>
              <a:rPr lang="en-US" sz="2000" dirty="0" err="1" smtClean="0"/>
              <a:t>Neighbours</a:t>
            </a:r>
            <a:r>
              <a:rPr lang="en-US" sz="2000" dirty="0" smtClean="0"/>
              <a:t> </a:t>
            </a:r>
            <a:r>
              <a:rPr lang="en-US" sz="2000" i="1" dirty="0" smtClean="0"/>
              <a:t>to</a:t>
            </a:r>
            <a:r>
              <a:rPr lang="en-US" sz="2000" dirty="0" smtClean="0"/>
              <a:t> node?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Edge exists  from j to k ?</a:t>
            </a:r>
          </a:p>
          <a:p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7266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Adjacency Matrix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06500"/>
            <a:ext cx="8775700" cy="56515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Nodes referred to by an integer, 0..n</a:t>
            </a:r>
          </a:p>
          <a:p>
            <a:pPr>
              <a:buNone/>
            </a:pPr>
            <a:r>
              <a:rPr lang="en-US" sz="1800" dirty="0" smtClean="0"/>
              <a:t>Array of node labels/info</a:t>
            </a:r>
          </a:p>
          <a:p>
            <a:pPr>
              <a:buNone/>
            </a:pPr>
            <a:r>
              <a:rPr lang="en-US" sz="1800" dirty="0" smtClean="0"/>
              <a:t>Edges represented by entries in a 2D array</a:t>
            </a:r>
          </a:p>
          <a:p>
            <a:pPr lvl="1"/>
            <a:r>
              <a:rPr lang="en-US" sz="1800" dirty="0"/>
              <a:t>N</a:t>
            </a:r>
            <a:r>
              <a:rPr lang="en-US" sz="1800" dirty="0" smtClean="0"/>
              <a:t>umbers for weights,  </a:t>
            </a:r>
            <a:r>
              <a:rPr lang="en-US" sz="1800" dirty="0" err="1"/>
              <a:t>NaN</a:t>
            </a:r>
            <a:r>
              <a:rPr lang="en-US" sz="1800" dirty="0"/>
              <a:t> or sentinel number for no edge</a:t>
            </a:r>
          </a:p>
          <a:p>
            <a:pPr lvl="1"/>
            <a:r>
              <a:rPr lang="en-US" sz="1800" dirty="0"/>
              <a:t>Strings for labels, </a:t>
            </a:r>
            <a:r>
              <a:rPr lang="en-US" sz="1800" dirty="0" smtClean="0"/>
              <a:t> null </a:t>
            </a:r>
            <a:r>
              <a:rPr lang="en-US" sz="1800" dirty="0"/>
              <a:t>for no </a:t>
            </a:r>
            <a:r>
              <a:rPr lang="en-US" sz="1800" dirty="0" smtClean="0"/>
              <a:t>edge</a:t>
            </a:r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If Undirected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99592" y="364502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9592" y="393305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99592" y="422108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99592" y="450912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4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99592" y="479715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5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99592" y="508518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6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9592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7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75656" y="306896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763688" y="306896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051720" y="306896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339752" y="306896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4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627784" y="306896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5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915816" y="306896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6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03848" y="306896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7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187624" y="306896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899592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8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3491880" y="306896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8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9" name="Rectangle 228"/>
          <p:cNvSpPr/>
          <p:nvPr/>
        </p:nvSpPr>
        <p:spPr bwMode="auto">
          <a:xfrm>
            <a:off x="179512" y="335699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0" name="Rectangle 229"/>
          <p:cNvSpPr/>
          <p:nvPr/>
        </p:nvSpPr>
        <p:spPr bwMode="auto">
          <a:xfrm>
            <a:off x="179512" y="364502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1" name="Rectangle 230"/>
          <p:cNvSpPr/>
          <p:nvPr/>
        </p:nvSpPr>
        <p:spPr bwMode="auto">
          <a:xfrm>
            <a:off x="179512" y="393305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2" name="Rectangle 231"/>
          <p:cNvSpPr/>
          <p:nvPr/>
        </p:nvSpPr>
        <p:spPr bwMode="auto">
          <a:xfrm>
            <a:off x="179512" y="422108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3" name="Rectangle 232"/>
          <p:cNvSpPr/>
          <p:nvPr/>
        </p:nvSpPr>
        <p:spPr bwMode="auto">
          <a:xfrm>
            <a:off x="179512" y="450912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4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4" name="Rectangle 233"/>
          <p:cNvSpPr/>
          <p:nvPr/>
        </p:nvSpPr>
        <p:spPr bwMode="auto">
          <a:xfrm>
            <a:off x="179512" y="479715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5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179512" y="508518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6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6" name="Rectangle 235"/>
          <p:cNvSpPr/>
          <p:nvPr/>
        </p:nvSpPr>
        <p:spPr bwMode="auto">
          <a:xfrm>
            <a:off x="179512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7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467544" y="335699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467544" y="364502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B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467544" y="393305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467544" y="422108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1" name="Rectangle 240"/>
          <p:cNvSpPr/>
          <p:nvPr/>
        </p:nvSpPr>
        <p:spPr bwMode="auto">
          <a:xfrm>
            <a:off x="467544" y="450912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467544" y="479715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F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467544" y="508518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G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4" name="Rectangle 243"/>
          <p:cNvSpPr/>
          <p:nvPr/>
        </p:nvSpPr>
        <p:spPr bwMode="auto">
          <a:xfrm>
            <a:off x="467544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H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179512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8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6" name="Rectangle 245"/>
          <p:cNvSpPr/>
          <p:nvPr/>
        </p:nvSpPr>
        <p:spPr bwMode="auto">
          <a:xfrm>
            <a:off x="467544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I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7" name="Rectangle 246"/>
          <p:cNvSpPr/>
          <p:nvPr/>
        </p:nvSpPr>
        <p:spPr bwMode="auto">
          <a:xfrm>
            <a:off x="179512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9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8" name="Rectangle 247"/>
          <p:cNvSpPr/>
          <p:nvPr/>
        </p:nvSpPr>
        <p:spPr bwMode="auto">
          <a:xfrm>
            <a:off x="467544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J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1475656" y="393305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5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1475656" y="422108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1475656" y="450912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1475656" y="479715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1475656" y="508518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6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1475656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1763688" y="422108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763688" y="450912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1763688" y="479715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1763688" y="508518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763688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2051720" y="450912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4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051720" y="479715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2051720" y="508518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2051720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2339752" y="479715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23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2339752" y="508518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2339752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2627784" y="508518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25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2627784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915816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1187624" y="364502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7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1187624" y="393305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7" name="Rectangle 186"/>
          <p:cNvSpPr/>
          <p:nvPr/>
        </p:nvSpPr>
        <p:spPr bwMode="auto">
          <a:xfrm>
            <a:off x="1187624" y="422108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1187624" y="450912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9" name="Rectangle 188"/>
          <p:cNvSpPr/>
          <p:nvPr/>
        </p:nvSpPr>
        <p:spPr bwMode="auto">
          <a:xfrm>
            <a:off x="1187624" y="479715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0" name="Rectangle 189"/>
          <p:cNvSpPr/>
          <p:nvPr/>
        </p:nvSpPr>
        <p:spPr bwMode="auto">
          <a:xfrm>
            <a:off x="1187624" y="508518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1187624" y="537321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1475656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3" name="Rectangle 192"/>
          <p:cNvSpPr/>
          <p:nvPr/>
        </p:nvSpPr>
        <p:spPr bwMode="auto">
          <a:xfrm>
            <a:off x="1763688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9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4" name="Rectangle 193"/>
          <p:cNvSpPr/>
          <p:nvPr/>
        </p:nvSpPr>
        <p:spPr bwMode="auto">
          <a:xfrm>
            <a:off x="2051720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5" name="Rectangle 194"/>
          <p:cNvSpPr/>
          <p:nvPr/>
        </p:nvSpPr>
        <p:spPr bwMode="auto">
          <a:xfrm>
            <a:off x="2339752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17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6" name="Rectangle 195"/>
          <p:cNvSpPr/>
          <p:nvPr/>
        </p:nvSpPr>
        <p:spPr bwMode="auto">
          <a:xfrm>
            <a:off x="2627784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7" name="Rectangle 196"/>
          <p:cNvSpPr/>
          <p:nvPr/>
        </p:nvSpPr>
        <p:spPr bwMode="auto">
          <a:xfrm>
            <a:off x="2915816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8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8" name="Rectangle 197"/>
          <p:cNvSpPr/>
          <p:nvPr/>
        </p:nvSpPr>
        <p:spPr bwMode="auto">
          <a:xfrm>
            <a:off x="3203848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9" name="Rectangle 198"/>
          <p:cNvSpPr/>
          <p:nvPr/>
        </p:nvSpPr>
        <p:spPr bwMode="auto">
          <a:xfrm>
            <a:off x="1187624" y="566124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4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0" name="Rectangle 199"/>
          <p:cNvSpPr/>
          <p:nvPr/>
        </p:nvSpPr>
        <p:spPr bwMode="auto">
          <a:xfrm>
            <a:off x="899592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9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1" name="Rectangle 200"/>
          <p:cNvSpPr/>
          <p:nvPr/>
        </p:nvSpPr>
        <p:spPr bwMode="auto">
          <a:xfrm>
            <a:off x="1475656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2" name="Rectangle 201"/>
          <p:cNvSpPr/>
          <p:nvPr/>
        </p:nvSpPr>
        <p:spPr bwMode="auto">
          <a:xfrm>
            <a:off x="1763688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3" name="Rectangle 202"/>
          <p:cNvSpPr/>
          <p:nvPr/>
        </p:nvSpPr>
        <p:spPr bwMode="auto">
          <a:xfrm>
            <a:off x="2051720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4" name="Rectangle 203"/>
          <p:cNvSpPr/>
          <p:nvPr/>
        </p:nvSpPr>
        <p:spPr bwMode="auto">
          <a:xfrm>
            <a:off x="2339752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5" name="Rectangle 204"/>
          <p:cNvSpPr/>
          <p:nvPr/>
        </p:nvSpPr>
        <p:spPr bwMode="auto">
          <a:xfrm>
            <a:off x="2627784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18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6" name="Rectangle 205"/>
          <p:cNvSpPr/>
          <p:nvPr/>
        </p:nvSpPr>
        <p:spPr bwMode="auto">
          <a:xfrm>
            <a:off x="2915816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14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7" name="Rectangle 206"/>
          <p:cNvSpPr/>
          <p:nvPr/>
        </p:nvSpPr>
        <p:spPr bwMode="auto">
          <a:xfrm>
            <a:off x="3203848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8" name="Rectangle 207"/>
          <p:cNvSpPr/>
          <p:nvPr/>
        </p:nvSpPr>
        <p:spPr bwMode="auto">
          <a:xfrm>
            <a:off x="1187624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7" name="Rectangle 226"/>
          <p:cNvSpPr/>
          <p:nvPr/>
        </p:nvSpPr>
        <p:spPr bwMode="auto">
          <a:xfrm>
            <a:off x="3491880" y="594928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6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88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218"/>
          <p:cNvSpPr/>
          <p:nvPr/>
        </p:nvSpPr>
        <p:spPr bwMode="auto">
          <a:xfrm>
            <a:off x="899592" y="314096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899592" y="342900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1" name="Rectangle 220"/>
          <p:cNvSpPr/>
          <p:nvPr/>
        </p:nvSpPr>
        <p:spPr bwMode="auto">
          <a:xfrm>
            <a:off x="899592" y="371703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2" name="Rectangle 221"/>
          <p:cNvSpPr/>
          <p:nvPr/>
        </p:nvSpPr>
        <p:spPr bwMode="auto">
          <a:xfrm>
            <a:off x="899592" y="400506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3" name="Rectangle 222"/>
          <p:cNvSpPr/>
          <p:nvPr/>
        </p:nvSpPr>
        <p:spPr bwMode="auto">
          <a:xfrm>
            <a:off x="899592" y="429309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4" name="Rectangle 223"/>
          <p:cNvSpPr/>
          <p:nvPr/>
        </p:nvSpPr>
        <p:spPr bwMode="auto">
          <a:xfrm>
            <a:off x="899592" y="458112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5" name="Rectangle 224"/>
          <p:cNvSpPr/>
          <p:nvPr/>
        </p:nvSpPr>
        <p:spPr bwMode="auto">
          <a:xfrm>
            <a:off x="899592" y="486916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6" name="Rectangle 225"/>
          <p:cNvSpPr/>
          <p:nvPr/>
        </p:nvSpPr>
        <p:spPr bwMode="auto">
          <a:xfrm>
            <a:off x="899592" y="515719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7" name="Rectangle 226"/>
          <p:cNvSpPr/>
          <p:nvPr/>
        </p:nvSpPr>
        <p:spPr bwMode="auto">
          <a:xfrm>
            <a:off x="899592" y="544522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8" name="Rectangle 227"/>
          <p:cNvSpPr/>
          <p:nvPr/>
        </p:nvSpPr>
        <p:spPr bwMode="auto">
          <a:xfrm>
            <a:off x="899592" y="573325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Adjacency List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06500"/>
            <a:ext cx="8775700" cy="56515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Nodes referred to by an integer 0..n</a:t>
            </a:r>
          </a:p>
          <a:p>
            <a:pPr>
              <a:buNone/>
            </a:pPr>
            <a:r>
              <a:rPr lang="en-US" sz="2000" dirty="0" smtClean="0"/>
              <a:t>Array of node labels &amp; array of lists </a:t>
            </a:r>
          </a:p>
          <a:p>
            <a:pPr>
              <a:buNone/>
            </a:pPr>
            <a:r>
              <a:rPr lang="en-US" sz="2000" dirty="0" smtClean="0"/>
              <a:t>Lists of </a:t>
            </a:r>
            <a:r>
              <a:rPr lang="en-US" sz="2000" dirty="0" err="1" smtClean="0"/>
              <a:t>neighbour</a:t>
            </a:r>
            <a:r>
              <a:rPr lang="en-US" sz="2000" dirty="0" smtClean="0"/>
              <a:t> and edge weight/label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Directed or Undirected?</a:t>
            </a:r>
            <a:endParaRPr lang="en-NZ" sz="2000" dirty="0"/>
          </a:p>
        </p:txBody>
      </p:sp>
      <p:sp>
        <p:nvSpPr>
          <p:cNvPr id="143" name="Rectangle 142"/>
          <p:cNvSpPr/>
          <p:nvPr/>
        </p:nvSpPr>
        <p:spPr bwMode="auto">
          <a:xfrm>
            <a:off x="323528" y="314096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323528" y="350100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323528" y="378904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323528" y="407707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323528" y="436510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4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23528" y="465313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5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323528" y="494116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6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323528" y="522920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7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611560" y="314096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A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11560" y="342900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B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611560" y="371703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C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611560" y="400506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D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611560" y="429309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E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611560" y="4581128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F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611560" y="4869160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G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611560" y="515719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H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323528" y="5517232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8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611560" y="544522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I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323528" y="5805264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9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611560" y="5733256"/>
            <a:ext cx="28803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J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1475656" y="3140968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1:7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1907704" y="3140968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7:10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2339752" y="3140968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8:4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67" name="Straight Connector 166"/>
          <p:cNvCxnSpPr/>
          <p:nvPr/>
        </p:nvCxnSpPr>
        <p:spPr bwMode="auto">
          <a:xfrm>
            <a:off x="1043608" y="3284984"/>
            <a:ext cx="432048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8" name="Rectangle 167"/>
          <p:cNvSpPr/>
          <p:nvPr/>
        </p:nvSpPr>
        <p:spPr bwMode="auto">
          <a:xfrm>
            <a:off x="1475656" y="3429000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0:7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1907704" y="3429000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2:5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2339752" y="3429000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6:6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71" name="Straight Connector 170"/>
          <p:cNvCxnSpPr>
            <a:endCxn id="168" idx="1"/>
          </p:cNvCxnSpPr>
          <p:nvPr/>
        </p:nvCxnSpPr>
        <p:spPr bwMode="auto">
          <a:xfrm flipV="1">
            <a:off x="1043608" y="3555000"/>
            <a:ext cx="432048" cy="180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2" name="Rectangle 171"/>
          <p:cNvSpPr/>
          <p:nvPr/>
        </p:nvSpPr>
        <p:spPr bwMode="auto">
          <a:xfrm>
            <a:off x="2771800" y="3429000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8:3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1475656" y="3717032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:5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1907704" y="3717032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3:1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2339752" y="3717032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8:9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78" name="Straight Connector 177"/>
          <p:cNvCxnSpPr>
            <a:endCxn id="175" idx="1"/>
          </p:cNvCxnSpPr>
          <p:nvPr/>
        </p:nvCxnSpPr>
        <p:spPr bwMode="auto">
          <a:xfrm flipV="1">
            <a:off x="1043608" y="3843032"/>
            <a:ext cx="432048" cy="180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9" name="Rectangle 178"/>
          <p:cNvSpPr/>
          <p:nvPr/>
        </p:nvSpPr>
        <p:spPr bwMode="auto">
          <a:xfrm>
            <a:off x="2771800" y="3717032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9:2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1475656" y="4005064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2:1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1907704" y="4005064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4:4</a:t>
            </a:r>
          </a:p>
        </p:txBody>
      </p:sp>
      <p:sp>
        <p:nvSpPr>
          <p:cNvPr id="182" name="Rectangle 181"/>
          <p:cNvSpPr/>
          <p:nvPr/>
        </p:nvSpPr>
        <p:spPr bwMode="auto">
          <a:xfrm>
            <a:off x="2339752" y="4005064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9:1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83" name="Straight Connector 182"/>
          <p:cNvCxnSpPr>
            <a:endCxn id="180" idx="1"/>
          </p:cNvCxnSpPr>
          <p:nvPr/>
        </p:nvCxnSpPr>
        <p:spPr bwMode="auto">
          <a:xfrm flipV="1">
            <a:off x="1043608" y="4131064"/>
            <a:ext cx="432048" cy="180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5" name="Rectangle 184"/>
          <p:cNvSpPr/>
          <p:nvPr/>
        </p:nvSpPr>
        <p:spPr bwMode="auto">
          <a:xfrm>
            <a:off x="1475656" y="4293096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3:4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1907704" y="4293096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5:23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2339752" y="4293096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8:17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88" name="Straight Connector 187"/>
          <p:cNvCxnSpPr>
            <a:endCxn id="185" idx="1"/>
          </p:cNvCxnSpPr>
          <p:nvPr/>
        </p:nvCxnSpPr>
        <p:spPr bwMode="auto">
          <a:xfrm flipV="1">
            <a:off x="1043608" y="4419096"/>
            <a:ext cx="432048" cy="180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0" name="Rectangle 189"/>
          <p:cNvSpPr/>
          <p:nvPr/>
        </p:nvSpPr>
        <p:spPr bwMode="auto">
          <a:xfrm>
            <a:off x="1475656" y="4581128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4:23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1907704" y="4581128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6:25</a:t>
            </a:r>
          </a:p>
        </p:txBody>
      </p:sp>
      <p:sp>
        <p:nvSpPr>
          <p:cNvPr id="192" name="Rectangle 191"/>
          <p:cNvSpPr/>
          <p:nvPr/>
        </p:nvSpPr>
        <p:spPr bwMode="auto">
          <a:xfrm>
            <a:off x="2339752" y="4581128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9:18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93" name="Straight Connector 192"/>
          <p:cNvCxnSpPr>
            <a:endCxn id="190" idx="1"/>
          </p:cNvCxnSpPr>
          <p:nvPr/>
        </p:nvCxnSpPr>
        <p:spPr bwMode="auto">
          <a:xfrm flipV="1">
            <a:off x="1043608" y="4707128"/>
            <a:ext cx="432048" cy="180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5" name="Rectangle 194"/>
          <p:cNvSpPr/>
          <p:nvPr/>
        </p:nvSpPr>
        <p:spPr bwMode="auto">
          <a:xfrm>
            <a:off x="1475656" y="4869160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1:6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6" name="Rectangle 195"/>
          <p:cNvSpPr/>
          <p:nvPr/>
        </p:nvSpPr>
        <p:spPr bwMode="auto">
          <a:xfrm>
            <a:off x="1907704" y="4869160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5:25</a:t>
            </a:r>
          </a:p>
        </p:txBody>
      </p:sp>
      <p:sp>
        <p:nvSpPr>
          <p:cNvPr id="197" name="Rectangle 196"/>
          <p:cNvSpPr/>
          <p:nvPr/>
        </p:nvSpPr>
        <p:spPr bwMode="auto">
          <a:xfrm>
            <a:off x="2339752" y="4869160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7:10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98" name="Straight Connector 197"/>
          <p:cNvCxnSpPr>
            <a:endCxn id="195" idx="1"/>
          </p:cNvCxnSpPr>
          <p:nvPr/>
        </p:nvCxnSpPr>
        <p:spPr bwMode="auto">
          <a:xfrm flipV="1">
            <a:off x="1043608" y="4995160"/>
            <a:ext cx="432048" cy="180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9" name="Rectangle 198"/>
          <p:cNvSpPr/>
          <p:nvPr/>
        </p:nvSpPr>
        <p:spPr bwMode="auto">
          <a:xfrm>
            <a:off x="2771800" y="4869160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8:8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0" name="Rectangle 199"/>
          <p:cNvSpPr/>
          <p:nvPr/>
        </p:nvSpPr>
        <p:spPr bwMode="auto">
          <a:xfrm>
            <a:off x="1475656" y="5157192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:10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1" name="Rectangle 200"/>
          <p:cNvSpPr/>
          <p:nvPr/>
        </p:nvSpPr>
        <p:spPr bwMode="auto">
          <a:xfrm>
            <a:off x="1907704" y="5157192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6:10</a:t>
            </a:r>
          </a:p>
        </p:txBody>
      </p:sp>
      <p:sp>
        <p:nvSpPr>
          <p:cNvPr id="202" name="Rectangle 201"/>
          <p:cNvSpPr/>
          <p:nvPr/>
        </p:nvSpPr>
        <p:spPr bwMode="auto">
          <a:xfrm>
            <a:off x="2339752" y="5157192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9:3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03" name="Straight Connector 202"/>
          <p:cNvCxnSpPr>
            <a:endCxn id="200" idx="1"/>
          </p:cNvCxnSpPr>
          <p:nvPr/>
        </p:nvCxnSpPr>
        <p:spPr bwMode="auto">
          <a:xfrm flipV="1">
            <a:off x="1043608" y="5283192"/>
            <a:ext cx="432048" cy="180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4" name="Rectangle 203"/>
          <p:cNvSpPr/>
          <p:nvPr/>
        </p:nvSpPr>
        <p:spPr bwMode="auto">
          <a:xfrm>
            <a:off x="3203848" y="5445224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6:8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5" name="Rectangle 204"/>
          <p:cNvSpPr/>
          <p:nvPr/>
        </p:nvSpPr>
        <p:spPr bwMode="auto">
          <a:xfrm>
            <a:off x="1475656" y="5445224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0:4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6" name="Rectangle 205"/>
          <p:cNvSpPr/>
          <p:nvPr/>
        </p:nvSpPr>
        <p:spPr bwMode="auto">
          <a:xfrm>
            <a:off x="1907704" y="5445224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1:3</a:t>
            </a:r>
          </a:p>
        </p:txBody>
      </p:sp>
      <p:sp>
        <p:nvSpPr>
          <p:cNvPr id="207" name="Rectangle 206"/>
          <p:cNvSpPr/>
          <p:nvPr/>
        </p:nvSpPr>
        <p:spPr bwMode="auto">
          <a:xfrm>
            <a:off x="2339752" y="5445224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2:9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08" name="Straight Connector 207"/>
          <p:cNvCxnSpPr>
            <a:endCxn id="205" idx="1"/>
          </p:cNvCxnSpPr>
          <p:nvPr/>
        </p:nvCxnSpPr>
        <p:spPr bwMode="auto">
          <a:xfrm flipV="1">
            <a:off x="1043608" y="5571224"/>
            <a:ext cx="432048" cy="180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9" name="Rectangle 208"/>
          <p:cNvSpPr/>
          <p:nvPr/>
        </p:nvSpPr>
        <p:spPr bwMode="auto">
          <a:xfrm>
            <a:off x="2771800" y="5445224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4:17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13" name="Straight Connector 212"/>
          <p:cNvCxnSpPr>
            <a:endCxn id="210" idx="1"/>
          </p:cNvCxnSpPr>
          <p:nvPr/>
        </p:nvCxnSpPr>
        <p:spPr bwMode="auto">
          <a:xfrm flipV="1">
            <a:off x="1043608" y="5859256"/>
            <a:ext cx="432048" cy="180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5" name="Rectangle 214"/>
          <p:cNvSpPr/>
          <p:nvPr/>
        </p:nvSpPr>
        <p:spPr bwMode="auto">
          <a:xfrm>
            <a:off x="3203848" y="4869160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9:14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6" name="Rectangle 215"/>
          <p:cNvSpPr/>
          <p:nvPr/>
        </p:nvSpPr>
        <p:spPr bwMode="auto">
          <a:xfrm>
            <a:off x="3635896" y="5445224"/>
            <a:ext cx="432048" cy="252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9:6</a:t>
            </a: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49" name="Group 248"/>
          <p:cNvGrpSpPr/>
          <p:nvPr/>
        </p:nvGrpSpPr>
        <p:grpSpPr>
          <a:xfrm>
            <a:off x="1475656" y="5733256"/>
            <a:ext cx="2592288" cy="252000"/>
            <a:chOff x="5796136" y="4077072"/>
            <a:chExt cx="2592288" cy="252000"/>
          </a:xfrm>
        </p:grpSpPr>
        <p:sp>
          <p:nvSpPr>
            <p:cNvPr id="210" name="Rectangle 209"/>
            <p:cNvSpPr/>
            <p:nvPr/>
          </p:nvSpPr>
          <p:spPr bwMode="auto">
            <a:xfrm>
              <a:off x="5796136" y="4077072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2:2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6228184" y="4077072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3:1</a:t>
              </a: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6660232" y="4077072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5:18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7092280" y="4077072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6:14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7524328" y="4077072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7:3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7956376" y="4077072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8:6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341219" y="2699047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/>
              <a:t>neighbour : weight</a:t>
            </a:r>
            <a:endParaRPr lang="en-NZ" sz="1400" dirty="0"/>
          </a:p>
        </p:txBody>
      </p:sp>
      <p:sp>
        <p:nvSpPr>
          <p:cNvPr id="250" name="TextBox 249"/>
          <p:cNvSpPr txBox="1"/>
          <p:nvPr/>
        </p:nvSpPr>
        <p:spPr>
          <a:xfrm>
            <a:off x="487576" y="2568676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/>
              <a:t>node</a:t>
            </a:r>
            <a:br>
              <a:rPr lang="en-NZ" sz="1400" dirty="0" smtClean="0"/>
            </a:br>
            <a:r>
              <a:rPr lang="en-NZ" sz="1400" dirty="0" smtClean="0"/>
              <a:t>label</a:t>
            </a:r>
            <a:endParaRPr lang="en-NZ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01169" y="2685400"/>
            <a:ext cx="260680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What Questions are fast?</a:t>
            </a:r>
          </a:p>
          <a:p>
            <a:pPr lvl="1">
              <a:spcBef>
                <a:spcPts val="600"/>
              </a:spcBef>
            </a:pPr>
            <a:r>
              <a:rPr lang="en-US" sz="1400" dirty="0" smtClean="0"/>
              <a:t>All nodes?</a:t>
            </a:r>
          </a:p>
          <a:p>
            <a:pPr lvl="1">
              <a:spcBef>
                <a:spcPts val="600"/>
              </a:spcBef>
            </a:pPr>
            <a:r>
              <a:rPr lang="en-US" sz="1400" dirty="0" err="1" smtClean="0"/>
              <a:t>Neighbours</a:t>
            </a:r>
            <a:r>
              <a:rPr lang="en-US" sz="1400" dirty="0" smtClean="0"/>
              <a:t> of node?</a:t>
            </a:r>
          </a:p>
          <a:p>
            <a:pPr lvl="1">
              <a:spcBef>
                <a:spcPts val="600"/>
              </a:spcBef>
            </a:pPr>
            <a:r>
              <a:rPr lang="en-US" sz="1400" dirty="0" err="1" smtClean="0"/>
              <a:t>Neighbours</a:t>
            </a:r>
            <a:r>
              <a:rPr lang="en-US" sz="1400" dirty="0" smtClean="0"/>
              <a:t> </a:t>
            </a:r>
            <a:r>
              <a:rPr lang="en-US" sz="1400" i="1" dirty="0" smtClean="0"/>
              <a:t>to</a:t>
            </a:r>
            <a:r>
              <a:rPr lang="en-US" sz="1400" dirty="0" smtClean="0"/>
              <a:t> node? </a:t>
            </a:r>
          </a:p>
          <a:p>
            <a:pPr lvl="1">
              <a:spcBef>
                <a:spcPts val="600"/>
              </a:spcBef>
            </a:pPr>
            <a:r>
              <a:rPr lang="en-US" sz="1400" dirty="0" smtClean="0"/>
              <a:t>Edge exists  from j to k ?</a:t>
            </a:r>
          </a:p>
          <a:p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313720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“Modern” </a:t>
            </a:r>
            <a:r>
              <a:rPr lang="en-US" dirty="0" smtClean="0"/>
              <a:t>Data Structure for Graphs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have a set of nodes</a:t>
            </a:r>
          </a:p>
          <a:p>
            <a:pPr marL="446088" lvl="1" indent="0">
              <a:buNone/>
            </a:pPr>
            <a:r>
              <a:rPr lang="en-US" sz="2400" dirty="0" smtClean="0"/>
              <a:t> </a:t>
            </a:r>
          </a:p>
          <a:p>
            <a:pPr>
              <a:spcBef>
                <a:spcPts val="1200"/>
              </a:spcBef>
            </a:pP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Each node has edges out of it</a:t>
            </a:r>
          </a:p>
          <a:p>
            <a:pPr lvl="1">
              <a:buFont typeface="Symbol"/>
              <a:buChar char="Þ"/>
            </a:pPr>
            <a:r>
              <a:rPr lang="en-US" sz="2400" dirty="0" smtClean="0"/>
              <a:t> Node should contain a collection of edges.</a:t>
            </a:r>
            <a:br>
              <a:rPr lang="en-US" sz="2400" dirty="0" smtClean="0"/>
            </a:br>
            <a:endParaRPr lang="en-US" sz="2400" dirty="0" smtClean="0"/>
          </a:p>
          <a:p>
            <a:pPr lvl="1">
              <a:buFont typeface="Symbol"/>
              <a:buChar char="Þ"/>
            </a:pPr>
            <a:endParaRPr lang="en-US" sz="2400" dirty="0"/>
          </a:p>
          <a:p>
            <a:pPr marL="446088" lvl="1" indent="0">
              <a:buNone/>
            </a:pPr>
            <a:r>
              <a:rPr lang="en-US" sz="2400" dirty="0" smtClean="0"/>
              <a:t>	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(Directed</a:t>
            </a:r>
            <a:r>
              <a:rPr lang="en-US" sz="2400" dirty="0"/>
              <a:t>)  Each edge has a </a:t>
            </a:r>
            <a:r>
              <a:rPr lang="en-US" sz="2400" dirty="0" smtClean="0"/>
              <a:t>node at the other end</a:t>
            </a:r>
            <a:endParaRPr lang="en-US" sz="2400" dirty="0"/>
          </a:p>
          <a:p>
            <a:pPr lvl="1">
              <a:buFont typeface="Symbol"/>
              <a:buChar char="Þ"/>
            </a:pPr>
            <a:r>
              <a:rPr lang="en-US" sz="2400" dirty="0"/>
              <a:t> edge should contain a </a:t>
            </a:r>
            <a:r>
              <a:rPr lang="en-US" sz="2400" dirty="0" smtClean="0"/>
              <a:t>destination node.</a:t>
            </a:r>
          </a:p>
          <a:p>
            <a:pPr lvl="1">
              <a:buFont typeface="Symbol"/>
              <a:buChar char="Þ"/>
            </a:pPr>
            <a:r>
              <a:rPr lang="en-US" sz="2400" dirty="0" smtClean="0"/>
              <a:t> edge might contain the source node as well</a:t>
            </a:r>
            <a:endParaRPr lang="en-US" sz="2400" dirty="0"/>
          </a:p>
          <a:p>
            <a:pPr marL="0" indent="0">
              <a:buNone/>
            </a:pPr>
            <a:endParaRPr lang="en-NZ" sz="24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6084168" y="2204864"/>
            <a:ext cx="288032" cy="288032"/>
          </a:xfrm>
          <a:prstGeom prst="rect">
            <a:avLst/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084168" y="2204864"/>
            <a:ext cx="2736304" cy="1121378"/>
            <a:chOff x="6084168" y="2523646"/>
            <a:chExt cx="2736304" cy="1121378"/>
          </a:xfrm>
        </p:grpSpPr>
        <p:grpSp>
          <p:nvGrpSpPr>
            <p:cNvPr id="4" name="Group 3"/>
            <p:cNvGrpSpPr/>
            <p:nvPr/>
          </p:nvGrpSpPr>
          <p:grpSpPr>
            <a:xfrm>
              <a:off x="6084168" y="2523646"/>
              <a:ext cx="576064" cy="288032"/>
              <a:chOff x="899592" y="1772816"/>
              <a:chExt cx="576064" cy="288032"/>
            </a:xfrm>
            <a:solidFill>
              <a:srgbClr val="99CCFF"/>
            </a:solidFill>
          </p:grpSpPr>
          <p:sp>
            <p:nvSpPr>
              <p:cNvPr id="5" name="Rectangle 4"/>
              <p:cNvSpPr/>
              <p:nvPr/>
            </p:nvSpPr>
            <p:spPr bwMode="auto">
              <a:xfrm>
                <a:off x="1187624" y="1772816"/>
                <a:ext cx="288032" cy="28803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899592" y="1772816"/>
                <a:ext cx="288032" cy="28803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rPr>
                  <a:t>B</a:t>
                </a: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876256" y="2523646"/>
              <a:ext cx="1944216" cy="1121378"/>
              <a:chOff x="1691680" y="1772816"/>
              <a:chExt cx="1944216" cy="1121378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1763688" y="1772816"/>
                <a:ext cx="432048" cy="252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195736" y="1772816"/>
                <a:ext cx="432048" cy="252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rPr>
                  <a:t> </a:t>
                </a: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627784" y="1772816"/>
                <a:ext cx="432048" cy="252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3059832" y="1772816"/>
                <a:ext cx="432048" cy="252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/>
                  <a:t> </a:t>
                </a: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1691680" y="2426170"/>
                <a:ext cx="432048" cy="46802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rPr>
                  <a:t>7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2195736" y="2426170"/>
                <a:ext cx="432048" cy="46802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rPr>
                  <a:t>5 </a:t>
                </a:r>
                <a:endParaRPr lang="en-US" sz="1400" dirty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2699792" y="2426170"/>
                <a:ext cx="432048" cy="46802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rPr>
                  <a:t>6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3203848" y="2426170"/>
                <a:ext cx="432048" cy="46802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/>
                  <a:t>3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/>
                  <a:t> </a:t>
                </a: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cxnSp>
          <p:nvCxnSpPr>
            <p:cNvPr id="12" name="Curved Connector 11"/>
            <p:cNvCxnSpPr>
              <a:endCxn id="18" idx="0"/>
            </p:cNvCxnSpPr>
            <p:nvPr/>
          </p:nvCxnSpPr>
          <p:spPr bwMode="auto">
            <a:xfrm rot="5400000">
              <a:off x="6914709" y="2827221"/>
              <a:ext cx="527351" cy="172207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" name="Curved Connector 12"/>
            <p:cNvCxnSpPr>
              <a:endCxn id="19" idx="0"/>
            </p:cNvCxnSpPr>
            <p:nvPr/>
          </p:nvCxnSpPr>
          <p:spPr bwMode="auto">
            <a:xfrm rot="5400000">
              <a:off x="7392153" y="2853829"/>
              <a:ext cx="527354" cy="11898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Curved Connector 13"/>
            <p:cNvCxnSpPr>
              <a:endCxn id="22" idx="0"/>
            </p:cNvCxnSpPr>
            <p:nvPr/>
          </p:nvCxnSpPr>
          <p:spPr bwMode="auto">
            <a:xfrm rot="5400000">
              <a:off x="7858641" y="2891400"/>
              <a:ext cx="527352" cy="43849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5" name="Curved Connector 14"/>
            <p:cNvCxnSpPr>
              <a:endCxn id="23" idx="0"/>
            </p:cNvCxnSpPr>
            <p:nvPr/>
          </p:nvCxnSpPr>
          <p:spPr bwMode="auto">
            <a:xfrm rot="16200000" flipH="1">
              <a:off x="8330429" y="2902981"/>
              <a:ext cx="512034" cy="36003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0" name="Freeform 19"/>
            <p:cNvSpPr/>
            <p:nvPr/>
          </p:nvSpPr>
          <p:spPr bwMode="auto">
            <a:xfrm>
              <a:off x="6476876" y="2645917"/>
              <a:ext cx="469900" cy="38100"/>
            </a:xfrm>
            <a:custGeom>
              <a:avLst/>
              <a:gdLst>
                <a:gd name="connsiteX0" fmla="*/ 0 w 469900"/>
                <a:gd name="connsiteY0" fmla="*/ 38100 h 38100"/>
                <a:gd name="connsiteX1" fmla="*/ 469900 w 469900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9900" h="38100">
                  <a:moveTo>
                    <a:pt x="0" y="38100"/>
                  </a:moveTo>
                  <a:lnTo>
                    <a:pt x="469900" y="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948265" y="3177977"/>
            <a:ext cx="1728191" cy="527355"/>
            <a:chOff x="6804248" y="3477709"/>
            <a:chExt cx="1728191" cy="527355"/>
          </a:xfrm>
        </p:grpSpPr>
        <p:cxnSp>
          <p:nvCxnSpPr>
            <p:cNvPr id="27" name="Curved Connector 26"/>
            <p:cNvCxnSpPr/>
            <p:nvPr/>
          </p:nvCxnSpPr>
          <p:spPr bwMode="auto">
            <a:xfrm rot="5400000">
              <a:off x="6626676" y="3655284"/>
              <a:ext cx="527351" cy="172207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8" name="Curved Connector 27"/>
            <p:cNvCxnSpPr/>
            <p:nvPr/>
          </p:nvCxnSpPr>
          <p:spPr bwMode="auto">
            <a:xfrm rot="5400000">
              <a:off x="7176129" y="3681892"/>
              <a:ext cx="527354" cy="11898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Curved Connector 28"/>
            <p:cNvCxnSpPr/>
            <p:nvPr/>
          </p:nvCxnSpPr>
          <p:spPr bwMode="auto">
            <a:xfrm rot="5400000">
              <a:off x="7714625" y="3719463"/>
              <a:ext cx="527352" cy="43849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0" name="Curved Connector 29"/>
            <p:cNvCxnSpPr/>
            <p:nvPr/>
          </p:nvCxnSpPr>
          <p:spPr bwMode="auto">
            <a:xfrm rot="16200000" flipH="1">
              <a:off x="8258421" y="3731044"/>
              <a:ext cx="512034" cy="36003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6152220" y="980728"/>
            <a:ext cx="2812268" cy="1224136"/>
            <a:chOff x="3629303" y="980728"/>
            <a:chExt cx="2812268" cy="1224136"/>
          </a:xfrm>
        </p:grpSpPr>
        <p:sp>
          <p:nvSpPr>
            <p:cNvPr id="70" name="Rectangle 69"/>
            <p:cNvSpPr/>
            <p:nvPr/>
          </p:nvSpPr>
          <p:spPr bwMode="auto">
            <a:xfrm rot="5400000">
              <a:off x="5993439" y="960149"/>
              <a:ext cx="427553" cy="46871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 rot="5400000">
              <a:off x="5524727" y="960149"/>
              <a:ext cx="427553" cy="46871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 rot="5400000">
              <a:off x="5056016" y="960149"/>
              <a:ext cx="427553" cy="46871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 rot="5400000">
              <a:off x="4587305" y="960149"/>
              <a:ext cx="427553" cy="46871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 rot="5400000">
              <a:off x="4118593" y="960149"/>
              <a:ext cx="427553" cy="46871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 rot="5400000">
              <a:off x="3649882" y="960149"/>
              <a:ext cx="427553" cy="46871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rot="5400000">
              <a:off x="6100327" y="853261"/>
              <a:ext cx="213777" cy="46871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rot="5400000">
              <a:off x="5631615" y="853261"/>
              <a:ext cx="213777" cy="46871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 rot="5400000">
              <a:off x="5162904" y="853261"/>
              <a:ext cx="213777" cy="46871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 rot="5400000">
              <a:off x="4694193" y="853261"/>
              <a:ext cx="213777" cy="46871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 rot="5400000">
              <a:off x="4225481" y="853261"/>
              <a:ext cx="213777" cy="46871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 rot="5400000">
              <a:off x="3756770" y="853261"/>
              <a:ext cx="213777" cy="46871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44" name="Curved Connector 43"/>
            <p:cNvCxnSpPr>
              <a:stCxn id="65" idx="3"/>
              <a:endCxn id="6" idx="0"/>
            </p:cNvCxnSpPr>
            <p:nvPr/>
          </p:nvCxnSpPr>
          <p:spPr bwMode="auto">
            <a:xfrm rot="5400000">
              <a:off x="3279284" y="1620489"/>
              <a:ext cx="1010359" cy="158391"/>
            </a:xfrm>
            <a:prstGeom prst="curvedConnector3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5" name="Curved Connector 44"/>
            <p:cNvCxnSpPr>
              <a:stCxn id="64" idx="3"/>
            </p:cNvCxnSpPr>
            <p:nvPr/>
          </p:nvCxnSpPr>
          <p:spPr bwMode="auto">
            <a:xfrm rot="16200000" flipH="1">
              <a:off x="4125524" y="1401350"/>
              <a:ext cx="505181" cy="91490"/>
            </a:xfrm>
            <a:prstGeom prst="curvedConnector3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Curved Connector 45"/>
            <p:cNvCxnSpPr>
              <a:stCxn id="63" idx="3"/>
            </p:cNvCxnSpPr>
            <p:nvPr/>
          </p:nvCxnSpPr>
          <p:spPr bwMode="auto">
            <a:xfrm rot="16200000" flipH="1">
              <a:off x="4684660" y="1310926"/>
              <a:ext cx="505181" cy="272338"/>
            </a:xfrm>
            <a:prstGeom prst="curvedConnector3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7" name="Curved Connector 46"/>
            <p:cNvCxnSpPr>
              <a:stCxn id="62" idx="3"/>
            </p:cNvCxnSpPr>
            <p:nvPr/>
          </p:nvCxnSpPr>
          <p:spPr bwMode="auto">
            <a:xfrm rot="16200000" flipH="1">
              <a:off x="5332171" y="1132126"/>
              <a:ext cx="578311" cy="703068"/>
            </a:xfrm>
            <a:prstGeom prst="curved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6" name="Rectangle 15"/>
          <p:cNvSpPr/>
          <p:nvPr/>
        </p:nvSpPr>
        <p:spPr bwMode="auto">
          <a:xfrm>
            <a:off x="6084168" y="936702"/>
            <a:ext cx="2952328" cy="52381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892509" y="2174488"/>
            <a:ext cx="1827745" cy="31840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804248" y="1700808"/>
            <a:ext cx="288032" cy="288032"/>
          </a:xfrm>
          <a:prstGeom prst="rect">
            <a:avLst/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452320" y="1700808"/>
            <a:ext cx="288032" cy="288032"/>
          </a:xfrm>
          <a:prstGeom prst="rect">
            <a:avLst/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8493885" y="1700808"/>
            <a:ext cx="288032" cy="288032"/>
          </a:xfrm>
          <a:prstGeom prst="rect">
            <a:avLst/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732240" y="3717032"/>
            <a:ext cx="2016224" cy="288032"/>
            <a:chOff x="6732240" y="3717032"/>
            <a:chExt cx="2016224" cy="288032"/>
          </a:xfrm>
        </p:grpSpPr>
        <p:sp>
          <p:nvSpPr>
            <p:cNvPr id="67" name="Rectangle 66"/>
            <p:cNvSpPr/>
            <p:nvPr/>
          </p:nvSpPr>
          <p:spPr bwMode="auto">
            <a:xfrm>
              <a:off x="6732240" y="3717032"/>
              <a:ext cx="288032" cy="288032"/>
            </a:xfrm>
            <a:prstGeom prst="rect">
              <a:avLst/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7308304" y="3717032"/>
              <a:ext cx="288032" cy="288032"/>
            </a:xfrm>
            <a:prstGeom prst="rect">
              <a:avLst/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7884368" y="3717032"/>
              <a:ext cx="288032" cy="288032"/>
            </a:xfrm>
            <a:prstGeom prst="rect">
              <a:avLst/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8460432" y="3717032"/>
              <a:ext cx="288032" cy="288032"/>
            </a:xfrm>
            <a:prstGeom prst="rect">
              <a:avLst/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948264" y="3182225"/>
            <a:ext cx="2016224" cy="1254887"/>
            <a:chOff x="6948264" y="3182225"/>
            <a:chExt cx="2016224" cy="1254887"/>
          </a:xfrm>
        </p:grpSpPr>
        <p:cxnSp>
          <p:nvCxnSpPr>
            <p:cNvPr id="31" name="Curved Connector 30"/>
            <p:cNvCxnSpPr>
              <a:endCxn id="81" idx="0"/>
            </p:cNvCxnSpPr>
            <p:nvPr/>
          </p:nvCxnSpPr>
          <p:spPr bwMode="auto">
            <a:xfrm rot="5400000">
              <a:off x="6658956" y="3615553"/>
              <a:ext cx="966851" cy="100202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2" name="Curved Connector 31"/>
            <p:cNvCxnSpPr>
              <a:endCxn id="82" idx="0"/>
            </p:cNvCxnSpPr>
            <p:nvPr/>
          </p:nvCxnSpPr>
          <p:spPr bwMode="auto">
            <a:xfrm rot="5400000">
              <a:off x="7208408" y="3642162"/>
              <a:ext cx="966855" cy="46981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3" name="Curved Connector 32"/>
            <p:cNvCxnSpPr>
              <a:endCxn id="83" idx="0"/>
            </p:cNvCxnSpPr>
            <p:nvPr/>
          </p:nvCxnSpPr>
          <p:spPr bwMode="auto">
            <a:xfrm rot="16200000" flipH="1">
              <a:off x="7746904" y="3651575"/>
              <a:ext cx="966851" cy="2815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4" name="Curved Connector 33"/>
            <p:cNvCxnSpPr>
              <a:endCxn id="84" idx="0"/>
            </p:cNvCxnSpPr>
            <p:nvPr/>
          </p:nvCxnSpPr>
          <p:spPr bwMode="auto">
            <a:xfrm rot="16200000" flipH="1">
              <a:off x="8290699" y="3619306"/>
              <a:ext cx="951535" cy="108011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1" name="Rectangle 80"/>
            <p:cNvSpPr/>
            <p:nvPr/>
          </p:nvSpPr>
          <p:spPr bwMode="auto">
            <a:xfrm>
              <a:off x="6948264" y="4149080"/>
              <a:ext cx="288032" cy="288032"/>
            </a:xfrm>
            <a:prstGeom prst="rect">
              <a:avLst/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7524328" y="4149080"/>
              <a:ext cx="288032" cy="288032"/>
            </a:xfrm>
            <a:prstGeom prst="rect">
              <a:avLst/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8100392" y="4149080"/>
              <a:ext cx="288032" cy="288032"/>
            </a:xfrm>
            <a:prstGeom prst="rect">
              <a:avLst/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8676456" y="4149080"/>
              <a:ext cx="288032" cy="288032"/>
            </a:xfrm>
            <a:prstGeom prst="rect">
              <a:avLst/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33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3 L -0.0158 3.7037E-7 " pathEditMode="relative" rAng="0" ptsTypes="AA">
                                      <p:cBhvr>
                                        <p:cTn id="30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00" y="-23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Object-based data structure.</a:t>
            </a:r>
            <a:endParaRPr lang="en-NZ" dirty="0"/>
          </a:p>
        </p:txBody>
      </p:sp>
      <p:grpSp>
        <p:nvGrpSpPr>
          <p:cNvPr id="87" name="Group 86"/>
          <p:cNvGrpSpPr/>
          <p:nvPr/>
        </p:nvGrpSpPr>
        <p:grpSpPr>
          <a:xfrm>
            <a:off x="755576" y="2770418"/>
            <a:ext cx="576064" cy="288032"/>
            <a:chOff x="467544" y="2780928"/>
            <a:chExt cx="576064" cy="288032"/>
          </a:xfrm>
          <a:solidFill>
            <a:srgbClr val="99CCFF"/>
          </a:solidFill>
        </p:grpSpPr>
        <p:sp>
          <p:nvSpPr>
            <p:cNvPr id="4" name="Rectangle 3"/>
            <p:cNvSpPr/>
            <p:nvPr/>
          </p:nvSpPr>
          <p:spPr bwMode="auto">
            <a:xfrm>
              <a:off x="755576" y="2780928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67544" y="2780928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A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115616" y="1988840"/>
            <a:ext cx="576064" cy="288032"/>
            <a:chOff x="899592" y="1772816"/>
            <a:chExt cx="576064" cy="288032"/>
          </a:xfrm>
          <a:solidFill>
            <a:srgbClr val="99CCFF"/>
          </a:solidFill>
        </p:grpSpPr>
        <p:sp>
          <p:nvSpPr>
            <p:cNvPr id="5" name="Rectangle 4"/>
            <p:cNvSpPr/>
            <p:nvPr/>
          </p:nvSpPr>
          <p:spPr bwMode="auto">
            <a:xfrm>
              <a:off x="1187624" y="1772816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899592" y="1772816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B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419872" y="1340768"/>
            <a:ext cx="576064" cy="288032"/>
            <a:chOff x="3563888" y="1340768"/>
            <a:chExt cx="576064" cy="288032"/>
          </a:xfrm>
          <a:solidFill>
            <a:srgbClr val="99CCFF"/>
          </a:solidFill>
        </p:grpSpPr>
        <p:sp>
          <p:nvSpPr>
            <p:cNvPr id="6" name="Rectangle 5"/>
            <p:cNvSpPr/>
            <p:nvPr/>
          </p:nvSpPr>
          <p:spPr bwMode="auto">
            <a:xfrm>
              <a:off x="3851920" y="1340768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563888" y="1340768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C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516216" y="1988840"/>
            <a:ext cx="576064" cy="288032"/>
            <a:chOff x="6660232" y="1988840"/>
            <a:chExt cx="576064" cy="288032"/>
          </a:xfrm>
          <a:solidFill>
            <a:srgbClr val="99CCFF"/>
          </a:solidFill>
        </p:grpSpPr>
        <p:sp>
          <p:nvSpPr>
            <p:cNvPr id="7" name="Rectangle 6"/>
            <p:cNvSpPr/>
            <p:nvPr/>
          </p:nvSpPr>
          <p:spPr bwMode="auto">
            <a:xfrm>
              <a:off x="6948264" y="1988840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660232" y="1988840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D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660232" y="3501008"/>
            <a:ext cx="576064" cy="288032"/>
            <a:chOff x="6804248" y="3140968"/>
            <a:chExt cx="576064" cy="288032"/>
          </a:xfrm>
          <a:solidFill>
            <a:srgbClr val="99CCFF"/>
          </a:solidFill>
        </p:grpSpPr>
        <p:sp>
          <p:nvSpPr>
            <p:cNvPr id="8" name="Rectangle 7"/>
            <p:cNvSpPr/>
            <p:nvPr/>
          </p:nvSpPr>
          <p:spPr bwMode="auto">
            <a:xfrm>
              <a:off x="7092280" y="3140968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804248" y="3140968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876256" y="5085184"/>
            <a:ext cx="576064" cy="288032"/>
            <a:chOff x="7020272" y="5085184"/>
            <a:chExt cx="576064" cy="288032"/>
          </a:xfrm>
          <a:solidFill>
            <a:srgbClr val="99CCFF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7308304" y="5085184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020272" y="5085184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F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771800" y="6093296"/>
            <a:ext cx="576064" cy="288032"/>
            <a:chOff x="2915816" y="6093296"/>
            <a:chExt cx="576064" cy="288032"/>
          </a:xfrm>
          <a:solidFill>
            <a:srgbClr val="99CCFF"/>
          </a:solidFill>
        </p:grpSpPr>
        <p:sp>
          <p:nvSpPr>
            <p:cNvPr id="10" name="Rectangle 9"/>
            <p:cNvSpPr/>
            <p:nvPr/>
          </p:nvSpPr>
          <p:spPr bwMode="auto">
            <a:xfrm>
              <a:off x="3203848" y="6093296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915816" y="6093296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G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899592" y="4797152"/>
            <a:ext cx="576064" cy="288032"/>
            <a:chOff x="323528" y="4581128"/>
            <a:chExt cx="576064" cy="288032"/>
          </a:xfrm>
          <a:solidFill>
            <a:srgbClr val="99CCFF"/>
          </a:solidFill>
        </p:grpSpPr>
        <p:sp>
          <p:nvSpPr>
            <p:cNvPr id="11" name="Rectangle 10"/>
            <p:cNvSpPr/>
            <p:nvPr/>
          </p:nvSpPr>
          <p:spPr bwMode="auto">
            <a:xfrm>
              <a:off x="611560" y="4581128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3528" y="4581128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H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275856" y="2852936"/>
            <a:ext cx="576064" cy="288032"/>
            <a:chOff x="2771800" y="3068960"/>
            <a:chExt cx="576064" cy="288032"/>
          </a:xfrm>
          <a:solidFill>
            <a:srgbClr val="99CCFF"/>
          </a:solidFill>
        </p:grpSpPr>
        <p:sp>
          <p:nvSpPr>
            <p:cNvPr id="12" name="Rectangle 11"/>
            <p:cNvSpPr/>
            <p:nvPr/>
          </p:nvSpPr>
          <p:spPr bwMode="auto">
            <a:xfrm>
              <a:off x="3059832" y="3068960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771800" y="3068960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I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851920" y="4077072"/>
            <a:ext cx="576064" cy="288032"/>
            <a:chOff x="3995936" y="4077072"/>
            <a:chExt cx="576064" cy="288032"/>
          </a:xfrm>
          <a:solidFill>
            <a:srgbClr val="99CCFF"/>
          </a:solidFill>
        </p:grpSpPr>
        <p:sp>
          <p:nvSpPr>
            <p:cNvPr id="13" name="Rectangle 12"/>
            <p:cNvSpPr/>
            <p:nvPr/>
          </p:nvSpPr>
          <p:spPr bwMode="auto">
            <a:xfrm>
              <a:off x="4283968" y="4077072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995936" y="4077072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J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619672" y="2780928"/>
            <a:ext cx="1296144" cy="252000"/>
            <a:chOff x="1331640" y="2780928"/>
            <a:chExt cx="1296144" cy="2520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331640" y="278092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7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763688" y="278092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10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95736" y="278092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4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cxnSp>
        <p:nvCxnSpPr>
          <p:cNvPr id="27" name="Straight Connector 26"/>
          <p:cNvCxnSpPr>
            <a:endCxn id="24" idx="1"/>
          </p:cNvCxnSpPr>
          <p:nvPr/>
        </p:nvCxnSpPr>
        <p:spPr bwMode="auto">
          <a:xfrm flipV="1">
            <a:off x="1202432" y="2906928"/>
            <a:ext cx="417240" cy="1494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Straight Connector 30"/>
          <p:cNvCxnSpPr>
            <a:endCxn id="28" idx="1"/>
          </p:cNvCxnSpPr>
          <p:nvPr/>
        </p:nvCxnSpPr>
        <p:spPr bwMode="auto">
          <a:xfrm flipV="1">
            <a:off x="1547664" y="2114840"/>
            <a:ext cx="432048" cy="180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78" name="Group 77"/>
          <p:cNvGrpSpPr/>
          <p:nvPr/>
        </p:nvGrpSpPr>
        <p:grpSpPr>
          <a:xfrm>
            <a:off x="1979712" y="1988840"/>
            <a:ext cx="1728192" cy="252000"/>
            <a:chOff x="1763688" y="1772816"/>
            <a:chExt cx="1728192" cy="25200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1763688" y="1772816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7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195736" y="1772816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5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627784" y="1772816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6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059832" y="1772816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3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cxnSp>
        <p:nvCxnSpPr>
          <p:cNvPr id="36" name="Straight Connector 35"/>
          <p:cNvCxnSpPr>
            <a:endCxn id="33" idx="1"/>
          </p:cNvCxnSpPr>
          <p:nvPr/>
        </p:nvCxnSpPr>
        <p:spPr bwMode="auto">
          <a:xfrm flipV="1">
            <a:off x="3851920" y="1466768"/>
            <a:ext cx="432048" cy="180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80" name="Group 79"/>
          <p:cNvGrpSpPr/>
          <p:nvPr/>
        </p:nvGrpSpPr>
        <p:grpSpPr>
          <a:xfrm>
            <a:off x="7380312" y="1988840"/>
            <a:ext cx="1296144" cy="252000"/>
            <a:chOff x="7524328" y="1988840"/>
            <a:chExt cx="1296144" cy="252000"/>
          </a:xfrm>
        </p:grpSpPr>
        <p:sp>
          <p:nvSpPr>
            <p:cNvPr id="38" name="Rectangle 37"/>
            <p:cNvSpPr/>
            <p:nvPr/>
          </p:nvSpPr>
          <p:spPr bwMode="auto">
            <a:xfrm>
              <a:off x="7524328" y="1988840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7956376" y="1988840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8388424" y="1988840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cxnSp>
        <p:nvCxnSpPr>
          <p:cNvPr id="41" name="Straight Connector 40"/>
          <p:cNvCxnSpPr>
            <a:endCxn id="38" idx="1"/>
          </p:cNvCxnSpPr>
          <p:nvPr/>
        </p:nvCxnSpPr>
        <p:spPr bwMode="auto">
          <a:xfrm flipV="1">
            <a:off x="6948264" y="2114840"/>
            <a:ext cx="432048" cy="180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82" name="Group 81"/>
          <p:cNvGrpSpPr/>
          <p:nvPr/>
        </p:nvGrpSpPr>
        <p:grpSpPr>
          <a:xfrm>
            <a:off x="7524328" y="3501008"/>
            <a:ext cx="1296144" cy="252000"/>
            <a:chOff x="7668344" y="3140968"/>
            <a:chExt cx="1296144" cy="252000"/>
          </a:xfrm>
        </p:grpSpPr>
        <p:sp>
          <p:nvSpPr>
            <p:cNvPr id="42" name="Rectangle 41"/>
            <p:cNvSpPr/>
            <p:nvPr/>
          </p:nvSpPr>
          <p:spPr bwMode="auto">
            <a:xfrm>
              <a:off x="7668344" y="314096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4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8100392" y="314096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23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8532440" y="314096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17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cxnSp>
        <p:nvCxnSpPr>
          <p:cNvPr id="45" name="Straight Connector 44"/>
          <p:cNvCxnSpPr>
            <a:endCxn id="42" idx="1"/>
          </p:cNvCxnSpPr>
          <p:nvPr/>
        </p:nvCxnSpPr>
        <p:spPr bwMode="auto">
          <a:xfrm flipV="1">
            <a:off x="7092280" y="3627008"/>
            <a:ext cx="432048" cy="180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83" name="Group 82"/>
          <p:cNvGrpSpPr/>
          <p:nvPr/>
        </p:nvGrpSpPr>
        <p:grpSpPr>
          <a:xfrm>
            <a:off x="7740352" y="5085184"/>
            <a:ext cx="1296144" cy="252000"/>
            <a:chOff x="7884368" y="5085184"/>
            <a:chExt cx="1296144" cy="2520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7884368" y="5085184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23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8316416" y="5085184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25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8748464" y="5085184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18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cxnSp>
        <p:nvCxnSpPr>
          <p:cNvPr id="49" name="Straight Connector 48"/>
          <p:cNvCxnSpPr>
            <a:endCxn id="46" idx="1"/>
          </p:cNvCxnSpPr>
          <p:nvPr/>
        </p:nvCxnSpPr>
        <p:spPr bwMode="auto">
          <a:xfrm flipV="1">
            <a:off x="7308304" y="5211184"/>
            <a:ext cx="432048" cy="180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Straight Connector 52"/>
          <p:cNvCxnSpPr>
            <a:endCxn id="50" idx="1"/>
          </p:cNvCxnSpPr>
          <p:nvPr/>
        </p:nvCxnSpPr>
        <p:spPr bwMode="auto">
          <a:xfrm flipV="1">
            <a:off x="3203848" y="6219296"/>
            <a:ext cx="432048" cy="3603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1763688" y="4797152"/>
            <a:ext cx="1296144" cy="252000"/>
            <a:chOff x="1187624" y="4581128"/>
            <a:chExt cx="1296144" cy="25200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1187624" y="458112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10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619672" y="458112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10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051720" y="458112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3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cxnSp>
        <p:nvCxnSpPr>
          <p:cNvPr id="58" name="Straight Connector 57"/>
          <p:cNvCxnSpPr>
            <a:endCxn id="55" idx="1"/>
          </p:cNvCxnSpPr>
          <p:nvPr/>
        </p:nvCxnSpPr>
        <p:spPr bwMode="auto">
          <a:xfrm flipV="1">
            <a:off x="1331640" y="4923152"/>
            <a:ext cx="432048" cy="180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3" name="Straight Connector 62"/>
          <p:cNvCxnSpPr>
            <a:endCxn id="60" idx="1"/>
          </p:cNvCxnSpPr>
          <p:nvPr/>
        </p:nvCxnSpPr>
        <p:spPr bwMode="auto">
          <a:xfrm flipV="1">
            <a:off x="3707904" y="2978936"/>
            <a:ext cx="432048" cy="180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flipV="1">
            <a:off x="4283968" y="4203072"/>
            <a:ext cx="432048" cy="180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3635896" y="6093296"/>
            <a:ext cx="2160240" cy="252000"/>
            <a:chOff x="3779912" y="6093296"/>
            <a:chExt cx="2160240" cy="252000"/>
          </a:xfrm>
        </p:grpSpPr>
        <p:sp>
          <p:nvSpPr>
            <p:cNvPr id="50" name="Rectangle 49"/>
            <p:cNvSpPr/>
            <p:nvPr/>
          </p:nvSpPr>
          <p:spPr bwMode="auto">
            <a:xfrm>
              <a:off x="3779912" y="6093296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6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211960" y="6093296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25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4644008" y="6093296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10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076056" y="6093296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8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5508104" y="6093296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14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139952" y="2852936"/>
            <a:ext cx="2592288" cy="252000"/>
            <a:chOff x="3635896" y="3068960"/>
            <a:chExt cx="2592288" cy="252000"/>
          </a:xfrm>
        </p:grpSpPr>
        <p:sp>
          <p:nvSpPr>
            <p:cNvPr id="59" name="Rectangle 58"/>
            <p:cNvSpPr/>
            <p:nvPr/>
          </p:nvSpPr>
          <p:spPr bwMode="auto">
            <a:xfrm>
              <a:off x="5364088" y="3068960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8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635896" y="3068960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4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067944" y="3068960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3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499992" y="3068960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9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932040" y="3068960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17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5796136" y="3068960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6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716016" y="4077072"/>
            <a:ext cx="2592288" cy="252000"/>
            <a:chOff x="5796136" y="4077072"/>
            <a:chExt cx="2592288" cy="252000"/>
          </a:xfrm>
        </p:grpSpPr>
        <p:sp>
          <p:nvSpPr>
            <p:cNvPr id="69" name="Rectangle 68"/>
            <p:cNvSpPr/>
            <p:nvPr/>
          </p:nvSpPr>
          <p:spPr bwMode="auto">
            <a:xfrm>
              <a:off x="5796136" y="4077072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2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6228184" y="4077072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6660232" y="4077072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18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7092280" y="4077072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14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7524328" y="4077072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3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7956376" y="4077072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6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cxnSp>
        <p:nvCxnSpPr>
          <p:cNvPr id="81" name="Shape 80"/>
          <p:cNvCxnSpPr>
            <a:stCxn id="34" idx="2"/>
            <a:endCxn id="17" idx="0"/>
          </p:cNvCxnSpPr>
          <p:nvPr/>
        </p:nvCxnSpPr>
        <p:spPr bwMode="auto">
          <a:xfrm rot="16200000" flipH="1">
            <a:off x="5598100" y="926708"/>
            <a:ext cx="396072" cy="172819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79" name="Group 78"/>
          <p:cNvGrpSpPr/>
          <p:nvPr/>
        </p:nvGrpSpPr>
        <p:grpSpPr>
          <a:xfrm>
            <a:off x="4283968" y="1340768"/>
            <a:ext cx="1728192" cy="360040"/>
            <a:chOff x="4427984" y="1340768"/>
            <a:chExt cx="1728192" cy="36004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4427984" y="134076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5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860032" y="134076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292080" y="134076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9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724128" y="134076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2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86" name="Curved Connector 85"/>
            <p:cNvCxnSpPr>
              <a:stCxn id="33" idx="2"/>
            </p:cNvCxnSpPr>
            <p:nvPr/>
          </p:nvCxnSpPr>
          <p:spPr bwMode="auto">
            <a:xfrm rot="5400000">
              <a:off x="4553984" y="1610784"/>
              <a:ext cx="108040" cy="7200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88" name="Curved Connector 87"/>
          <p:cNvCxnSpPr>
            <a:stCxn id="33" idx="2"/>
            <a:endCxn id="15" idx="0"/>
          </p:cNvCxnSpPr>
          <p:nvPr/>
        </p:nvCxnSpPr>
        <p:spPr bwMode="auto">
          <a:xfrm rot="5400000">
            <a:off x="2681776" y="170624"/>
            <a:ext cx="396072" cy="324036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0" name="Curved Connector 89"/>
          <p:cNvCxnSpPr>
            <a:stCxn id="35" idx="2"/>
            <a:endCxn id="22" idx="0"/>
          </p:cNvCxnSpPr>
          <p:nvPr/>
        </p:nvCxnSpPr>
        <p:spPr bwMode="auto">
          <a:xfrm rot="5400000">
            <a:off x="3761896" y="1250744"/>
            <a:ext cx="1260168" cy="194421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2" name="Curved Connector 91"/>
          <p:cNvCxnSpPr>
            <a:stCxn id="37" idx="2"/>
            <a:endCxn id="23" idx="0"/>
          </p:cNvCxnSpPr>
          <p:nvPr/>
        </p:nvCxnSpPr>
        <p:spPr bwMode="auto">
          <a:xfrm rot="5400000">
            <a:off x="3653884" y="1934820"/>
            <a:ext cx="2484304" cy="1800200"/>
          </a:xfrm>
          <a:prstGeom prst="curvedConnector3">
            <a:avLst>
              <a:gd name="adj1" fmla="val 3034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4" name="Curved Connector 93"/>
          <p:cNvCxnSpPr>
            <a:stCxn id="38" idx="0"/>
            <a:endCxn id="16" idx="0"/>
          </p:cNvCxnSpPr>
          <p:nvPr/>
        </p:nvCxnSpPr>
        <p:spPr bwMode="auto">
          <a:xfrm rot="16200000" flipV="1">
            <a:off x="5256076" y="-351420"/>
            <a:ext cx="648072" cy="4032448"/>
          </a:xfrm>
          <a:prstGeom prst="curvedConnector3">
            <a:avLst>
              <a:gd name="adj1" fmla="val 1352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6" name="Curved Connector 95"/>
          <p:cNvCxnSpPr>
            <a:stCxn id="39" idx="2"/>
            <a:endCxn id="18" idx="0"/>
          </p:cNvCxnSpPr>
          <p:nvPr/>
        </p:nvCxnSpPr>
        <p:spPr bwMode="auto">
          <a:xfrm rot="5400000">
            <a:off x="6786232" y="2258856"/>
            <a:ext cx="1260168" cy="122413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8" name="Curved Connector 97"/>
          <p:cNvCxnSpPr>
            <a:stCxn id="40" idx="2"/>
            <a:endCxn id="23" idx="0"/>
          </p:cNvCxnSpPr>
          <p:nvPr/>
        </p:nvCxnSpPr>
        <p:spPr bwMode="auto">
          <a:xfrm rot="5400000">
            <a:off x="5310068" y="926708"/>
            <a:ext cx="1836232" cy="4464496"/>
          </a:xfrm>
          <a:prstGeom prst="curvedConnector3">
            <a:avLst>
              <a:gd name="adj1" fmla="val 2906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0" name="Curved Connector 99"/>
          <p:cNvCxnSpPr>
            <a:stCxn id="42" idx="0"/>
            <a:endCxn id="17" idx="2"/>
          </p:cNvCxnSpPr>
          <p:nvPr/>
        </p:nvCxnSpPr>
        <p:spPr bwMode="auto">
          <a:xfrm rot="16200000" flipV="1">
            <a:off x="6588224" y="2348880"/>
            <a:ext cx="1224136" cy="108012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2" name="Curved Connector 101"/>
          <p:cNvCxnSpPr>
            <a:stCxn id="43" idx="2"/>
            <a:endCxn id="19" idx="0"/>
          </p:cNvCxnSpPr>
          <p:nvPr/>
        </p:nvCxnSpPr>
        <p:spPr bwMode="auto">
          <a:xfrm rot="5400000">
            <a:off x="6930248" y="3843032"/>
            <a:ext cx="1332176" cy="115212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4" name="Curved Connector 103"/>
          <p:cNvCxnSpPr>
            <a:stCxn id="44" idx="0"/>
            <a:endCxn id="22" idx="0"/>
          </p:cNvCxnSpPr>
          <p:nvPr/>
        </p:nvCxnSpPr>
        <p:spPr bwMode="auto">
          <a:xfrm rot="16200000" flipV="1">
            <a:off x="5688124" y="584684"/>
            <a:ext cx="648072" cy="5184576"/>
          </a:xfrm>
          <a:prstGeom prst="curvedConnector3">
            <a:avLst>
              <a:gd name="adj1" fmla="val 1352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6" name="Curved Connector 105"/>
          <p:cNvCxnSpPr>
            <a:stCxn id="69" idx="0"/>
            <a:endCxn id="16" idx="2"/>
          </p:cNvCxnSpPr>
          <p:nvPr/>
        </p:nvCxnSpPr>
        <p:spPr bwMode="auto">
          <a:xfrm rot="16200000" flipV="1">
            <a:off x="3023828" y="2168860"/>
            <a:ext cx="2448272" cy="1368152"/>
          </a:xfrm>
          <a:prstGeom prst="curvedConnector3">
            <a:avLst>
              <a:gd name="adj1" fmla="val 6103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8" name="Curved Connector 107"/>
          <p:cNvCxnSpPr>
            <a:stCxn id="70" idx="0"/>
            <a:endCxn id="17" idx="2"/>
          </p:cNvCxnSpPr>
          <p:nvPr/>
        </p:nvCxnSpPr>
        <p:spPr bwMode="auto">
          <a:xfrm rot="5400000" flipH="1" flipV="1">
            <a:off x="5112060" y="2528900"/>
            <a:ext cx="1800200" cy="1296144"/>
          </a:xfrm>
          <a:prstGeom prst="curvedConnector3">
            <a:avLst>
              <a:gd name="adj1" fmla="val 3383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0" name="Curved Connector 109"/>
          <p:cNvCxnSpPr>
            <a:stCxn id="71" idx="2"/>
            <a:endCxn id="19" idx="1"/>
          </p:cNvCxnSpPr>
          <p:nvPr/>
        </p:nvCxnSpPr>
        <p:spPr bwMode="auto">
          <a:xfrm rot="16200000" flipH="1">
            <a:off x="5886132" y="4239076"/>
            <a:ext cx="900128" cy="1080120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2" name="Curved Connector 111"/>
          <p:cNvCxnSpPr>
            <a:stCxn id="72" idx="2"/>
            <a:endCxn id="20" idx="0"/>
          </p:cNvCxnSpPr>
          <p:nvPr/>
        </p:nvCxnSpPr>
        <p:spPr bwMode="auto">
          <a:xfrm rot="5400000">
            <a:off x="3689888" y="3555000"/>
            <a:ext cx="1764224" cy="3312368"/>
          </a:xfrm>
          <a:prstGeom prst="curvedConnector3">
            <a:avLst>
              <a:gd name="adj1" fmla="val 6295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4" name="Curved Connector 113"/>
          <p:cNvCxnSpPr>
            <a:stCxn id="73" idx="2"/>
            <a:endCxn id="21" idx="2"/>
          </p:cNvCxnSpPr>
          <p:nvPr/>
        </p:nvCxnSpPr>
        <p:spPr bwMode="auto">
          <a:xfrm rot="5400000">
            <a:off x="3473864" y="1898816"/>
            <a:ext cx="756112" cy="5616624"/>
          </a:xfrm>
          <a:prstGeom prst="curvedConnector3">
            <a:avLst>
              <a:gd name="adj1" fmla="val 13023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6" name="Curved Connector 115"/>
          <p:cNvCxnSpPr>
            <a:stCxn id="74" idx="0"/>
            <a:endCxn id="22" idx="2"/>
          </p:cNvCxnSpPr>
          <p:nvPr/>
        </p:nvCxnSpPr>
        <p:spPr bwMode="auto">
          <a:xfrm rot="16200000" flipV="1">
            <a:off x="4788024" y="1772816"/>
            <a:ext cx="936104" cy="367240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8" name="Curved Connector 117"/>
          <p:cNvCxnSpPr>
            <a:stCxn id="46" idx="0"/>
            <a:endCxn id="18" idx="2"/>
          </p:cNvCxnSpPr>
          <p:nvPr/>
        </p:nvCxnSpPr>
        <p:spPr bwMode="auto">
          <a:xfrm rot="16200000" flipV="1">
            <a:off x="6732240" y="3861048"/>
            <a:ext cx="1296144" cy="115212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0" name="Curved Connector 119"/>
          <p:cNvCxnSpPr>
            <a:stCxn id="47" idx="2"/>
            <a:endCxn id="20" idx="2"/>
          </p:cNvCxnSpPr>
          <p:nvPr/>
        </p:nvCxnSpPr>
        <p:spPr bwMode="auto">
          <a:xfrm rot="5400000">
            <a:off x="5130048" y="3122952"/>
            <a:ext cx="1044144" cy="5472608"/>
          </a:xfrm>
          <a:prstGeom prst="curvedConnector3">
            <a:avLst>
              <a:gd name="adj1" fmla="val 12189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2" name="Curved Connector 121"/>
          <p:cNvCxnSpPr>
            <a:stCxn id="48" idx="0"/>
            <a:endCxn id="23" idx="2"/>
          </p:cNvCxnSpPr>
          <p:nvPr/>
        </p:nvCxnSpPr>
        <p:spPr bwMode="auto">
          <a:xfrm rot="16200000" flipV="1">
            <a:off x="6048164" y="2312876"/>
            <a:ext cx="720080" cy="482453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4" name="Curved Connector 123"/>
          <p:cNvCxnSpPr>
            <a:stCxn id="50" idx="0"/>
            <a:endCxn id="15" idx="2"/>
          </p:cNvCxnSpPr>
          <p:nvPr/>
        </p:nvCxnSpPr>
        <p:spPr bwMode="auto">
          <a:xfrm rot="16200000" flipV="1">
            <a:off x="647564" y="2888940"/>
            <a:ext cx="3816424" cy="259228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6" name="Curved Connector 125"/>
          <p:cNvCxnSpPr>
            <a:stCxn id="51" idx="0"/>
            <a:endCxn id="19" idx="2"/>
          </p:cNvCxnSpPr>
          <p:nvPr/>
        </p:nvCxnSpPr>
        <p:spPr bwMode="auto">
          <a:xfrm rot="5400000" flipH="1" flipV="1">
            <a:off x="5292080" y="4365104"/>
            <a:ext cx="720080" cy="273630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8" name="Shape 127"/>
          <p:cNvCxnSpPr>
            <a:stCxn id="52" idx="0"/>
            <a:endCxn id="21" idx="2"/>
          </p:cNvCxnSpPr>
          <p:nvPr/>
        </p:nvCxnSpPr>
        <p:spPr bwMode="auto">
          <a:xfrm rot="16200000" flipV="1">
            <a:off x="2375756" y="3753036"/>
            <a:ext cx="1008112" cy="367240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0" name="Curved Connector 129"/>
          <p:cNvCxnSpPr>
            <a:stCxn id="54" idx="0"/>
            <a:endCxn id="22" idx="2"/>
          </p:cNvCxnSpPr>
          <p:nvPr/>
        </p:nvCxnSpPr>
        <p:spPr bwMode="auto">
          <a:xfrm rot="16200000" flipV="1">
            <a:off x="2807804" y="3753036"/>
            <a:ext cx="2952328" cy="172819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2" name="Curved Connector 131"/>
          <p:cNvCxnSpPr>
            <a:stCxn id="66" idx="0"/>
            <a:endCxn id="23" idx="2"/>
          </p:cNvCxnSpPr>
          <p:nvPr/>
        </p:nvCxnSpPr>
        <p:spPr bwMode="auto">
          <a:xfrm rot="16200000" flipV="1">
            <a:off x="3923928" y="4437112"/>
            <a:ext cx="1728192" cy="1584176"/>
          </a:xfrm>
          <a:prstGeom prst="curvedConnector3">
            <a:avLst>
              <a:gd name="adj1" fmla="val 6503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4" name="Curved Connector 133"/>
          <p:cNvCxnSpPr>
            <a:stCxn id="55" idx="0"/>
            <a:endCxn id="14" idx="2"/>
          </p:cNvCxnSpPr>
          <p:nvPr/>
        </p:nvCxnSpPr>
        <p:spPr bwMode="auto">
          <a:xfrm rot="16200000" flipV="1">
            <a:off x="570301" y="3387741"/>
            <a:ext cx="1738702" cy="108012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8" name="Curved Connector 137"/>
          <p:cNvCxnSpPr>
            <a:stCxn id="24" idx="0"/>
            <a:endCxn id="15" idx="2"/>
          </p:cNvCxnSpPr>
          <p:nvPr/>
        </p:nvCxnSpPr>
        <p:spPr bwMode="auto">
          <a:xfrm rot="16200000" flipV="1">
            <a:off x="1295636" y="2240868"/>
            <a:ext cx="504056" cy="57606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0" name="Curved Connector 139"/>
          <p:cNvCxnSpPr>
            <a:stCxn id="28" idx="2"/>
            <a:endCxn id="14" idx="0"/>
          </p:cNvCxnSpPr>
          <p:nvPr/>
        </p:nvCxnSpPr>
        <p:spPr bwMode="auto">
          <a:xfrm rot="5400000">
            <a:off x="1282875" y="1857557"/>
            <a:ext cx="529578" cy="129614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2" name="Curved Connector 141"/>
          <p:cNvCxnSpPr>
            <a:stCxn id="29" idx="0"/>
            <a:endCxn id="16" idx="0"/>
          </p:cNvCxnSpPr>
          <p:nvPr/>
        </p:nvCxnSpPr>
        <p:spPr bwMode="auto">
          <a:xfrm rot="5400000" flipH="1" flipV="1">
            <a:off x="2771800" y="1196752"/>
            <a:ext cx="648072" cy="936104"/>
          </a:xfrm>
          <a:prstGeom prst="curvedConnector3">
            <a:avLst>
              <a:gd name="adj1" fmla="val 1352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4" name="Curved Connector 143"/>
          <p:cNvCxnSpPr>
            <a:stCxn id="30" idx="2"/>
            <a:endCxn id="20" idx="0"/>
          </p:cNvCxnSpPr>
          <p:nvPr/>
        </p:nvCxnSpPr>
        <p:spPr bwMode="auto">
          <a:xfrm rot="5400000">
            <a:off x="1061596" y="4095060"/>
            <a:ext cx="3852456" cy="14401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6" name="Curved Connector 145"/>
          <p:cNvCxnSpPr>
            <a:stCxn id="32" idx="2"/>
            <a:endCxn id="22" idx="0"/>
          </p:cNvCxnSpPr>
          <p:nvPr/>
        </p:nvCxnSpPr>
        <p:spPr bwMode="auto">
          <a:xfrm rot="5400000">
            <a:off x="3149828" y="2510884"/>
            <a:ext cx="612096" cy="7200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8" name="Curved Connector 147"/>
          <p:cNvCxnSpPr>
            <a:stCxn id="25" idx="2"/>
            <a:endCxn id="21" idx="0"/>
          </p:cNvCxnSpPr>
          <p:nvPr/>
        </p:nvCxnSpPr>
        <p:spPr bwMode="auto">
          <a:xfrm rot="5400000">
            <a:off x="773564" y="3302972"/>
            <a:ext cx="1764224" cy="122413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0" name="Curved Connector 149"/>
          <p:cNvCxnSpPr>
            <a:stCxn id="26" idx="2"/>
            <a:endCxn id="22" idx="2"/>
          </p:cNvCxnSpPr>
          <p:nvPr/>
        </p:nvCxnSpPr>
        <p:spPr bwMode="auto">
          <a:xfrm rot="16200000" flipH="1">
            <a:off x="3005812" y="2726908"/>
            <a:ext cx="108040" cy="720080"/>
          </a:xfrm>
          <a:prstGeom prst="curvedConnector3">
            <a:avLst>
              <a:gd name="adj1" fmla="val 31158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9" name="Curved Connector 108"/>
          <p:cNvCxnSpPr>
            <a:stCxn id="56" idx="2"/>
            <a:endCxn id="20" idx="1"/>
          </p:cNvCxnSpPr>
          <p:nvPr/>
        </p:nvCxnSpPr>
        <p:spPr bwMode="auto">
          <a:xfrm rot="16200000" flipH="1">
            <a:off x="1997700" y="5463212"/>
            <a:ext cx="1188160" cy="360040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1" name="Curved Connector 110"/>
          <p:cNvCxnSpPr>
            <a:stCxn id="57" idx="0"/>
            <a:endCxn id="23" idx="1"/>
          </p:cNvCxnSpPr>
          <p:nvPr/>
        </p:nvCxnSpPr>
        <p:spPr bwMode="auto">
          <a:xfrm rot="5400000" flipH="1" flipV="1">
            <a:off x="3059832" y="4005064"/>
            <a:ext cx="576064" cy="1008112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3" name="Curved Connector 172"/>
          <p:cNvCxnSpPr>
            <a:endCxn id="14" idx="1"/>
          </p:cNvCxnSpPr>
          <p:nvPr/>
        </p:nvCxnSpPr>
        <p:spPr bwMode="auto">
          <a:xfrm rot="16200000" flipH="1">
            <a:off x="-58267" y="2100590"/>
            <a:ext cx="1123631" cy="504055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4" name="TextBox 183"/>
          <p:cNvSpPr txBox="1"/>
          <p:nvPr/>
        </p:nvSpPr>
        <p:spPr>
          <a:xfrm>
            <a:off x="76052" y="1154167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How do we </a:t>
            </a:r>
          </a:p>
          <a:p>
            <a:r>
              <a:rPr lang="en-AU" sz="1400" dirty="0" smtClean="0"/>
              <a:t>get at it?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29662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Object-based data structure.</a:t>
            </a:r>
            <a:endParaRPr lang="en-NZ" dirty="0"/>
          </a:p>
        </p:txBody>
      </p:sp>
      <p:grpSp>
        <p:nvGrpSpPr>
          <p:cNvPr id="87" name="Group 86"/>
          <p:cNvGrpSpPr/>
          <p:nvPr/>
        </p:nvGrpSpPr>
        <p:grpSpPr>
          <a:xfrm>
            <a:off x="1621966" y="3247025"/>
            <a:ext cx="505775" cy="258021"/>
            <a:chOff x="467544" y="2780928"/>
            <a:chExt cx="576064" cy="288032"/>
          </a:xfrm>
          <a:solidFill>
            <a:srgbClr val="99CCFF"/>
          </a:solidFill>
        </p:grpSpPr>
        <p:sp>
          <p:nvSpPr>
            <p:cNvPr id="4" name="Rectangle 3"/>
            <p:cNvSpPr/>
            <p:nvPr/>
          </p:nvSpPr>
          <p:spPr bwMode="auto">
            <a:xfrm>
              <a:off x="755576" y="2780928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67544" y="2780928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A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938076" y="2546880"/>
            <a:ext cx="505775" cy="258021"/>
            <a:chOff x="899592" y="1772816"/>
            <a:chExt cx="576064" cy="288032"/>
          </a:xfrm>
          <a:solidFill>
            <a:srgbClr val="99CCFF"/>
          </a:solidFill>
        </p:grpSpPr>
        <p:sp>
          <p:nvSpPr>
            <p:cNvPr id="5" name="Rectangle 4"/>
            <p:cNvSpPr/>
            <p:nvPr/>
          </p:nvSpPr>
          <p:spPr bwMode="auto">
            <a:xfrm>
              <a:off x="1187624" y="1772816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899592" y="1772816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B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961175" y="1966332"/>
            <a:ext cx="505775" cy="258021"/>
            <a:chOff x="3563888" y="1340768"/>
            <a:chExt cx="576064" cy="288032"/>
          </a:xfrm>
          <a:solidFill>
            <a:srgbClr val="99CCFF"/>
          </a:solidFill>
        </p:grpSpPr>
        <p:sp>
          <p:nvSpPr>
            <p:cNvPr id="6" name="Rectangle 5"/>
            <p:cNvSpPr/>
            <p:nvPr/>
          </p:nvSpPr>
          <p:spPr bwMode="auto">
            <a:xfrm>
              <a:off x="3851920" y="1340768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563888" y="1340768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C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679715" y="2546880"/>
            <a:ext cx="505775" cy="258021"/>
            <a:chOff x="6660232" y="1988840"/>
            <a:chExt cx="576064" cy="288032"/>
          </a:xfrm>
          <a:solidFill>
            <a:srgbClr val="99CCFF"/>
          </a:solidFill>
        </p:grpSpPr>
        <p:sp>
          <p:nvSpPr>
            <p:cNvPr id="7" name="Rectangle 6"/>
            <p:cNvSpPr/>
            <p:nvPr/>
          </p:nvSpPr>
          <p:spPr bwMode="auto">
            <a:xfrm>
              <a:off x="6948264" y="1988840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660232" y="1988840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D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806159" y="3901493"/>
            <a:ext cx="505775" cy="258021"/>
            <a:chOff x="6804248" y="3140968"/>
            <a:chExt cx="576064" cy="288032"/>
          </a:xfrm>
          <a:solidFill>
            <a:srgbClr val="99CCFF"/>
          </a:solidFill>
        </p:grpSpPr>
        <p:sp>
          <p:nvSpPr>
            <p:cNvPr id="8" name="Rectangle 7"/>
            <p:cNvSpPr/>
            <p:nvPr/>
          </p:nvSpPr>
          <p:spPr bwMode="auto">
            <a:xfrm>
              <a:off x="7092280" y="3140968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804248" y="3140968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995824" y="5320611"/>
            <a:ext cx="505775" cy="258021"/>
            <a:chOff x="7020272" y="5085184"/>
            <a:chExt cx="576064" cy="288032"/>
          </a:xfrm>
          <a:solidFill>
            <a:srgbClr val="99CCFF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7308304" y="5085184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020272" y="5085184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F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392178" y="6223687"/>
            <a:ext cx="505775" cy="258021"/>
            <a:chOff x="2915816" y="6093296"/>
            <a:chExt cx="576064" cy="288032"/>
          </a:xfrm>
          <a:solidFill>
            <a:srgbClr val="99CCFF"/>
          </a:solidFill>
        </p:grpSpPr>
        <p:sp>
          <p:nvSpPr>
            <p:cNvPr id="10" name="Rectangle 9"/>
            <p:cNvSpPr/>
            <p:nvPr/>
          </p:nvSpPr>
          <p:spPr bwMode="auto">
            <a:xfrm>
              <a:off x="3203848" y="6093296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915816" y="6093296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G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748410" y="5062590"/>
            <a:ext cx="505775" cy="258021"/>
            <a:chOff x="323528" y="4581128"/>
            <a:chExt cx="576064" cy="288032"/>
          </a:xfrm>
          <a:solidFill>
            <a:srgbClr val="99CCFF"/>
          </a:solidFill>
        </p:grpSpPr>
        <p:sp>
          <p:nvSpPr>
            <p:cNvPr id="11" name="Rectangle 10"/>
            <p:cNvSpPr/>
            <p:nvPr/>
          </p:nvSpPr>
          <p:spPr bwMode="auto">
            <a:xfrm>
              <a:off x="611560" y="4581128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3528" y="4581128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H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834731" y="3320945"/>
            <a:ext cx="505775" cy="258021"/>
            <a:chOff x="2771800" y="3068960"/>
            <a:chExt cx="576064" cy="288032"/>
          </a:xfrm>
          <a:solidFill>
            <a:srgbClr val="99CCFF"/>
          </a:solidFill>
        </p:grpSpPr>
        <p:sp>
          <p:nvSpPr>
            <p:cNvPr id="12" name="Rectangle 11"/>
            <p:cNvSpPr/>
            <p:nvPr/>
          </p:nvSpPr>
          <p:spPr bwMode="auto">
            <a:xfrm>
              <a:off x="3059832" y="3068960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771800" y="3068960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I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340506" y="4417536"/>
            <a:ext cx="505775" cy="258021"/>
            <a:chOff x="3995936" y="4077072"/>
            <a:chExt cx="576064" cy="288032"/>
          </a:xfrm>
          <a:solidFill>
            <a:srgbClr val="99CCFF"/>
          </a:solidFill>
        </p:grpSpPr>
        <p:sp>
          <p:nvSpPr>
            <p:cNvPr id="13" name="Rectangle 12"/>
            <p:cNvSpPr/>
            <p:nvPr/>
          </p:nvSpPr>
          <p:spPr bwMode="auto">
            <a:xfrm>
              <a:off x="4283968" y="4077072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995936" y="4077072"/>
              <a:ext cx="288032" cy="28803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J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380629" y="3256440"/>
            <a:ext cx="1137993" cy="225744"/>
            <a:chOff x="1331640" y="2780928"/>
            <a:chExt cx="1296144" cy="2520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331640" y="278092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7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763688" y="278092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10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95736" y="278092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4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cxnSp>
        <p:nvCxnSpPr>
          <p:cNvPr id="27" name="Straight Connector 26"/>
          <p:cNvCxnSpPr>
            <a:endCxn id="24" idx="1"/>
          </p:cNvCxnSpPr>
          <p:nvPr/>
        </p:nvCxnSpPr>
        <p:spPr bwMode="auto">
          <a:xfrm flipV="1">
            <a:off x="2014299" y="3369311"/>
            <a:ext cx="366330" cy="1339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Straight Connector 30"/>
          <p:cNvCxnSpPr>
            <a:endCxn id="28" idx="1"/>
          </p:cNvCxnSpPr>
          <p:nvPr/>
        </p:nvCxnSpPr>
        <p:spPr bwMode="auto">
          <a:xfrm flipV="1">
            <a:off x="2317407" y="2659752"/>
            <a:ext cx="379331" cy="161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78" name="Group 77"/>
          <p:cNvGrpSpPr/>
          <p:nvPr/>
        </p:nvGrpSpPr>
        <p:grpSpPr>
          <a:xfrm>
            <a:off x="2696738" y="2546880"/>
            <a:ext cx="1517325" cy="225744"/>
            <a:chOff x="1763688" y="1772816"/>
            <a:chExt cx="1728192" cy="25200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1763688" y="1772816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7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195736" y="1772816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5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627784" y="1772816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6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059832" y="1772816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3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cxnSp>
        <p:nvCxnSpPr>
          <p:cNvPr id="36" name="Straight Connector 35"/>
          <p:cNvCxnSpPr>
            <a:endCxn id="33" idx="1"/>
          </p:cNvCxnSpPr>
          <p:nvPr/>
        </p:nvCxnSpPr>
        <p:spPr bwMode="auto">
          <a:xfrm flipV="1">
            <a:off x="4340506" y="2079204"/>
            <a:ext cx="379331" cy="161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80" name="Group 79"/>
          <p:cNvGrpSpPr/>
          <p:nvPr/>
        </p:nvGrpSpPr>
        <p:grpSpPr>
          <a:xfrm>
            <a:off x="7438377" y="2546880"/>
            <a:ext cx="1137993" cy="225744"/>
            <a:chOff x="7524328" y="1988840"/>
            <a:chExt cx="1296144" cy="252000"/>
          </a:xfrm>
        </p:grpSpPr>
        <p:sp>
          <p:nvSpPr>
            <p:cNvPr id="38" name="Rectangle 37"/>
            <p:cNvSpPr/>
            <p:nvPr/>
          </p:nvSpPr>
          <p:spPr bwMode="auto">
            <a:xfrm>
              <a:off x="7524328" y="1988840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7956376" y="1988840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8388424" y="1988840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cxnSp>
        <p:nvCxnSpPr>
          <p:cNvPr id="41" name="Straight Connector 40"/>
          <p:cNvCxnSpPr>
            <a:endCxn id="38" idx="1"/>
          </p:cNvCxnSpPr>
          <p:nvPr/>
        </p:nvCxnSpPr>
        <p:spPr bwMode="auto">
          <a:xfrm flipV="1">
            <a:off x="7059046" y="2659752"/>
            <a:ext cx="379331" cy="161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82" name="Group 81"/>
          <p:cNvGrpSpPr/>
          <p:nvPr/>
        </p:nvGrpSpPr>
        <p:grpSpPr>
          <a:xfrm>
            <a:off x="7564821" y="3901493"/>
            <a:ext cx="1137993" cy="225744"/>
            <a:chOff x="7668344" y="3140968"/>
            <a:chExt cx="1296144" cy="252000"/>
          </a:xfrm>
        </p:grpSpPr>
        <p:sp>
          <p:nvSpPr>
            <p:cNvPr id="42" name="Rectangle 41"/>
            <p:cNvSpPr/>
            <p:nvPr/>
          </p:nvSpPr>
          <p:spPr bwMode="auto">
            <a:xfrm>
              <a:off x="7668344" y="314096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4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8100392" y="314096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23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8532440" y="314096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17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cxnSp>
        <p:nvCxnSpPr>
          <p:cNvPr id="45" name="Straight Connector 44"/>
          <p:cNvCxnSpPr>
            <a:endCxn id="42" idx="1"/>
          </p:cNvCxnSpPr>
          <p:nvPr/>
        </p:nvCxnSpPr>
        <p:spPr bwMode="auto">
          <a:xfrm flipV="1">
            <a:off x="7185490" y="4014365"/>
            <a:ext cx="379331" cy="161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83" name="Group 82"/>
          <p:cNvGrpSpPr/>
          <p:nvPr/>
        </p:nvGrpSpPr>
        <p:grpSpPr>
          <a:xfrm>
            <a:off x="7754487" y="5320611"/>
            <a:ext cx="1137993" cy="225744"/>
            <a:chOff x="7884368" y="5085184"/>
            <a:chExt cx="1296144" cy="2520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7884368" y="5085184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23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8316416" y="5085184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25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8748464" y="5085184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18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cxnSp>
        <p:nvCxnSpPr>
          <p:cNvPr id="49" name="Straight Connector 48"/>
          <p:cNvCxnSpPr>
            <a:endCxn id="46" idx="1"/>
          </p:cNvCxnSpPr>
          <p:nvPr/>
        </p:nvCxnSpPr>
        <p:spPr bwMode="auto">
          <a:xfrm flipV="1">
            <a:off x="7375155" y="5433483"/>
            <a:ext cx="379331" cy="161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Straight Connector 52"/>
          <p:cNvCxnSpPr>
            <a:endCxn id="50" idx="1"/>
          </p:cNvCxnSpPr>
          <p:nvPr/>
        </p:nvCxnSpPr>
        <p:spPr bwMode="auto">
          <a:xfrm flipV="1">
            <a:off x="3771509" y="6336558"/>
            <a:ext cx="379331" cy="3227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2507072" y="5062590"/>
            <a:ext cx="1137993" cy="225744"/>
            <a:chOff x="1187624" y="4581128"/>
            <a:chExt cx="1296144" cy="25200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1187624" y="458112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10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619672" y="458112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10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051720" y="458112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3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cxnSp>
        <p:nvCxnSpPr>
          <p:cNvPr id="58" name="Straight Connector 57"/>
          <p:cNvCxnSpPr>
            <a:endCxn id="55" idx="1"/>
          </p:cNvCxnSpPr>
          <p:nvPr/>
        </p:nvCxnSpPr>
        <p:spPr bwMode="auto">
          <a:xfrm flipV="1">
            <a:off x="2127741" y="5175462"/>
            <a:ext cx="379331" cy="161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3" name="Straight Connector 62"/>
          <p:cNvCxnSpPr>
            <a:endCxn id="60" idx="1"/>
          </p:cNvCxnSpPr>
          <p:nvPr/>
        </p:nvCxnSpPr>
        <p:spPr bwMode="auto">
          <a:xfrm flipV="1">
            <a:off x="4214062" y="3433817"/>
            <a:ext cx="379331" cy="161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flipV="1">
            <a:off x="4719837" y="4530408"/>
            <a:ext cx="379331" cy="1613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4150841" y="6223687"/>
            <a:ext cx="1896656" cy="225744"/>
            <a:chOff x="3779912" y="6093296"/>
            <a:chExt cx="2160240" cy="252000"/>
          </a:xfrm>
        </p:grpSpPr>
        <p:sp>
          <p:nvSpPr>
            <p:cNvPr id="50" name="Rectangle 49"/>
            <p:cNvSpPr/>
            <p:nvPr/>
          </p:nvSpPr>
          <p:spPr bwMode="auto">
            <a:xfrm>
              <a:off x="3779912" y="6093296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6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211960" y="6093296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25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4644008" y="6093296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10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076056" y="6093296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8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5508104" y="6093296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14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593394" y="3320945"/>
            <a:ext cx="2275987" cy="225744"/>
            <a:chOff x="3635896" y="3068960"/>
            <a:chExt cx="2592288" cy="252000"/>
          </a:xfrm>
        </p:grpSpPr>
        <p:sp>
          <p:nvSpPr>
            <p:cNvPr id="59" name="Rectangle 58"/>
            <p:cNvSpPr/>
            <p:nvPr/>
          </p:nvSpPr>
          <p:spPr bwMode="auto">
            <a:xfrm>
              <a:off x="5364088" y="3068960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8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635896" y="3068960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4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067944" y="3068960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3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499992" y="3068960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9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932040" y="3068960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17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5796136" y="3068960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6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099169" y="4417536"/>
            <a:ext cx="2275987" cy="225744"/>
            <a:chOff x="5796136" y="4077072"/>
            <a:chExt cx="2592288" cy="252000"/>
          </a:xfrm>
        </p:grpSpPr>
        <p:sp>
          <p:nvSpPr>
            <p:cNvPr id="69" name="Rectangle 68"/>
            <p:cNvSpPr/>
            <p:nvPr/>
          </p:nvSpPr>
          <p:spPr bwMode="auto">
            <a:xfrm>
              <a:off x="5796136" y="4077072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2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6228184" y="4077072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6660232" y="4077072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18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7092280" y="4077072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14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7524328" y="4077072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3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7956376" y="4077072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6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cxnSp>
        <p:nvCxnSpPr>
          <p:cNvPr id="81" name="Shape 80"/>
          <p:cNvCxnSpPr>
            <a:stCxn id="34" idx="2"/>
            <a:endCxn id="17" idx="0"/>
          </p:cNvCxnSpPr>
          <p:nvPr/>
        </p:nvCxnSpPr>
        <p:spPr bwMode="auto">
          <a:xfrm rot="16200000" flipH="1">
            <a:off x="5870094" y="1610816"/>
            <a:ext cx="354805" cy="1517325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79" name="Group 78"/>
          <p:cNvGrpSpPr/>
          <p:nvPr/>
        </p:nvGrpSpPr>
        <p:grpSpPr>
          <a:xfrm>
            <a:off x="4719837" y="1966332"/>
            <a:ext cx="1517325" cy="322527"/>
            <a:chOff x="4427984" y="1340768"/>
            <a:chExt cx="1728192" cy="36004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4427984" y="134076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5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860032" y="134076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292080" y="134076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9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724128" y="1340768"/>
              <a:ext cx="432048" cy="252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2</a:t>
              </a:r>
              <a:endParaRPr kumimoji="0" lang="en-N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86" name="Curved Connector 85"/>
            <p:cNvCxnSpPr>
              <a:stCxn id="33" idx="2"/>
            </p:cNvCxnSpPr>
            <p:nvPr/>
          </p:nvCxnSpPr>
          <p:spPr bwMode="auto">
            <a:xfrm rot="5400000">
              <a:off x="4553984" y="1610784"/>
              <a:ext cx="108040" cy="72008"/>
            </a:xfrm>
            <a:prstGeom prst="curvedConnector3">
              <a:avLst>
                <a:gd name="adj1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88" name="Curved Connector 87"/>
          <p:cNvCxnSpPr>
            <a:stCxn id="33" idx="2"/>
            <a:endCxn id="15" idx="0"/>
          </p:cNvCxnSpPr>
          <p:nvPr/>
        </p:nvCxnSpPr>
        <p:spPr bwMode="auto">
          <a:xfrm rot="5400000">
            <a:off x="3309609" y="946986"/>
            <a:ext cx="354805" cy="284498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0" name="Curved Connector 89"/>
          <p:cNvCxnSpPr>
            <a:stCxn id="35" idx="2"/>
            <a:endCxn id="22" idx="0"/>
          </p:cNvCxnSpPr>
          <p:nvPr/>
        </p:nvCxnSpPr>
        <p:spPr bwMode="auto">
          <a:xfrm rot="5400000">
            <a:off x="4250236" y="1903015"/>
            <a:ext cx="1128869" cy="170699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2" name="Curved Connector 91"/>
          <p:cNvCxnSpPr>
            <a:stCxn id="37" idx="2"/>
            <a:endCxn id="23" idx="0"/>
          </p:cNvCxnSpPr>
          <p:nvPr/>
        </p:nvCxnSpPr>
        <p:spPr bwMode="auto">
          <a:xfrm rot="5400000">
            <a:off x="4144493" y="2514533"/>
            <a:ext cx="2225460" cy="1580546"/>
          </a:xfrm>
          <a:prstGeom prst="curvedConnector3">
            <a:avLst>
              <a:gd name="adj1" fmla="val 3034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4" name="Curved Connector 93"/>
          <p:cNvCxnSpPr>
            <a:stCxn id="38" idx="0"/>
            <a:endCxn id="16" idx="0"/>
          </p:cNvCxnSpPr>
          <p:nvPr/>
        </p:nvCxnSpPr>
        <p:spPr bwMode="auto">
          <a:xfrm rot="16200000" flipV="1">
            <a:off x="5567557" y="486394"/>
            <a:ext cx="580548" cy="3540424"/>
          </a:xfrm>
          <a:prstGeom prst="curvedConnector3">
            <a:avLst>
              <a:gd name="adj1" fmla="val 1352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6" name="Curved Connector 95"/>
          <p:cNvCxnSpPr>
            <a:stCxn id="39" idx="2"/>
            <a:endCxn id="18" idx="0"/>
          </p:cNvCxnSpPr>
          <p:nvPr/>
        </p:nvCxnSpPr>
        <p:spPr bwMode="auto">
          <a:xfrm rot="5400000">
            <a:off x="6905554" y="2799673"/>
            <a:ext cx="1128869" cy="107477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8" name="Curved Connector 97"/>
          <p:cNvCxnSpPr>
            <a:stCxn id="40" idx="2"/>
            <a:endCxn id="23" idx="0"/>
          </p:cNvCxnSpPr>
          <p:nvPr/>
        </p:nvCxnSpPr>
        <p:spPr bwMode="auto">
          <a:xfrm rot="5400000">
            <a:off x="5604372" y="1635203"/>
            <a:ext cx="1644912" cy="3919755"/>
          </a:xfrm>
          <a:prstGeom prst="curvedConnector3">
            <a:avLst>
              <a:gd name="adj1" fmla="val 2906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0" name="Curved Connector 99"/>
          <p:cNvCxnSpPr>
            <a:stCxn id="42" idx="0"/>
            <a:endCxn id="17" idx="2"/>
          </p:cNvCxnSpPr>
          <p:nvPr/>
        </p:nvCxnSpPr>
        <p:spPr bwMode="auto">
          <a:xfrm rot="16200000" flipV="1">
            <a:off x="6732027" y="2879034"/>
            <a:ext cx="1096591" cy="94832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2" name="Curved Connector 101"/>
          <p:cNvCxnSpPr>
            <a:stCxn id="43" idx="2"/>
            <a:endCxn id="19" idx="0"/>
          </p:cNvCxnSpPr>
          <p:nvPr/>
        </p:nvCxnSpPr>
        <p:spPr bwMode="auto">
          <a:xfrm rot="5400000">
            <a:off x="7031356" y="4218149"/>
            <a:ext cx="1193374" cy="101155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4" name="Curved Connector 103"/>
          <p:cNvCxnSpPr>
            <a:stCxn id="44" idx="0"/>
            <a:endCxn id="22" idx="0"/>
          </p:cNvCxnSpPr>
          <p:nvPr/>
        </p:nvCxnSpPr>
        <p:spPr bwMode="auto">
          <a:xfrm rot="16200000" flipV="1">
            <a:off x="5946888" y="1335232"/>
            <a:ext cx="580548" cy="4551974"/>
          </a:xfrm>
          <a:prstGeom prst="curvedConnector3">
            <a:avLst>
              <a:gd name="adj1" fmla="val 1352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6" name="Curved Connector 105"/>
          <p:cNvCxnSpPr>
            <a:stCxn id="69" idx="0"/>
            <a:endCxn id="16" idx="2"/>
          </p:cNvCxnSpPr>
          <p:nvPr/>
        </p:nvCxnSpPr>
        <p:spPr bwMode="auto">
          <a:xfrm rot="16200000" flipV="1">
            <a:off x="3591635" y="2720337"/>
            <a:ext cx="2193183" cy="1201215"/>
          </a:xfrm>
          <a:prstGeom prst="curvedConnector3">
            <a:avLst>
              <a:gd name="adj1" fmla="val 6103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8" name="Curved Connector 107"/>
          <p:cNvCxnSpPr>
            <a:stCxn id="70" idx="0"/>
            <a:endCxn id="17" idx="2"/>
          </p:cNvCxnSpPr>
          <p:nvPr/>
        </p:nvCxnSpPr>
        <p:spPr bwMode="auto">
          <a:xfrm rot="5400000" flipH="1" flipV="1">
            <a:off x="5430845" y="3042222"/>
            <a:ext cx="1612634" cy="1137993"/>
          </a:xfrm>
          <a:prstGeom prst="curvedConnector3">
            <a:avLst>
              <a:gd name="adj1" fmla="val 3383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0" name="Curved Connector 109"/>
          <p:cNvCxnSpPr>
            <a:stCxn id="71" idx="2"/>
            <a:endCxn id="19" idx="1"/>
          </p:cNvCxnSpPr>
          <p:nvPr/>
        </p:nvCxnSpPr>
        <p:spPr bwMode="auto">
          <a:xfrm rot="16200000" flipH="1">
            <a:off x="6118489" y="4572287"/>
            <a:ext cx="806342" cy="948328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2" name="Curved Connector 111"/>
          <p:cNvCxnSpPr>
            <a:stCxn id="72" idx="2"/>
            <a:endCxn id="20" idx="0"/>
          </p:cNvCxnSpPr>
          <p:nvPr/>
        </p:nvCxnSpPr>
        <p:spPr bwMode="auto">
          <a:xfrm rot="5400000">
            <a:off x="4182521" y="3979380"/>
            <a:ext cx="1580407" cy="2908205"/>
          </a:xfrm>
          <a:prstGeom prst="curvedConnector3">
            <a:avLst>
              <a:gd name="adj1" fmla="val 6295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4" name="Curved Connector 113"/>
          <p:cNvCxnSpPr>
            <a:stCxn id="73" idx="2"/>
            <a:endCxn id="21" idx="2"/>
          </p:cNvCxnSpPr>
          <p:nvPr/>
        </p:nvCxnSpPr>
        <p:spPr bwMode="auto">
          <a:xfrm rot="5400000">
            <a:off x="4001840" y="2516293"/>
            <a:ext cx="677331" cy="4931305"/>
          </a:xfrm>
          <a:prstGeom prst="curvedConnector3">
            <a:avLst>
              <a:gd name="adj1" fmla="val 13023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6" name="Curved Connector 115"/>
          <p:cNvCxnSpPr>
            <a:stCxn id="74" idx="0"/>
            <a:endCxn id="22" idx="2"/>
          </p:cNvCxnSpPr>
          <p:nvPr/>
        </p:nvCxnSpPr>
        <p:spPr bwMode="auto">
          <a:xfrm rot="16200000" flipV="1">
            <a:off x="5154048" y="2386094"/>
            <a:ext cx="838570" cy="3224315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8" name="Curved Connector 117"/>
          <p:cNvCxnSpPr>
            <a:stCxn id="46" idx="0"/>
            <a:endCxn id="18" idx="2"/>
          </p:cNvCxnSpPr>
          <p:nvPr/>
        </p:nvCxnSpPr>
        <p:spPr bwMode="auto">
          <a:xfrm rot="16200000" flipV="1">
            <a:off x="6857829" y="4234288"/>
            <a:ext cx="1161097" cy="101155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0" name="Curved Connector 119"/>
          <p:cNvCxnSpPr>
            <a:stCxn id="47" idx="2"/>
            <a:endCxn id="20" idx="2"/>
          </p:cNvCxnSpPr>
          <p:nvPr/>
        </p:nvCxnSpPr>
        <p:spPr bwMode="auto">
          <a:xfrm rot="5400000">
            <a:off x="5453376" y="3611601"/>
            <a:ext cx="935353" cy="4804861"/>
          </a:xfrm>
          <a:prstGeom prst="curvedConnector3">
            <a:avLst>
              <a:gd name="adj1" fmla="val 12189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2" name="Curved Connector 121"/>
          <p:cNvCxnSpPr>
            <a:stCxn id="48" idx="0"/>
            <a:endCxn id="23" idx="2"/>
          </p:cNvCxnSpPr>
          <p:nvPr/>
        </p:nvCxnSpPr>
        <p:spPr bwMode="auto">
          <a:xfrm rot="16200000" flipV="1">
            <a:off x="6262355" y="2880152"/>
            <a:ext cx="645054" cy="4235865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4" name="Curved Connector 123"/>
          <p:cNvCxnSpPr>
            <a:stCxn id="50" idx="0"/>
            <a:endCxn id="15" idx="2"/>
          </p:cNvCxnSpPr>
          <p:nvPr/>
        </p:nvCxnSpPr>
        <p:spPr bwMode="auto">
          <a:xfrm rot="16200000" flipV="1">
            <a:off x="1493120" y="3376301"/>
            <a:ext cx="3418785" cy="2275987"/>
          </a:xfrm>
          <a:prstGeom prst="curvedConnector3">
            <a:avLst>
              <a:gd name="adj1" fmla="val 6141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6" name="Curved Connector 125"/>
          <p:cNvCxnSpPr>
            <a:stCxn id="51" idx="0"/>
            <a:endCxn id="19" idx="2"/>
          </p:cNvCxnSpPr>
          <p:nvPr/>
        </p:nvCxnSpPr>
        <p:spPr bwMode="auto">
          <a:xfrm rot="5400000" flipH="1" flipV="1">
            <a:off x="5598526" y="4699944"/>
            <a:ext cx="645054" cy="2402431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8" name="Shape 127"/>
          <p:cNvCxnSpPr>
            <a:stCxn id="52" idx="0"/>
            <a:endCxn id="21" idx="2"/>
          </p:cNvCxnSpPr>
          <p:nvPr/>
        </p:nvCxnSpPr>
        <p:spPr bwMode="auto">
          <a:xfrm rot="16200000" flipV="1">
            <a:off x="3035474" y="4159992"/>
            <a:ext cx="903075" cy="3224315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0" name="Curved Connector 129"/>
          <p:cNvCxnSpPr>
            <a:stCxn id="54" idx="0"/>
            <a:endCxn id="22" idx="2"/>
          </p:cNvCxnSpPr>
          <p:nvPr/>
        </p:nvCxnSpPr>
        <p:spPr bwMode="auto">
          <a:xfrm rot="16200000" flipV="1">
            <a:off x="3397477" y="4142664"/>
            <a:ext cx="2644720" cy="1517325"/>
          </a:xfrm>
          <a:prstGeom prst="curvedConnector3">
            <a:avLst>
              <a:gd name="adj1" fmla="val 3988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2" name="Curved Connector 131"/>
          <p:cNvCxnSpPr>
            <a:stCxn id="66" idx="0"/>
            <a:endCxn id="23" idx="2"/>
          </p:cNvCxnSpPr>
          <p:nvPr/>
        </p:nvCxnSpPr>
        <p:spPr bwMode="auto">
          <a:xfrm rot="16200000" flipV="1">
            <a:off x="4388326" y="4754182"/>
            <a:ext cx="1548129" cy="1390881"/>
          </a:xfrm>
          <a:prstGeom prst="curvedConnector3">
            <a:avLst>
              <a:gd name="adj1" fmla="val 7511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4" name="Curved Connector 133"/>
          <p:cNvCxnSpPr>
            <a:stCxn id="55" idx="0"/>
            <a:endCxn id="14" idx="2"/>
          </p:cNvCxnSpPr>
          <p:nvPr/>
        </p:nvCxnSpPr>
        <p:spPr bwMode="auto">
          <a:xfrm rot="16200000" flipV="1">
            <a:off x="1443802" y="3809654"/>
            <a:ext cx="1557544" cy="948328"/>
          </a:xfrm>
          <a:prstGeom prst="curvedConnector3">
            <a:avLst>
              <a:gd name="adj1" fmla="val 2064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8" name="Curved Connector 137"/>
          <p:cNvCxnSpPr>
            <a:stCxn id="24" idx="0"/>
            <a:endCxn id="15" idx="2"/>
          </p:cNvCxnSpPr>
          <p:nvPr/>
        </p:nvCxnSpPr>
        <p:spPr bwMode="auto">
          <a:xfrm rot="16200000" flipV="1">
            <a:off x="2091638" y="2777783"/>
            <a:ext cx="451538" cy="505775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0" name="Curved Connector 139"/>
          <p:cNvCxnSpPr>
            <a:stCxn id="28" idx="2"/>
            <a:endCxn id="14" idx="0"/>
          </p:cNvCxnSpPr>
          <p:nvPr/>
        </p:nvCxnSpPr>
        <p:spPr bwMode="auto">
          <a:xfrm rot="5400000">
            <a:off x="2080207" y="2440828"/>
            <a:ext cx="474400" cy="113799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2" name="Curved Connector 141"/>
          <p:cNvCxnSpPr>
            <a:stCxn id="29" idx="0"/>
            <a:endCxn id="16" idx="0"/>
          </p:cNvCxnSpPr>
          <p:nvPr/>
        </p:nvCxnSpPr>
        <p:spPr bwMode="auto">
          <a:xfrm rot="5400000" flipH="1" flipV="1">
            <a:off x="3386403" y="1845664"/>
            <a:ext cx="580548" cy="821884"/>
          </a:xfrm>
          <a:prstGeom prst="curvedConnector3">
            <a:avLst>
              <a:gd name="adj1" fmla="val 1352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4" name="Curved Connector 143"/>
          <p:cNvCxnSpPr>
            <a:stCxn id="30" idx="2"/>
            <a:endCxn id="20" idx="0"/>
          </p:cNvCxnSpPr>
          <p:nvPr/>
        </p:nvCxnSpPr>
        <p:spPr bwMode="auto">
          <a:xfrm rot="5400000">
            <a:off x="1856313" y="4434933"/>
            <a:ext cx="3451062" cy="12644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6" name="Curved Connector 145"/>
          <p:cNvCxnSpPr>
            <a:stCxn id="32" idx="2"/>
            <a:endCxn id="22" idx="0"/>
          </p:cNvCxnSpPr>
          <p:nvPr/>
        </p:nvCxnSpPr>
        <p:spPr bwMode="auto">
          <a:xfrm rot="5400000">
            <a:off x="3718626" y="3015174"/>
            <a:ext cx="548321" cy="6322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8" name="Curved Connector 147"/>
          <p:cNvCxnSpPr>
            <a:stCxn id="25" idx="2"/>
            <a:endCxn id="21" idx="0"/>
          </p:cNvCxnSpPr>
          <p:nvPr/>
        </p:nvCxnSpPr>
        <p:spPr bwMode="auto">
          <a:xfrm rot="5400000">
            <a:off x="1622036" y="3735001"/>
            <a:ext cx="1580407" cy="107477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0" name="Curved Connector 149"/>
          <p:cNvCxnSpPr>
            <a:stCxn id="26" idx="2"/>
            <a:endCxn id="22" idx="2"/>
          </p:cNvCxnSpPr>
          <p:nvPr/>
        </p:nvCxnSpPr>
        <p:spPr bwMode="auto">
          <a:xfrm rot="16200000" flipH="1">
            <a:off x="3596674" y="3214465"/>
            <a:ext cx="96783" cy="632219"/>
          </a:xfrm>
          <a:prstGeom prst="curvedConnector3">
            <a:avLst>
              <a:gd name="adj1" fmla="val 31158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9" name="Curved Connector 108"/>
          <p:cNvCxnSpPr>
            <a:stCxn id="56" idx="2"/>
            <a:endCxn id="20" idx="1"/>
          </p:cNvCxnSpPr>
          <p:nvPr/>
        </p:nvCxnSpPr>
        <p:spPr bwMode="auto">
          <a:xfrm rot="16200000" flipH="1">
            <a:off x="2701942" y="5662461"/>
            <a:ext cx="1064364" cy="316109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1" name="Curved Connector 110"/>
          <p:cNvCxnSpPr>
            <a:stCxn id="57" idx="0"/>
            <a:endCxn id="23" idx="1"/>
          </p:cNvCxnSpPr>
          <p:nvPr/>
        </p:nvCxnSpPr>
        <p:spPr bwMode="auto">
          <a:xfrm rot="5400000" flipH="1" flipV="1">
            <a:off x="3639932" y="4362015"/>
            <a:ext cx="516043" cy="885106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35" name="Group 134"/>
          <p:cNvGrpSpPr/>
          <p:nvPr/>
        </p:nvGrpSpPr>
        <p:grpSpPr>
          <a:xfrm>
            <a:off x="422096" y="1807310"/>
            <a:ext cx="427554" cy="3368152"/>
            <a:chOff x="179512" y="1484784"/>
            <a:chExt cx="288032" cy="2880320"/>
          </a:xfrm>
        </p:grpSpPr>
        <p:grpSp>
          <p:nvGrpSpPr>
            <p:cNvPr id="75" name="Group 74"/>
            <p:cNvGrpSpPr/>
            <p:nvPr/>
          </p:nvGrpSpPr>
          <p:grpSpPr>
            <a:xfrm>
              <a:off x="179512" y="1484784"/>
              <a:ext cx="288032" cy="2880320"/>
              <a:chOff x="395536" y="1484784"/>
              <a:chExt cx="288032" cy="2880320"/>
            </a:xfrm>
          </p:grpSpPr>
          <p:sp>
            <p:nvSpPr>
              <p:cNvPr id="113" name="Rectangle 112"/>
              <p:cNvSpPr/>
              <p:nvPr/>
            </p:nvSpPr>
            <p:spPr bwMode="auto">
              <a:xfrm>
                <a:off x="395536" y="148478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395536" y="177281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395536" y="206084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395536" y="234888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395536" y="263691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395536" y="2924944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395536" y="321297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395536" y="3501008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 bwMode="auto">
              <a:xfrm>
                <a:off x="395536" y="378904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395536" y="4077072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79512" y="1484784"/>
              <a:ext cx="144016" cy="2880320"/>
              <a:chOff x="395536" y="1484784"/>
              <a:chExt cx="288032" cy="2880320"/>
            </a:xfrm>
            <a:noFill/>
          </p:grpSpPr>
          <p:sp>
            <p:nvSpPr>
              <p:cNvPr id="145" name="Rectangle 144"/>
              <p:cNvSpPr/>
              <p:nvPr/>
            </p:nvSpPr>
            <p:spPr bwMode="auto">
              <a:xfrm>
                <a:off x="395536" y="1484784"/>
                <a:ext cx="288032" cy="2880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 bwMode="auto">
              <a:xfrm>
                <a:off x="395536" y="1772816"/>
                <a:ext cx="288032" cy="2880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395536" y="2060848"/>
                <a:ext cx="288032" cy="2880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 bwMode="auto">
              <a:xfrm>
                <a:off x="395536" y="2348880"/>
                <a:ext cx="288032" cy="2880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 bwMode="auto">
              <a:xfrm>
                <a:off x="395536" y="2636912"/>
                <a:ext cx="288032" cy="2880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 bwMode="auto">
              <a:xfrm>
                <a:off x="395536" y="2924944"/>
                <a:ext cx="288032" cy="2880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 bwMode="auto">
              <a:xfrm>
                <a:off x="395536" y="3212976"/>
                <a:ext cx="288032" cy="2880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 bwMode="auto">
              <a:xfrm>
                <a:off x="395536" y="3501008"/>
                <a:ext cx="288032" cy="2880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395536" y="3789040"/>
                <a:ext cx="288032" cy="2880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395536" y="4077072"/>
                <a:ext cx="288032" cy="288032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N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  <p:cxnSp>
        <p:nvCxnSpPr>
          <p:cNvPr id="137" name="Curved Connector 136"/>
          <p:cNvCxnSpPr>
            <a:stCxn id="149" idx="3"/>
            <a:endCxn id="14" idx="1"/>
          </p:cNvCxnSpPr>
          <p:nvPr/>
        </p:nvCxnSpPr>
        <p:spPr bwMode="auto">
          <a:xfrm>
            <a:off x="635873" y="2649348"/>
            <a:ext cx="986093" cy="726688"/>
          </a:xfrm>
          <a:prstGeom prst="curved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1" name="Curved Connector 140"/>
          <p:cNvCxnSpPr>
            <a:stCxn id="147" idx="3"/>
            <a:endCxn id="15" idx="1"/>
          </p:cNvCxnSpPr>
          <p:nvPr/>
        </p:nvCxnSpPr>
        <p:spPr bwMode="auto">
          <a:xfrm>
            <a:off x="635873" y="2312533"/>
            <a:ext cx="1302203" cy="363358"/>
          </a:xfrm>
          <a:prstGeom prst="curved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9" name="Curved Connector 158"/>
          <p:cNvCxnSpPr>
            <a:stCxn id="145" idx="3"/>
            <a:endCxn id="16" idx="1"/>
          </p:cNvCxnSpPr>
          <p:nvPr/>
        </p:nvCxnSpPr>
        <p:spPr bwMode="auto">
          <a:xfrm>
            <a:off x="635873" y="1975718"/>
            <a:ext cx="3325302" cy="119625"/>
          </a:xfrm>
          <a:prstGeom prst="curved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1" name="Curved Connector 160"/>
          <p:cNvCxnSpPr>
            <a:stCxn id="151" idx="3"/>
            <a:endCxn id="17" idx="1"/>
          </p:cNvCxnSpPr>
          <p:nvPr/>
        </p:nvCxnSpPr>
        <p:spPr bwMode="auto">
          <a:xfrm flipV="1">
            <a:off x="635873" y="2675891"/>
            <a:ext cx="6043842" cy="31027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3" name="Curved Connector 162"/>
          <p:cNvCxnSpPr>
            <a:stCxn id="152" idx="3"/>
            <a:endCxn id="18" idx="1"/>
          </p:cNvCxnSpPr>
          <p:nvPr/>
        </p:nvCxnSpPr>
        <p:spPr bwMode="auto">
          <a:xfrm>
            <a:off x="635873" y="3322979"/>
            <a:ext cx="6170286" cy="707525"/>
          </a:xfrm>
          <a:prstGeom prst="curvedConnector3">
            <a:avLst>
              <a:gd name="adj1" fmla="val 1475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5" name="Curved Connector 164"/>
          <p:cNvCxnSpPr>
            <a:stCxn id="153" idx="3"/>
            <a:endCxn id="23" idx="1"/>
          </p:cNvCxnSpPr>
          <p:nvPr/>
        </p:nvCxnSpPr>
        <p:spPr bwMode="auto">
          <a:xfrm>
            <a:off x="635873" y="3659794"/>
            <a:ext cx="3704633" cy="886753"/>
          </a:xfrm>
          <a:prstGeom prst="curvedConnector3">
            <a:avLst>
              <a:gd name="adj1" fmla="val 2531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7" name="Curved Connector 166"/>
          <p:cNvCxnSpPr>
            <a:stCxn id="154" idx="3"/>
            <a:endCxn id="22" idx="1"/>
          </p:cNvCxnSpPr>
          <p:nvPr/>
        </p:nvCxnSpPr>
        <p:spPr bwMode="auto">
          <a:xfrm flipV="1">
            <a:off x="635873" y="3449956"/>
            <a:ext cx="3198858" cy="54665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9" name="Curved Connector 168"/>
          <p:cNvCxnSpPr>
            <a:stCxn id="155" idx="3"/>
            <a:endCxn id="19" idx="1"/>
          </p:cNvCxnSpPr>
          <p:nvPr/>
        </p:nvCxnSpPr>
        <p:spPr bwMode="auto">
          <a:xfrm>
            <a:off x="635873" y="4333424"/>
            <a:ext cx="6359951" cy="1116198"/>
          </a:xfrm>
          <a:prstGeom prst="curvedConnector3">
            <a:avLst>
              <a:gd name="adj1" fmla="val 4772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1" name="Curved Connector 170"/>
          <p:cNvCxnSpPr>
            <a:stCxn id="157" idx="3"/>
            <a:endCxn id="20" idx="1"/>
          </p:cNvCxnSpPr>
          <p:nvPr/>
        </p:nvCxnSpPr>
        <p:spPr bwMode="auto">
          <a:xfrm>
            <a:off x="635873" y="5007055"/>
            <a:ext cx="2756305" cy="1345643"/>
          </a:xfrm>
          <a:prstGeom prst="curvedConnector3">
            <a:avLst>
              <a:gd name="adj1" fmla="val 2097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3" name="Curved Connector 172"/>
          <p:cNvCxnSpPr>
            <a:stCxn id="156" idx="3"/>
            <a:endCxn id="21" idx="1"/>
          </p:cNvCxnSpPr>
          <p:nvPr/>
        </p:nvCxnSpPr>
        <p:spPr bwMode="auto">
          <a:xfrm>
            <a:off x="635873" y="4670240"/>
            <a:ext cx="1112537" cy="521361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4" name="TextBox 183"/>
          <p:cNvSpPr txBox="1"/>
          <p:nvPr/>
        </p:nvSpPr>
        <p:spPr>
          <a:xfrm>
            <a:off x="295652" y="1484783"/>
            <a:ext cx="1873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/>
              <a:t>All nodes</a:t>
            </a:r>
            <a:endParaRPr lang="en-NZ" sz="1400" b="1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3629303" y="980728"/>
            <a:ext cx="4687113" cy="575343"/>
            <a:chOff x="3931769" y="1091416"/>
            <a:chExt cx="4687113" cy="575343"/>
          </a:xfrm>
        </p:grpSpPr>
        <p:grpSp>
          <p:nvGrpSpPr>
            <p:cNvPr id="170" name="Group 169"/>
            <p:cNvGrpSpPr/>
            <p:nvPr/>
          </p:nvGrpSpPr>
          <p:grpSpPr>
            <a:xfrm rot="5400000">
              <a:off x="6061549" y="-1038364"/>
              <a:ext cx="427553" cy="4687113"/>
              <a:chOff x="179512" y="1484784"/>
              <a:chExt cx="288032" cy="2880320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179512" y="1484784"/>
                <a:ext cx="288032" cy="2880320"/>
                <a:chOff x="395536" y="1484784"/>
                <a:chExt cx="288032" cy="2880320"/>
              </a:xfrm>
            </p:grpSpPr>
            <p:sp>
              <p:nvSpPr>
                <p:cNvPr id="186" name="Rectangle 185"/>
                <p:cNvSpPr/>
                <p:nvPr/>
              </p:nvSpPr>
              <p:spPr bwMode="auto">
                <a:xfrm>
                  <a:off x="395536" y="1484784"/>
                  <a:ext cx="288032" cy="28803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NZ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 bwMode="auto">
                <a:xfrm>
                  <a:off x="395536" y="1772816"/>
                  <a:ext cx="288032" cy="28803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NZ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 bwMode="auto">
                <a:xfrm>
                  <a:off x="395536" y="2060848"/>
                  <a:ext cx="288032" cy="28803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NZ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395536" y="2348880"/>
                  <a:ext cx="288032" cy="28803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NZ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 bwMode="auto">
                <a:xfrm>
                  <a:off x="395536" y="2636912"/>
                  <a:ext cx="288032" cy="28803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NZ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91" name="Rectangle 190"/>
                <p:cNvSpPr/>
                <p:nvPr/>
              </p:nvSpPr>
              <p:spPr bwMode="auto">
                <a:xfrm>
                  <a:off x="395536" y="2924944"/>
                  <a:ext cx="288032" cy="28803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NZ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92" name="Rectangle 191"/>
                <p:cNvSpPr/>
                <p:nvPr/>
              </p:nvSpPr>
              <p:spPr bwMode="auto">
                <a:xfrm>
                  <a:off x="395536" y="3212976"/>
                  <a:ext cx="288032" cy="28803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NZ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 bwMode="auto">
                <a:xfrm>
                  <a:off x="395536" y="3501008"/>
                  <a:ext cx="288032" cy="28803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NZ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 bwMode="auto">
                <a:xfrm>
                  <a:off x="395536" y="3789040"/>
                  <a:ext cx="288032" cy="28803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NZ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 bwMode="auto">
                <a:xfrm>
                  <a:off x="395536" y="4077072"/>
                  <a:ext cx="288032" cy="28803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NZ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  <p:grpSp>
            <p:nvGrpSpPr>
              <p:cNvPr id="174" name="Group 173"/>
              <p:cNvGrpSpPr/>
              <p:nvPr/>
            </p:nvGrpSpPr>
            <p:grpSpPr>
              <a:xfrm>
                <a:off x="179512" y="1484784"/>
                <a:ext cx="144016" cy="2880320"/>
                <a:chOff x="395536" y="1484784"/>
                <a:chExt cx="288032" cy="2880320"/>
              </a:xfrm>
              <a:noFill/>
            </p:grpSpPr>
            <p:sp>
              <p:nvSpPr>
                <p:cNvPr id="175" name="Rectangle 174"/>
                <p:cNvSpPr/>
                <p:nvPr/>
              </p:nvSpPr>
              <p:spPr bwMode="auto">
                <a:xfrm>
                  <a:off x="395536" y="1484784"/>
                  <a:ext cx="288032" cy="288032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NZ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395536" y="1772816"/>
                  <a:ext cx="288032" cy="288032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NZ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 bwMode="auto">
                <a:xfrm>
                  <a:off x="395536" y="2060848"/>
                  <a:ext cx="288032" cy="288032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NZ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 bwMode="auto">
                <a:xfrm>
                  <a:off x="395536" y="2348880"/>
                  <a:ext cx="288032" cy="288032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NZ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 bwMode="auto">
                <a:xfrm>
                  <a:off x="395536" y="2636912"/>
                  <a:ext cx="288032" cy="288032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NZ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 bwMode="auto">
                <a:xfrm>
                  <a:off x="395536" y="2924944"/>
                  <a:ext cx="288032" cy="288032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NZ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 bwMode="auto">
                <a:xfrm>
                  <a:off x="395536" y="3212976"/>
                  <a:ext cx="288032" cy="288032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NZ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 bwMode="auto">
                <a:xfrm>
                  <a:off x="395536" y="3501008"/>
                  <a:ext cx="288032" cy="288032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NZ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 bwMode="auto">
                <a:xfrm>
                  <a:off x="395536" y="3789040"/>
                  <a:ext cx="288032" cy="288032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NZ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 bwMode="auto">
                <a:xfrm>
                  <a:off x="395536" y="4077072"/>
                  <a:ext cx="288032" cy="288032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NZ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</p:grpSp>
        <p:cxnSp>
          <p:nvCxnSpPr>
            <p:cNvPr id="166" name="Curved Connector 165"/>
            <p:cNvCxnSpPr>
              <a:stCxn id="185" idx="3"/>
            </p:cNvCxnSpPr>
            <p:nvPr/>
          </p:nvCxnSpPr>
          <p:spPr bwMode="auto">
            <a:xfrm rot="16200000" flipH="1">
              <a:off x="4015660" y="1455656"/>
              <a:ext cx="348867" cy="47939"/>
            </a:xfrm>
            <a:prstGeom prst="curvedConnector3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6" name="Curved Connector 195"/>
            <p:cNvCxnSpPr>
              <a:stCxn id="183" idx="3"/>
            </p:cNvCxnSpPr>
            <p:nvPr/>
          </p:nvCxnSpPr>
          <p:spPr bwMode="auto">
            <a:xfrm rot="5400000">
              <a:off x="4460402" y="1479626"/>
              <a:ext cx="348867" cy="12700"/>
            </a:xfrm>
            <a:prstGeom prst="curvedConnector3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8" name="Curved Connector 197"/>
            <p:cNvCxnSpPr>
              <a:stCxn id="182" idx="3"/>
            </p:cNvCxnSpPr>
            <p:nvPr/>
          </p:nvCxnSpPr>
          <p:spPr bwMode="auto">
            <a:xfrm rot="5400000">
              <a:off x="4923750" y="1480612"/>
              <a:ext cx="355217" cy="4379"/>
            </a:xfrm>
            <a:prstGeom prst="curvedConnector3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00" name="Curved Connector 199"/>
            <p:cNvCxnSpPr>
              <a:stCxn id="181" idx="3"/>
            </p:cNvCxnSpPr>
            <p:nvPr/>
          </p:nvCxnSpPr>
          <p:spPr bwMode="auto">
            <a:xfrm rot="16200000" flipH="1">
              <a:off x="5442603" y="1434847"/>
              <a:ext cx="355217" cy="95907"/>
            </a:xfrm>
            <a:prstGeom prst="curvedConnector3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02" name="Curved Connector 201"/>
            <p:cNvCxnSpPr>
              <a:stCxn id="180" idx="3"/>
            </p:cNvCxnSpPr>
            <p:nvPr/>
          </p:nvCxnSpPr>
          <p:spPr bwMode="auto">
            <a:xfrm rot="5400000">
              <a:off x="5803403" y="1422843"/>
              <a:ext cx="355217" cy="119917"/>
            </a:xfrm>
            <a:prstGeom prst="curvedConnector3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04" name="Curved Connector 203"/>
            <p:cNvCxnSpPr>
              <a:stCxn id="179" idx="3"/>
            </p:cNvCxnSpPr>
            <p:nvPr/>
          </p:nvCxnSpPr>
          <p:spPr bwMode="auto">
            <a:xfrm rot="5400000">
              <a:off x="6227425" y="1378153"/>
              <a:ext cx="355217" cy="209297"/>
            </a:xfrm>
            <a:prstGeom prst="curvedConnector3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06" name="Curved Connector 205"/>
            <p:cNvCxnSpPr>
              <a:stCxn id="178" idx="3"/>
            </p:cNvCxnSpPr>
            <p:nvPr/>
          </p:nvCxnSpPr>
          <p:spPr bwMode="auto">
            <a:xfrm rot="16200000" flipH="1">
              <a:off x="6806325" y="1477259"/>
              <a:ext cx="361567" cy="17433"/>
            </a:xfrm>
            <a:prstGeom prst="curvedConnector3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08" name="Curved Connector 207"/>
            <p:cNvCxnSpPr>
              <a:stCxn id="177" idx="3"/>
            </p:cNvCxnSpPr>
            <p:nvPr/>
          </p:nvCxnSpPr>
          <p:spPr bwMode="auto">
            <a:xfrm rot="16200000" flipH="1">
              <a:off x="7325178" y="1427117"/>
              <a:ext cx="361567" cy="117717"/>
            </a:xfrm>
            <a:prstGeom prst="curvedConnector3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10" name="Curved Connector 209"/>
            <p:cNvCxnSpPr>
              <a:stCxn id="176" idx="3"/>
            </p:cNvCxnSpPr>
            <p:nvPr/>
          </p:nvCxnSpPr>
          <p:spPr bwMode="auto">
            <a:xfrm rot="5400000">
              <a:off x="7738207" y="1482801"/>
              <a:ext cx="355217" cy="12700"/>
            </a:xfrm>
            <a:prstGeom prst="curvedConnector3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12" name="Curved Connector 211"/>
            <p:cNvCxnSpPr>
              <a:stCxn id="175" idx="3"/>
            </p:cNvCxnSpPr>
            <p:nvPr/>
          </p:nvCxnSpPr>
          <p:spPr bwMode="auto">
            <a:xfrm rot="16200000" flipH="1">
              <a:off x="8204833" y="1484886"/>
              <a:ext cx="361567" cy="2180"/>
            </a:xfrm>
            <a:prstGeom prst="curvedConnector3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18" name="TextBox 217"/>
          <p:cNvSpPr txBox="1"/>
          <p:nvPr/>
        </p:nvSpPr>
        <p:spPr>
          <a:xfrm>
            <a:off x="2331517" y="1102323"/>
            <a:ext cx="115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/>
              <a:t>All edges</a:t>
            </a:r>
            <a:endParaRPr lang="en-NZ" sz="1400" b="1" dirty="0"/>
          </a:p>
        </p:txBody>
      </p:sp>
    </p:spTree>
    <p:extLst>
      <p:ext uri="{BB962C8B-B14F-4D97-AF65-F5344CB8AC3E}">
        <p14:creationId xmlns:p14="http://schemas.microsoft.com/office/powerpoint/2010/main" val="216080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 Type Declarations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000" dirty="0" smtClean="0"/>
              <a:t>The graph:</a:t>
            </a:r>
          </a:p>
          <a:p>
            <a:pPr marL="446088" lvl="1" indent="0">
              <a:buNone/>
            </a:pPr>
            <a:r>
              <a:rPr lang="en-NZ" sz="2000" dirty="0" smtClean="0"/>
              <a:t>Set&lt;Node&gt; nodes = new </a:t>
            </a:r>
            <a:r>
              <a:rPr lang="en-NZ" sz="2000" dirty="0" err="1" smtClean="0"/>
              <a:t>HashSet</a:t>
            </a:r>
            <a:r>
              <a:rPr lang="en-NZ" sz="2000" dirty="0" smtClean="0"/>
              <a:t>&lt;Node&gt;();</a:t>
            </a:r>
          </a:p>
          <a:p>
            <a:pPr marL="0" indent="0">
              <a:buNone/>
            </a:pPr>
            <a:endParaRPr lang="en-NZ" sz="2000" dirty="0" smtClean="0"/>
          </a:p>
          <a:p>
            <a:r>
              <a:rPr lang="en-NZ" sz="2000" dirty="0" smtClean="0"/>
              <a:t>Nodes:</a:t>
            </a:r>
          </a:p>
          <a:p>
            <a:pPr marL="373063" lvl="1" indent="0">
              <a:buNone/>
            </a:pPr>
            <a:r>
              <a:rPr lang="en-AU" sz="2000" dirty="0" smtClean="0"/>
              <a:t>String label;</a:t>
            </a:r>
          </a:p>
          <a:p>
            <a:pPr marL="373063" lvl="1" indent="0">
              <a:buNone/>
            </a:pPr>
            <a:r>
              <a:rPr lang="en-AU" sz="2000" dirty="0" smtClean="0"/>
              <a:t>Set&lt;Edge&gt; </a:t>
            </a:r>
            <a:r>
              <a:rPr lang="en-AU" sz="2000" dirty="0" err="1" smtClean="0"/>
              <a:t>edgesOut</a:t>
            </a:r>
            <a:r>
              <a:rPr lang="en-AU" sz="2000" dirty="0" smtClean="0"/>
              <a:t> = new </a:t>
            </a:r>
            <a:r>
              <a:rPr lang="en-AU" sz="2000" dirty="0" err="1" smtClean="0"/>
              <a:t>HashSet</a:t>
            </a:r>
            <a:r>
              <a:rPr lang="en-AU" sz="2000" dirty="0" smtClean="0"/>
              <a:t>&lt;Edge&gt;();</a:t>
            </a:r>
          </a:p>
          <a:p>
            <a:pPr marL="373063" lvl="1" indent="0">
              <a:buNone/>
            </a:pPr>
            <a:r>
              <a:rPr lang="en-AU" sz="1800" dirty="0" smtClean="0"/>
              <a:t>[ </a:t>
            </a:r>
            <a:r>
              <a:rPr lang="en-AU" sz="2000" dirty="0" smtClean="0"/>
              <a:t>Set&lt;Edge&gt; </a:t>
            </a:r>
            <a:r>
              <a:rPr lang="en-AU" sz="2000" dirty="0" err="1" smtClean="0"/>
              <a:t>edgesIn</a:t>
            </a:r>
            <a:r>
              <a:rPr lang="en-AU" sz="2000" dirty="0" smtClean="0"/>
              <a:t>   = new </a:t>
            </a:r>
            <a:r>
              <a:rPr lang="en-AU" sz="2000" dirty="0" err="1" smtClean="0"/>
              <a:t>HashSet</a:t>
            </a:r>
            <a:r>
              <a:rPr lang="en-AU" sz="2000" dirty="0" smtClean="0"/>
              <a:t>&lt;Edge&gt;(); </a:t>
            </a:r>
            <a:r>
              <a:rPr lang="en-AU" sz="1800" dirty="0" smtClean="0"/>
              <a:t>]</a:t>
            </a:r>
            <a:endParaRPr lang="en-AU" sz="2000" dirty="0" smtClean="0"/>
          </a:p>
          <a:p>
            <a:pPr marL="373063" lvl="1" indent="0">
              <a:buNone/>
            </a:pPr>
            <a:endParaRPr lang="en-AU" sz="2000" dirty="0"/>
          </a:p>
          <a:p>
            <a:pPr>
              <a:buFont typeface="Arial" pitchFamily="34" charset="0"/>
              <a:buChar char="•"/>
            </a:pPr>
            <a:r>
              <a:rPr lang="en-AU" sz="2000" dirty="0" smtClean="0"/>
              <a:t>Edges:</a:t>
            </a:r>
          </a:p>
          <a:p>
            <a:pPr marL="373063" lvl="1" indent="0">
              <a:buNone/>
            </a:pPr>
            <a:r>
              <a:rPr lang="en-AU" sz="2000" dirty="0" smtClean="0"/>
              <a:t>double length;</a:t>
            </a:r>
          </a:p>
          <a:p>
            <a:pPr marL="373063" lvl="1" indent="0">
              <a:buNone/>
            </a:pPr>
            <a:r>
              <a:rPr lang="en-AU" sz="2000" dirty="0" smtClean="0"/>
              <a:t>Node start;</a:t>
            </a:r>
          </a:p>
          <a:p>
            <a:pPr marL="373063" lvl="1" indent="0">
              <a:buNone/>
            </a:pPr>
            <a:r>
              <a:rPr lang="en-AU" sz="2000" dirty="0" smtClean="0"/>
              <a:t>Node end; </a:t>
            </a:r>
            <a:endParaRPr lang="en-NZ" sz="2000" dirty="0"/>
          </a:p>
          <a:p>
            <a:pPr marL="0" indent="0">
              <a:buNone/>
            </a:pP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16138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Structure for the Road Map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 smtClean="0"/>
              <a:t>Road objects (homogeneous chunks of road)</a:t>
            </a:r>
          </a:p>
          <a:p>
            <a:pPr lvl="1"/>
            <a:r>
              <a:rPr lang="en-AU" sz="2000" dirty="0" smtClean="0"/>
              <a:t>ID#, name, one way, speed limit, type, …..</a:t>
            </a:r>
          </a:p>
          <a:p>
            <a:endParaRPr lang="en-AU" sz="2000" dirty="0"/>
          </a:p>
          <a:p>
            <a:r>
              <a:rPr lang="en-AU" sz="2000" dirty="0" smtClean="0"/>
              <a:t>Intersection objects</a:t>
            </a:r>
          </a:p>
          <a:p>
            <a:pPr lvl="1"/>
            <a:r>
              <a:rPr lang="en-AU" sz="2000" dirty="0" smtClean="0"/>
              <a:t>ID#, location,  list of road segments out,   [ list of road segments in? ]</a:t>
            </a:r>
          </a:p>
          <a:p>
            <a:pPr lvl="1"/>
            <a:endParaRPr lang="en-AU" sz="2000" dirty="0"/>
          </a:p>
          <a:p>
            <a:endParaRPr lang="en-AU" sz="2000" dirty="0" smtClean="0"/>
          </a:p>
          <a:p>
            <a:r>
              <a:rPr lang="en-AU" sz="2000" dirty="0" smtClean="0"/>
              <a:t>Road Segment objects </a:t>
            </a:r>
          </a:p>
          <a:p>
            <a:pPr lvl="1"/>
            <a:r>
              <a:rPr lang="en-AU" sz="2000" dirty="0" smtClean="0"/>
              <a:t>Road they are part of, intersection from, intersection to,</a:t>
            </a:r>
            <a:br>
              <a:rPr lang="en-AU" sz="2000" dirty="0" smtClean="0"/>
            </a:br>
            <a:r>
              <a:rPr lang="en-AU" sz="2000" dirty="0" smtClean="0"/>
              <a:t>geometry = list of locations for drawing</a:t>
            </a:r>
          </a:p>
          <a:p>
            <a:pPr lvl="1"/>
            <a:endParaRPr lang="en-AU" sz="2000" dirty="0"/>
          </a:p>
          <a:p>
            <a:pPr lvl="1"/>
            <a:r>
              <a:rPr lang="en-AU" sz="2000" dirty="0" smtClean="0"/>
              <a:t>Why ID#’s?</a:t>
            </a:r>
          </a:p>
          <a:p>
            <a:pPr lvl="1"/>
            <a:r>
              <a:rPr lang="en-AU" sz="2000" dirty="0" smtClean="0">
                <a:sym typeface="Wingdings" pitchFamily="2" charset="2"/>
              </a:rPr>
              <a:t>road segment </a:t>
            </a:r>
            <a:r>
              <a:rPr lang="en-AU" sz="2000" dirty="0">
                <a:sym typeface="Wingdings" pitchFamily="2" charset="2"/>
              </a:rPr>
              <a:t> </a:t>
            </a:r>
            <a:r>
              <a:rPr lang="en-AU" sz="2000" dirty="0" smtClean="0">
                <a:sym typeface="Wingdings" pitchFamily="2" charset="2"/>
              </a:rPr>
              <a:t> </a:t>
            </a:r>
            <a:r>
              <a:rPr lang="en-AU" sz="2000" dirty="0"/>
              <a:t>intersection </a:t>
            </a:r>
            <a:r>
              <a:rPr lang="en-AU" sz="2000" dirty="0" smtClean="0"/>
              <a:t>?  via ID  or direct?</a:t>
            </a:r>
            <a:endParaRPr lang="en-AU" sz="2000" dirty="0"/>
          </a:p>
          <a:p>
            <a:pPr lvl="1"/>
            <a:r>
              <a:rPr lang="en-AU" sz="2000" dirty="0">
                <a:sym typeface="Wingdings" pitchFamily="2" charset="2"/>
              </a:rPr>
              <a:t>road segment   </a:t>
            </a:r>
            <a:r>
              <a:rPr lang="en-AU" sz="2000" dirty="0" smtClean="0">
                <a:sym typeface="Wingdings" pitchFamily="2" charset="2"/>
              </a:rPr>
              <a:t>road</a:t>
            </a:r>
            <a:r>
              <a:rPr lang="en-AU" sz="2000" dirty="0" smtClean="0"/>
              <a:t> </a:t>
            </a:r>
            <a:r>
              <a:rPr lang="en-AU" sz="2000" dirty="0"/>
              <a:t>?  </a:t>
            </a:r>
            <a:r>
              <a:rPr lang="en-AU" sz="2000" dirty="0" smtClean="0"/>
              <a:t>           via </a:t>
            </a:r>
            <a:r>
              <a:rPr lang="en-AU" sz="2000" dirty="0"/>
              <a:t>ID  or direct?</a:t>
            </a:r>
          </a:p>
          <a:p>
            <a:pPr lvl="1"/>
            <a:endParaRPr lang="en-NZ" sz="200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267744" y="3140968"/>
            <a:ext cx="1800200" cy="57606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rPr>
              <a:t>8743,     3.2, 4.8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311687" y="4653136"/>
            <a:ext cx="2160240" cy="648072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smtClean="0"/>
              <a:t>3.2,4.8  3.3,5.0…</a:t>
            </a:r>
            <a:endParaRPr lang="en-AU" sz="14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675360" y="1954266"/>
            <a:ext cx="5073104" cy="32403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354,   High St,  Warkworth, false,</a:t>
            </a:r>
            <a:r>
              <a:rPr kumimoji="0" lang="en-A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0, 6, …..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419699" y="4977172"/>
            <a:ext cx="1944216" cy="25202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1" name="Curved Connector 20"/>
          <p:cNvCxnSpPr/>
          <p:nvPr/>
        </p:nvCxnSpPr>
        <p:spPr bwMode="auto">
          <a:xfrm rot="10800000" flipV="1">
            <a:off x="1331640" y="3573016"/>
            <a:ext cx="1368152" cy="144016"/>
          </a:xfrm>
          <a:prstGeom prst="curvedConnector3">
            <a:avLst>
              <a:gd name="adj1" fmla="val 2065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3" name="Curved Connector 22"/>
          <p:cNvCxnSpPr/>
          <p:nvPr/>
        </p:nvCxnSpPr>
        <p:spPr bwMode="auto">
          <a:xfrm>
            <a:off x="2843808" y="3573016"/>
            <a:ext cx="576064" cy="324036"/>
          </a:xfrm>
          <a:prstGeom prst="curvedConnector3">
            <a:avLst>
              <a:gd name="adj1" fmla="val 1322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2447764" y="3465004"/>
            <a:ext cx="1044116" cy="2160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69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ex's VUW Template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Alex's VUW Template.thmx</Template>
  <TotalTime>44</TotalTime>
  <Words>906</Words>
  <Application>Microsoft Office PowerPoint</Application>
  <PresentationFormat>On-screen Show (4:3)</PresentationFormat>
  <Paragraphs>467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Unicode MS</vt:lpstr>
      <vt:lpstr>ＭＳ Ｐゴシック</vt:lpstr>
      <vt:lpstr>Arial</vt:lpstr>
      <vt:lpstr>Calibri</vt:lpstr>
      <vt:lpstr>Symbol</vt:lpstr>
      <vt:lpstr>Wingdings</vt:lpstr>
      <vt:lpstr>Alex's VUW Template</vt:lpstr>
      <vt:lpstr>COMP261 Lecture 4</vt:lpstr>
      <vt:lpstr>Traditional Adjacency Matrix</vt:lpstr>
      <vt:lpstr>Traditional Adjacency Matrix</vt:lpstr>
      <vt:lpstr>Traditional Adjacency List </vt:lpstr>
      <vt:lpstr>“Modern” Data Structure for Graphs</vt:lpstr>
      <vt:lpstr>Object-based data structure.</vt:lpstr>
      <vt:lpstr>Object-based data structure.</vt:lpstr>
      <vt:lpstr>Java Type Declarations</vt:lpstr>
      <vt:lpstr>Data Structure for the Road Map </vt:lpstr>
      <vt:lpstr>Data structures for the Road Map</vt:lpstr>
      <vt:lpstr>The Roads</vt:lpstr>
      <vt:lpstr>Loading data</vt:lpstr>
    </vt:vector>
  </TitlesOfParts>
  <Company>Victoria University of Wellington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COMP261 Lecture 3 Graphs 2 of 2</dc:title>
  <dc:creator>Alex Potanin</dc:creator>
  <cp:lastModifiedBy>Alex Potanin</cp:lastModifiedBy>
  <cp:revision>18</cp:revision>
  <cp:lastPrinted>2016-03-03T22:08:29Z</cp:lastPrinted>
  <dcterms:created xsi:type="dcterms:W3CDTF">2015-03-02T06:41:07Z</dcterms:created>
  <dcterms:modified xsi:type="dcterms:W3CDTF">2016-03-03T22:08:55Z</dcterms:modified>
</cp:coreProperties>
</file>