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8"/>
  </p:handoutMasterIdLst>
  <p:sldIdLst>
    <p:sldId id="256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3508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r">
              <a:defRPr sz="1300"/>
            </a:lvl1pPr>
          </a:lstStyle>
          <a:p>
            <a:fld id="{C89361FD-6D64-4625-9D85-A6798562C275}" type="datetimeFigureOut">
              <a:rPr lang="en-NZ" smtClean="0"/>
              <a:t>4/03/2016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r">
              <a:defRPr sz="1300"/>
            </a:lvl1pPr>
          </a:lstStyle>
          <a:p>
            <a:fld id="{D7364494-8A9A-41D1-9698-6E79822179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1239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2A30B223-2385-C140-BA87-7BFAD6B1E82B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Index Structures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 smtClean="0"/>
              <a:t>Indexing Roads and Intersections by ID</a:t>
            </a:r>
          </a:p>
          <a:p>
            <a:r>
              <a:rPr lang="en-NZ" sz="2200" dirty="0" smtClean="0"/>
              <a:t>Indexing </a:t>
            </a:r>
            <a:r>
              <a:rPr lang="en-NZ" sz="2200" dirty="0" smtClean="0"/>
              <a:t>Roads by prefix of name  (name and city!!)</a:t>
            </a:r>
          </a:p>
          <a:p>
            <a:r>
              <a:rPr lang="en-NZ" sz="2200" dirty="0" smtClean="0"/>
              <a:t>Indexing </a:t>
            </a:r>
            <a:r>
              <a:rPr lang="en-NZ" sz="2200" dirty="0" smtClean="0"/>
              <a:t>Intersections by </a:t>
            </a:r>
            <a:r>
              <a:rPr lang="en-NZ" sz="2200" dirty="0" smtClean="0"/>
              <a:t>position</a:t>
            </a:r>
          </a:p>
          <a:p>
            <a:r>
              <a:rPr lang="en-NZ" sz="2200" i="1" dirty="0" smtClean="0"/>
              <a:t>What </a:t>
            </a:r>
            <a:r>
              <a:rPr lang="en-NZ" sz="2200" i="1" dirty="0" smtClean="0"/>
              <a:t>structures do we use to make it fast</a:t>
            </a:r>
            <a:r>
              <a:rPr lang="en-NZ" sz="2200" i="1" dirty="0" smtClean="0"/>
              <a:t>?</a:t>
            </a:r>
          </a:p>
          <a:p>
            <a:endParaRPr lang="en-AU" sz="2200" dirty="0" smtClean="0"/>
          </a:p>
          <a:p>
            <a:r>
              <a:rPr lang="en-AU" sz="2200" dirty="0" smtClean="0"/>
              <a:t>Tries are Commonly Used For:</a:t>
            </a:r>
          </a:p>
          <a:p>
            <a:pPr lvl="1"/>
            <a:r>
              <a:rPr lang="en-AU" sz="2200" dirty="0" smtClean="0"/>
              <a:t>Storing </a:t>
            </a:r>
            <a:r>
              <a:rPr lang="en-AU" sz="2200" dirty="0"/>
              <a:t>large dictionaries in minimal space, but fast access time</a:t>
            </a:r>
          </a:p>
          <a:p>
            <a:pPr lvl="1"/>
            <a:r>
              <a:rPr lang="en-AU" sz="2200" dirty="0"/>
              <a:t>Doesn’t need to store common prefixes multiple times.</a:t>
            </a:r>
          </a:p>
          <a:p>
            <a:pPr lvl="1"/>
            <a:r>
              <a:rPr lang="en-AU" sz="2200" dirty="0"/>
              <a:t>Allows </a:t>
            </a:r>
            <a:r>
              <a:rPr lang="en-AU" sz="2200" dirty="0" smtClean="0"/>
              <a:t>auto completion</a:t>
            </a:r>
            <a:r>
              <a:rPr lang="en-AU" sz="2200" dirty="0"/>
              <a:t>, spelling correction</a:t>
            </a:r>
          </a:p>
          <a:p>
            <a:pPr lvl="1"/>
            <a:r>
              <a:rPr lang="en-AU" sz="2200" dirty="0"/>
              <a:t>Can store numbers  (use the bits as the index elements) </a:t>
            </a:r>
            <a:r>
              <a:rPr lang="en-AU" sz="2200" dirty="0">
                <a:sym typeface="Wingdings" pitchFamily="2" charset="2"/>
              </a:rPr>
              <a:t> binary </a:t>
            </a:r>
            <a:r>
              <a:rPr lang="en-AU" sz="2200" dirty="0" err="1">
                <a:sym typeface="Wingdings" pitchFamily="2" charset="2"/>
              </a:rPr>
              <a:t>trie</a:t>
            </a:r>
            <a:endParaRPr lang="en-AU" sz="2200" dirty="0">
              <a:sym typeface="Wingdings" pitchFamily="2" charset="2"/>
            </a:endParaRPr>
          </a:p>
          <a:p>
            <a:pPr marL="0" indent="0">
              <a:buNone/>
            </a:pP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186117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7805"/>
            <a:ext cx="8959850" cy="5570195"/>
          </a:xfrm>
        </p:spPr>
        <p:txBody>
          <a:bodyPr/>
          <a:lstStyle/>
          <a:p>
            <a:r>
              <a:rPr lang="en-AU" sz="2400" dirty="0" smtClean="0"/>
              <a:t>Need to store names in </a:t>
            </a:r>
            <a:br>
              <a:rPr lang="en-AU" sz="2400" dirty="0" smtClean="0"/>
            </a:br>
            <a:r>
              <a:rPr lang="en-AU" sz="2400" dirty="0" smtClean="0"/>
              <a:t>data structure</a:t>
            </a:r>
          </a:p>
          <a:p>
            <a:r>
              <a:rPr lang="en-AU" sz="2400" dirty="0" smtClean="0"/>
              <a:t>Need to access them by prefix </a:t>
            </a:r>
          </a:p>
          <a:p>
            <a:pPr lvl="1"/>
            <a:r>
              <a:rPr lang="en-AU" sz="2400" dirty="0" smtClean="0"/>
              <a:t>given prefix, quickly find all </a:t>
            </a:r>
            <a:br>
              <a:rPr lang="en-AU" sz="2400" dirty="0" smtClean="0"/>
            </a:br>
            <a:r>
              <a:rPr lang="en-AU" sz="2400" dirty="0" smtClean="0"/>
              <a:t>names with that prefix </a:t>
            </a:r>
            <a:br>
              <a:rPr lang="en-AU" sz="2400" dirty="0" smtClean="0"/>
            </a:br>
            <a:r>
              <a:rPr lang="en-AU" sz="2400" dirty="0" smtClean="0"/>
              <a:t>without looking at any other names.</a:t>
            </a:r>
          </a:p>
          <a:p>
            <a:r>
              <a:rPr lang="en-AU" sz="2400" dirty="0" smtClean="0"/>
              <a:t>If it is a map</a:t>
            </a:r>
          </a:p>
          <a:p>
            <a:pPr lvl="1"/>
            <a:r>
              <a:rPr lang="en-AU" sz="2400" dirty="0" smtClean="0"/>
              <a:t>need to store associated value</a:t>
            </a:r>
            <a:br>
              <a:rPr lang="en-AU" sz="2400" dirty="0" smtClean="0"/>
            </a:br>
            <a:r>
              <a:rPr lang="en-AU" sz="2400" dirty="0" smtClean="0"/>
              <a:t>with full name</a:t>
            </a:r>
          </a:p>
          <a:p>
            <a:pPr lvl="1"/>
            <a:endParaRPr lang="en-AU" sz="2400" dirty="0" smtClean="0"/>
          </a:p>
          <a:p>
            <a:pPr marL="446088" lvl="1" indent="0">
              <a:buNone/>
            </a:pPr>
            <a:r>
              <a:rPr lang="en-US" sz="2400" dirty="0" smtClean="0"/>
              <a:t>  </a:t>
            </a:r>
            <a:endParaRPr lang="en-AU" sz="2400" dirty="0" smtClean="0"/>
          </a:p>
          <a:p>
            <a:pPr marL="73025" indent="0">
              <a:buNone/>
            </a:pPr>
            <a:r>
              <a:rPr lang="en-AU" sz="2400" dirty="0" smtClean="0"/>
              <a:t>What structure?</a:t>
            </a: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46282" y="908720"/>
            <a:ext cx="3063659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AU" sz="2000" dirty="0" smtClean="0"/>
              <a:t>   :</a:t>
            </a:r>
            <a:endParaRPr lang="en-NZ" sz="2000" dirty="0" smtClean="0"/>
          </a:p>
          <a:p>
            <a:pPr>
              <a:spcBef>
                <a:spcPts val="0"/>
              </a:spcBef>
            </a:pPr>
            <a:r>
              <a:rPr lang="en-NZ" sz="2000" dirty="0" err="1" smtClean="0"/>
              <a:t>acton</a:t>
            </a:r>
            <a:r>
              <a:rPr lang="en-NZ" sz="2000" dirty="0" smtClean="0"/>
              <a:t> </a:t>
            </a:r>
            <a:r>
              <a:rPr lang="en-NZ" sz="2000" dirty="0" err="1"/>
              <a:t>pl</a:t>
            </a:r>
            <a:r>
              <a:rPr lang="en-NZ" sz="2000" dirty="0"/>
              <a:t> </a:t>
            </a:r>
            <a:r>
              <a:rPr lang="en-NZ" sz="2000" dirty="0" err="1"/>
              <a:t>avondale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</a:t>
            </a:r>
            <a:r>
              <a:rPr lang="en-NZ" sz="2000" dirty="0"/>
              <a:t> </a:t>
            </a:r>
            <a:r>
              <a:rPr lang="en-NZ" sz="2000" dirty="0" err="1"/>
              <a:t>st</a:t>
            </a:r>
            <a:r>
              <a:rPr lang="en-NZ" sz="2000" dirty="0"/>
              <a:t> </a:t>
            </a:r>
            <a:r>
              <a:rPr lang="en-NZ" sz="2000" dirty="0" err="1"/>
              <a:t>remuera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adair</a:t>
            </a:r>
            <a:r>
              <a:rPr lang="en-NZ" sz="2000" dirty="0"/>
              <a:t> </a:t>
            </a:r>
            <a:r>
              <a:rPr lang="en-NZ" sz="2000" dirty="0" err="1"/>
              <a:t>pl</a:t>
            </a:r>
            <a:r>
              <a:rPr lang="en-NZ" sz="2000" dirty="0"/>
              <a:t> </a:t>
            </a:r>
            <a:r>
              <a:rPr lang="en-NZ" sz="2000" dirty="0" err="1"/>
              <a:t>weymouth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</a:t>
            </a:r>
            <a:r>
              <a:rPr lang="en-NZ" sz="2000" dirty="0"/>
              <a:t> </a:t>
            </a:r>
            <a:r>
              <a:rPr lang="en-NZ" sz="2000" dirty="0" err="1"/>
              <a:t>st</a:t>
            </a:r>
            <a:r>
              <a:rPr lang="en-NZ" sz="2000" dirty="0"/>
              <a:t> </a:t>
            </a:r>
            <a:r>
              <a:rPr lang="en-NZ" sz="2000" dirty="0" err="1"/>
              <a:t>greenlane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</a:t>
            </a:r>
            <a:r>
              <a:rPr lang="en-NZ" sz="2000" dirty="0"/>
              <a:t> </a:t>
            </a:r>
            <a:r>
              <a:rPr lang="en-NZ" sz="2000" dirty="0" err="1"/>
              <a:t>sunde</a:t>
            </a:r>
            <a:r>
              <a:rPr lang="en-NZ" sz="2000" dirty="0"/>
              <a:t> </a:t>
            </a:r>
            <a:r>
              <a:rPr lang="en-NZ" sz="2000" dirty="0" err="1"/>
              <a:t>pl</a:t>
            </a:r>
            <a:r>
              <a:rPr lang="en-NZ" sz="2000" dirty="0"/>
              <a:t> glen </a:t>
            </a:r>
            <a:r>
              <a:rPr lang="en-NZ" sz="2000" dirty="0" err="1"/>
              <a:t>eden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adams</a:t>
            </a:r>
            <a:r>
              <a:rPr lang="en-NZ" sz="2000" dirty="0"/>
              <a:t> </a:t>
            </a:r>
            <a:r>
              <a:rPr lang="en-NZ" sz="2000" dirty="0" err="1"/>
              <a:t>pl</a:t>
            </a:r>
            <a:r>
              <a:rPr lang="en-NZ" sz="2000" dirty="0"/>
              <a:t> </a:t>
            </a:r>
            <a:r>
              <a:rPr lang="en-NZ" sz="2000" dirty="0" err="1"/>
              <a:t>kamo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adams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 </a:t>
            </a:r>
            <a:r>
              <a:rPr lang="en-NZ" sz="2000" dirty="0" err="1"/>
              <a:t>awarua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adams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 </a:t>
            </a:r>
            <a:r>
              <a:rPr lang="en-NZ" sz="2000" dirty="0" err="1"/>
              <a:t>kaukapakapa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adams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 </a:t>
            </a:r>
            <a:r>
              <a:rPr lang="en-NZ" sz="2000" dirty="0" err="1"/>
              <a:t>manurewa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adams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 </a:t>
            </a:r>
            <a:r>
              <a:rPr lang="en-NZ" sz="2000" dirty="0" err="1"/>
              <a:t>thornton</a:t>
            </a:r>
            <a:r>
              <a:rPr lang="en-NZ" sz="2000" dirty="0"/>
              <a:t> bay</a:t>
            </a:r>
          </a:p>
          <a:p>
            <a:pPr>
              <a:spcBef>
                <a:spcPts val="0"/>
              </a:spcBef>
            </a:pPr>
            <a:r>
              <a:rPr lang="en-NZ" sz="2000" dirty="0" err="1"/>
              <a:t>adams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 </a:t>
            </a:r>
            <a:r>
              <a:rPr lang="en-NZ" sz="2000" dirty="0" err="1"/>
              <a:t>whangapoua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adams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 </a:t>
            </a:r>
            <a:r>
              <a:rPr lang="en-NZ" sz="2000" dirty="0" err="1"/>
              <a:t>whareora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adamson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 </a:t>
            </a:r>
            <a:r>
              <a:rPr lang="en-NZ" sz="2000" dirty="0" err="1"/>
              <a:t>ormiston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addington</a:t>
            </a:r>
            <a:r>
              <a:rPr lang="en-NZ" sz="2000" dirty="0"/>
              <a:t> </a:t>
            </a:r>
            <a:r>
              <a:rPr lang="en-NZ" sz="2000" dirty="0" err="1"/>
              <a:t>ave</a:t>
            </a:r>
            <a:r>
              <a:rPr lang="en-NZ" sz="2000" dirty="0"/>
              <a:t> </a:t>
            </a:r>
            <a:r>
              <a:rPr lang="en-NZ" sz="2000" dirty="0" err="1"/>
              <a:t>manurewa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addis</a:t>
            </a:r>
            <a:r>
              <a:rPr lang="en-NZ" sz="2000" dirty="0"/>
              <a:t> </a:t>
            </a:r>
            <a:r>
              <a:rPr lang="en-NZ" sz="2000" dirty="0" err="1"/>
              <a:t>pl</a:t>
            </a:r>
            <a:r>
              <a:rPr lang="en-NZ" sz="2000" dirty="0"/>
              <a:t> shelly park</a:t>
            </a:r>
          </a:p>
          <a:p>
            <a:pPr>
              <a:spcBef>
                <a:spcPts val="0"/>
              </a:spcBef>
            </a:pPr>
            <a:r>
              <a:rPr lang="en-NZ" sz="2000" dirty="0" err="1"/>
              <a:t>addison</a:t>
            </a:r>
            <a:r>
              <a:rPr lang="en-NZ" sz="2000" dirty="0"/>
              <a:t> </a:t>
            </a:r>
            <a:r>
              <a:rPr lang="en-NZ" sz="2000" dirty="0" err="1"/>
              <a:t>dr</a:t>
            </a:r>
            <a:r>
              <a:rPr lang="en-NZ" sz="2000" dirty="0"/>
              <a:t> </a:t>
            </a:r>
            <a:r>
              <a:rPr lang="en-NZ" sz="2000" dirty="0" err="1"/>
              <a:t>glendene</a:t>
            </a:r>
            <a:endParaRPr lang="en-NZ" sz="2000" dirty="0"/>
          </a:p>
          <a:p>
            <a:pPr>
              <a:spcBef>
                <a:spcPts val="0"/>
              </a:spcBef>
            </a:pPr>
            <a:r>
              <a:rPr lang="en-NZ" sz="2000" dirty="0" err="1"/>
              <a:t>addison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 </a:t>
            </a:r>
            <a:r>
              <a:rPr lang="en-NZ" sz="2000" dirty="0" err="1" smtClean="0"/>
              <a:t>pataua</a:t>
            </a:r>
            <a:endParaRPr lang="en-NZ" sz="2000" dirty="0" smtClean="0"/>
          </a:p>
          <a:p>
            <a:pPr>
              <a:spcBef>
                <a:spcPts val="0"/>
              </a:spcBef>
            </a:pPr>
            <a:r>
              <a:rPr lang="en-AU" sz="2000" dirty="0"/>
              <a:t> </a:t>
            </a:r>
            <a:r>
              <a:rPr lang="en-AU" sz="2000" dirty="0" smtClean="0"/>
              <a:t>  :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6927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Tree: set of strings/keys (if map </a:t>
            </a:r>
            <a:r>
              <a:rPr lang="en-AU" sz="2000" dirty="0"/>
              <a:t> </a:t>
            </a:r>
            <a:r>
              <a:rPr lang="en-AU" sz="2000" dirty="0" smtClean="0"/>
              <a:t>string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→ value )</a:t>
            </a:r>
            <a:r>
              <a:rPr lang="en-AU" sz="2000" dirty="0" smtClean="0"/>
              <a:t> </a:t>
            </a:r>
          </a:p>
          <a:p>
            <a:pPr lvl="1"/>
            <a:r>
              <a:rPr lang="en-AU" sz="2000" dirty="0" smtClean="0"/>
              <a:t>children indexed by elements of the key</a:t>
            </a:r>
          </a:p>
          <a:p>
            <a:pPr lvl="1"/>
            <a:r>
              <a:rPr lang="en-AU" sz="2000" dirty="0" smtClean="0"/>
              <a:t>nodes corresponding to complete key are marked  </a:t>
            </a:r>
            <a:r>
              <a:rPr lang="en-AU" sz="2000" dirty="0"/>
              <a:t>(</a:t>
            </a:r>
            <a:r>
              <a:rPr lang="en-AU" sz="2000" dirty="0" smtClean="0"/>
              <a:t> contain a value)</a:t>
            </a:r>
          </a:p>
          <a:p>
            <a:pPr lvl="1"/>
            <a:r>
              <a:rPr lang="en-AU" sz="2000" dirty="0" smtClean="0"/>
              <a:t>tree under a node = set of all keys with the prefix so far. </a:t>
            </a:r>
            <a:endParaRPr lang="en-NZ" sz="2000" dirty="0"/>
          </a:p>
        </p:txBody>
      </p:sp>
      <p:sp>
        <p:nvSpPr>
          <p:cNvPr id="4" name="Rectangle 3"/>
          <p:cNvSpPr/>
          <p:nvPr/>
        </p:nvSpPr>
        <p:spPr>
          <a:xfrm>
            <a:off x="683568" y="3140968"/>
            <a:ext cx="230425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numCol="2">
            <a:spAutoFit/>
          </a:bodyPr>
          <a:lstStyle/>
          <a:p>
            <a:pPr>
              <a:spcBef>
                <a:spcPts val="0"/>
              </a:spcBef>
            </a:pPr>
            <a:r>
              <a:rPr lang="en-NZ" sz="1800" dirty="0">
                <a:latin typeface="+mn-lt"/>
              </a:rPr>
              <a:t>had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has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hat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hats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have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he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heal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health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heat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ice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iced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in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ink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irk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iron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jab 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jabs</a:t>
            </a:r>
          </a:p>
          <a:p>
            <a:pPr>
              <a:spcBef>
                <a:spcPts val="0"/>
              </a:spcBef>
            </a:pPr>
            <a:r>
              <a:rPr lang="en-AU" sz="1800" dirty="0">
                <a:latin typeface="+mn-lt"/>
              </a:rPr>
              <a:t>job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868144" y="2776164"/>
            <a:ext cx="144016" cy="1440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67944" y="328022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779912" y="393305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275856" y="4643942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07904" y="4643942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39952" y="4643942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133962" y="5229200"/>
            <a:ext cx="158418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 bwMode="auto">
          <a:xfrm flipH="1">
            <a:off x="4139952" y="2899089"/>
            <a:ext cx="1749283" cy="3811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3"/>
            <a:endCxn id="8" idx="0"/>
          </p:cNvCxnSpPr>
          <p:nvPr/>
        </p:nvCxnSpPr>
        <p:spPr bwMode="auto">
          <a:xfrm flipH="1">
            <a:off x="3851920" y="3403145"/>
            <a:ext cx="237115" cy="5299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 bwMode="auto">
          <a:xfrm flipH="1">
            <a:off x="3347864" y="4077072"/>
            <a:ext cx="504056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 bwMode="auto">
          <a:xfrm flipH="1">
            <a:off x="3779912" y="4077072"/>
            <a:ext cx="72008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4"/>
            <a:endCxn id="11" idx="0"/>
          </p:cNvCxnSpPr>
          <p:nvPr/>
        </p:nvCxnSpPr>
        <p:spPr bwMode="auto">
          <a:xfrm>
            <a:off x="3851920" y="4077072"/>
            <a:ext cx="36004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11" idx="4"/>
            <a:endCxn id="12" idx="0"/>
          </p:cNvCxnSpPr>
          <p:nvPr/>
        </p:nvCxnSpPr>
        <p:spPr bwMode="auto">
          <a:xfrm>
            <a:off x="4211960" y="4787958"/>
            <a:ext cx="1211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6203310" y="327942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347326" y="393305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47326" y="4643942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431960" y="5229200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004048" y="5229200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004048" y="573325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004048" y="6165304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7" name="Straight Arrow Connector 26"/>
          <p:cNvCxnSpPr>
            <a:stCxn id="6" idx="4"/>
            <a:endCxn id="19" idx="0"/>
          </p:cNvCxnSpPr>
          <p:nvPr/>
        </p:nvCxnSpPr>
        <p:spPr bwMode="auto">
          <a:xfrm>
            <a:off x="5940152" y="2920180"/>
            <a:ext cx="335166" cy="3592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19" idx="4"/>
            <a:endCxn id="20" idx="0"/>
          </p:cNvCxnSpPr>
          <p:nvPr/>
        </p:nvCxnSpPr>
        <p:spPr bwMode="auto">
          <a:xfrm>
            <a:off x="6275318" y="3423442"/>
            <a:ext cx="144016" cy="5096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>
            <a:stCxn id="20" idx="4"/>
            <a:endCxn id="21" idx="0"/>
          </p:cNvCxnSpPr>
          <p:nvPr/>
        </p:nvCxnSpPr>
        <p:spPr bwMode="auto">
          <a:xfrm>
            <a:off x="6419334" y="4077072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56" idx="5"/>
            <a:endCxn id="23" idx="0"/>
          </p:cNvCxnSpPr>
          <p:nvPr/>
        </p:nvCxnSpPr>
        <p:spPr bwMode="auto">
          <a:xfrm>
            <a:off x="5126973" y="4766867"/>
            <a:ext cx="376995" cy="46233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Straight Arrow Connector 31"/>
          <p:cNvCxnSpPr>
            <a:stCxn id="56" idx="4"/>
            <a:endCxn id="24" idx="0"/>
          </p:cNvCxnSpPr>
          <p:nvPr/>
        </p:nvCxnSpPr>
        <p:spPr bwMode="auto">
          <a:xfrm>
            <a:off x="5076056" y="4787958"/>
            <a:ext cx="0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24" idx="4"/>
            <a:endCxn id="25" idx="0"/>
          </p:cNvCxnSpPr>
          <p:nvPr/>
        </p:nvCxnSpPr>
        <p:spPr bwMode="auto">
          <a:xfrm>
            <a:off x="5076056" y="5373216"/>
            <a:ext cx="0" cy="36004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stCxn id="25" idx="4"/>
            <a:endCxn id="26" idx="0"/>
          </p:cNvCxnSpPr>
          <p:nvPr/>
        </p:nvCxnSpPr>
        <p:spPr bwMode="auto">
          <a:xfrm>
            <a:off x="5076056" y="5877272"/>
            <a:ext cx="0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7499454" y="3278632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499454" y="393305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499454" y="4643942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499454" y="5229200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291542" y="393305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8291542" y="4581128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3" name="Straight Arrow Connector 42"/>
          <p:cNvCxnSpPr>
            <a:stCxn id="6" idx="5"/>
            <a:endCxn id="35" idx="0"/>
          </p:cNvCxnSpPr>
          <p:nvPr/>
        </p:nvCxnSpPr>
        <p:spPr bwMode="auto">
          <a:xfrm>
            <a:off x="5991069" y="2899089"/>
            <a:ext cx="1580393" cy="37954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>
            <a:stCxn id="35" idx="4"/>
            <a:endCxn id="36" idx="0"/>
          </p:cNvCxnSpPr>
          <p:nvPr/>
        </p:nvCxnSpPr>
        <p:spPr bwMode="auto">
          <a:xfrm>
            <a:off x="7571462" y="3422648"/>
            <a:ext cx="0" cy="5104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36" idx="4"/>
            <a:endCxn id="37" idx="0"/>
          </p:cNvCxnSpPr>
          <p:nvPr/>
        </p:nvCxnSpPr>
        <p:spPr bwMode="auto">
          <a:xfrm>
            <a:off x="7571462" y="4077072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6" name="Straight Arrow Connector 45"/>
          <p:cNvCxnSpPr>
            <a:stCxn id="37" idx="4"/>
            <a:endCxn id="38" idx="0"/>
          </p:cNvCxnSpPr>
          <p:nvPr/>
        </p:nvCxnSpPr>
        <p:spPr bwMode="auto">
          <a:xfrm>
            <a:off x="7571462" y="4787958"/>
            <a:ext cx="0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>
            <a:stCxn id="35" idx="5"/>
            <a:endCxn id="39" idx="0"/>
          </p:cNvCxnSpPr>
          <p:nvPr/>
        </p:nvCxnSpPr>
        <p:spPr bwMode="auto">
          <a:xfrm>
            <a:off x="7622379" y="3401557"/>
            <a:ext cx="741171" cy="5314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8" name="Straight Arrow Connector 47"/>
          <p:cNvCxnSpPr>
            <a:stCxn id="39" idx="4"/>
            <a:endCxn id="40" idx="0"/>
          </p:cNvCxnSpPr>
          <p:nvPr/>
        </p:nvCxnSpPr>
        <p:spPr bwMode="auto">
          <a:xfrm>
            <a:off x="8363550" y="4077072"/>
            <a:ext cx="0" cy="5040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19" idx="5"/>
            <a:endCxn id="66" idx="1"/>
          </p:cNvCxnSpPr>
          <p:nvPr/>
        </p:nvCxnSpPr>
        <p:spPr bwMode="auto">
          <a:xfrm>
            <a:off x="6326235" y="3402351"/>
            <a:ext cx="571299" cy="551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5843270" y="393305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5843270" y="4643942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843270" y="5229200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04048" y="3933056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004048" y="4643942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572000" y="4643942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8" name="Straight Arrow Connector 57"/>
          <p:cNvCxnSpPr>
            <a:stCxn id="19" idx="3"/>
            <a:endCxn id="52" idx="0"/>
          </p:cNvCxnSpPr>
          <p:nvPr/>
        </p:nvCxnSpPr>
        <p:spPr bwMode="auto">
          <a:xfrm flipH="1">
            <a:off x="5915278" y="3402351"/>
            <a:ext cx="309123" cy="53070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Arrow Connector 58"/>
          <p:cNvCxnSpPr>
            <a:stCxn id="52" idx="4"/>
            <a:endCxn id="53" idx="0"/>
          </p:cNvCxnSpPr>
          <p:nvPr/>
        </p:nvCxnSpPr>
        <p:spPr bwMode="auto">
          <a:xfrm>
            <a:off x="5915278" y="4077072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>
            <a:stCxn id="53" idx="4"/>
            <a:endCxn id="54" idx="0"/>
          </p:cNvCxnSpPr>
          <p:nvPr/>
        </p:nvCxnSpPr>
        <p:spPr bwMode="auto">
          <a:xfrm>
            <a:off x="5915278" y="4787958"/>
            <a:ext cx="0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>
            <a:stCxn id="7" idx="5"/>
            <a:endCxn id="55" idx="0"/>
          </p:cNvCxnSpPr>
          <p:nvPr/>
        </p:nvCxnSpPr>
        <p:spPr bwMode="auto">
          <a:xfrm>
            <a:off x="4190869" y="3403145"/>
            <a:ext cx="885187" cy="5299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2" name="Straight Arrow Connector 61"/>
          <p:cNvCxnSpPr>
            <a:stCxn id="55" idx="4"/>
            <a:endCxn id="56" idx="0"/>
          </p:cNvCxnSpPr>
          <p:nvPr/>
        </p:nvCxnSpPr>
        <p:spPr bwMode="auto">
          <a:xfrm>
            <a:off x="5076056" y="4077072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Arrow Connector 62"/>
          <p:cNvCxnSpPr>
            <a:stCxn id="8" idx="4"/>
            <a:endCxn id="57" idx="0"/>
          </p:cNvCxnSpPr>
          <p:nvPr/>
        </p:nvCxnSpPr>
        <p:spPr bwMode="auto">
          <a:xfrm>
            <a:off x="3851920" y="4077072"/>
            <a:ext cx="792088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5" idx="0"/>
          </p:cNvCxnSpPr>
          <p:nvPr/>
        </p:nvCxnSpPr>
        <p:spPr bwMode="auto">
          <a:xfrm>
            <a:off x="4644008" y="4787958"/>
            <a:ext cx="0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4572000" y="5229200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876443" y="393305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7" name="Straight Arrow Connector 66"/>
          <p:cNvCxnSpPr>
            <a:stCxn id="66" idx="4"/>
            <a:endCxn id="68" idx="0"/>
          </p:cNvCxnSpPr>
          <p:nvPr/>
        </p:nvCxnSpPr>
        <p:spPr bwMode="auto">
          <a:xfrm>
            <a:off x="6948451" y="4077072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6876443" y="4643942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19134" y="278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h</a:t>
            </a:r>
            <a:endParaRPr lang="en-NZ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848206" y="292494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err="1" smtClean="0"/>
              <a:t>i</a:t>
            </a:r>
            <a:endParaRPr lang="en-NZ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784310" y="278092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err="1"/>
              <a:t>j</a:t>
            </a:r>
            <a:endParaRPr lang="en-NZ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707904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a</a:t>
            </a:r>
            <a:endParaRPr lang="en-NZ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355976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e</a:t>
            </a:r>
            <a:endParaRPr lang="en-NZ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46388" y="3501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c</a:t>
            </a:r>
            <a:endParaRPr lang="en-NZ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106428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n</a:t>
            </a:r>
            <a:endParaRPr lang="en-NZ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661780" y="35010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r</a:t>
            </a:r>
            <a:endParaRPr lang="en-NZ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30564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a</a:t>
            </a:r>
            <a:endParaRPr lang="en-NZ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050644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o</a:t>
            </a:r>
            <a:endParaRPr lang="en-NZ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286986" y="42303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d</a:t>
            </a:r>
            <a:endParaRPr lang="en-NZ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563888" y="4230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s</a:t>
            </a:r>
            <a:endParaRPr lang="en-NZ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40790" y="4230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t</a:t>
            </a:r>
            <a:endParaRPr lang="en-NZ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331102" y="4230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v</a:t>
            </a:r>
            <a:endParaRPr lang="en-NZ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88024" y="414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a</a:t>
            </a:r>
            <a:endParaRPr lang="en-NZ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652120" y="414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e</a:t>
            </a:r>
            <a:endParaRPr lang="en-NZ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178436" y="414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k</a:t>
            </a:r>
            <a:endParaRPr lang="en-NZ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82492" y="414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k</a:t>
            </a:r>
            <a:endParaRPr lang="en-NZ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30564" y="414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b</a:t>
            </a:r>
            <a:endParaRPr lang="en-NZ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147526" y="414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b</a:t>
            </a:r>
            <a:endParaRPr lang="en-NZ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652120" y="4770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s</a:t>
            </a:r>
            <a:endParaRPr lang="en-NZ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23928" y="4770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s</a:t>
            </a:r>
            <a:endParaRPr lang="en-NZ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355976" y="4770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e</a:t>
            </a:r>
            <a:endParaRPr lang="en-NZ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835158" y="47704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l</a:t>
            </a:r>
            <a:endParaRPr lang="en-NZ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92080" y="47704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t</a:t>
            </a:r>
            <a:endParaRPr lang="en-NZ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835158" y="53639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t</a:t>
            </a:r>
            <a:endParaRPr lang="en-NZ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835158" y="5795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h</a:t>
            </a:r>
            <a:endParaRPr lang="en-NZ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330564" y="4770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s</a:t>
            </a:r>
            <a:endParaRPr lang="en-NZ" sz="1200" dirty="0"/>
          </a:p>
        </p:txBody>
      </p:sp>
      <p:sp>
        <p:nvSpPr>
          <p:cNvPr id="94" name="Oval 93"/>
          <p:cNvSpPr/>
          <p:nvPr/>
        </p:nvSpPr>
        <p:spPr bwMode="auto">
          <a:xfrm>
            <a:off x="6333883" y="3937049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5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5715000"/>
          </a:xfrm>
        </p:spPr>
        <p:txBody>
          <a:bodyPr/>
          <a:lstStyle/>
          <a:p>
            <a:r>
              <a:rPr lang="en-AU" sz="2000" dirty="0" smtClean="0"/>
              <a:t>Each node contains </a:t>
            </a:r>
          </a:p>
          <a:p>
            <a:pPr lvl="1"/>
            <a:r>
              <a:rPr lang="en-AU" sz="2000" dirty="0" smtClean="0"/>
              <a:t>marker  (if set) or associated value (if map)</a:t>
            </a:r>
            <a:endParaRPr lang="en-AU" sz="2000" dirty="0"/>
          </a:p>
          <a:p>
            <a:pPr lvl="1"/>
            <a:r>
              <a:rPr lang="en-AU" sz="2000" dirty="0" smtClean="0"/>
              <a:t>a map:  char  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→ </a:t>
            </a:r>
            <a:r>
              <a:rPr lang="en-AU" sz="2000" dirty="0" smtClean="0"/>
              <a:t>  </a:t>
            </a:r>
            <a:r>
              <a:rPr lang="en-AU" sz="2000" dirty="0" err="1" smtClean="0"/>
              <a:t>subtree</a:t>
            </a:r>
            <a:endParaRPr lang="en-AU" sz="2000" dirty="0" smtClean="0"/>
          </a:p>
          <a:p>
            <a:pPr marL="446088" lvl="1" indent="0">
              <a:buNone/>
              <a:tabLst>
                <a:tab pos="6456363" algn="l"/>
              </a:tabLst>
            </a:pPr>
            <a:endParaRPr lang="en-AU" sz="2000" dirty="0" smtClean="0"/>
          </a:p>
          <a:p>
            <a:pPr marL="446088" lvl="1" indent="0">
              <a:buNone/>
              <a:tabLst>
                <a:tab pos="6456363" algn="l"/>
              </a:tabLst>
            </a:pPr>
            <a:r>
              <a:rPr lang="en-AU" sz="2000" dirty="0" smtClean="0"/>
              <a:t>	</a:t>
            </a:r>
          </a:p>
          <a:p>
            <a:pPr marL="446088" lvl="1" indent="0">
              <a:buNone/>
              <a:tabLst>
                <a:tab pos="6456363" algn="l"/>
              </a:tabLst>
            </a:pPr>
            <a:endParaRPr lang="en-US" sz="2000" dirty="0"/>
          </a:p>
          <a:p>
            <a:pPr marL="446088" lvl="1" indent="0">
              <a:buNone/>
              <a:tabLst>
                <a:tab pos="6456363" algn="l"/>
              </a:tabLst>
            </a:pPr>
            <a:endParaRPr lang="en-US" sz="2000" dirty="0" smtClean="0"/>
          </a:p>
          <a:p>
            <a:pPr marL="446088" lvl="1" indent="0">
              <a:buNone/>
              <a:tabLst>
                <a:tab pos="6456363" algn="l"/>
              </a:tabLst>
            </a:pPr>
            <a:endParaRPr lang="en-AU" sz="2000" dirty="0"/>
          </a:p>
          <a:p>
            <a:r>
              <a:rPr lang="en-AU" sz="2000" dirty="0"/>
              <a:t>A</a:t>
            </a:r>
            <a:r>
              <a:rPr lang="en-AU" sz="2000" dirty="0" smtClean="0"/>
              <a:t>lgorithm for contains(word)  /  </a:t>
            </a:r>
            <a:r>
              <a:rPr lang="en-AU" sz="2000" dirty="0" smtClean="0">
                <a:solidFill>
                  <a:schemeClr val="accent2"/>
                </a:solidFill>
              </a:rPr>
              <a:t>get(key)</a:t>
            </a:r>
          </a:p>
          <a:p>
            <a:pPr marL="854075" lvl="2" indent="0">
              <a:buNone/>
            </a:pPr>
            <a:r>
              <a:rPr lang="en-AU" sz="2000" dirty="0" smtClean="0"/>
              <a:t>node 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← root of </a:t>
            </a:r>
            <a:r>
              <a:rPr lang="en-AU" sz="2000" dirty="0" err="1" smtClean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trie</a:t>
            </a:r>
            <a:endParaRPr lang="en-AU" sz="2000" dirty="0" smtClean="0"/>
          </a:p>
          <a:p>
            <a:pPr marL="854075" lvl="2" indent="0">
              <a:buNone/>
            </a:pPr>
            <a:r>
              <a:rPr lang="en-AU" sz="2000" dirty="0" smtClean="0"/>
              <a:t>for each character in word:</a:t>
            </a:r>
          </a:p>
          <a:p>
            <a:pPr marL="1262063" lvl="3" indent="0">
              <a:buNone/>
            </a:pPr>
            <a:r>
              <a:rPr lang="en-AU" sz="2000" dirty="0" smtClean="0"/>
              <a:t>node  </a:t>
            </a:r>
            <a:r>
              <a:rPr lang="en-AU" sz="2000" dirty="0" smtClean="0">
                <a:sym typeface="Wingdings" pitchFamily="2" charset="2"/>
              </a:rPr>
              <a:t>← </a:t>
            </a:r>
            <a:r>
              <a:rPr lang="en-AU" sz="2000" dirty="0" err="1" smtClean="0">
                <a:sym typeface="Wingdings" pitchFamily="2" charset="2"/>
              </a:rPr>
              <a:t>node.child.get</a:t>
            </a:r>
            <a:r>
              <a:rPr lang="en-AU" sz="2000" dirty="0" smtClean="0">
                <a:sym typeface="Wingdings" pitchFamily="2" charset="2"/>
              </a:rPr>
              <a:t>(character)</a:t>
            </a:r>
          </a:p>
          <a:p>
            <a:pPr marL="854075" lvl="2" indent="0">
              <a:buNone/>
            </a:pPr>
            <a:r>
              <a:rPr lang="en-AU" sz="2000" dirty="0" smtClean="0">
                <a:sym typeface="Wingdings" pitchFamily="2" charset="2"/>
              </a:rPr>
              <a:t>return  </a:t>
            </a:r>
            <a:r>
              <a:rPr lang="en-AU" sz="2000" dirty="0" err="1" smtClean="0">
                <a:sym typeface="Wingdings" pitchFamily="2" charset="2"/>
              </a:rPr>
              <a:t>node.marked</a:t>
            </a:r>
            <a:r>
              <a:rPr lang="en-AU" sz="2000" dirty="0" smtClean="0">
                <a:sym typeface="Wingdings" pitchFamily="2" charset="2"/>
              </a:rPr>
              <a:t>      /    </a:t>
            </a:r>
            <a:r>
              <a:rPr lang="en-AU" sz="2000" dirty="0" err="1" smtClean="0">
                <a:solidFill>
                  <a:schemeClr val="accent2"/>
                </a:solidFill>
                <a:sym typeface="Wingdings" pitchFamily="2" charset="2"/>
              </a:rPr>
              <a:t>node.value</a:t>
            </a:r>
            <a:endParaRPr lang="en-AU" sz="2000" dirty="0" smtClean="0">
              <a:solidFill>
                <a:schemeClr val="accent2"/>
              </a:solidFill>
            </a:endParaRPr>
          </a:p>
          <a:p>
            <a:pPr marL="854075" lvl="2" indent="0">
              <a:buNone/>
            </a:pPr>
            <a:endParaRPr lang="en-NZ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67744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83768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99792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15816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31840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47864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63888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9912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95936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11960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27984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k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508104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z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children    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83768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699792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15816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1840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47864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563888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79912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995936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11960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427984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508104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724128" y="263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_</a:t>
            </a:r>
            <a:endParaRPr kumimoji="0" lang="en-NZ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724128" y="285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2123728" y="2958397"/>
            <a:ext cx="252028" cy="5542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2375756" y="2958397"/>
            <a:ext cx="216024" cy="5542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627784" y="2958397"/>
            <a:ext cx="180020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2843808" y="2958397"/>
            <a:ext cx="180020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131840" y="2958397"/>
            <a:ext cx="108012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3347864" y="2958397"/>
            <a:ext cx="108012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581890" y="2958397"/>
            <a:ext cx="90010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87924" y="2958397"/>
            <a:ext cx="0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103948" y="2958397"/>
            <a:ext cx="0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319972" y="2958397"/>
            <a:ext cx="0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535996" y="2958397"/>
            <a:ext cx="108012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608463" y="2958397"/>
            <a:ext cx="115665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5827038" y="2958397"/>
            <a:ext cx="113114" cy="5760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195736" y="2313949"/>
            <a:ext cx="11161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value                     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1304692" y="2219093"/>
            <a:ext cx="4884235" cy="1028814"/>
          </a:xfrm>
          <a:prstGeom prst="roundRect">
            <a:avLst>
              <a:gd name="adj" fmla="val 2859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8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</a:t>
            </a:r>
            <a:r>
              <a:rPr lang="en-AU" dirty="0" err="1" smtClean="0"/>
              <a:t>Trie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add(“he”)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add(“inch”)</a:t>
            </a:r>
            <a:endParaRPr lang="en-AU" sz="2000" dirty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a</a:t>
            </a:r>
            <a:r>
              <a:rPr lang="en-AU" sz="2000" dirty="0" smtClean="0"/>
              <a:t>dd (word)  /   </a:t>
            </a:r>
            <a:r>
              <a:rPr lang="en-AU" sz="2000" dirty="0" smtClean="0">
                <a:solidFill>
                  <a:schemeClr val="accent2"/>
                </a:solidFill>
              </a:rPr>
              <a:t>put(word, </a:t>
            </a:r>
            <a:r>
              <a:rPr lang="en-AU" sz="2000" dirty="0" err="1" smtClean="0">
                <a:solidFill>
                  <a:schemeClr val="accent2"/>
                </a:solidFill>
              </a:rPr>
              <a:t>val</a:t>
            </a:r>
            <a:r>
              <a:rPr lang="en-AU" sz="2000" dirty="0" smtClean="0">
                <a:solidFill>
                  <a:schemeClr val="accent2"/>
                </a:solidFill>
              </a:rPr>
              <a:t>)</a:t>
            </a:r>
          </a:p>
          <a:p>
            <a:pPr marL="446088" lvl="1" indent="0">
              <a:buNone/>
            </a:pPr>
            <a:r>
              <a:rPr lang="en-AU" sz="2000" dirty="0" smtClean="0"/>
              <a:t>node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← root</a:t>
            </a:r>
          </a:p>
          <a:p>
            <a:pPr marL="446088" lvl="1" indent="0">
              <a:buNone/>
            </a:pPr>
            <a:r>
              <a:rPr lang="en-AU" sz="2000" dirty="0" smtClean="0"/>
              <a:t>for each character in word:</a:t>
            </a:r>
          </a:p>
          <a:p>
            <a:pPr marL="854075" lvl="2" indent="0">
              <a:buNone/>
            </a:pPr>
            <a:r>
              <a:rPr lang="en-AU" sz="2000" dirty="0" smtClean="0"/>
              <a:t>if </a:t>
            </a:r>
            <a:r>
              <a:rPr lang="en-AU" sz="2000" dirty="0" err="1" smtClean="0"/>
              <a:t>node.children.get</a:t>
            </a:r>
            <a:r>
              <a:rPr lang="en-AU" sz="2000" dirty="0" smtClean="0"/>
              <a:t>(character) is null</a:t>
            </a:r>
          </a:p>
          <a:p>
            <a:pPr marL="1262063" lvl="3" indent="0">
              <a:buNone/>
            </a:pPr>
            <a:r>
              <a:rPr lang="en-AU" sz="2000" dirty="0" err="1" smtClean="0"/>
              <a:t>node.children.get</a:t>
            </a:r>
            <a:r>
              <a:rPr lang="en-AU" sz="2000" dirty="0" smtClean="0"/>
              <a:t>(character</a:t>
            </a:r>
            <a:r>
              <a:rPr lang="en-AU" sz="2000" dirty="0"/>
              <a:t>)</a:t>
            </a:r>
            <a:r>
              <a:rPr lang="en-AU" sz="2000" dirty="0" smtClean="0"/>
              <a:t>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← new node</a:t>
            </a:r>
          </a:p>
          <a:p>
            <a:pPr marL="854075" lvl="2" indent="0">
              <a:buNone/>
            </a:pP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node ← </a:t>
            </a:r>
            <a:r>
              <a:rPr lang="en-AU" sz="2000" dirty="0" err="1" smtClean="0">
                <a:latin typeface="Arial Unicode MS"/>
                <a:ea typeface="Arial Unicode MS"/>
                <a:cs typeface="Arial Unicode MS"/>
              </a:rPr>
              <a:t>node.children.get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(character)</a:t>
            </a:r>
          </a:p>
          <a:p>
            <a:pPr marL="446088" lvl="1" indent="0">
              <a:buNone/>
            </a:pPr>
            <a:r>
              <a:rPr lang="en-AU" sz="2000" dirty="0" err="1" smtClean="0">
                <a:latin typeface="Arial Unicode MS"/>
                <a:ea typeface="Arial Unicode MS"/>
                <a:cs typeface="Arial Unicode MS"/>
              </a:rPr>
              <a:t>node.marked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 ← true    /   </a:t>
            </a:r>
            <a:r>
              <a:rPr lang="en-AU" sz="2000" dirty="0" smtClean="0">
                <a:solidFill>
                  <a:schemeClr val="accent2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sz="2000" dirty="0" err="1" smtClean="0">
                <a:solidFill>
                  <a:schemeClr val="accent2"/>
                </a:solidFill>
                <a:latin typeface="Arial Unicode MS"/>
                <a:ea typeface="Arial Unicode MS"/>
                <a:cs typeface="Arial Unicode MS"/>
              </a:rPr>
              <a:t>node.value</a:t>
            </a:r>
            <a:r>
              <a:rPr lang="en-AU" sz="2000" dirty="0" smtClean="0">
                <a:solidFill>
                  <a:schemeClr val="accent2"/>
                </a:solidFill>
                <a:latin typeface="Arial Unicode MS"/>
                <a:ea typeface="Arial Unicode MS"/>
                <a:cs typeface="Arial Unicode MS"/>
              </a:rPr>
              <a:t> ← </a:t>
            </a:r>
            <a:r>
              <a:rPr lang="en-AU" sz="2000" dirty="0" err="1" smtClean="0">
                <a:solidFill>
                  <a:schemeClr val="accent2"/>
                </a:solidFill>
                <a:latin typeface="Arial Unicode MS"/>
                <a:ea typeface="Arial Unicode MS"/>
                <a:cs typeface="Arial Unicode MS"/>
              </a:rPr>
              <a:t>val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 </a:t>
            </a:r>
            <a:endParaRPr lang="en-AU" sz="20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444208" y="1191988"/>
            <a:ext cx="144016" cy="1440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44008" y="1696044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55976" y="234888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51920" y="3059766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83968" y="3059766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16016" y="3059766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10026" y="3645024"/>
            <a:ext cx="158418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 bwMode="auto">
          <a:xfrm flipH="1">
            <a:off x="4716016" y="1314913"/>
            <a:ext cx="1749283" cy="3811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 bwMode="auto">
          <a:xfrm flipH="1">
            <a:off x="4427984" y="1818969"/>
            <a:ext cx="237115" cy="5299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 bwMode="auto">
          <a:xfrm flipH="1">
            <a:off x="3923928" y="2492896"/>
            <a:ext cx="504056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>
            <a:stCxn id="6" idx="4"/>
            <a:endCxn id="8" idx="0"/>
          </p:cNvCxnSpPr>
          <p:nvPr/>
        </p:nvCxnSpPr>
        <p:spPr bwMode="auto">
          <a:xfrm flipH="1">
            <a:off x="4355976" y="2492896"/>
            <a:ext cx="72008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 bwMode="auto">
          <a:xfrm>
            <a:off x="4427984" y="2492896"/>
            <a:ext cx="36004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4"/>
            <a:endCxn id="10" idx="0"/>
          </p:cNvCxnSpPr>
          <p:nvPr/>
        </p:nvCxnSpPr>
        <p:spPr bwMode="auto">
          <a:xfrm>
            <a:off x="4788024" y="3203782"/>
            <a:ext cx="1211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6779374" y="169525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948264" y="234888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948264" y="3059766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008024" y="3645024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580112" y="3645024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580112" y="414908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580112" y="4581128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4" name="Straight Arrow Connector 23"/>
          <p:cNvCxnSpPr>
            <a:stCxn id="4" idx="4"/>
            <a:endCxn id="17" idx="0"/>
          </p:cNvCxnSpPr>
          <p:nvPr/>
        </p:nvCxnSpPr>
        <p:spPr bwMode="auto">
          <a:xfrm>
            <a:off x="6516216" y="1336004"/>
            <a:ext cx="335166" cy="3592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4"/>
            <a:endCxn id="18" idx="0"/>
          </p:cNvCxnSpPr>
          <p:nvPr/>
        </p:nvCxnSpPr>
        <p:spPr bwMode="auto">
          <a:xfrm>
            <a:off x="6851382" y="1839266"/>
            <a:ext cx="168890" cy="5096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>
            <a:stCxn id="18" idx="4"/>
            <a:endCxn id="19" idx="0"/>
          </p:cNvCxnSpPr>
          <p:nvPr/>
        </p:nvCxnSpPr>
        <p:spPr bwMode="auto">
          <a:xfrm>
            <a:off x="7020272" y="2492896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8" idx="5"/>
            <a:endCxn id="20" idx="0"/>
          </p:cNvCxnSpPr>
          <p:nvPr/>
        </p:nvCxnSpPr>
        <p:spPr bwMode="auto">
          <a:xfrm>
            <a:off x="5703037" y="3182691"/>
            <a:ext cx="376995" cy="46233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48" idx="4"/>
            <a:endCxn id="21" idx="0"/>
          </p:cNvCxnSpPr>
          <p:nvPr/>
        </p:nvCxnSpPr>
        <p:spPr bwMode="auto">
          <a:xfrm>
            <a:off x="5652120" y="3203782"/>
            <a:ext cx="0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>
            <a:stCxn id="21" idx="4"/>
            <a:endCxn id="22" idx="0"/>
          </p:cNvCxnSpPr>
          <p:nvPr/>
        </p:nvCxnSpPr>
        <p:spPr bwMode="auto">
          <a:xfrm>
            <a:off x="5652120" y="3789040"/>
            <a:ext cx="0" cy="36004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Straight Arrow Connector 29"/>
          <p:cNvCxnSpPr>
            <a:stCxn id="22" idx="4"/>
            <a:endCxn id="23" idx="0"/>
          </p:cNvCxnSpPr>
          <p:nvPr/>
        </p:nvCxnSpPr>
        <p:spPr bwMode="auto">
          <a:xfrm>
            <a:off x="5652120" y="4293096"/>
            <a:ext cx="0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8147526" y="169445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8147526" y="234888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147526" y="3059766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47526" y="3645024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8557314" y="234888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8557314" y="2996952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7" name="Straight Arrow Connector 36"/>
          <p:cNvCxnSpPr>
            <a:stCxn id="4" idx="5"/>
            <a:endCxn id="31" idx="0"/>
          </p:cNvCxnSpPr>
          <p:nvPr/>
        </p:nvCxnSpPr>
        <p:spPr bwMode="auto">
          <a:xfrm>
            <a:off x="6567133" y="1314913"/>
            <a:ext cx="1652401" cy="37954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31" idx="4"/>
            <a:endCxn id="32" idx="0"/>
          </p:cNvCxnSpPr>
          <p:nvPr/>
        </p:nvCxnSpPr>
        <p:spPr bwMode="auto">
          <a:xfrm>
            <a:off x="8219534" y="1838472"/>
            <a:ext cx="0" cy="5104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9" name="Straight Arrow Connector 38"/>
          <p:cNvCxnSpPr>
            <a:stCxn id="32" idx="4"/>
            <a:endCxn id="33" idx="0"/>
          </p:cNvCxnSpPr>
          <p:nvPr/>
        </p:nvCxnSpPr>
        <p:spPr bwMode="auto">
          <a:xfrm>
            <a:off x="8219534" y="2492896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33" idx="4"/>
            <a:endCxn id="34" idx="0"/>
          </p:cNvCxnSpPr>
          <p:nvPr/>
        </p:nvCxnSpPr>
        <p:spPr bwMode="auto">
          <a:xfrm>
            <a:off x="8219534" y="3203782"/>
            <a:ext cx="0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>
            <a:stCxn id="31" idx="5"/>
            <a:endCxn id="35" idx="0"/>
          </p:cNvCxnSpPr>
          <p:nvPr/>
        </p:nvCxnSpPr>
        <p:spPr bwMode="auto">
          <a:xfrm>
            <a:off x="8270451" y="1817381"/>
            <a:ext cx="358871" cy="5314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>
            <a:stCxn id="35" idx="4"/>
            <a:endCxn id="36" idx="0"/>
          </p:cNvCxnSpPr>
          <p:nvPr/>
        </p:nvCxnSpPr>
        <p:spPr bwMode="auto">
          <a:xfrm>
            <a:off x="8629322" y="2492896"/>
            <a:ext cx="0" cy="5040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17" idx="5"/>
            <a:endCxn id="58" idx="1"/>
          </p:cNvCxnSpPr>
          <p:nvPr/>
        </p:nvCxnSpPr>
        <p:spPr bwMode="auto">
          <a:xfrm>
            <a:off x="6902299" y="1818175"/>
            <a:ext cx="809583" cy="551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6419334" y="234888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419334" y="3059766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419334" y="3645024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580112" y="2348880"/>
            <a:ext cx="144016" cy="14401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580112" y="305976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148064" y="3059766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0" name="Straight Arrow Connector 49"/>
          <p:cNvCxnSpPr>
            <a:stCxn id="17" idx="3"/>
            <a:endCxn id="44" idx="0"/>
          </p:cNvCxnSpPr>
          <p:nvPr/>
        </p:nvCxnSpPr>
        <p:spPr bwMode="auto">
          <a:xfrm flipH="1">
            <a:off x="6491342" y="1818175"/>
            <a:ext cx="309123" cy="53070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44" idx="4"/>
            <a:endCxn id="45" idx="0"/>
          </p:cNvCxnSpPr>
          <p:nvPr/>
        </p:nvCxnSpPr>
        <p:spPr bwMode="auto">
          <a:xfrm>
            <a:off x="6491342" y="2492896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6" idx="0"/>
          </p:cNvCxnSpPr>
          <p:nvPr/>
        </p:nvCxnSpPr>
        <p:spPr bwMode="auto">
          <a:xfrm>
            <a:off x="6491342" y="3203782"/>
            <a:ext cx="0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5" idx="5"/>
            <a:endCxn id="47" idx="0"/>
          </p:cNvCxnSpPr>
          <p:nvPr/>
        </p:nvCxnSpPr>
        <p:spPr bwMode="auto">
          <a:xfrm>
            <a:off x="4766933" y="1818969"/>
            <a:ext cx="885187" cy="5299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>
            <a:stCxn id="47" idx="4"/>
            <a:endCxn id="48" idx="0"/>
          </p:cNvCxnSpPr>
          <p:nvPr/>
        </p:nvCxnSpPr>
        <p:spPr bwMode="auto">
          <a:xfrm>
            <a:off x="5652120" y="2492896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>
            <a:stCxn id="6" idx="4"/>
            <a:endCxn id="49" idx="0"/>
          </p:cNvCxnSpPr>
          <p:nvPr/>
        </p:nvCxnSpPr>
        <p:spPr bwMode="auto">
          <a:xfrm>
            <a:off x="4427984" y="2492896"/>
            <a:ext cx="792088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6" name="Straight Arrow Connector 55"/>
          <p:cNvCxnSpPr>
            <a:stCxn id="49" idx="4"/>
            <a:endCxn id="57" idx="0"/>
          </p:cNvCxnSpPr>
          <p:nvPr/>
        </p:nvCxnSpPr>
        <p:spPr bwMode="auto">
          <a:xfrm>
            <a:off x="5220072" y="3203782"/>
            <a:ext cx="0" cy="441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5148064" y="3645024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690791" y="2348880"/>
            <a:ext cx="144016" cy="144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9" name="Straight Arrow Connector 58"/>
          <p:cNvCxnSpPr>
            <a:stCxn id="58" idx="4"/>
            <a:endCxn id="60" idx="0"/>
          </p:cNvCxnSpPr>
          <p:nvPr/>
        </p:nvCxnSpPr>
        <p:spPr bwMode="auto">
          <a:xfrm>
            <a:off x="7762799" y="2492896"/>
            <a:ext cx="0" cy="5668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7690791" y="3059766"/>
            <a:ext cx="144016" cy="144016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95198" y="119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h</a:t>
            </a:r>
            <a:endParaRPr lang="en-NZ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24270" y="13407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err="1" smtClean="0"/>
              <a:t>i</a:t>
            </a:r>
            <a:endParaRPr lang="en-NZ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360374" y="119675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err="1"/>
              <a:t>j</a:t>
            </a:r>
            <a:endParaRPr lang="en-NZ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3968" y="1916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a</a:t>
            </a:r>
            <a:endParaRPr lang="en-NZ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932040" y="1916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e</a:t>
            </a:r>
            <a:endParaRPr lang="en-NZ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2452" y="19168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c</a:t>
            </a:r>
            <a:endParaRPr lang="en-NZ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682492" y="1916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n</a:t>
            </a:r>
            <a:endParaRPr lang="en-NZ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476128" y="191683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r</a:t>
            </a:r>
            <a:endParaRPr lang="en-NZ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978636" y="1916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a</a:t>
            </a:r>
            <a:endParaRPr lang="en-NZ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435558" y="1916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o</a:t>
            </a:r>
            <a:endParaRPr lang="en-NZ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863050" y="2646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d</a:t>
            </a:r>
            <a:endParaRPr lang="en-NZ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139952" y="26462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s</a:t>
            </a:r>
            <a:endParaRPr lang="en-NZ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416854" y="264620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t</a:t>
            </a:r>
            <a:endParaRPr lang="en-NZ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907166" y="26462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v</a:t>
            </a:r>
            <a:endParaRPr lang="en-NZ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364088" y="2562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a</a:t>
            </a:r>
            <a:endParaRPr lang="en-NZ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228184" y="2562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e</a:t>
            </a:r>
            <a:endParaRPr lang="en-NZ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754500" y="2562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k</a:t>
            </a:r>
            <a:endParaRPr lang="en-NZ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496840" y="2562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k</a:t>
            </a:r>
            <a:endParaRPr lang="en-NZ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7978636" y="2562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b</a:t>
            </a:r>
            <a:endParaRPr lang="en-NZ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8413298" y="2562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b</a:t>
            </a:r>
            <a:endParaRPr lang="en-NZ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228184" y="31862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s</a:t>
            </a:r>
            <a:endParaRPr lang="en-NZ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499992" y="31862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s</a:t>
            </a:r>
            <a:endParaRPr lang="en-NZ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932040" y="3186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e</a:t>
            </a:r>
            <a:endParaRPr lang="en-NZ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411222" y="318626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l</a:t>
            </a:r>
            <a:endParaRPr lang="en-NZ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868144" y="318626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t</a:t>
            </a:r>
            <a:endParaRPr lang="en-NZ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411222" y="377974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t</a:t>
            </a:r>
            <a:endParaRPr lang="en-NZ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1222" y="4211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h</a:t>
            </a:r>
            <a:endParaRPr lang="en-NZ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7978636" y="31862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s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5451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5</TotalTime>
  <Words>359</Words>
  <Application>Microsoft Office PowerPoint</Application>
  <PresentationFormat>On-screen Show (4:3)</PresentationFormat>
  <Paragraphs>163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ＭＳ Ｐゴシック</vt:lpstr>
      <vt:lpstr>Arial</vt:lpstr>
      <vt:lpstr>Calibri</vt:lpstr>
      <vt:lpstr>Wingdings</vt:lpstr>
      <vt:lpstr>Alex's VUW Template</vt:lpstr>
      <vt:lpstr>COMP261 Lecture 5</vt:lpstr>
      <vt:lpstr>Index Structures</vt:lpstr>
      <vt:lpstr>Tries</vt:lpstr>
      <vt:lpstr>Tries</vt:lpstr>
      <vt:lpstr>Tries</vt:lpstr>
      <vt:lpstr>Adding to a Trie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Lecture 4 Tries</dc:title>
  <dc:creator>Alex Potanin</dc:creator>
  <cp:lastModifiedBy>Alex Potanin</cp:lastModifiedBy>
  <cp:revision>5</cp:revision>
  <cp:lastPrinted>2016-03-03T22:11:41Z</cp:lastPrinted>
  <dcterms:created xsi:type="dcterms:W3CDTF">2015-03-07T00:22:42Z</dcterms:created>
  <dcterms:modified xsi:type="dcterms:W3CDTF">2016-03-03T22:13:21Z</dcterms:modified>
</cp:coreProperties>
</file>