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4A0C-F93F-6348-88EB-E09500F7AC5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B76F-E482-6F48-A006-9957E91ED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got</a:t>
            </a:r>
            <a:r>
              <a:rPr lang="en-NZ" baseline="0" dirty="0" smtClean="0"/>
              <a:t> through </a:t>
            </a:r>
            <a:r>
              <a:rPr lang="en-NZ" baseline="0" smtClean="0"/>
              <a:t>this slide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36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NZ" dirty="0" err="1" smtClean="0"/>
              <a:t>Dijkstra's</a:t>
            </a:r>
            <a:r>
              <a:rPr lang="en-NZ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Idea:  Grow the paths from the start node, always choosing the next node with the shortest path from the start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endParaRPr lang="en-US" sz="2400" dirty="0"/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endParaRPr lang="en-US" sz="2400" dirty="0"/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69636" y="2317231"/>
            <a:ext cx="5760640" cy="3532664"/>
            <a:chOff x="2276128" y="1879713"/>
            <a:chExt cx="5760640" cy="3532664"/>
          </a:xfrm>
        </p:grpSpPr>
        <p:sp>
          <p:nvSpPr>
            <p:cNvPr id="30" name="Oval 29"/>
            <p:cNvSpPr/>
            <p:nvPr/>
          </p:nvSpPr>
          <p:spPr bwMode="auto">
            <a:xfrm>
              <a:off x="2276128" y="2383769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572272" y="1879713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660504" y="2239753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532712" y="3607905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532712" y="2383769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292352" y="3103849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636168" y="3463889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H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788296" y="4832041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516488" y="4039953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J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452592" y="4760033"/>
              <a:ext cx="504056" cy="50405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/>
                <a:t>F</a:t>
              </a:r>
              <a:endParaRPr kumimoji="0" lang="en-NZ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40" name="Straight Connector 39"/>
            <p:cNvCxnSpPr>
              <a:stCxn id="30" idx="4"/>
              <a:endCxn id="36" idx="0"/>
            </p:cNvCxnSpPr>
            <p:nvPr/>
          </p:nvCxnSpPr>
          <p:spPr bwMode="auto">
            <a:xfrm rot="16200000" flipH="1">
              <a:off x="2420144" y="2995837"/>
              <a:ext cx="576064" cy="3600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/>
            <p:cNvCxnSpPr>
              <a:stCxn id="31" idx="2"/>
              <a:endCxn id="30" idx="7"/>
            </p:cNvCxnSpPr>
            <p:nvPr/>
          </p:nvCxnSpPr>
          <p:spPr bwMode="auto">
            <a:xfrm rot="10800000" flipV="1">
              <a:off x="2706368" y="2131740"/>
              <a:ext cx="865905" cy="32584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Arrow Connector 41"/>
            <p:cNvCxnSpPr>
              <a:stCxn id="35" idx="6"/>
              <a:endCxn id="33" idx="2"/>
            </p:cNvCxnSpPr>
            <p:nvPr/>
          </p:nvCxnSpPr>
          <p:spPr bwMode="auto">
            <a:xfrm>
              <a:off x="4796408" y="3355877"/>
              <a:ext cx="2736304" cy="50405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35" idx="1"/>
              <a:endCxn id="31" idx="5"/>
            </p:cNvCxnSpPr>
            <p:nvPr/>
          </p:nvCxnSpPr>
          <p:spPr bwMode="auto">
            <a:xfrm rot="16200000" flipV="1">
              <a:off x="3750483" y="2561980"/>
              <a:ext cx="867714" cy="36365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35" idx="7"/>
              <a:endCxn id="32" idx="3"/>
            </p:cNvCxnSpPr>
            <p:nvPr/>
          </p:nvCxnSpPr>
          <p:spPr bwMode="auto">
            <a:xfrm rot="5400000" flipH="1" flipV="1">
              <a:off x="4974619" y="2417964"/>
              <a:ext cx="507674" cy="1011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stCxn id="32" idx="6"/>
              <a:endCxn id="34" idx="2"/>
            </p:cNvCxnSpPr>
            <p:nvPr/>
          </p:nvCxnSpPr>
          <p:spPr bwMode="auto">
            <a:xfrm>
              <a:off x="6164560" y="2491781"/>
              <a:ext cx="1368152" cy="14401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34" idx="4"/>
              <a:endCxn id="33" idx="0"/>
            </p:cNvCxnSpPr>
            <p:nvPr/>
          </p:nvCxnSpPr>
          <p:spPr bwMode="auto">
            <a:xfrm rot="5400000">
              <a:off x="7424700" y="3247865"/>
              <a:ext cx="72008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stCxn id="34" idx="3"/>
              <a:endCxn id="38" idx="7"/>
            </p:cNvCxnSpPr>
            <p:nvPr/>
          </p:nvCxnSpPr>
          <p:spPr bwMode="auto">
            <a:xfrm rot="5400000">
              <a:off x="6126747" y="2633988"/>
              <a:ext cx="1299762" cy="16598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32" idx="4"/>
              <a:endCxn id="38" idx="0"/>
            </p:cNvCxnSpPr>
            <p:nvPr/>
          </p:nvCxnSpPr>
          <p:spPr bwMode="auto">
            <a:xfrm rot="5400000">
              <a:off x="5192452" y="3319873"/>
              <a:ext cx="1296144" cy="14401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35" idx="5"/>
              <a:endCxn id="38" idx="1"/>
            </p:cNvCxnSpPr>
            <p:nvPr/>
          </p:nvCxnSpPr>
          <p:spPr bwMode="auto">
            <a:xfrm rot="16200000" flipH="1">
              <a:off x="4866607" y="3390072"/>
              <a:ext cx="579682" cy="8677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38" idx="2"/>
              <a:endCxn id="36" idx="6"/>
            </p:cNvCxnSpPr>
            <p:nvPr/>
          </p:nvCxnSpPr>
          <p:spPr bwMode="auto">
            <a:xfrm rot="10800000">
              <a:off x="3140224" y="3715917"/>
              <a:ext cx="2376264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/>
            <p:cNvCxnSpPr>
              <a:stCxn id="31" idx="4"/>
              <a:endCxn id="37" idx="0"/>
            </p:cNvCxnSpPr>
            <p:nvPr/>
          </p:nvCxnSpPr>
          <p:spPr bwMode="auto">
            <a:xfrm rot="16200000" flipH="1">
              <a:off x="2708176" y="3499893"/>
              <a:ext cx="2448272" cy="21602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>
              <a:stCxn id="36" idx="5"/>
              <a:endCxn id="37" idx="1"/>
            </p:cNvCxnSpPr>
            <p:nvPr/>
          </p:nvCxnSpPr>
          <p:spPr bwMode="auto">
            <a:xfrm rot="16200000" flipH="1">
              <a:off x="2958395" y="4002140"/>
              <a:ext cx="1011730" cy="79570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>
              <a:stCxn id="35" idx="4"/>
              <a:endCxn id="37" idx="7"/>
            </p:cNvCxnSpPr>
            <p:nvPr/>
          </p:nvCxnSpPr>
          <p:spPr bwMode="auto">
            <a:xfrm rot="5400000">
              <a:off x="3732482" y="4093959"/>
              <a:ext cx="1297953" cy="32584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/>
            <p:cNvCxnSpPr>
              <a:stCxn id="38" idx="3"/>
              <a:endCxn id="37" idx="6"/>
            </p:cNvCxnSpPr>
            <p:nvPr/>
          </p:nvCxnSpPr>
          <p:spPr bwMode="auto">
            <a:xfrm rot="5400000">
              <a:off x="4634391" y="4128154"/>
              <a:ext cx="613877" cy="12979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>
              <a:stCxn id="37" idx="5"/>
              <a:endCxn id="39" idx="2"/>
            </p:cNvCxnSpPr>
            <p:nvPr/>
          </p:nvCxnSpPr>
          <p:spPr bwMode="auto">
            <a:xfrm rot="5400000" flipH="1" flipV="1">
              <a:off x="5210453" y="4020142"/>
              <a:ext cx="250219" cy="223405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>
              <a:stCxn id="33" idx="4"/>
              <a:endCxn id="39" idx="7"/>
            </p:cNvCxnSpPr>
            <p:nvPr/>
          </p:nvCxnSpPr>
          <p:spPr bwMode="auto">
            <a:xfrm rot="5400000">
              <a:off x="6972842" y="4021951"/>
              <a:ext cx="721889" cy="9019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>
              <a:stCxn id="38" idx="5"/>
              <a:endCxn id="39" idx="1"/>
            </p:cNvCxnSpPr>
            <p:nvPr/>
          </p:nvCxnSpPr>
          <p:spPr bwMode="auto">
            <a:xfrm rot="16200000" flipH="1">
              <a:off x="6054739" y="4362180"/>
              <a:ext cx="363658" cy="57968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>
              <a:stCxn id="31" idx="6"/>
              <a:endCxn id="32" idx="1"/>
            </p:cNvCxnSpPr>
            <p:nvPr/>
          </p:nvCxnSpPr>
          <p:spPr bwMode="auto">
            <a:xfrm>
              <a:off x="4076328" y="2131741"/>
              <a:ext cx="1657993" cy="18182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>
              <a:stCxn id="30" idx="6"/>
              <a:endCxn id="35" idx="2"/>
            </p:cNvCxnSpPr>
            <p:nvPr/>
          </p:nvCxnSpPr>
          <p:spPr bwMode="auto">
            <a:xfrm>
              <a:off x="2780184" y="2635797"/>
              <a:ext cx="1512168" cy="72008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4724400" y="195172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5</a:t>
              </a:r>
              <a:endParaRPr lang="en-NZ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68616" y="231176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</a:t>
              </a:r>
              <a:endParaRPr lang="en-NZ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48336" y="2527785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3</a:t>
              </a:r>
              <a:endParaRPr lang="en-NZ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24200" y="2095737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7</a:t>
              </a:r>
              <a:endParaRPr lang="en-NZ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28456" y="5073823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25</a:t>
              </a:r>
              <a:endParaRPr lang="en-NZ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40424" y="267180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9</a:t>
              </a:r>
              <a:endParaRPr lang="en-NZ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72272" y="331987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6</a:t>
              </a:r>
              <a:endParaRPr lang="en-NZ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0504" y="295983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</a:t>
              </a:r>
              <a:endParaRPr lang="en-NZ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52392" y="411196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3</a:t>
              </a:r>
              <a:endParaRPr lang="en-NZ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72672" y="4472001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23</a:t>
              </a:r>
              <a:endParaRPr lang="en-NZ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7140" y="3168244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</a:t>
              </a:r>
              <a:endParaRPr lang="en-NZ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92552" y="4399993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18</a:t>
              </a:r>
              <a:endParaRPr lang="en-NZ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48736" y="3247865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4</a:t>
              </a:r>
              <a:endParaRPr lang="en-NZ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20544" y="3371389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17</a:t>
              </a:r>
              <a:endParaRPr lang="en-NZ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216" y="4327985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10</a:t>
              </a:r>
              <a:endParaRPr lang="en-NZ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48336" y="4255977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8</a:t>
              </a:r>
              <a:endParaRPr lang="en-NZ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68216" y="2815817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4</a:t>
              </a:r>
              <a:endParaRPr lang="en-NZ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48136" y="3031841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10</a:t>
              </a:r>
              <a:endParaRPr lang="en-NZ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40424" y="4668280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14</a:t>
              </a:r>
              <a:endParaRPr lang="en-NZ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68416" y="3680660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6</a:t>
              </a:r>
              <a:endParaRPr lang="en-NZ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8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Dijkstra's</a:t>
            </a:r>
            <a:r>
              <a:rPr lang="en-AU" dirty="0" smtClean="0"/>
              <a:t> </a:t>
            </a:r>
            <a:r>
              <a:rPr lang="en-AU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Given:  a graph with weighted edges</a:t>
            </a:r>
            <a:r>
              <a:rPr lang="en-NZ" sz="2400" dirty="0" smtClean="0"/>
              <a:t>.</a:t>
            </a:r>
          </a:p>
          <a:p>
            <a:r>
              <a:rPr lang="en-NZ" sz="2400" dirty="0" smtClean="0"/>
              <a:t>Initialise </a:t>
            </a:r>
            <a:r>
              <a:rPr lang="en-NZ" sz="2400" dirty="0" smtClean="0">
                <a:solidFill>
                  <a:srgbClr val="FF0000"/>
                </a:solidFill>
              </a:rPr>
              <a:t>fringe </a:t>
            </a:r>
            <a:r>
              <a:rPr lang="en-NZ" sz="2400" dirty="0" smtClean="0"/>
              <a:t>to </a:t>
            </a:r>
            <a:r>
              <a:rPr lang="en-NZ" sz="2400" dirty="0"/>
              <a:t>be a set containing start </a:t>
            </a:r>
            <a:r>
              <a:rPr lang="en-NZ" sz="2400" dirty="0" smtClean="0"/>
              <a:t>node</a:t>
            </a:r>
            <a:br>
              <a:rPr lang="en-NZ" sz="2400" dirty="0" smtClean="0"/>
            </a:br>
            <a:r>
              <a:rPr lang="en-NZ" sz="2400" dirty="0" smtClean="0"/>
              <a:t> </a:t>
            </a:r>
            <a:r>
              <a:rPr lang="en-NZ" sz="2400" dirty="0" err="1" smtClean="0"/>
              <a:t>start.pathlength</a:t>
            </a:r>
            <a:r>
              <a:rPr lang="en-NZ" sz="2400" dirty="0" smtClean="0"/>
              <a:t> </a:t>
            </a:r>
            <a:r>
              <a:rPr lang="en-NZ" sz="2400" dirty="0"/>
              <a:t>← </a:t>
            </a:r>
            <a:r>
              <a:rPr lang="en-NZ" sz="2400" dirty="0" smtClean="0"/>
              <a:t>0</a:t>
            </a:r>
            <a:endParaRPr lang="en-NZ" sz="2400" dirty="0"/>
          </a:p>
          <a:p>
            <a:r>
              <a:rPr lang="en-NZ" sz="2400" dirty="0"/>
              <a:t>Initialise path length of all other nodes to </a:t>
            </a:r>
            <a:r>
              <a:rPr lang="en-NZ" sz="2400" dirty="0" smtClean="0">
                <a:sym typeface="Symbol"/>
              </a:rPr>
              <a:t></a:t>
            </a:r>
          </a:p>
          <a:p>
            <a:r>
              <a:rPr lang="en-NZ" sz="2400" dirty="0" smtClean="0"/>
              <a:t>Repeat </a:t>
            </a:r>
            <a:r>
              <a:rPr lang="en-NZ" sz="2400" dirty="0"/>
              <a:t>until visited contains all nodes: </a:t>
            </a:r>
          </a:p>
          <a:p>
            <a:pPr lvl="1"/>
            <a:r>
              <a:rPr lang="en-NZ" sz="2400" dirty="0"/>
              <a:t>Choose </a:t>
            </a:r>
            <a:r>
              <a:rPr lang="en-NZ" sz="2400" dirty="0" smtClean="0"/>
              <a:t>an unvisited node from the fringe with </a:t>
            </a:r>
            <a:r>
              <a:rPr lang="en-NZ" sz="2400" dirty="0">
                <a:solidFill>
                  <a:srgbClr val="FF0000"/>
                </a:solidFill>
              </a:rPr>
              <a:t>minimum</a:t>
            </a:r>
            <a:r>
              <a:rPr lang="en-NZ" sz="2400" dirty="0"/>
              <a:t> </a:t>
            </a:r>
            <a:r>
              <a:rPr lang="en-NZ" sz="2400" dirty="0">
                <a:solidFill>
                  <a:srgbClr val="FF0000"/>
                </a:solidFill>
              </a:rPr>
              <a:t>path length </a:t>
            </a:r>
            <a:r>
              <a:rPr lang="en-NZ" sz="2400" dirty="0" smtClean="0"/>
              <a:t>(</a:t>
            </a:r>
            <a:r>
              <a:rPr lang="en-NZ" sz="2400" dirty="0" err="1" smtClean="0"/>
              <a:t>ie</a:t>
            </a:r>
            <a:r>
              <a:rPr lang="en-NZ" sz="2400" dirty="0" smtClean="0"/>
              <a:t>, length from start to node) </a:t>
            </a:r>
          </a:p>
          <a:p>
            <a:pPr lvl="1"/>
            <a:r>
              <a:rPr lang="en-NZ" sz="2400" dirty="0" smtClean="0"/>
              <a:t>Record the path to the current node</a:t>
            </a:r>
          </a:p>
          <a:p>
            <a:pPr lvl="1"/>
            <a:r>
              <a:rPr lang="en-NZ" sz="2400" dirty="0" smtClean="0"/>
              <a:t>Add unvisited neighbours of current node to fringe</a:t>
            </a:r>
          </a:p>
          <a:p>
            <a:pPr lvl="1"/>
            <a:r>
              <a:rPr lang="en-NZ" sz="2400" dirty="0" smtClean="0"/>
              <a:t>Add </a:t>
            </a:r>
            <a:r>
              <a:rPr lang="en-NZ" sz="2400" dirty="0"/>
              <a:t>the current node to visited </a:t>
            </a:r>
            <a:r>
              <a:rPr lang="en-NZ" sz="2400" dirty="0" smtClean="0"/>
              <a:t>   </a:t>
            </a:r>
          </a:p>
          <a:p>
            <a:pPr marL="446088" lvl="1" indent="0">
              <a:buNone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4271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 and design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to store for each node in the fringe</a:t>
            </a:r>
          </a:p>
          <a:p>
            <a:endParaRPr lang="en-US" sz="2400" dirty="0" smtClean="0"/>
          </a:p>
          <a:p>
            <a:r>
              <a:rPr lang="en-US" sz="2400" dirty="0" smtClean="0"/>
              <a:t>How to store the paths (or find the paths)</a:t>
            </a:r>
          </a:p>
          <a:p>
            <a:endParaRPr lang="en-US" sz="2400" dirty="0" smtClean="0"/>
          </a:p>
          <a:p>
            <a:r>
              <a:rPr lang="en-US" sz="2400" dirty="0" smtClean="0"/>
              <a:t>How to store the visited nodes</a:t>
            </a:r>
          </a:p>
          <a:p>
            <a:endParaRPr lang="en-US" sz="2400" dirty="0"/>
          </a:p>
          <a:p>
            <a:r>
              <a:rPr lang="en-US" sz="2400" dirty="0" smtClean="0"/>
              <a:t>How </a:t>
            </a:r>
            <a:r>
              <a:rPr lang="en-US" sz="2400" dirty="0"/>
              <a:t>to represent the </a:t>
            </a:r>
            <a:endParaRPr lang="en-US" sz="2400" dirty="0" smtClean="0"/>
          </a:p>
          <a:p>
            <a:pPr lvl="1"/>
            <a:r>
              <a:rPr lang="en-US" sz="2400" dirty="0" smtClean="0"/>
              <a:t>graph</a:t>
            </a:r>
          </a:p>
          <a:p>
            <a:pPr lvl="2"/>
            <a:r>
              <a:rPr lang="en-US" sz="2400" dirty="0" smtClean="0"/>
              <a:t>Node</a:t>
            </a:r>
          </a:p>
          <a:p>
            <a:pPr lvl="2"/>
            <a:r>
              <a:rPr lang="en-US" sz="2400" dirty="0" smtClean="0"/>
              <a:t>Edge</a:t>
            </a:r>
          </a:p>
          <a:p>
            <a:pPr lvl="1"/>
            <a:r>
              <a:rPr lang="en-US" sz="2400" dirty="0" smtClean="0"/>
              <a:t>Search node (element of fringe)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61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</a:t>
            </a:r>
            <a:r>
              <a:rPr lang="en-US" dirty="0" err="1" smtClean="0"/>
              <a:t>Dijkstra's</a:t>
            </a:r>
            <a:r>
              <a:rPr lang="en-US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Given:  a weighted graph of </a:t>
            </a:r>
            <a:r>
              <a:rPr lang="en-NZ" sz="2000" i="1" dirty="0" smtClean="0"/>
              <a:t>N  </a:t>
            </a:r>
            <a:r>
              <a:rPr lang="en-NZ" sz="2000" dirty="0" smtClean="0"/>
              <a:t>nodes and a </a:t>
            </a:r>
            <a:r>
              <a:rPr lang="en-NZ" sz="2000" i="1" dirty="0" smtClean="0"/>
              <a:t>start</a:t>
            </a:r>
            <a:r>
              <a:rPr lang="en-NZ" sz="2000" dirty="0" smtClean="0"/>
              <a:t>  node </a:t>
            </a:r>
          </a:p>
          <a:p>
            <a:pPr lvl="1">
              <a:spcBef>
                <a:spcPts val="0"/>
              </a:spcBef>
            </a:pPr>
            <a:r>
              <a:rPr lang="en-NZ" sz="2000" dirty="0" smtClean="0"/>
              <a:t>nodes have an adjacency list of edges</a:t>
            </a:r>
          </a:p>
          <a:p>
            <a:pPr lvl="1">
              <a:spcBef>
                <a:spcPts val="0"/>
              </a:spcBef>
            </a:pPr>
            <a:r>
              <a:rPr lang="en-NZ" sz="2000" dirty="0" smtClean="0"/>
              <a:t>nodes have a </a:t>
            </a:r>
            <a:r>
              <a:rPr lang="en-NZ" sz="2000" i="1" dirty="0" smtClean="0"/>
              <a:t>visited</a:t>
            </a:r>
            <a:r>
              <a:rPr lang="en-NZ" sz="2000" dirty="0" smtClean="0"/>
              <a:t>  flag and </a:t>
            </a:r>
            <a:r>
              <a:rPr lang="en-NZ" sz="2000" i="1" dirty="0" err="1" smtClean="0"/>
              <a:t>pathFrom</a:t>
            </a:r>
            <a:r>
              <a:rPr lang="en-NZ" sz="2000" i="1" dirty="0" smtClean="0"/>
              <a:t>  </a:t>
            </a:r>
            <a:r>
              <a:rPr lang="en-NZ" sz="2000" dirty="0" smtClean="0"/>
              <a:t>and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pathLength</a:t>
            </a:r>
            <a:r>
              <a:rPr lang="en-NZ" sz="2000" i="1" dirty="0" smtClean="0"/>
              <a:t> </a:t>
            </a:r>
            <a:r>
              <a:rPr lang="en-NZ" sz="2000" dirty="0" smtClean="0"/>
              <a:t>fields</a:t>
            </a:r>
          </a:p>
          <a:p>
            <a:pPr lvl="1">
              <a:spcBef>
                <a:spcPts val="0"/>
              </a:spcBef>
            </a:pPr>
            <a:r>
              <a:rPr lang="en-NZ" sz="2000" i="1" dirty="0" smtClean="0"/>
              <a:t>fringe</a:t>
            </a:r>
            <a:r>
              <a:rPr lang="en-NZ" sz="2000" dirty="0" smtClean="0"/>
              <a:t> is a priority queue of search nodes </a:t>
            </a:r>
            <a:r>
              <a:rPr lang="en-NZ" sz="2000" dirty="0" smtClean="0">
                <a:sym typeface="Symbol"/>
              </a:rPr>
              <a:t></a:t>
            </a:r>
            <a:r>
              <a:rPr lang="en-NZ" sz="2000" i="1" u="sng" dirty="0" smtClean="0">
                <a:sym typeface="Symbol"/>
              </a:rPr>
              <a:t>length</a:t>
            </a:r>
            <a:r>
              <a:rPr lang="en-NZ" sz="2000" i="1" dirty="0" smtClean="0">
                <a:sym typeface="Symbol"/>
              </a:rPr>
              <a:t>, node, from</a:t>
            </a:r>
            <a:r>
              <a:rPr lang="en-NZ" sz="2000" dirty="0" smtClean="0">
                <a:sym typeface="Symbol"/>
              </a:rPr>
              <a:t></a:t>
            </a:r>
            <a:endParaRPr lang="en-NZ" sz="2000" dirty="0" smtClean="0"/>
          </a:p>
          <a:p>
            <a:pPr lvl="1">
              <a:spcBef>
                <a:spcPts val="1200"/>
              </a:spcBef>
              <a:buNone/>
            </a:pPr>
            <a:r>
              <a:rPr lang="en-NZ" sz="2000" dirty="0" smtClean="0"/>
              <a:t>Initialise: for all nodes </a:t>
            </a:r>
            <a:r>
              <a:rPr lang="en-NZ" sz="2000" i="1" dirty="0" err="1" smtClean="0"/>
              <a:t>node.visited</a:t>
            </a:r>
            <a:r>
              <a:rPr lang="en-NZ" sz="2000" dirty="0" smtClean="0"/>
              <a:t>  ← false,      </a:t>
            </a:r>
            <a:r>
              <a:rPr lang="en-NZ" sz="2000" i="1" dirty="0" smtClean="0"/>
              <a:t>count </a:t>
            </a:r>
            <a:r>
              <a:rPr lang="en-NZ" sz="2000" dirty="0"/>
              <a:t>← </a:t>
            </a:r>
            <a:r>
              <a:rPr lang="en-NZ" sz="2000" dirty="0" smtClean="0"/>
              <a:t>0 </a:t>
            </a:r>
          </a:p>
          <a:p>
            <a:pPr lvl="1">
              <a:buNone/>
            </a:pPr>
            <a:r>
              <a:rPr lang="en-NZ" sz="2000" i="1" dirty="0" smtClean="0"/>
              <a:t>               </a:t>
            </a:r>
            <a:r>
              <a:rPr lang="en-NZ" sz="2000" i="1" dirty="0" err="1" smtClean="0"/>
              <a:t>fringe</a:t>
            </a:r>
            <a:r>
              <a:rPr lang="en-NZ" sz="2000" dirty="0" err="1" smtClean="0"/>
              <a:t>.enqueue</a:t>
            </a:r>
            <a:r>
              <a:rPr lang="en-NZ" sz="2000" dirty="0" smtClean="0"/>
              <a:t>(</a:t>
            </a:r>
            <a:r>
              <a:rPr lang="en-NZ" sz="2000" dirty="0" smtClean="0">
                <a:sym typeface="Symbol"/>
              </a:rPr>
              <a:t>0, </a:t>
            </a:r>
            <a:r>
              <a:rPr lang="en-NZ" sz="2000" i="1" dirty="0" smtClean="0">
                <a:sym typeface="Symbol"/>
              </a:rPr>
              <a:t>start, null </a:t>
            </a:r>
            <a:r>
              <a:rPr lang="en-NZ" sz="2000" dirty="0" smtClean="0">
                <a:sym typeface="Symbol"/>
              </a:rPr>
              <a:t></a:t>
            </a:r>
            <a:r>
              <a:rPr lang="en-NZ" sz="2000" dirty="0" smtClean="0"/>
              <a:t>), </a:t>
            </a:r>
          </a:p>
          <a:p>
            <a:pPr lvl="1">
              <a:buNone/>
            </a:pPr>
            <a:r>
              <a:rPr lang="en-NZ" sz="2000" b="1" dirty="0" smtClean="0"/>
              <a:t>Repeat</a:t>
            </a:r>
            <a:r>
              <a:rPr lang="en-NZ" sz="2000" dirty="0" smtClean="0"/>
              <a:t> </a:t>
            </a:r>
            <a:r>
              <a:rPr lang="en-NZ" sz="2000" b="1" dirty="0" smtClean="0"/>
              <a:t>until</a:t>
            </a:r>
            <a:r>
              <a:rPr lang="en-NZ" sz="2000" dirty="0" smtClean="0"/>
              <a:t> </a:t>
            </a:r>
            <a:r>
              <a:rPr lang="en-NZ" sz="2000" i="1" dirty="0"/>
              <a:t>fringe</a:t>
            </a:r>
            <a:r>
              <a:rPr lang="en-NZ" sz="2000" dirty="0"/>
              <a:t>  is </a:t>
            </a:r>
            <a:r>
              <a:rPr lang="en-NZ" sz="2000" dirty="0" smtClean="0"/>
              <a:t>empty or </a:t>
            </a:r>
            <a:r>
              <a:rPr lang="en-NZ" sz="2000" i="1" dirty="0" smtClean="0"/>
              <a:t>count</a:t>
            </a:r>
            <a:r>
              <a:rPr lang="en-NZ" sz="2000" dirty="0" smtClean="0"/>
              <a:t>  = N :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dirty="0" smtClean="0">
                <a:sym typeface="Symbol"/>
              </a:rPr>
              <a:t></a:t>
            </a:r>
            <a:r>
              <a:rPr lang="en-NZ" sz="2000" i="1" dirty="0" err="1" smtClean="0">
                <a:sym typeface="Symbol"/>
              </a:rPr>
              <a:t>costToHere</a:t>
            </a:r>
            <a:r>
              <a:rPr lang="en-NZ" sz="2000" i="1" dirty="0" smtClean="0">
                <a:sym typeface="Symbol"/>
              </a:rPr>
              <a:t>, node, from </a:t>
            </a:r>
            <a:r>
              <a:rPr lang="en-NZ" sz="2000" dirty="0" smtClean="0">
                <a:sym typeface="Symbol"/>
              </a:rPr>
              <a:t> </a:t>
            </a:r>
            <a:r>
              <a:rPr lang="en-NZ" sz="2000" i="1" dirty="0" smtClean="0"/>
              <a:t> ←</a:t>
            </a:r>
            <a:r>
              <a:rPr lang="en-NZ" sz="2000" dirty="0" smtClean="0"/>
              <a:t> </a:t>
            </a:r>
            <a:r>
              <a:rPr lang="en-NZ" sz="2000" i="1" dirty="0" err="1" smtClean="0"/>
              <a:t>fringe.</a:t>
            </a:r>
            <a:r>
              <a:rPr lang="en-NZ" sz="2000" dirty="0" err="1" smtClean="0"/>
              <a:t>dequeue</a:t>
            </a:r>
            <a:r>
              <a:rPr lang="en-NZ" sz="2000" dirty="0" smtClean="0"/>
              <a:t>()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not </a:t>
            </a:r>
            <a:r>
              <a:rPr lang="en-NZ" sz="2000" i="1" dirty="0" err="1" smtClean="0"/>
              <a:t>node.visited</a:t>
            </a:r>
            <a:r>
              <a:rPr lang="en-NZ" sz="2000" i="1" dirty="0" smtClean="0"/>
              <a:t> </a:t>
            </a:r>
            <a:r>
              <a:rPr lang="en-NZ" sz="2000" dirty="0" smtClean="0"/>
              <a:t>   </a:t>
            </a:r>
            <a:r>
              <a:rPr lang="en-NZ" sz="2000" b="1" dirty="0" smtClean="0"/>
              <a:t>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i="1" dirty="0" err="1" smtClean="0"/>
              <a:t>node.visited</a:t>
            </a:r>
            <a:r>
              <a:rPr lang="en-NZ" sz="2000" i="1" dirty="0" smtClean="0"/>
              <a:t> </a:t>
            </a:r>
            <a:r>
              <a:rPr lang="en-NZ" sz="2000" dirty="0" smtClean="0"/>
              <a:t> ← true,   </a:t>
            </a:r>
            <a:r>
              <a:rPr lang="en-NZ" sz="2000" i="1" dirty="0" err="1" smtClean="0"/>
              <a:t>node.pathFrom</a:t>
            </a:r>
            <a:r>
              <a:rPr lang="en-NZ" sz="2000" i="1" dirty="0" smtClean="0"/>
              <a:t> ← from, 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i="1" dirty="0" smtClean="0"/>
              <a:t>count </a:t>
            </a:r>
            <a:r>
              <a:rPr lang="en-NZ" sz="2000" dirty="0" smtClean="0"/>
              <a:t>++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dirty="0" smtClean="0"/>
              <a:t>for</a:t>
            </a:r>
            <a:r>
              <a:rPr lang="en-NZ" sz="2000" dirty="0" smtClean="0"/>
              <a:t> </a:t>
            </a:r>
            <a:r>
              <a:rPr lang="en-NZ" sz="2000" b="1" dirty="0" smtClean="0"/>
              <a:t>each</a:t>
            </a:r>
            <a:r>
              <a:rPr lang="en-NZ" sz="2000" dirty="0" smtClean="0"/>
              <a:t> </a:t>
            </a:r>
            <a:r>
              <a:rPr lang="en-NZ" sz="2000" i="1" dirty="0" smtClean="0"/>
              <a:t>edge</a:t>
            </a:r>
            <a:r>
              <a:rPr lang="en-NZ" sz="2000" dirty="0" smtClean="0"/>
              <a:t>  out of </a:t>
            </a:r>
            <a:r>
              <a:rPr lang="en-NZ" sz="2000" i="1" dirty="0" smtClean="0"/>
              <a:t>node  </a:t>
            </a:r>
            <a:r>
              <a:rPr lang="en-NZ" sz="2000" dirty="0" smtClean="0"/>
              <a:t>to </a:t>
            </a:r>
            <a:r>
              <a:rPr lang="en-NZ" sz="2000" i="1" dirty="0" smtClean="0"/>
              <a:t>neighbour  </a:t>
            </a:r>
          </a:p>
          <a:p>
            <a:pPr lvl="4">
              <a:spcBef>
                <a:spcPts val="400"/>
              </a:spcBef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not </a:t>
            </a:r>
            <a:r>
              <a:rPr lang="en-NZ" sz="2000" i="1" dirty="0" err="1" smtClean="0"/>
              <a:t>neighbour.visited</a:t>
            </a:r>
            <a:endParaRPr lang="en-NZ" sz="2000" i="1" dirty="0" smtClean="0"/>
          </a:p>
          <a:p>
            <a:pPr lvl="5">
              <a:spcBef>
                <a:spcPts val="400"/>
              </a:spcBef>
              <a:buNone/>
            </a:pPr>
            <a:r>
              <a:rPr lang="en-NZ" sz="2000" i="1" dirty="0" err="1" smtClean="0"/>
              <a:t>costToNeighbour</a:t>
            </a:r>
            <a:r>
              <a:rPr lang="en-NZ" sz="2000" i="1" dirty="0" smtClean="0"/>
              <a:t> </a:t>
            </a:r>
            <a:r>
              <a:rPr lang="en-NZ" sz="2000" i="1" dirty="0"/>
              <a:t>← </a:t>
            </a:r>
            <a:r>
              <a:rPr lang="en-NZ" sz="2000" i="1" dirty="0" err="1"/>
              <a:t>costToHere</a:t>
            </a:r>
            <a:r>
              <a:rPr lang="en-NZ" sz="2000" i="1" dirty="0"/>
              <a:t> + </a:t>
            </a:r>
            <a:r>
              <a:rPr lang="en-NZ" sz="2000" i="1" dirty="0" err="1" smtClean="0"/>
              <a:t>edge.weight</a:t>
            </a:r>
            <a:endParaRPr lang="en-NZ" sz="2000" dirty="0" smtClean="0"/>
          </a:p>
          <a:p>
            <a:pPr lvl="5">
              <a:spcBef>
                <a:spcPts val="400"/>
              </a:spcBef>
              <a:buNone/>
            </a:pPr>
            <a:r>
              <a:rPr lang="en-NZ" sz="2000" i="1" dirty="0" err="1" smtClean="0"/>
              <a:t>fringe.</a:t>
            </a:r>
            <a:r>
              <a:rPr lang="en-NZ" sz="2000" dirty="0" err="1" smtClean="0"/>
              <a:t>enqueue</a:t>
            </a:r>
            <a:r>
              <a:rPr lang="en-NZ" sz="2000" dirty="0" smtClean="0"/>
              <a:t>( </a:t>
            </a:r>
            <a:r>
              <a:rPr lang="en-NZ" sz="2000" dirty="0" smtClean="0">
                <a:sym typeface="Symbol"/>
              </a:rPr>
              <a:t></a:t>
            </a:r>
            <a:r>
              <a:rPr lang="en-NZ" sz="2000" i="1" dirty="0" err="1" smtClean="0"/>
              <a:t>costToNeighbour</a:t>
            </a:r>
            <a:r>
              <a:rPr lang="en-NZ" sz="2000" i="1" dirty="0" smtClean="0"/>
              <a:t> , </a:t>
            </a:r>
            <a:r>
              <a:rPr lang="en-NZ" sz="2000" i="1" dirty="0" smtClean="0">
                <a:sym typeface="Symbol"/>
              </a:rPr>
              <a:t>neighbour, node </a:t>
            </a:r>
            <a:r>
              <a:rPr lang="en-NZ" sz="2000" dirty="0" smtClean="0">
                <a:sym typeface="Symbol"/>
              </a:rPr>
              <a:t> </a:t>
            </a:r>
            <a:r>
              <a:rPr lang="en-NZ" sz="2000" dirty="0" smtClean="0"/>
              <a:t>)</a:t>
            </a:r>
          </a:p>
          <a:p>
            <a:pPr lvl="5">
              <a:spcBef>
                <a:spcPts val="0"/>
              </a:spcBef>
              <a:buNone/>
            </a:pPr>
            <a:endParaRPr lang="en-NZ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6276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Illustrating </a:t>
            </a:r>
            <a:r>
              <a:rPr lang="en-NZ" dirty="0" err="1" smtClean="0"/>
              <a:t>Dijkstra's</a:t>
            </a:r>
            <a:r>
              <a:rPr lang="en-NZ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000" dirty="0" smtClean="0"/>
              <a:t>nodes:</a:t>
            </a:r>
          </a:p>
          <a:p>
            <a:pPr marL="373063" lvl="1" indent="0">
              <a:spcBef>
                <a:spcPts val="0"/>
              </a:spcBef>
              <a:buNone/>
            </a:pPr>
            <a:r>
              <a:rPr lang="en-NZ" sz="2000" dirty="0" smtClean="0"/>
              <a:t>label, visited, </a:t>
            </a:r>
          </a:p>
          <a:p>
            <a:pPr marL="373063" lvl="1" indent="0">
              <a:spcBef>
                <a:spcPts val="0"/>
              </a:spcBef>
              <a:buNone/>
            </a:pPr>
            <a:r>
              <a:rPr lang="en-NZ" sz="2000" dirty="0" smtClean="0"/>
              <a:t>parent, </a:t>
            </a:r>
            <a:r>
              <a:rPr lang="en-NZ" sz="2000" dirty="0" err="1" smtClean="0"/>
              <a:t>pathlength</a:t>
            </a:r>
            <a:endParaRPr lang="en-NZ" sz="2000" dirty="0" smtClean="0"/>
          </a:p>
          <a:p>
            <a:pPr marL="373063" lvl="1" indent="0">
              <a:buNone/>
            </a:pPr>
            <a:endParaRPr lang="en-NZ" sz="2000" dirty="0"/>
          </a:p>
          <a:p>
            <a:pPr marL="0" indent="0">
              <a:buNone/>
            </a:pPr>
            <a:r>
              <a:rPr lang="en-NZ" sz="2000" dirty="0" smtClean="0"/>
              <a:t>fringe nodes</a:t>
            </a:r>
          </a:p>
          <a:p>
            <a:pPr marL="373063" lvl="1" indent="0">
              <a:spcBef>
                <a:spcPts val="0"/>
              </a:spcBef>
              <a:buNone/>
            </a:pPr>
            <a:r>
              <a:rPr lang="en-NZ" sz="2000" dirty="0" smtClean="0"/>
              <a:t>node, </a:t>
            </a:r>
            <a:br>
              <a:rPr lang="en-NZ" sz="2000" dirty="0" smtClean="0"/>
            </a:br>
            <a:r>
              <a:rPr lang="en-NZ" sz="2000" dirty="0" smtClean="0"/>
              <a:t>from, </a:t>
            </a:r>
            <a:br>
              <a:rPr lang="en-NZ" sz="2000" dirty="0" smtClean="0"/>
            </a:br>
            <a:r>
              <a:rPr lang="en-NZ" sz="2000" dirty="0" smtClean="0"/>
              <a:t>length</a:t>
            </a:r>
          </a:p>
          <a:p>
            <a:pPr marL="373063" lvl="1" indent="0">
              <a:spcBef>
                <a:spcPts val="0"/>
              </a:spcBef>
              <a:buNone/>
            </a:pPr>
            <a:endParaRPr lang="en-NZ" sz="2000" dirty="0"/>
          </a:p>
          <a:p>
            <a:pPr marL="373063" lvl="1" indent="0">
              <a:spcBef>
                <a:spcPts val="0"/>
              </a:spcBef>
              <a:buNone/>
            </a:pPr>
            <a:endParaRPr lang="en-NZ" sz="2000" dirty="0" smtClean="0"/>
          </a:p>
          <a:p>
            <a:pPr marL="373063" lvl="1" indent="0">
              <a:spcBef>
                <a:spcPts val="0"/>
              </a:spcBef>
              <a:buNone/>
            </a:pPr>
            <a:endParaRPr lang="en-NZ" sz="2000" dirty="0"/>
          </a:p>
          <a:p>
            <a:pPr marL="373063" lvl="1" indent="0">
              <a:spcBef>
                <a:spcPts val="0"/>
              </a:spcBef>
              <a:buNone/>
            </a:pPr>
            <a:endParaRPr lang="en-NZ" sz="2000" dirty="0" smtClean="0"/>
          </a:p>
          <a:p>
            <a:pPr marL="373063" lvl="1" indent="0">
              <a:spcBef>
                <a:spcPts val="0"/>
              </a:spcBef>
              <a:buNone/>
            </a:pPr>
            <a:endParaRPr lang="en-NZ" sz="2000" dirty="0"/>
          </a:p>
          <a:p>
            <a:pPr marL="4763" lvl="1" indent="0">
              <a:spcBef>
                <a:spcPts val="600"/>
              </a:spcBef>
              <a:buNone/>
            </a:pPr>
            <a:r>
              <a:rPr lang="en-NZ" sz="2000" dirty="0" err="1"/>
              <a:t>ln</a:t>
            </a:r>
            <a:r>
              <a:rPr lang="en-NZ" sz="2000" dirty="0"/>
              <a:t>    </a:t>
            </a:r>
            <a:r>
              <a:rPr lang="en-NZ" sz="2000" dirty="0" smtClean="0"/>
              <a:t>0</a:t>
            </a:r>
          </a:p>
          <a:p>
            <a:pPr marL="4763" lvl="1" indent="0">
              <a:spcBef>
                <a:spcPts val="600"/>
              </a:spcBef>
              <a:buNone/>
            </a:pPr>
            <a:r>
              <a:rPr lang="en-NZ" sz="2000" dirty="0" err="1" smtClean="0"/>
              <a:t>nd</a:t>
            </a:r>
            <a:r>
              <a:rPr lang="en-NZ" sz="2000" dirty="0" smtClean="0"/>
              <a:t>   G</a:t>
            </a:r>
          </a:p>
          <a:p>
            <a:pPr marL="4763" lvl="1" indent="0">
              <a:spcBef>
                <a:spcPts val="600"/>
              </a:spcBef>
              <a:buNone/>
            </a:pPr>
            <a:r>
              <a:rPr lang="en-NZ" sz="2000" dirty="0" err="1" smtClean="0"/>
              <a:t>fr</a:t>
            </a:r>
            <a:r>
              <a:rPr lang="en-NZ" sz="2000" dirty="0" smtClean="0"/>
              <a:t>     -</a:t>
            </a: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1757039" y="2428104"/>
            <a:ext cx="889483" cy="277854"/>
          </a:xfrm>
          <a:prstGeom prst="wedgeRoundRectCallout">
            <a:avLst>
              <a:gd name="adj1" fmla="val -55757"/>
              <a:gd name="adj2" fmla="val -9010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Solution</a:t>
            </a:r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1510956" y="3294856"/>
            <a:ext cx="1950792" cy="350168"/>
          </a:xfrm>
          <a:prstGeom prst="wedgeRoundRectCallout">
            <a:avLst>
              <a:gd name="adj1" fmla="val -45318"/>
              <a:gd name="adj2" fmla="val -9350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Candidate Solution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861844" y="1025714"/>
            <a:ext cx="5868584" cy="3564328"/>
            <a:chOff x="2123728" y="1727313"/>
            <a:chExt cx="5868584" cy="3564328"/>
          </a:xfrm>
        </p:grpSpPr>
        <p:sp>
          <p:nvSpPr>
            <p:cNvPr id="109" name="Oval 108"/>
            <p:cNvSpPr/>
            <p:nvPr/>
          </p:nvSpPr>
          <p:spPr bwMode="auto">
            <a:xfrm>
              <a:off x="2123728" y="2231369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A/   </a:t>
              </a: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3419872" y="1727313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B/   </a:t>
              </a: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508104" y="2087353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C/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380312" y="3455505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E/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380312" y="2231369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D/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139952" y="2852936"/>
              <a:ext cx="612000" cy="612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/>
                <a:t>J</a:t>
              </a:r>
              <a:r>
                <a:rPr lang="en-NZ" sz="1400" dirty="0" smtClean="0"/>
                <a:t> / 	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2483768" y="3311489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H/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635896" y="4679641"/>
              <a:ext cx="612000" cy="612000"/>
            </a:xfrm>
            <a:prstGeom prst="ellipse">
              <a:avLst/>
            </a:prstGeom>
            <a:solidFill>
              <a:srgbClr val="3399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G/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64088" y="3887553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K/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6300192" y="4607633"/>
              <a:ext cx="612000" cy="61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NZ" sz="1400" dirty="0" smtClean="0"/>
                <a:t>F/    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19" name="Straight Connector 118"/>
            <p:cNvCxnSpPr>
              <a:stCxn id="109" idx="4"/>
              <a:endCxn id="115" idx="0"/>
            </p:cNvCxnSpPr>
            <p:nvPr/>
          </p:nvCxnSpPr>
          <p:spPr bwMode="auto">
            <a:xfrm rot="16200000" flipH="1">
              <a:off x="2375688" y="2897409"/>
              <a:ext cx="468120" cy="3600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0" name="Straight Connector 119"/>
            <p:cNvCxnSpPr>
              <a:stCxn id="110" idx="2"/>
              <a:endCxn id="109" idx="7"/>
            </p:cNvCxnSpPr>
            <p:nvPr/>
          </p:nvCxnSpPr>
          <p:spPr bwMode="auto">
            <a:xfrm rot="10800000" flipV="1">
              <a:off x="2646104" y="2033312"/>
              <a:ext cx="773769" cy="28768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Straight Arrow Connector 120"/>
            <p:cNvCxnSpPr>
              <a:stCxn id="114" idx="6"/>
              <a:endCxn id="112" idx="2"/>
            </p:cNvCxnSpPr>
            <p:nvPr/>
          </p:nvCxnSpPr>
          <p:spPr bwMode="auto">
            <a:xfrm>
              <a:off x="4751952" y="3158936"/>
              <a:ext cx="2628360" cy="60256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2" name="Straight Connector 121"/>
            <p:cNvCxnSpPr>
              <a:stCxn id="114" idx="1"/>
              <a:endCxn id="110" idx="5"/>
            </p:cNvCxnSpPr>
            <p:nvPr/>
          </p:nvCxnSpPr>
          <p:spPr bwMode="auto">
            <a:xfrm rot="16200000" flipV="1">
              <a:off x="3739476" y="2452460"/>
              <a:ext cx="692873" cy="28733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/>
            <p:cNvCxnSpPr>
              <a:stCxn id="114" idx="7"/>
            </p:cNvCxnSpPr>
            <p:nvPr/>
          </p:nvCxnSpPr>
          <p:spPr bwMode="auto">
            <a:xfrm rot="5400000" flipH="1" flipV="1">
              <a:off x="4811129" y="2245587"/>
              <a:ext cx="548172" cy="84577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/>
            <p:cNvCxnSpPr>
              <a:stCxn id="111" idx="6"/>
              <a:endCxn id="113" idx="2"/>
            </p:cNvCxnSpPr>
            <p:nvPr/>
          </p:nvCxnSpPr>
          <p:spPr bwMode="auto">
            <a:xfrm>
              <a:off x="6120104" y="2393353"/>
              <a:ext cx="1260208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traight Connector 124"/>
            <p:cNvCxnSpPr>
              <a:stCxn id="113" idx="4"/>
              <a:endCxn id="112" idx="0"/>
            </p:cNvCxnSpPr>
            <p:nvPr/>
          </p:nvCxnSpPr>
          <p:spPr bwMode="auto">
            <a:xfrm rot="5400000">
              <a:off x="7380244" y="3149437"/>
              <a:ext cx="61213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6" name="Straight Connector 125"/>
            <p:cNvCxnSpPr>
              <a:stCxn id="113" idx="3"/>
              <a:endCxn id="117" idx="7"/>
            </p:cNvCxnSpPr>
            <p:nvPr/>
          </p:nvCxnSpPr>
          <p:spPr bwMode="auto">
            <a:xfrm rot="5400000">
              <a:off x="6066483" y="2573724"/>
              <a:ext cx="1223434" cy="158347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Connector 126"/>
            <p:cNvCxnSpPr>
              <a:stCxn id="111" idx="4"/>
              <a:endCxn id="117" idx="0"/>
            </p:cNvCxnSpPr>
            <p:nvPr/>
          </p:nvCxnSpPr>
          <p:spPr bwMode="auto">
            <a:xfrm rot="5400000">
              <a:off x="5147996" y="3221445"/>
              <a:ext cx="1188200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/>
            <p:cNvCxnSpPr>
              <a:stCxn id="114" idx="5"/>
              <a:endCxn id="117" idx="1"/>
            </p:cNvCxnSpPr>
            <p:nvPr/>
          </p:nvCxnSpPr>
          <p:spPr bwMode="auto">
            <a:xfrm rot="16200000" flipH="1">
              <a:off x="4757087" y="3280551"/>
              <a:ext cx="601867" cy="79138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/>
            <p:cNvCxnSpPr>
              <a:stCxn id="117" idx="2"/>
              <a:endCxn id="115" idx="6"/>
            </p:cNvCxnSpPr>
            <p:nvPr/>
          </p:nvCxnSpPr>
          <p:spPr bwMode="auto">
            <a:xfrm rot="10800000">
              <a:off x="3095768" y="3617489"/>
              <a:ext cx="2268320" cy="57606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/>
            <p:cNvCxnSpPr>
              <a:stCxn id="110" idx="4"/>
              <a:endCxn id="116" idx="1"/>
            </p:cNvCxnSpPr>
            <p:nvPr/>
          </p:nvCxnSpPr>
          <p:spPr bwMode="auto">
            <a:xfrm rot="5400000">
              <a:off x="2510721" y="3554114"/>
              <a:ext cx="2429953" cy="3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/>
            <p:cNvCxnSpPr>
              <a:stCxn id="115" idx="5"/>
              <a:endCxn id="116" idx="2"/>
            </p:cNvCxnSpPr>
            <p:nvPr/>
          </p:nvCxnSpPr>
          <p:spPr bwMode="auto">
            <a:xfrm rot="16200000" flipH="1">
              <a:off x="2745131" y="4094875"/>
              <a:ext cx="1151777" cy="6297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>
              <a:stCxn id="114" idx="4"/>
              <a:endCxn id="116" idx="0"/>
            </p:cNvCxnSpPr>
            <p:nvPr/>
          </p:nvCxnSpPr>
          <p:spPr bwMode="auto">
            <a:xfrm rot="5400000">
              <a:off x="3586572" y="3820260"/>
              <a:ext cx="1214705" cy="50405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>
              <a:stCxn id="117" idx="3"/>
              <a:endCxn id="116" idx="6"/>
            </p:cNvCxnSpPr>
            <p:nvPr/>
          </p:nvCxnSpPr>
          <p:spPr bwMode="auto">
            <a:xfrm rot="5400000">
              <a:off x="4562949" y="4094876"/>
              <a:ext cx="575713" cy="120581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>
              <a:stCxn id="116" idx="5"/>
              <a:endCxn id="118" idx="2"/>
            </p:cNvCxnSpPr>
            <p:nvPr/>
          </p:nvCxnSpPr>
          <p:spPr bwMode="auto">
            <a:xfrm rot="5400000" flipH="1" flipV="1">
              <a:off x="5085039" y="3986864"/>
              <a:ext cx="288383" cy="214192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>
              <a:stCxn id="112" idx="4"/>
              <a:endCxn id="118" idx="7"/>
            </p:cNvCxnSpPr>
            <p:nvPr/>
          </p:nvCxnSpPr>
          <p:spPr bwMode="auto">
            <a:xfrm rot="5400000">
              <a:off x="6939564" y="3950509"/>
              <a:ext cx="629753" cy="86374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>
              <a:stCxn id="117" idx="5"/>
              <a:endCxn id="118" idx="1"/>
            </p:cNvCxnSpPr>
            <p:nvPr/>
          </p:nvCxnSpPr>
          <p:spPr bwMode="auto">
            <a:xfrm rot="16200000" flipH="1">
              <a:off x="5994475" y="4301916"/>
              <a:ext cx="287330" cy="50335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>
              <a:stCxn id="110" idx="6"/>
              <a:endCxn id="111" idx="1"/>
            </p:cNvCxnSpPr>
            <p:nvPr/>
          </p:nvCxnSpPr>
          <p:spPr bwMode="auto">
            <a:xfrm>
              <a:off x="4031872" y="2033313"/>
              <a:ext cx="1565857" cy="14366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>
              <a:stCxn id="109" idx="6"/>
              <a:endCxn id="114" idx="2"/>
            </p:cNvCxnSpPr>
            <p:nvPr/>
          </p:nvCxnSpPr>
          <p:spPr bwMode="auto">
            <a:xfrm>
              <a:off x="2735728" y="2537369"/>
              <a:ext cx="1404224" cy="62156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4572000" y="179932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5</a:t>
              </a:r>
              <a:endParaRPr lang="en-NZ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516216" y="215936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</a:t>
              </a:r>
              <a:endParaRPr lang="en-NZ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95936" y="237538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3</a:t>
              </a:r>
              <a:endParaRPr lang="en-NZ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71800" y="19433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7</a:t>
              </a:r>
              <a:endParaRPr lang="en-NZ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076056" y="492142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25</a:t>
              </a:r>
              <a:endParaRPr lang="en-NZ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88024" y="251940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9</a:t>
              </a:r>
              <a:endParaRPr lang="en-NZ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419872" y="316747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6</a:t>
              </a:r>
              <a:endParaRPr lang="en-NZ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08104" y="280743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2</a:t>
              </a:r>
              <a:endParaRPr lang="en-NZ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99992" y="395956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3</a:t>
              </a:r>
              <a:endParaRPr lang="en-NZ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20272" y="431960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23</a:t>
              </a:r>
              <a:endParaRPr lang="en-NZ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824740" y="30158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</a:t>
              </a:r>
              <a:endParaRPr lang="en-NZ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940152" y="424759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18</a:t>
              </a:r>
              <a:endParaRPr lang="en-NZ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96336" y="309546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4</a:t>
              </a:r>
              <a:endParaRPr lang="en-NZ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868144" y="321898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17</a:t>
              </a:r>
              <a:endParaRPr lang="en-NZ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15816" y="417558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10</a:t>
              </a:r>
              <a:endParaRPr lang="en-NZ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067944" y="4149080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8</a:t>
              </a:r>
              <a:endParaRPr lang="en-NZ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15816" y="266341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4</a:t>
              </a:r>
              <a:endParaRPr lang="en-NZ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95736" y="287944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10</a:t>
              </a:r>
              <a:endParaRPr lang="en-NZ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716016" y="443711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14</a:t>
              </a:r>
              <a:endParaRPr lang="en-NZ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716016" y="3528260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 smtClean="0"/>
                <a:t>6</a:t>
              </a:r>
              <a:endParaRPr lang="en-NZ" sz="1400" dirty="0"/>
            </a:p>
          </p:txBody>
        </p:sp>
      </p:grpSp>
      <p:sp>
        <p:nvSpPr>
          <p:cNvPr id="159" name="Rectangle 158"/>
          <p:cNvSpPr/>
          <p:nvPr/>
        </p:nvSpPr>
        <p:spPr bwMode="auto">
          <a:xfrm>
            <a:off x="539552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043608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547664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051720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555776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3059832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3563888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4067944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572000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5076056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5580112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084168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588224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7092280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7596336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100392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604448" y="5301208"/>
            <a:ext cx="504056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5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 err="1" smtClean="0"/>
              <a:t>Dijkstra's</a:t>
            </a:r>
            <a:r>
              <a:rPr lang="en-US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A node may be added to the fringe lots of times!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What's the cost?</a:t>
            </a:r>
            <a:endParaRPr lang="en-NZ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How big could the fringe get? 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Finds shortest paths to every node</a:t>
            </a:r>
          </a:p>
          <a:p>
            <a:pPr>
              <a:spcBef>
                <a:spcPts val="1800"/>
              </a:spcBef>
            </a:pPr>
            <a:endParaRPr lang="en-NZ" sz="2000" dirty="0" smtClean="0"/>
          </a:p>
          <a:p>
            <a:pPr>
              <a:buNone/>
            </a:pPr>
            <a:r>
              <a:rPr lang="en-NZ" sz="2000" dirty="0" smtClean="0"/>
              <a:t>Note:</a:t>
            </a:r>
          </a:p>
          <a:p>
            <a:r>
              <a:rPr lang="en-NZ" sz="2000" dirty="0" smtClean="0"/>
              <a:t>All the paths are represented as a linked list from the node back to the start node</a:t>
            </a:r>
          </a:p>
          <a:p>
            <a:pPr lvl="1"/>
            <a:r>
              <a:rPr lang="en-NZ" sz="2000" dirty="0" smtClean="0"/>
              <a:t>shared list structure.</a:t>
            </a:r>
          </a:p>
          <a:p>
            <a:r>
              <a:rPr lang="en-NZ" sz="2000" dirty="0" smtClean="0"/>
              <a:t>To print/follow path to a node, have to reverse the path.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971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  start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en-US" dirty="0" smtClean="0"/>
              <a:t> goal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find best path to a particular node:</a:t>
            </a:r>
          </a:p>
          <a:p>
            <a:pPr lvl="1"/>
            <a:r>
              <a:rPr lang="en-NZ" sz="2000" dirty="0" smtClean="0"/>
              <a:t>Can use </a:t>
            </a:r>
            <a:r>
              <a:rPr lang="en-NZ" sz="2000" dirty="0" err="1" smtClean="0"/>
              <a:t>Djikstra's</a:t>
            </a:r>
            <a:r>
              <a:rPr lang="en-NZ" sz="2000" dirty="0" smtClean="0"/>
              <a:t> algorithm and stop when we get to the goal:</a:t>
            </a:r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r>
              <a:rPr lang="en-NZ" sz="2000" dirty="0" smtClean="0"/>
              <a:t>Initialise:   for </a:t>
            </a:r>
            <a:r>
              <a:rPr lang="en-NZ" sz="2000" dirty="0"/>
              <a:t>all nodes </a:t>
            </a:r>
            <a:r>
              <a:rPr lang="en-NZ" sz="2000" i="1" dirty="0"/>
              <a:t>visited</a:t>
            </a:r>
            <a:r>
              <a:rPr lang="en-NZ" sz="2000" dirty="0"/>
              <a:t>  ← </a:t>
            </a:r>
            <a:r>
              <a:rPr lang="en-NZ" sz="2000" dirty="0" smtClean="0"/>
              <a:t>false,    </a:t>
            </a:r>
            <a:r>
              <a:rPr lang="en-NZ" sz="2000" i="1" dirty="0" smtClean="0"/>
              <a:t>count </a:t>
            </a:r>
            <a:r>
              <a:rPr lang="en-NZ" sz="2000" dirty="0" smtClean="0"/>
              <a:t>← 0</a:t>
            </a:r>
          </a:p>
          <a:p>
            <a:pPr lvl="1">
              <a:buNone/>
              <a:tabLst>
                <a:tab pos="1609725" algn="l"/>
              </a:tabLst>
            </a:pPr>
            <a:r>
              <a:rPr lang="en-NZ" sz="2000" i="1" dirty="0" smtClean="0"/>
              <a:t> 		</a:t>
            </a:r>
            <a:r>
              <a:rPr lang="en-NZ" sz="2000" i="1" dirty="0" err="1" smtClean="0"/>
              <a:t>fringe.</a:t>
            </a:r>
            <a:r>
              <a:rPr lang="en-NZ" sz="2000" dirty="0" err="1" smtClean="0"/>
              <a:t>enqueue</a:t>
            </a:r>
            <a:r>
              <a:rPr lang="en-NZ" sz="2000" dirty="0" smtClean="0"/>
              <a:t>( </a:t>
            </a:r>
            <a:r>
              <a:rPr lang="en-NZ" sz="2000" dirty="0" smtClean="0">
                <a:sym typeface="Symbol"/>
              </a:rPr>
              <a:t>0, </a:t>
            </a:r>
            <a:r>
              <a:rPr lang="en-NZ" sz="2000" i="1" dirty="0" smtClean="0">
                <a:sym typeface="Symbol"/>
              </a:rPr>
              <a:t>start, null </a:t>
            </a:r>
            <a:r>
              <a:rPr lang="en-NZ" sz="2000" dirty="0" smtClean="0">
                <a:sym typeface="Symbol"/>
              </a:rPr>
              <a:t> </a:t>
            </a:r>
            <a:r>
              <a:rPr lang="en-NZ" sz="2000" dirty="0" smtClean="0"/>
              <a:t>), </a:t>
            </a:r>
          </a:p>
          <a:p>
            <a:pPr lvl="1">
              <a:buNone/>
            </a:pPr>
            <a:r>
              <a:rPr lang="en-NZ" sz="2000" b="1" dirty="0" smtClean="0"/>
              <a:t>Repeat</a:t>
            </a:r>
            <a:r>
              <a:rPr lang="en-NZ" sz="2000" dirty="0" smtClean="0"/>
              <a:t> </a:t>
            </a:r>
            <a:r>
              <a:rPr lang="en-NZ" sz="2000" b="1" dirty="0" smtClean="0"/>
              <a:t>until</a:t>
            </a:r>
            <a:r>
              <a:rPr lang="en-NZ" sz="2000" dirty="0" smtClean="0"/>
              <a:t> </a:t>
            </a:r>
            <a:r>
              <a:rPr lang="en-NZ" sz="2000" i="1" dirty="0" smtClean="0"/>
              <a:t>fringe</a:t>
            </a:r>
            <a:r>
              <a:rPr lang="en-NZ" sz="2000" dirty="0" smtClean="0"/>
              <a:t>  is empty  or </a:t>
            </a:r>
            <a:r>
              <a:rPr lang="en-NZ" sz="2000" i="1" dirty="0"/>
              <a:t>count</a:t>
            </a:r>
            <a:r>
              <a:rPr lang="en-NZ" sz="2000" dirty="0"/>
              <a:t>  = </a:t>
            </a:r>
            <a:r>
              <a:rPr lang="en-NZ" sz="2000" dirty="0" smtClean="0"/>
              <a:t>N :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dirty="0" smtClean="0">
                <a:sym typeface="Symbol"/>
              </a:rPr>
              <a:t></a:t>
            </a:r>
            <a:r>
              <a:rPr lang="en-NZ" sz="2000" i="1" dirty="0" smtClean="0">
                <a:sym typeface="Symbol"/>
              </a:rPr>
              <a:t>length, </a:t>
            </a:r>
            <a:r>
              <a:rPr lang="en-NZ" sz="2000" i="1" dirty="0" err="1" smtClean="0">
                <a:sym typeface="Symbol"/>
              </a:rPr>
              <a:t>nd</a:t>
            </a:r>
            <a:r>
              <a:rPr lang="en-NZ" sz="2000" i="1" dirty="0" smtClean="0">
                <a:sym typeface="Symbol"/>
              </a:rPr>
              <a:t>, from, </a:t>
            </a:r>
            <a:r>
              <a:rPr lang="en-NZ" sz="2000" dirty="0" smtClean="0">
                <a:sym typeface="Symbol"/>
              </a:rPr>
              <a:t> </a:t>
            </a:r>
            <a:r>
              <a:rPr lang="en-NZ" sz="2000" i="1" dirty="0" smtClean="0"/>
              <a:t> ←</a:t>
            </a:r>
            <a:r>
              <a:rPr lang="en-NZ" sz="2000" dirty="0" smtClean="0"/>
              <a:t> </a:t>
            </a:r>
            <a:r>
              <a:rPr lang="en-NZ" sz="2000" i="1" dirty="0" err="1" smtClean="0"/>
              <a:t>fringe.</a:t>
            </a:r>
            <a:r>
              <a:rPr lang="en-NZ" sz="2000" dirty="0" err="1" smtClean="0"/>
              <a:t>dequeue</a:t>
            </a:r>
            <a:r>
              <a:rPr lang="en-NZ" sz="2000" dirty="0" smtClean="0"/>
              <a:t>()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b="1" dirty="0" smtClean="0"/>
              <a:t>If </a:t>
            </a:r>
            <a:r>
              <a:rPr lang="en-NZ" sz="2000" dirty="0" smtClean="0"/>
              <a:t> not </a:t>
            </a:r>
            <a:r>
              <a:rPr lang="en-NZ" sz="2000" i="1" dirty="0" err="1" smtClean="0"/>
              <a:t>nd.visited</a:t>
            </a:r>
            <a:r>
              <a:rPr lang="en-NZ" sz="2000" i="1" dirty="0" smtClean="0"/>
              <a:t>   </a:t>
            </a:r>
            <a:r>
              <a:rPr lang="en-NZ" sz="2000" dirty="0" smtClean="0"/>
              <a:t> </a:t>
            </a:r>
            <a:r>
              <a:rPr lang="en-NZ" sz="2000" b="1" dirty="0" smtClean="0"/>
              <a:t>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i="1" dirty="0" err="1" smtClean="0"/>
              <a:t>nd.visited</a:t>
            </a:r>
            <a:r>
              <a:rPr lang="en-NZ" sz="2000" i="1" dirty="0" smtClean="0"/>
              <a:t> </a:t>
            </a:r>
            <a:r>
              <a:rPr lang="en-NZ" sz="2000" dirty="0" smtClean="0"/>
              <a:t> ← true, </a:t>
            </a:r>
            <a:r>
              <a:rPr lang="en-NZ" sz="2000" i="1" dirty="0" err="1" smtClean="0"/>
              <a:t>nd.pathFrom</a:t>
            </a:r>
            <a:r>
              <a:rPr lang="en-NZ" sz="2000" i="1" dirty="0" smtClean="0"/>
              <a:t> ← from,  </a:t>
            </a:r>
            <a:r>
              <a:rPr lang="en-NZ" sz="2000" i="1" dirty="0" err="1" smtClean="0"/>
              <a:t>nd.pathLength</a:t>
            </a:r>
            <a:r>
              <a:rPr lang="en-NZ" sz="2000" i="1" dirty="0" smtClean="0"/>
              <a:t> ← length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dirty="0"/>
              <a:t>If </a:t>
            </a:r>
            <a:r>
              <a:rPr lang="en-NZ" sz="2000" i="1" dirty="0" err="1"/>
              <a:t>nd</a:t>
            </a:r>
            <a:r>
              <a:rPr lang="en-NZ" sz="2000" dirty="0"/>
              <a:t> = </a:t>
            </a:r>
            <a:r>
              <a:rPr lang="en-NZ" sz="2000" i="1" dirty="0"/>
              <a:t>goal   </a:t>
            </a:r>
            <a:r>
              <a:rPr lang="en-NZ" sz="2000" b="1" dirty="0"/>
              <a:t>then </a:t>
            </a:r>
            <a:r>
              <a:rPr lang="en-NZ" sz="2000" dirty="0"/>
              <a:t>exit</a:t>
            </a:r>
            <a:r>
              <a:rPr lang="en-NZ" sz="2000" i="1" dirty="0"/>
              <a:t> </a:t>
            </a:r>
            <a:endParaRPr lang="en-NZ" sz="2000" dirty="0" smtClean="0"/>
          </a:p>
          <a:p>
            <a:pPr lvl="3">
              <a:spcBef>
                <a:spcPts val="400"/>
              </a:spcBef>
              <a:buNone/>
            </a:pPr>
            <a:r>
              <a:rPr lang="en-NZ" sz="2000" i="1" dirty="0" smtClean="0"/>
              <a:t>count </a:t>
            </a:r>
            <a:r>
              <a:rPr lang="en-NZ" sz="2000" dirty="0"/>
              <a:t>← </a:t>
            </a:r>
            <a:r>
              <a:rPr lang="en-NZ" sz="2000" i="1" dirty="0" smtClean="0"/>
              <a:t>count  </a:t>
            </a:r>
            <a:r>
              <a:rPr lang="en-NZ" sz="2000" dirty="0" smtClean="0"/>
              <a:t>+ 1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dirty="0" smtClean="0"/>
              <a:t>for</a:t>
            </a:r>
            <a:r>
              <a:rPr lang="en-NZ" sz="2000" dirty="0" smtClean="0"/>
              <a:t> </a:t>
            </a:r>
            <a:r>
              <a:rPr lang="en-NZ" sz="2000" b="1" dirty="0" smtClean="0"/>
              <a:t>each</a:t>
            </a:r>
            <a:r>
              <a:rPr lang="en-NZ" sz="2000" dirty="0" smtClean="0"/>
              <a:t> </a:t>
            </a:r>
            <a:r>
              <a:rPr lang="en-NZ" sz="2000" i="1" dirty="0" smtClean="0"/>
              <a:t>edge</a:t>
            </a:r>
            <a:r>
              <a:rPr lang="en-NZ" sz="2000" dirty="0" smtClean="0"/>
              <a:t> to </a:t>
            </a:r>
            <a:r>
              <a:rPr lang="en-NZ" sz="2000" i="1" dirty="0" smtClean="0"/>
              <a:t>neighbour </a:t>
            </a:r>
            <a:r>
              <a:rPr lang="en-NZ" sz="2000" dirty="0" smtClean="0"/>
              <a:t>out</a:t>
            </a:r>
            <a:r>
              <a:rPr lang="en-NZ" sz="2000" i="1" dirty="0" smtClean="0"/>
              <a:t> </a:t>
            </a:r>
            <a:r>
              <a:rPr lang="en-NZ" sz="2000" dirty="0" smtClean="0"/>
              <a:t>of</a:t>
            </a:r>
            <a:r>
              <a:rPr lang="en-NZ" sz="2000" i="1" dirty="0" smtClean="0"/>
              <a:t> node</a:t>
            </a:r>
          </a:p>
          <a:p>
            <a:pPr lvl="4">
              <a:spcBef>
                <a:spcPts val="400"/>
              </a:spcBef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</a:t>
            </a:r>
            <a:r>
              <a:rPr lang="en-NZ" sz="2000" i="1" dirty="0" err="1" smtClean="0"/>
              <a:t>neighbour.visited</a:t>
            </a:r>
            <a:r>
              <a:rPr lang="en-NZ" sz="2000" dirty="0" smtClean="0"/>
              <a:t> = false</a:t>
            </a:r>
          </a:p>
          <a:p>
            <a:pPr lvl="5">
              <a:spcBef>
                <a:spcPts val="400"/>
              </a:spcBef>
              <a:buNone/>
            </a:pPr>
            <a:r>
              <a:rPr lang="en-NZ" sz="2000" i="1" dirty="0" err="1" smtClean="0"/>
              <a:t>fringe.</a:t>
            </a:r>
            <a:r>
              <a:rPr lang="en-NZ" sz="2000" dirty="0" err="1" smtClean="0"/>
              <a:t>enqueue</a:t>
            </a:r>
            <a:r>
              <a:rPr lang="en-NZ" sz="2000" dirty="0" smtClean="0"/>
              <a:t>(</a:t>
            </a:r>
            <a:r>
              <a:rPr lang="en-NZ" sz="2000" dirty="0" smtClean="0">
                <a:sym typeface="Symbol"/>
              </a:rPr>
              <a:t></a:t>
            </a:r>
            <a:r>
              <a:rPr lang="en-NZ" sz="2000" i="1" dirty="0" err="1" smtClean="0">
                <a:sym typeface="Symbol"/>
              </a:rPr>
              <a:t>length+</a:t>
            </a:r>
            <a:r>
              <a:rPr lang="en-NZ" sz="2000" i="1" dirty="0" err="1" smtClean="0"/>
              <a:t>edge.weight</a:t>
            </a:r>
            <a:r>
              <a:rPr lang="en-NZ" sz="2000" i="1" dirty="0" smtClean="0"/>
              <a:t>,</a:t>
            </a:r>
            <a:r>
              <a:rPr lang="en-NZ" sz="2000" i="1" dirty="0">
                <a:sym typeface="Symbol"/>
              </a:rPr>
              <a:t> </a:t>
            </a:r>
            <a:r>
              <a:rPr lang="en-NZ" sz="2000" i="1" dirty="0" smtClean="0">
                <a:sym typeface="Symbol"/>
              </a:rPr>
              <a:t> neighbour</a:t>
            </a:r>
            <a:r>
              <a:rPr lang="en-NZ" sz="2000" i="1" dirty="0">
                <a:sym typeface="Symbol"/>
              </a:rPr>
              <a:t>,  </a:t>
            </a:r>
            <a:r>
              <a:rPr lang="en-NZ" sz="2000" i="1" dirty="0" err="1" smtClean="0">
                <a:sym typeface="Symbol"/>
              </a:rPr>
              <a:t>nd</a:t>
            </a:r>
            <a:r>
              <a:rPr lang="en-NZ" sz="2000" i="1" dirty="0" smtClean="0">
                <a:sym typeface="Symbol"/>
              </a:rPr>
              <a:t> </a:t>
            </a:r>
            <a:r>
              <a:rPr lang="en-NZ" sz="2000" i="1" dirty="0" smtClean="0"/>
              <a:t> </a:t>
            </a:r>
            <a:r>
              <a:rPr lang="en-NZ" sz="2000" dirty="0" smtClean="0">
                <a:sym typeface="Symbol"/>
              </a:rPr>
              <a:t></a:t>
            </a:r>
            <a:r>
              <a:rPr lang="en-NZ" sz="2000" dirty="0" smtClean="0"/>
              <a:t>) </a:t>
            </a:r>
            <a:endParaRPr lang="en-NZ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4463479"/>
            <a:ext cx="3744416" cy="31906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74118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084168" y="4493605"/>
            <a:ext cx="3096344" cy="735595"/>
          </a:xfrm>
          <a:prstGeom prst="wedgeRoundRectCallout">
            <a:avLst>
              <a:gd name="adj1" fmla="val -89503"/>
              <a:gd name="adj2" fmla="val -5138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Only check when </a:t>
            </a:r>
            <a:r>
              <a:rPr kumimoji="0" lang="en-NZ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dequeued</a:t>
            </a: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Why?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6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Shortest path using </a:t>
            </a:r>
            <a:r>
              <a:rPr lang="en-US" sz="3600" dirty="0" err="1" smtClean="0"/>
              <a:t>Dijkstra's</a:t>
            </a:r>
            <a:r>
              <a:rPr lang="en-US" sz="3600" dirty="0" smtClean="0"/>
              <a:t> </a:t>
            </a:r>
            <a:r>
              <a:rPr lang="en-US" sz="3600" dirty="0" err="1" smtClean="0"/>
              <a:t>alg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it explores lots of paths that aren't on the final path.</a:t>
            </a:r>
          </a:p>
          <a:p>
            <a:pPr lvl="1">
              <a:buNone/>
            </a:pPr>
            <a:r>
              <a:rPr lang="en-US" sz="2000" dirty="0" smtClean="0"/>
              <a:t>⇒ it is really doing a search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dynamic programming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it never revisits nodes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it builds on optimal solutions to partial problems</a:t>
            </a:r>
            <a:endParaRPr lang="en-NZ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575485" y="3648297"/>
            <a:ext cx="7037146" cy="2945782"/>
            <a:chOff x="323528" y="2996952"/>
            <a:chExt cx="8640960" cy="3744416"/>
          </a:xfrm>
        </p:grpSpPr>
        <p:sp>
          <p:nvSpPr>
            <p:cNvPr id="4" name="Oval 3"/>
            <p:cNvSpPr/>
            <p:nvPr/>
          </p:nvSpPr>
          <p:spPr bwMode="auto">
            <a:xfrm>
              <a:off x="539552" y="3356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763688" y="494116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475656" y="36450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411760" y="314096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23528" y="45091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301552" y="4118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203848" y="36450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619672" y="580526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788024" y="3356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051720" y="429309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48376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043608" y="63093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131840" y="623731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67544" y="55172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59832" y="4437112"/>
              <a:ext cx="360040" cy="360040"/>
            </a:xfrm>
            <a:prstGeom prst="ellipse">
              <a:avLst/>
            </a:prstGeom>
            <a:solidFill>
              <a:srgbClr val="3399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419872" y="537321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932040" y="47971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283968" y="537321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572000" y="616530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36096" y="465313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580112" y="616530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084168" y="537321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004048" y="55172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516216" y="638132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8604448" y="3933056"/>
              <a:ext cx="360040" cy="36004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491880" y="29969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995936" y="378904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144590" y="424847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228184" y="342900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20072" y="407707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876256" y="55172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7596336" y="472514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6" name="Curved Connector 35"/>
            <p:cNvCxnSpPr>
              <a:stCxn id="4" idx="6"/>
              <a:endCxn id="6" idx="2"/>
            </p:cNvCxnSpPr>
            <p:nvPr/>
          </p:nvCxnSpPr>
          <p:spPr bwMode="auto">
            <a:xfrm>
              <a:off x="899592" y="3537012"/>
              <a:ext cx="576064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hape 88"/>
            <p:cNvCxnSpPr>
              <a:stCxn id="4" idx="0"/>
              <a:endCxn id="7" idx="1"/>
            </p:cNvCxnSpPr>
            <p:nvPr/>
          </p:nvCxnSpPr>
          <p:spPr bwMode="auto">
            <a:xfrm rot="5400000" flipH="1" flipV="1">
              <a:off x="1510381" y="2402887"/>
              <a:ext cx="163297" cy="1744915"/>
            </a:xfrm>
            <a:prstGeom prst="curvedConnector3">
              <a:avLst>
                <a:gd name="adj1" fmla="val 272279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Curved Connector 37"/>
            <p:cNvCxnSpPr>
              <a:stCxn id="7" idx="6"/>
              <a:endCxn id="29" idx="2"/>
            </p:cNvCxnSpPr>
            <p:nvPr/>
          </p:nvCxnSpPr>
          <p:spPr bwMode="auto">
            <a:xfrm flipV="1">
              <a:off x="2771800" y="3176972"/>
              <a:ext cx="720080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Curved Connector 38"/>
            <p:cNvCxnSpPr>
              <a:stCxn id="7" idx="5"/>
              <a:endCxn id="18" idx="0"/>
            </p:cNvCxnSpPr>
            <p:nvPr/>
          </p:nvCxnSpPr>
          <p:spPr bwMode="auto">
            <a:xfrm rot="16200000" flipH="1">
              <a:off x="2485047" y="3682306"/>
              <a:ext cx="988831" cy="52077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Curved Connector 94"/>
            <p:cNvCxnSpPr>
              <a:stCxn id="7" idx="2"/>
              <a:endCxn id="13" idx="0"/>
            </p:cNvCxnSpPr>
            <p:nvPr/>
          </p:nvCxnSpPr>
          <p:spPr bwMode="auto">
            <a:xfrm rot="10800000" flipV="1">
              <a:off x="2231740" y="3320988"/>
              <a:ext cx="180020" cy="972108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Curved Connector 40"/>
            <p:cNvCxnSpPr>
              <a:stCxn id="13" idx="4"/>
              <a:endCxn id="14" idx="0"/>
            </p:cNvCxnSpPr>
            <p:nvPr/>
          </p:nvCxnSpPr>
          <p:spPr bwMode="auto">
            <a:xfrm rot="16200000" flipH="1">
              <a:off x="1943708" y="4941168"/>
              <a:ext cx="1008112" cy="43204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hape 98"/>
            <p:cNvCxnSpPr>
              <a:stCxn id="9" idx="6"/>
              <a:endCxn id="13" idx="2"/>
            </p:cNvCxnSpPr>
            <p:nvPr/>
          </p:nvCxnSpPr>
          <p:spPr bwMode="auto">
            <a:xfrm>
              <a:off x="1661592" y="4299012"/>
              <a:ext cx="390128" cy="17410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hape 42"/>
            <p:cNvCxnSpPr>
              <a:stCxn id="9" idx="2"/>
              <a:endCxn id="4" idx="4"/>
            </p:cNvCxnSpPr>
            <p:nvPr/>
          </p:nvCxnSpPr>
          <p:spPr bwMode="auto">
            <a:xfrm rot="10800000">
              <a:off x="719572" y="3717032"/>
              <a:ext cx="581980" cy="581980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Curved Connector 43"/>
            <p:cNvCxnSpPr>
              <a:stCxn id="9" idx="0"/>
              <a:endCxn id="6" idx="3"/>
            </p:cNvCxnSpPr>
            <p:nvPr/>
          </p:nvCxnSpPr>
          <p:spPr bwMode="auto">
            <a:xfrm rot="5400000" flipH="1" flipV="1">
              <a:off x="1421650" y="4012260"/>
              <a:ext cx="166655" cy="4681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hape 104"/>
            <p:cNvCxnSpPr>
              <a:stCxn id="9" idx="3"/>
              <a:endCxn id="8" idx="7"/>
            </p:cNvCxnSpPr>
            <p:nvPr/>
          </p:nvCxnSpPr>
          <p:spPr bwMode="auto">
            <a:xfrm rot="5400000">
              <a:off x="924789" y="4132357"/>
              <a:ext cx="135542" cy="72343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hape 45"/>
            <p:cNvCxnSpPr>
              <a:stCxn id="8" idx="5"/>
              <a:endCxn id="5" idx="2"/>
            </p:cNvCxnSpPr>
            <p:nvPr/>
          </p:nvCxnSpPr>
          <p:spPr bwMode="auto">
            <a:xfrm rot="16200000" flipH="1">
              <a:off x="1044887" y="4402386"/>
              <a:ext cx="304755" cy="113284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Curved Connector 46"/>
            <p:cNvCxnSpPr>
              <a:stCxn id="5" idx="3"/>
              <a:endCxn id="17" idx="7"/>
            </p:cNvCxnSpPr>
            <p:nvPr/>
          </p:nvCxnSpPr>
          <p:spPr bwMode="auto">
            <a:xfrm rot="5400000">
              <a:off x="1134897" y="4888441"/>
              <a:ext cx="321478" cy="10415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Curved Connector 47"/>
            <p:cNvCxnSpPr>
              <a:stCxn id="8" idx="4"/>
              <a:endCxn id="17" idx="0"/>
            </p:cNvCxnSpPr>
            <p:nvPr/>
          </p:nvCxnSpPr>
          <p:spPr bwMode="auto">
            <a:xfrm rot="16200000" flipH="1">
              <a:off x="251520" y="5121188"/>
              <a:ext cx="648072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hape 114"/>
            <p:cNvCxnSpPr>
              <a:stCxn id="13" idx="6"/>
              <a:endCxn id="18" idx="2"/>
            </p:cNvCxnSpPr>
            <p:nvPr/>
          </p:nvCxnSpPr>
          <p:spPr bwMode="auto">
            <a:xfrm>
              <a:off x="2411760" y="4473116"/>
              <a:ext cx="648072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Curved Connector 116"/>
            <p:cNvCxnSpPr>
              <a:stCxn id="11" idx="3"/>
              <a:endCxn id="15" idx="7"/>
            </p:cNvCxnSpPr>
            <p:nvPr/>
          </p:nvCxnSpPr>
          <p:spPr bwMode="auto">
            <a:xfrm rot="5400000">
              <a:off x="1386925" y="6076573"/>
              <a:ext cx="249470" cy="32147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Curved Connector 50"/>
            <p:cNvCxnSpPr>
              <a:stCxn id="5" idx="4"/>
              <a:endCxn id="11" idx="0"/>
            </p:cNvCxnSpPr>
            <p:nvPr/>
          </p:nvCxnSpPr>
          <p:spPr bwMode="auto">
            <a:xfrm rot="5400000">
              <a:off x="1619672" y="5481228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Curved Connector 51"/>
            <p:cNvCxnSpPr>
              <a:stCxn id="16" idx="1"/>
              <a:endCxn id="11" idx="5"/>
            </p:cNvCxnSpPr>
            <p:nvPr/>
          </p:nvCxnSpPr>
          <p:spPr bwMode="auto">
            <a:xfrm rot="16200000" flipV="1">
              <a:off x="2467045" y="5572517"/>
              <a:ext cx="177462" cy="125758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Curved Connector 52"/>
            <p:cNvCxnSpPr>
              <a:stCxn id="11" idx="6"/>
              <a:endCxn id="14" idx="2"/>
            </p:cNvCxnSpPr>
            <p:nvPr/>
          </p:nvCxnSpPr>
          <p:spPr bwMode="auto">
            <a:xfrm flipV="1">
              <a:off x="1979712" y="5841268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hape 53"/>
            <p:cNvCxnSpPr>
              <a:stCxn id="14" idx="6"/>
              <a:endCxn id="18" idx="3"/>
            </p:cNvCxnSpPr>
            <p:nvPr/>
          </p:nvCxnSpPr>
          <p:spPr bwMode="auto">
            <a:xfrm flipV="1">
              <a:off x="2843808" y="4744425"/>
              <a:ext cx="268751" cy="1096843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Curved Connector 54"/>
            <p:cNvCxnSpPr>
              <a:stCxn id="18" idx="6"/>
              <a:endCxn id="31" idx="2"/>
            </p:cNvCxnSpPr>
            <p:nvPr/>
          </p:nvCxnSpPr>
          <p:spPr bwMode="auto">
            <a:xfrm flipV="1">
              <a:off x="3419872" y="4428492"/>
              <a:ext cx="724718" cy="18864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Curved Connector 55"/>
            <p:cNvCxnSpPr>
              <a:stCxn id="31" idx="1"/>
              <a:endCxn id="30" idx="4"/>
            </p:cNvCxnSpPr>
            <p:nvPr/>
          </p:nvCxnSpPr>
          <p:spPr bwMode="auto">
            <a:xfrm rot="16200000" flipV="1">
              <a:off x="4110578" y="4214459"/>
              <a:ext cx="152119" cy="2136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hape 130"/>
            <p:cNvCxnSpPr>
              <a:stCxn id="30" idx="6"/>
              <a:endCxn id="12" idx="2"/>
            </p:cNvCxnSpPr>
            <p:nvPr/>
          </p:nvCxnSpPr>
          <p:spPr bwMode="auto">
            <a:xfrm flipV="1">
              <a:off x="4355976" y="3537012"/>
              <a:ext cx="432048" cy="43204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Curved Connector 132"/>
            <p:cNvCxnSpPr>
              <a:stCxn id="12" idx="1"/>
              <a:endCxn id="29" idx="6"/>
            </p:cNvCxnSpPr>
            <p:nvPr/>
          </p:nvCxnSpPr>
          <p:spPr bwMode="auto">
            <a:xfrm rot="16200000" flipV="1">
              <a:off x="4229963" y="2798930"/>
              <a:ext cx="232747" cy="988831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Curved Connector 58"/>
            <p:cNvCxnSpPr>
              <a:stCxn id="29" idx="3"/>
              <a:endCxn id="10" idx="7"/>
            </p:cNvCxnSpPr>
            <p:nvPr/>
          </p:nvCxnSpPr>
          <p:spPr bwMode="auto">
            <a:xfrm rot="5400000">
              <a:off x="3331141" y="3484285"/>
              <a:ext cx="393486" cy="3344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Curved Connector 136"/>
            <p:cNvCxnSpPr>
              <a:stCxn id="10" idx="6"/>
              <a:endCxn id="30" idx="2"/>
            </p:cNvCxnSpPr>
            <p:nvPr/>
          </p:nvCxnSpPr>
          <p:spPr bwMode="auto">
            <a:xfrm>
              <a:off x="3563888" y="3825044"/>
              <a:ext cx="432048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Curved Connector 60"/>
            <p:cNvCxnSpPr>
              <a:stCxn id="10" idx="4"/>
              <a:endCxn id="18" idx="7"/>
            </p:cNvCxnSpPr>
            <p:nvPr/>
          </p:nvCxnSpPr>
          <p:spPr bwMode="auto">
            <a:xfrm rot="5400000">
              <a:off x="3133120" y="4239090"/>
              <a:ext cx="484775" cy="1672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Curved Connector 61"/>
            <p:cNvCxnSpPr>
              <a:stCxn id="13" idx="5"/>
              <a:endCxn id="19" idx="1"/>
            </p:cNvCxnSpPr>
            <p:nvPr/>
          </p:nvCxnSpPr>
          <p:spPr bwMode="auto">
            <a:xfrm rot="16200000" flipH="1">
              <a:off x="2503049" y="4456393"/>
              <a:ext cx="825534" cy="111356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hape 62"/>
            <p:cNvCxnSpPr>
              <a:stCxn id="19" idx="6"/>
              <a:endCxn id="21" idx="2"/>
            </p:cNvCxnSpPr>
            <p:nvPr/>
          </p:nvCxnSpPr>
          <p:spPr bwMode="auto">
            <a:xfrm>
              <a:off x="3779912" y="5553236"/>
              <a:ext cx="504056" cy="15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Curved Connector 63"/>
            <p:cNvCxnSpPr>
              <a:stCxn id="23" idx="3"/>
              <a:endCxn id="24" idx="0"/>
            </p:cNvCxnSpPr>
            <p:nvPr/>
          </p:nvCxnSpPr>
          <p:spPr bwMode="auto">
            <a:xfrm rot="16200000" flipH="1">
              <a:off x="5022050" y="5427221"/>
              <a:ext cx="1204855" cy="27130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Curved Connector 64"/>
            <p:cNvCxnSpPr>
              <a:stCxn id="21" idx="4"/>
              <a:endCxn id="22" idx="0"/>
            </p:cNvCxnSpPr>
            <p:nvPr/>
          </p:nvCxnSpPr>
          <p:spPr bwMode="auto">
            <a:xfrm rot="16200000" flipH="1">
              <a:off x="4391980" y="5805264"/>
              <a:ext cx="432048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hape 65"/>
            <p:cNvCxnSpPr>
              <a:stCxn id="16" idx="5"/>
              <a:endCxn id="24" idx="4"/>
            </p:cNvCxnSpPr>
            <p:nvPr/>
          </p:nvCxnSpPr>
          <p:spPr bwMode="auto">
            <a:xfrm rot="5400000" flipH="1" flipV="1">
              <a:off x="4590001" y="5374495"/>
              <a:ext cx="19281" cy="2320979"/>
            </a:xfrm>
            <a:prstGeom prst="curvedConnector3">
              <a:avLst>
                <a:gd name="adj1" fmla="val -1459089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Curved Connector 66"/>
            <p:cNvCxnSpPr>
              <a:stCxn id="19" idx="4"/>
              <a:endCxn id="16" idx="7"/>
            </p:cNvCxnSpPr>
            <p:nvPr/>
          </p:nvCxnSpPr>
          <p:spPr bwMode="auto">
            <a:xfrm rot="5400000">
              <a:off x="3241132" y="5931278"/>
              <a:ext cx="556783" cy="16073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Curved Connector 67"/>
            <p:cNvCxnSpPr>
              <a:stCxn id="31" idx="5"/>
              <a:endCxn id="20" idx="1"/>
            </p:cNvCxnSpPr>
            <p:nvPr/>
          </p:nvCxnSpPr>
          <p:spPr bwMode="auto">
            <a:xfrm rot="16200000" flipH="1">
              <a:off x="4571288" y="4436400"/>
              <a:ext cx="294094" cy="53286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hape 68"/>
            <p:cNvCxnSpPr>
              <a:stCxn id="34" idx="1"/>
              <a:endCxn id="23" idx="6"/>
            </p:cNvCxnSpPr>
            <p:nvPr/>
          </p:nvCxnSpPr>
          <p:spPr bwMode="auto">
            <a:xfrm rot="16200000" flipV="1">
              <a:off x="5994159" y="4635134"/>
              <a:ext cx="736803" cy="113284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Curved Connector 160"/>
            <p:cNvCxnSpPr>
              <a:stCxn id="34" idx="7"/>
              <a:endCxn id="35" idx="2"/>
            </p:cNvCxnSpPr>
            <p:nvPr/>
          </p:nvCxnSpPr>
          <p:spPr bwMode="auto">
            <a:xfrm rot="5400000" flipH="1" flipV="1">
              <a:off x="7057555" y="5031179"/>
              <a:ext cx="664795" cy="41276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Curved Connector 70"/>
            <p:cNvCxnSpPr>
              <a:stCxn id="35" idx="0"/>
              <a:endCxn id="202" idx="4"/>
            </p:cNvCxnSpPr>
            <p:nvPr/>
          </p:nvCxnSpPr>
          <p:spPr bwMode="auto">
            <a:xfrm rot="16200000" flipV="1">
              <a:off x="7236296" y="4185084"/>
              <a:ext cx="720080" cy="36004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Curved Connector 164"/>
            <p:cNvCxnSpPr>
              <a:stCxn id="28" idx="3"/>
              <a:endCxn id="35" idx="7"/>
            </p:cNvCxnSpPr>
            <p:nvPr/>
          </p:nvCxnSpPr>
          <p:spPr bwMode="auto">
            <a:xfrm rot="5400000">
              <a:off x="8011661" y="4132357"/>
              <a:ext cx="537502" cy="75352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Curved Connector 166"/>
            <p:cNvCxnSpPr>
              <a:stCxn id="33" idx="6"/>
              <a:endCxn id="32" idx="3"/>
            </p:cNvCxnSpPr>
            <p:nvPr/>
          </p:nvCxnSpPr>
          <p:spPr bwMode="auto">
            <a:xfrm flipV="1">
              <a:off x="5580112" y="3736313"/>
              <a:ext cx="700799" cy="520779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hape 73"/>
            <p:cNvCxnSpPr>
              <a:stCxn id="33" idx="1"/>
              <a:endCxn id="12" idx="6"/>
            </p:cNvCxnSpPr>
            <p:nvPr/>
          </p:nvCxnSpPr>
          <p:spPr bwMode="auto">
            <a:xfrm rot="16200000" flipV="1">
              <a:off x="4914039" y="3771038"/>
              <a:ext cx="592787" cy="124735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hape 74"/>
            <p:cNvCxnSpPr>
              <a:stCxn id="33" idx="2"/>
              <a:endCxn id="31" idx="6"/>
            </p:cNvCxnSpPr>
            <p:nvPr/>
          </p:nvCxnSpPr>
          <p:spPr bwMode="auto">
            <a:xfrm rot="10800000" flipV="1">
              <a:off x="4504630" y="4257092"/>
              <a:ext cx="715442" cy="17140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Curved Connector 75"/>
            <p:cNvCxnSpPr>
              <a:stCxn id="20" idx="3"/>
              <a:endCxn id="21" idx="7"/>
            </p:cNvCxnSpPr>
            <p:nvPr/>
          </p:nvCxnSpPr>
          <p:spPr bwMode="auto">
            <a:xfrm rot="5400000">
              <a:off x="4627285" y="5068461"/>
              <a:ext cx="321478" cy="39348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Curved Connector 76"/>
            <p:cNvCxnSpPr>
              <a:stCxn id="20" idx="4"/>
              <a:endCxn id="26" idx="7"/>
            </p:cNvCxnSpPr>
            <p:nvPr/>
          </p:nvCxnSpPr>
          <p:spPr bwMode="auto">
            <a:xfrm rot="16200000" flipH="1">
              <a:off x="5005327" y="5263924"/>
              <a:ext cx="412767" cy="19930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Curved Connector 77"/>
            <p:cNvCxnSpPr>
              <a:stCxn id="22" idx="5"/>
              <a:endCxn id="24" idx="1"/>
            </p:cNvCxnSpPr>
            <p:nvPr/>
          </p:nvCxnSpPr>
          <p:spPr bwMode="auto">
            <a:xfrm rot="5400000" flipH="1" flipV="1">
              <a:off x="5128783" y="5968561"/>
              <a:ext cx="254586" cy="753526"/>
            </a:xfrm>
            <a:prstGeom prst="curvedConnector5">
              <a:avLst>
                <a:gd name="adj1" fmla="val -89793"/>
                <a:gd name="adj2" fmla="val 50000"/>
                <a:gd name="adj3" fmla="val 189793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Curved Connector 78"/>
            <p:cNvCxnSpPr>
              <a:stCxn id="24" idx="5"/>
              <a:endCxn id="27" idx="1"/>
            </p:cNvCxnSpPr>
            <p:nvPr/>
          </p:nvCxnSpPr>
          <p:spPr bwMode="auto">
            <a:xfrm rot="5400000" flipH="1" flipV="1">
              <a:off x="6208903" y="6112577"/>
              <a:ext cx="38562" cy="681518"/>
            </a:xfrm>
            <a:prstGeom prst="curvedConnector5">
              <a:avLst>
                <a:gd name="adj1" fmla="val -592812"/>
                <a:gd name="adj2" fmla="val 50000"/>
                <a:gd name="adj3" fmla="val 692812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Curved Connector 79"/>
            <p:cNvCxnSpPr>
              <a:stCxn id="25" idx="3"/>
              <a:endCxn id="27" idx="7"/>
            </p:cNvCxnSpPr>
            <p:nvPr/>
          </p:nvCxnSpPr>
          <p:spPr bwMode="auto">
            <a:xfrm rot="16200000" flipH="1">
              <a:off x="6103449" y="5713975"/>
              <a:ext cx="753526" cy="68663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Curved Connector 80"/>
            <p:cNvCxnSpPr>
              <a:stCxn id="23" idx="5"/>
              <a:endCxn id="25" idx="1"/>
            </p:cNvCxnSpPr>
            <p:nvPr/>
          </p:nvCxnSpPr>
          <p:spPr bwMode="auto">
            <a:xfrm rot="16200000" flipH="1">
              <a:off x="5707405" y="4996453"/>
              <a:ext cx="465494" cy="39348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Curved Connector 82"/>
            <p:cNvCxnSpPr>
              <a:stCxn id="26" idx="2"/>
              <a:endCxn id="21" idx="6"/>
            </p:cNvCxnSpPr>
            <p:nvPr/>
          </p:nvCxnSpPr>
          <p:spPr bwMode="auto">
            <a:xfrm rot="10800000">
              <a:off x="4644008" y="5553236"/>
              <a:ext cx="360040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hape 83"/>
            <p:cNvCxnSpPr>
              <a:stCxn id="22" idx="7"/>
              <a:endCxn id="26" idx="3"/>
            </p:cNvCxnSpPr>
            <p:nvPr/>
          </p:nvCxnSpPr>
          <p:spPr bwMode="auto">
            <a:xfrm rot="5400000" flipH="1" flipV="1">
              <a:off x="4771301" y="5932557"/>
              <a:ext cx="393486" cy="17746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Curved Connector 84"/>
            <p:cNvCxnSpPr>
              <a:stCxn id="18" idx="5"/>
              <a:endCxn id="21" idx="1"/>
            </p:cNvCxnSpPr>
            <p:nvPr/>
          </p:nvCxnSpPr>
          <p:spPr bwMode="auto">
            <a:xfrm rot="16200000" flipH="1">
              <a:off x="3511161" y="4600409"/>
              <a:ext cx="681518" cy="96955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9" name="Freeform 198"/>
            <p:cNvSpPr/>
            <p:nvPr/>
          </p:nvSpPr>
          <p:spPr bwMode="auto">
            <a:xfrm>
              <a:off x="5517931" y="3945969"/>
              <a:ext cx="2112579" cy="1159223"/>
            </a:xfrm>
            <a:custGeom>
              <a:avLst/>
              <a:gdLst>
                <a:gd name="connsiteX0" fmla="*/ 0 w 2112579"/>
                <a:gd name="connsiteY0" fmla="*/ 171669 h 681421"/>
                <a:gd name="connsiteX1" fmla="*/ 367862 w 2112579"/>
                <a:gd name="connsiteY1" fmla="*/ 434428 h 681421"/>
                <a:gd name="connsiteX2" fmla="*/ 735724 w 2112579"/>
                <a:gd name="connsiteY2" fmla="*/ 224221 h 681421"/>
                <a:gd name="connsiteX3" fmla="*/ 1061545 w 2112579"/>
                <a:gd name="connsiteY3" fmla="*/ 14014 h 681421"/>
                <a:gd name="connsiteX4" fmla="*/ 1114097 w 2112579"/>
                <a:gd name="connsiteY4" fmla="*/ 308304 h 681421"/>
                <a:gd name="connsiteX5" fmla="*/ 1145628 w 2112579"/>
                <a:gd name="connsiteY5" fmla="*/ 613104 h 681421"/>
                <a:gd name="connsiteX6" fmla="*/ 1397876 w 2112579"/>
                <a:gd name="connsiteY6" fmla="*/ 655145 h 681421"/>
                <a:gd name="connsiteX7" fmla="*/ 1418897 w 2112579"/>
                <a:gd name="connsiteY7" fmla="*/ 455448 h 681421"/>
                <a:gd name="connsiteX8" fmla="*/ 1555531 w 2112579"/>
                <a:gd name="connsiteY8" fmla="*/ 266262 h 681421"/>
                <a:gd name="connsiteX9" fmla="*/ 1891862 w 2112579"/>
                <a:gd name="connsiteY9" fmla="*/ 287283 h 681421"/>
                <a:gd name="connsiteX10" fmla="*/ 1975945 w 2112579"/>
                <a:gd name="connsiteY10" fmla="*/ 465959 h 681421"/>
                <a:gd name="connsiteX11" fmla="*/ 2017986 w 2112579"/>
                <a:gd name="connsiteY11" fmla="*/ 613104 h 681421"/>
                <a:gd name="connsiteX12" fmla="*/ 2112579 w 2112579"/>
                <a:gd name="connsiteY12" fmla="*/ 581573 h 681421"/>
                <a:gd name="connsiteX0" fmla="*/ 0 w 2112579"/>
                <a:gd name="connsiteY0" fmla="*/ 474282 h 984034"/>
                <a:gd name="connsiteX1" fmla="*/ 367862 w 2112579"/>
                <a:gd name="connsiteY1" fmla="*/ 737041 h 984034"/>
                <a:gd name="connsiteX2" fmla="*/ 735724 w 2112579"/>
                <a:gd name="connsiteY2" fmla="*/ 526834 h 984034"/>
                <a:gd name="connsiteX3" fmla="*/ 1142301 w 2112579"/>
                <a:gd name="connsiteY3" fmla="*/ 14014 h 984034"/>
                <a:gd name="connsiteX4" fmla="*/ 1114097 w 2112579"/>
                <a:gd name="connsiteY4" fmla="*/ 610917 h 984034"/>
                <a:gd name="connsiteX5" fmla="*/ 1145628 w 2112579"/>
                <a:gd name="connsiteY5" fmla="*/ 915717 h 984034"/>
                <a:gd name="connsiteX6" fmla="*/ 1397876 w 2112579"/>
                <a:gd name="connsiteY6" fmla="*/ 957758 h 984034"/>
                <a:gd name="connsiteX7" fmla="*/ 1418897 w 2112579"/>
                <a:gd name="connsiteY7" fmla="*/ 758061 h 984034"/>
                <a:gd name="connsiteX8" fmla="*/ 1555531 w 2112579"/>
                <a:gd name="connsiteY8" fmla="*/ 568875 h 984034"/>
                <a:gd name="connsiteX9" fmla="*/ 1891862 w 2112579"/>
                <a:gd name="connsiteY9" fmla="*/ 589896 h 984034"/>
                <a:gd name="connsiteX10" fmla="*/ 1975945 w 2112579"/>
                <a:gd name="connsiteY10" fmla="*/ 768572 h 984034"/>
                <a:gd name="connsiteX11" fmla="*/ 2017986 w 2112579"/>
                <a:gd name="connsiteY11" fmla="*/ 915717 h 984034"/>
                <a:gd name="connsiteX12" fmla="*/ 2112579 w 2112579"/>
                <a:gd name="connsiteY12" fmla="*/ 884186 h 984034"/>
                <a:gd name="connsiteX0" fmla="*/ 0 w 2112579"/>
                <a:gd name="connsiteY0" fmla="*/ 474282 h 977766"/>
                <a:gd name="connsiteX1" fmla="*/ 367862 w 2112579"/>
                <a:gd name="connsiteY1" fmla="*/ 737041 h 977766"/>
                <a:gd name="connsiteX2" fmla="*/ 735724 w 2112579"/>
                <a:gd name="connsiteY2" fmla="*/ 526834 h 977766"/>
                <a:gd name="connsiteX3" fmla="*/ 1142301 w 2112579"/>
                <a:gd name="connsiteY3" fmla="*/ 14014 h 977766"/>
                <a:gd name="connsiteX4" fmla="*/ 1114097 w 2112579"/>
                <a:gd name="connsiteY4" fmla="*/ 610917 h 977766"/>
                <a:gd name="connsiteX5" fmla="*/ 998285 w 2112579"/>
                <a:gd name="connsiteY5" fmla="*/ 878110 h 977766"/>
                <a:gd name="connsiteX6" fmla="*/ 1397876 w 2112579"/>
                <a:gd name="connsiteY6" fmla="*/ 957758 h 977766"/>
                <a:gd name="connsiteX7" fmla="*/ 1418897 w 2112579"/>
                <a:gd name="connsiteY7" fmla="*/ 758061 h 977766"/>
                <a:gd name="connsiteX8" fmla="*/ 1555531 w 2112579"/>
                <a:gd name="connsiteY8" fmla="*/ 568875 h 977766"/>
                <a:gd name="connsiteX9" fmla="*/ 1891862 w 2112579"/>
                <a:gd name="connsiteY9" fmla="*/ 589896 h 977766"/>
                <a:gd name="connsiteX10" fmla="*/ 1975945 w 2112579"/>
                <a:gd name="connsiteY10" fmla="*/ 768572 h 977766"/>
                <a:gd name="connsiteX11" fmla="*/ 2017986 w 2112579"/>
                <a:gd name="connsiteY11" fmla="*/ 915717 h 977766"/>
                <a:gd name="connsiteX12" fmla="*/ 2112579 w 2112579"/>
                <a:gd name="connsiteY12" fmla="*/ 884186 h 977766"/>
                <a:gd name="connsiteX0" fmla="*/ 0 w 2112579"/>
                <a:gd name="connsiteY0" fmla="*/ 461729 h 965213"/>
                <a:gd name="connsiteX1" fmla="*/ 367862 w 2112579"/>
                <a:gd name="connsiteY1" fmla="*/ 724488 h 965213"/>
                <a:gd name="connsiteX2" fmla="*/ 735724 w 2112579"/>
                <a:gd name="connsiteY2" fmla="*/ 514281 h 965213"/>
                <a:gd name="connsiteX3" fmla="*/ 1142301 w 2112579"/>
                <a:gd name="connsiteY3" fmla="*/ 1461 h 965213"/>
                <a:gd name="connsiteX4" fmla="*/ 998285 w 2112579"/>
                <a:gd name="connsiteY4" fmla="*/ 505517 h 965213"/>
                <a:gd name="connsiteX5" fmla="*/ 998285 w 2112579"/>
                <a:gd name="connsiteY5" fmla="*/ 865557 h 965213"/>
                <a:gd name="connsiteX6" fmla="*/ 1397876 w 2112579"/>
                <a:gd name="connsiteY6" fmla="*/ 945205 h 965213"/>
                <a:gd name="connsiteX7" fmla="*/ 1418897 w 2112579"/>
                <a:gd name="connsiteY7" fmla="*/ 745508 h 965213"/>
                <a:gd name="connsiteX8" fmla="*/ 1555531 w 2112579"/>
                <a:gd name="connsiteY8" fmla="*/ 556322 h 965213"/>
                <a:gd name="connsiteX9" fmla="*/ 1891862 w 2112579"/>
                <a:gd name="connsiteY9" fmla="*/ 577343 h 965213"/>
                <a:gd name="connsiteX10" fmla="*/ 1975945 w 2112579"/>
                <a:gd name="connsiteY10" fmla="*/ 756019 h 965213"/>
                <a:gd name="connsiteX11" fmla="*/ 2017986 w 2112579"/>
                <a:gd name="connsiteY11" fmla="*/ 903164 h 965213"/>
                <a:gd name="connsiteX12" fmla="*/ 2112579 w 2112579"/>
                <a:gd name="connsiteY12" fmla="*/ 871633 h 965213"/>
                <a:gd name="connsiteX0" fmla="*/ 0 w 2112579"/>
                <a:gd name="connsiteY0" fmla="*/ 461729 h 1173597"/>
                <a:gd name="connsiteX1" fmla="*/ 367862 w 2112579"/>
                <a:gd name="connsiteY1" fmla="*/ 724488 h 1173597"/>
                <a:gd name="connsiteX2" fmla="*/ 735724 w 2112579"/>
                <a:gd name="connsiteY2" fmla="*/ 514281 h 1173597"/>
                <a:gd name="connsiteX3" fmla="*/ 1142301 w 2112579"/>
                <a:gd name="connsiteY3" fmla="*/ 1461 h 1173597"/>
                <a:gd name="connsiteX4" fmla="*/ 998285 w 2112579"/>
                <a:gd name="connsiteY4" fmla="*/ 505517 h 1173597"/>
                <a:gd name="connsiteX5" fmla="*/ 998285 w 2112579"/>
                <a:gd name="connsiteY5" fmla="*/ 865557 h 1173597"/>
                <a:gd name="connsiteX6" fmla="*/ 1502341 w 2112579"/>
                <a:gd name="connsiteY6" fmla="*/ 1153589 h 1173597"/>
                <a:gd name="connsiteX7" fmla="*/ 1418897 w 2112579"/>
                <a:gd name="connsiteY7" fmla="*/ 745508 h 1173597"/>
                <a:gd name="connsiteX8" fmla="*/ 1555531 w 2112579"/>
                <a:gd name="connsiteY8" fmla="*/ 556322 h 1173597"/>
                <a:gd name="connsiteX9" fmla="*/ 1891862 w 2112579"/>
                <a:gd name="connsiteY9" fmla="*/ 577343 h 1173597"/>
                <a:gd name="connsiteX10" fmla="*/ 1975945 w 2112579"/>
                <a:gd name="connsiteY10" fmla="*/ 756019 h 1173597"/>
                <a:gd name="connsiteX11" fmla="*/ 2017986 w 2112579"/>
                <a:gd name="connsiteY11" fmla="*/ 903164 h 1173597"/>
                <a:gd name="connsiteX12" fmla="*/ 2112579 w 2112579"/>
                <a:gd name="connsiteY12" fmla="*/ 871633 h 1173597"/>
                <a:gd name="connsiteX0" fmla="*/ 0 w 2112579"/>
                <a:gd name="connsiteY0" fmla="*/ 461729 h 1173597"/>
                <a:gd name="connsiteX1" fmla="*/ 367862 w 2112579"/>
                <a:gd name="connsiteY1" fmla="*/ 724488 h 1173597"/>
                <a:gd name="connsiteX2" fmla="*/ 735724 w 2112579"/>
                <a:gd name="connsiteY2" fmla="*/ 514281 h 1173597"/>
                <a:gd name="connsiteX3" fmla="*/ 1142301 w 2112579"/>
                <a:gd name="connsiteY3" fmla="*/ 1461 h 1173597"/>
                <a:gd name="connsiteX4" fmla="*/ 998285 w 2112579"/>
                <a:gd name="connsiteY4" fmla="*/ 505517 h 1173597"/>
                <a:gd name="connsiteX5" fmla="*/ 998285 w 2112579"/>
                <a:gd name="connsiteY5" fmla="*/ 865557 h 1173597"/>
                <a:gd name="connsiteX6" fmla="*/ 1502341 w 2112579"/>
                <a:gd name="connsiteY6" fmla="*/ 1153589 h 1173597"/>
                <a:gd name="connsiteX7" fmla="*/ 1418897 w 2112579"/>
                <a:gd name="connsiteY7" fmla="*/ 745508 h 1173597"/>
                <a:gd name="connsiteX8" fmla="*/ 1502341 w 2112579"/>
                <a:gd name="connsiteY8" fmla="*/ 289493 h 1173597"/>
                <a:gd name="connsiteX9" fmla="*/ 1891862 w 2112579"/>
                <a:gd name="connsiteY9" fmla="*/ 577343 h 1173597"/>
                <a:gd name="connsiteX10" fmla="*/ 1975945 w 2112579"/>
                <a:gd name="connsiteY10" fmla="*/ 756019 h 1173597"/>
                <a:gd name="connsiteX11" fmla="*/ 2017986 w 2112579"/>
                <a:gd name="connsiteY11" fmla="*/ 903164 h 1173597"/>
                <a:gd name="connsiteX12" fmla="*/ 2112579 w 2112579"/>
                <a:gd name="connsiteY12" fmla="*/ 871633 h 1173597"/>
                <a:gd name="connsiteX0" fmla="*/ 0 w 2112579"/>
                <a:gd name="connsiteY0" fmla="*/ 461729 h 1173597"/>
                <a:gd name="connsiteX1" fmla="*/ 367862 w 2112579"/>
                <a:gd name="connsiteY1" fmla="*/ 724488 h 1173597"/>
                <a:gd name="connsiteX2" fmla="*/ 735724 w 2112579"/>
                <a:gd name="connsiteY2" fmla="*/ 514281 h 1173597"/>
                <a:gd name="connsiteX3" fmla="*/ 1142301 w 2112579"/>
                <a:gd name="connsiteY3" fmla="*/ 1461 h 1173597"/>
                <a:gd name="connsiteX4" fmla="*/ 998285 w 2112579"/>
                <a:gd name="connsiteY4" fmla="*/ 505517 h 1173597"/>
                <a:gd name="connsiteX5" fmla="*/ 998285 w 2112579"/>
                <a:gd name="connsiteY5" fmla="*/ 865557 h 1173597"/>
                <a:gd name="connsiteX6" fmla="*/ 1502341 w 2112579"/>
                <a:gd name="connsiteY6" fmla="*/ 1153589 h 1173597"/>
                <a:gd name="connsiteX7" fmla="*/ 1418897 w 2112579"/>
                <a:gd name="connsiteY7" fmla="*/ 745508 h 1173597"/>
                <a:gd name="connsiteX8" fmla="*/ 1502341 w 2112579"/>
                <a:gd name="connsiteY8" fmla="*/ 289493 h 1173597"/>
                <a:gd name="connsiteX9" fmla="*/ 1891862 w 2112579"/>
                <a:gd name="connsiteY9" fmla="*/ 577343 h 1173597"/>
                <a:gd name="connsiteX10" fmla="*/ 1975945 w 2112579"/>
                <a:gd name="connsiteY10" fmla="*/ 756019 h 1173597"/>
                <a:gd name="connsiteX11" fmla="*/ 2017986 w 2112579"/>
                <a:gd name="connsiteY11" fmla="*/ 903164 h 1173597"/>
                <a:gd name="connsiteX12" fmla="*/ 2112579 w 2112579"/>
                <a:gd name="connsiteY12" fmla="*/ 871633 h 1173597"/>
                <a:gd name="connsiteX0" fmla="*/ 0 w 2112579"/>
                <a:gd name="connsiteY0" fmla="*/ 461729 h 1173597"/>
                <a:gd name="connsiteX1" fmla="*/ 367862 w 2112579"/>
                <a:gd name="connsiteY1" fmla="*/ 724488 h 1173597"/>
                <a:gd name="connsiteX2" fmla="*/ 735724 w 2112579"/>
                <a:gd name="connsiteY2" fmla="*/ 514281 h 1173597"/>
                <a:gd name="connsiteX3" fmla="*/ 1286317 w 2112579"/>
                <a:gd name="connsiteY3" fmla="*/ 1461 h 1173597"/>
                <a:gd name="connsiteX4" fmla="*/ 998285 w 2112579"/>
                <a:gd name="connsiteY4" fmla="*/ 505517 h 1173597"/>
                <a:gd name="connsiteX5" fmla="*/ 998285 w 2112579"/>
                <a:gd name="connsiteY5" fmla="*/ 865557 h 1173597"/>
                <a:gd name="connsiteX6" fmla="*/ 1502341 w 2112579"/>
                <a:gd name="connsiteY6" fmla="*/ 1153589 h 1173597"/>
                <a:gd name="connsiteX7" fmla="*/ 1418897 w 2112579"/>
                <a:gd name="connsiteY7" fmla="*/ 745508 h 1173597"/>
                <a:gd name="connsiteX8" fmla="*/ 1502341 w 2112579"/>
                <a:gd name="connsiteY8" fmla="*/ 289493 h 1173597"/>
                <a:gd name="connsiteX9" fmla="*/ 1891862 w 2112579"/>
                <a:gd name="connsiteY9" fmla="*/ 577343 h 1173597"/>
                <a:gd name="connsiteX10" fmla="*/ 1975945 w 2112579"/>
                <a:gd name="connsiteY10" fmla="*/ 756019 h 1173597"/>
                <a:gd name="connsiteX11" fmla="*/ 2017986 w 2112579"/>
                <a:gd name="connsiteY11" fmla="*/ 903164 h 1173597"/>
                <a:gd name="connsiteX12" fmla="*/ 2112579 w 2112579"/>
                <a:gd name="connsiteY12" fmla="*/ 871633 h 1173597"/>
                <a:gd name="connsiteX0" fmla="*/ 0 w 2112579"/>
                <a:gd name="connsiteY0" fmla="*/ 200263 h 912131"/>
                <a:gd name="connsiteX1" fmla="*/ 367862 w 2112579"/>
                <a:gd name="connsiteY1" fmla="*/ 463022 h 912131"/>
                <a:gd name="connsiteX2" fmla="*/ 735724 w 2112579"/>
                <a:gd name="connsiteY2" fmla="*/ 252815 h 912131"/>
                <a:gd name="connsiteX3" fmla="*/ 998285 w 2112579"/>
                <a:gd name="connsiteY3" fmla="*/ 28027 h 912131"/>
                <a:gd name="connsiteX4" fmla="*/ 998285 w 2112579"/>
                <a:gd name="connsiteY4" fmla="*/ 244051 h 912131"/>
                <a:gd name="connsiteX5" fmla="*/ 998285 w 2112579"/>
                <a:gd name="connsiteY5" fmla="*/ 604091 h 912131"/>
                <a:gd name="connsiteX6" fmla="*/ 1502341 w 2112579"/>
                <a:gd name="connsiteY6" fmla="*/ 892123 h 912131"/>
                <a:gd name="connsiteX7" fmla="*/ 1418897 w 2112579"/>
                <a:gd name="connsiteY7" fmla="*/ 484042 h 912131"/>
                <a:gd name="connsiteX8" fmla="*/ 1502341 w 2112579"/>
                <a:gd name="connsiteY8" fmla="*/ 28027 h 912131"/>
                <a:gd name="connsiteX9" fmla="*/ 1891862 w 2112579"/>
                <a:gd name="connsiteY9" fmla="*/ 315877 h 912131"/>
                <a:gd name="connsiteX10" fmla="*/ 1975945 w 2112579"/>
                <a:gd name="connsiteY10" fmla="*/ 494553 h 912131"/>
                <a:gd name="connsiteX11" fmla="*/ 2017986 w 2112579"/>
                <a:gd name="connsiteY11" fmla="*/ 641698 h 912131"/>
                <a:gd name="connsiteX12" fmla="*/ 2112579 w 2112579"/>
                <a:gd name="connsiteY12" fmla="*/ 610167 h 912131"/>
                <a:gd name="connsiteX0" fmla="*/ 0 w 2112579"/>
                <a:gd name="connsiteY0" fmla="*/ 200263 h 912131"/>
                <a:gd name="connsiteX1" fmla="*/ 367862 w 2112579"/>
                <a:gd name="connsiteY1" fmla="*/ 463022 h 912131"/>
                <a:gd name="connsiteX2" fmla="*/ 735724 w 2112579"/>
                <a:gd name="connsiteY2" fmla="*/ 252815 h 912131"/>
                <a:gd name="connsiteX3" fmla="*/ 1214309 w 2112579"/>
                <a:gd name="connsiteY3" fmla="*/ 28027 h 912131"/>
                <a:gd name="connsiteX4" fmla="*/ 998285 w 2112579"/>
                <a:gd name="connsiteY4" fmla="*/ 244051 h 912131"/>
                <a:gd name="connsiteX5" fmla="*/ 998285 w 2112579"/>
                <a:gd name="connsiteY5" fmla="*/ 604091 h 912131"/>
                <a:gd name="connsiteX6" fmla="*/ 1502341 w 2112579"/>
                <a:gd name="connsiteY6" fmla="*/ 892123 h 912131"/>
                <a:gd name="connsiteX7" fmla="*/ 1418897 w 2112579"/>
                <a:gd name="connsiteY7" fmla="*/ 484042 h 912131"/>
                <a:gd name="connsiteX8" fmla="*/ 1502341 w 2112579"/>
                <a:gd name="connsiteY8" fmla="*/ 28027 h 912131"/>
                <a:gd name="connsiteX9" fmla="*/ 1891862 w 2112579"/>
                <a:gd name="connsiteY9" fmla="*/ 315877 h 912131"/>
                <a:gd name="connsiteX10" fmla="*/ 1975945 w 2112579"/>
                <a:gd name="connsiteY10" fmla="*/ 494553 h 912131"/>
                <a:gd name="connsiteX11" fmla="*/ 2017986 w 2112579"/>
                <a:gd name="connsiteY11" fmla="*/ 641698 h 912131"/>
                <a:gd name="connsiteX12" fmla="*/ 2112579 w 2112579"/>
                <a:gd name="connsiteY12" fmla="*/ 610167 h 912131"/>
                <a:gd name="connsiteX0" fmla="*/ 0 w 2112579"/>
                <a:gd name="connsiteY0" fmla="*/ 257780 h 969648"/>
                <a:gd name="connsiteX1" fmla="*/ 367862 w 2112579"/>
                <a:gd name="connsiteY1" fmla="*/ 520539 h 969648"/>
                <a:gd name="connsiteX2" fmla="*/ 735724 w 2112579"/>
                <a:gd name="connsiteY2" fmla="*/ 310332 h 969648"/>
                <a:gd name="connsiteX3" fmla="*/ 909509 w 2112579"/>
                <a:gd name="connsiteY3" fmla="*/ 1461 h 969648"/>
                <a:gd name="connsiteX4" fmla="*/ 998285 w 2112579"/>
                <a:gd name="connsiteY4" fmla="*/ 301568 h 969648"/>
                <a:gd name="connsiteX5" fmla="*/ 998285 w 2112579"/>
                <a:gd name="connsiteY5" fmla="*/ 661608 h 969648"/>
                <a:gd name="connsiteX6" fmla="*/ 1502341 w 2112579"/>
                <a:gd name="connsiteY6" fmla="*/ 949640 h 969648"/>
                <a:gd name="connsiteX7" fmla="*/ 1418897 w 2112579"/>
                <a:gd name="connsiteY7" fmla="*/ 541559 h 969648"/>
                <a:gd name="connsiteX8" fmla="*/ 1502341 w 2112579"/>
                <a:gd name="connsiteY8" fmla="*/ 85544 h 969648"/>
                <a:gd name="connsiteX9" fmla="*/ 1891862 w 2112579"/>
                <a:gd name="connsiteY9" fmla="*/ 373394 h 969648"/>
                <a:gd name="connsiteX10" fmla="*/ 1975945 w 2112579"/>
                <a:gd name="connsiteY10" fmla="*/ 552070 h 969648"/>
                <a:gd name="connsiteX11" fmla="*/ 2017986 w 2112579"/>
                <a:gd name="connsiteY11" fmla="*/ 699215 h 969648"/>
                <a:gd name="connsiteX12" fmla="*/ 2112579 w 2112579"/>
                <a:gd name="connsiteY12" fmla="*/ 667684 h 969648"/>
                <a:gd name="connsiteX0" fmla="*/ 0 w 2112579"/>
                <a:gd name="connsiteY0" fmla="*/ 257780 h 969648"/>
                <a:gd name="connsiteX1" fmla="*/ 367862 w 2112579"/>
                <a:gd name="connsiteY1" fmla="*/ 520539 h 969648"/>
                <a:gd name="connsiteX2" fmla="*/ 735724 w 2112579"/>
                <a:gd name="connsiteY2" fmla="*/ 310332 h 969648"/>
                <a:gd name="connsiteX3" fmla="*/ 909509 w 2112579"/>
                <a:gd name="connsiteY3" fmla="*/ 1461 h 969648"/>
                <a:gd name="connsiteX4" fmla="*/ 998285 w 2112579"/>
                <a:gd name="connsiteY4" fmla="*/ 301568 h 969648"/>
                <a:gd name="connsiteX5" fmla="*/ 998285 w 2112579"/>
                <a:gd name="connsiteY5" fmla="*/ 661608 h 969648"/>
                <a:gd name="connsiteX6" fmla="*/ 1502341 w 2112579"/>
                <a:gd name="connsiteY6" fmla="*/ 949640 h 969648"/>
                <a:gd name="connsiteX7" fmla="*/ 1418897 w 2112579"/>
                <a:gd name="connsiteY7" fmla="*/ 541559 h 969648"/>
                <a:gd name="connsiteX8" fmla="*/ 1502341 w 2112579"/>
                <a:gd name="connsiteY8" fmla="*/ 85544 h 969648"/>
                <a:gd name="connsiteX9" fmla="*/ 1891862 w 2112579"/>
                <a:gd name="connsiteY9" fmla="*/ 373394 h 969648"/>
                <a:gd name="connsiteX10" fmla="*/ 1975945 w 2112579"/>
                <a:gd name="connsiteY10" fmla="*/ 552070 h 969648"/>
                <a:gd name="connsiteX11" fmla="*/ 2017986 w 2112579"/>
                <a:gd name="connsiteY11" fmla="*/ 699215 h 969648"/>
                <a:gd name="connsiteX12" fmla="*/ 2112579 w 2112579"/>
                <a:gd name="connsiteY12" fmla="*/ 667684 h 969648"/>
                <a:gd name="connsiteX0" fmla="*/ 0 w 2112579"/>
                <a:gd name="connsiteY0" fmla="*/ 257780 h 969648"/>
                <a:gd name="connsiteX1" fmla="*/ 367862 w 2112579"/>
                <a:gd name="connsiteY1" fmla="*/ 520539 h 969648"/>
                <a:gd name="connsiteX2" fmla="*/ 735724 w 2112579"/>
                <a:gd name="connsiteY2" fmla="*/ 310332 h 969648"/>
                <a:gd name="connsiteX3" fmla="*/ 909509 w 2112579"/>
                <a:gd name="connsiteY3" fmla="*/ 1461 h 969648"/>
                <a:gd name="connsiteX4" fmla="*/ 998285 w 2112579"/>
                <a:gd name="connsiteY4" fmla="*/ 301568 h 969648"/>
                <a:gd name="connsiteX5" fmla="*/ 998285 w 2112579"/>
                <a:gd name="connsiteY5" fmla="*/ 661608 h 969648"/>
                <a:gd name="connsiteX6" fmla="*/ 1502341 w 2112579"/>
                <a:gd name="connsiteY6" fmla="*/ 949640 h 969648"/>
                <a:gd name="connsiteX7" fmla="*/ 1418897 w 2112579"/>
                <a:gd name="connsiteY7" fmla="*/ 541559 h 969648"/>
                <a:gd name="connsiteX8" fmla="*/ 1502341 w 2112579"/>
                <a:gd name="connsiteY8" fmla="*/ 85544 h 969648"/>
                <a:gd name="connsiteX9" fmla="*/ 1891862 w 2112579"/>
                <a:gd name="connsiteY9" fmla="*/ 373394 h 969648"/>
                <a:gd name="connsiteX10" fmla="*/ 1975945 w 2112579"/>
                <a:gd name="connsiteY10" fmla="*/ 552070 h 969648"/>
                <a:gd name="connsiteX11" fmla="*/ 2017986 w 2112579"/>
                <a:gd name="connsiteY11" fmla="*/ 699215 h 969648"/>
                <a:gd name="connsiteX12" fmla="*/ 2112579 w 2112579"/>
                <a:gd name="connsiteY12" fmla="*/ 667684 h 969648"/>
                <a:gd name="connsiteX0" fmla="*/ 0 w 2112579"/>
                <a:gd name="connsiteY0" fmla="*/ 245705 h 957573"/>
                <a:gd name="connsiteX1" fmla="*/ 367862 w 2112579"/>
                <a:gd name="connsiteY1" fmla="*/ 508464 h 957573"/>
                <a:gd name="connsiteX2" fmla="*/ 735724 w 2112579"/>
                <a:gd name="connsiteY2" fmla="*/ 298257 h 957573"/>
                <a:gd name="connsiteX3" fmla="*/ 1142301 w 2112579"/>
                <a:gd name="connsiteY3" fmla="*/ 1461 h 957573"/>
                <a:gd name="connsiteX4" fmla="*/ 998285 w 2112579"/>
                <a:gd name="connsiteY4" fmla="*/ 289493 h 957573"/>
                <a:gd name="connsiteX5" fmla="*/ 998285 w 2112579"/>
                <a:gd name="connsiteY5" fmla="*/ 649533 h 957573"/>
                <a:gd name="connsiteX6" fmla="*/ 1502341 w 2112579"/>
                <a:gd name="connsiteY6" fmla="*/ 937565 h 957573"/>
                <a:gd name="connsiteX7" fmla="*/ 1418897 w 2112579"/>
                <a:gd name="connsiteY7" fmla="*/ 529484 h 957573"/>
                <a:gd name="connsiteX8" fmla="*/ 1502341 w 2112579"/>
                <a:gd name="connsiteY8" fmla="*/ 73469 h 957573"/>
                <a:gd name="connsiteX9" fmla="*/ 1891862 w 2112579"/>
                <a:gd name="connsiteY9" fmla="*/ 361319 h 957573"/>
                <a:gd name="connsiteX10" fmla="*/ 1975945 w 2112579"/>
                <a:gd name="connsiteY10" fmla="*/ 539995 h 957573"/>
                <a:gd name="connsiteX11" fmla="*/ 2017986 w 2112579"/>
                <a:gd name="connsiteY11" fmla="*/ 687140 h 957573"/>
                <a:gd name="connsiteX12" fmla="*/ 2112579 w 2112579"/>
                <a:gd name="connsiteY12" fmla="*/ 655609 h 957573"/>
                <a:gd name="connsiteX0" fmla="*/ 0 w 2112579"/>
                <a:gd name="connsiteY0" fmla="*/ 303339 h 1015207"/>
                <a:gd name="connsiteX1" fmla="*/ 367862 w 2112579"/>
                <a:gd name="connsiteY1" fmla="*/ 566098 h 1015207"/>
                <a:gd name="connsiteX2" fmla="*/ 735724 w 2112579"/>
                <a:gd name="connsiteY2" fmla="*/ 355891 h 1015207"/>
                <a:gd name="connsiteX3" fmla="*/ 1142301 w 2112579"/>
                <a:gd name="connsiteY3" fmla="*/ 59095 h 1015207"/>
                <a:gd name="connsiteX4" fmla="*/ 998285 w 2112579"/>
                <a:gd name="connsiteY4" fmla="*/ 347127 h 1015207"/>
                <a:gd name="connsiteX5" fmla="*/ 998285 w 2112579"/>
                <a:gd name="connsiteY5" fmla="*/ 707167 h 1015207"/>
                <a:gd name="connsiteX6" fmla="*/ 1502341 w 2112579"/>
                <a:gd name="connsiteY6" fmla="*/ 995199 h 1015207"/>
                <a:gd name="connsiteX7" fmla="*/ 1418897 w 2112579"/>
                <a:gd name="connsiteY7" fmla="*/ 587118 h 1015207"/>
                <a:gd name="connsiteX8" fmla="*/ 1502341 w 2112579"/>
                <a:gd name="connsiteY8" fmla="*/ 131103 h 1015207"/>
                <a:gd name="connsiteX9" fmla="*/ 1891862 w 2112579"/>
                <a:gd name="connsiteY9" fmla="*/ 418953 h 1015207"/>
                <a:gd name="connsiteX10" fmla="*/ 1975945 w 2112579"/>
                <a:gd name="connsiteY10" fmla="*/ 597629 h 1015207"/>
                <a:gd name="connsiteX11" fmla="*/ 2017986 w 2112579"/>
                <a:gd name="connsiteY11" fmla="*/ 744774 h 1015207"/>
                <a:gd name="connsiteX12" fmla="*/ 2112579 w 2112579"/>
                <a:gd name="connsiteY12" fmla="*/ 713243 h 1015207"/>
                <a:gd name="connsiteX0" fmla="*/ 0 w 2112579"/>
                <a:gd name="connsiteY0" fmla="*/ 447355 h 1159223"/>
                <a:gd name="connsiteX1" fmla="*/ 367862 w 2112579"/>
                <a:gd name="connsiteY1" fmla="*/ 710114 h 1159223"/>
                <a:gd name="connsiteX2" fmla="*/ 735724 w 2112579"/>
                <a:gd name="connsiteY2" fmla="*/ 499907 h 1159223"/>
                <a:gd name="connsiteX3" fmla="*/ 998285 w 2112579"/>
                <a:gd name="connsiteY3" fmla="*/ 59095 h 1159223"/>
                <a:gd name="connsiteX4" fmla="*/ 998285 w 2112579"/>
                <a:gd name="connsiteY4" fmla="*/ 491143 h 1159223"/>
                <a:gd name="connsiteX5" fmla="*/ 998285 w 2112579"/>
                <a:gd name="connsiteY5" fmla="*/ 851183 h 1159223"/>
                <a:gd name="connsiteX6" fmla="*/ 1502341 w 2112579"/>
                <a:gd name="connsiteY6" fmla="*/ 1139215 h 1159223"/>
                <a:gd name="connsiteX7" fmla="*/ 1418897 w 2112579"/>
                <a:gd name="connsiteY7" fmla="*/ 731134 h 1159223"/>
                <a:gd name="connsiteX8" fmla="*/ 1502341 w 2112579"/>
                <a:gd name="connsiteY8" fmla="*/ 275119 h 1159223"/>
                <a:gd name="connsiteX9" fmla="*/ 1891862 w 2112579"/>
                <a:gd name="connsiteY9" fmla="*/ 562969 h 1159223"/>
                <a:gd name="connsiteX10" fmla="*/ 1975945 w 2112579"/>
                <a:gd name="connsiteY10" fmla="*/ 741645 h 1159223"/>
                <a:gd name="connsiteX11" fmla="*/ 2017986 w 2112579"/>
                <a:gd name="connsiteY11" fmla="*/ 888790 h 1159223"/>
                <a:gd name="connsiteX12" fmla="*/ 2112579 w 2112579"/>
                <a:gd name="connsiteY12" fmla="*/ 857259 h 1159223"/>
                <a:gd name="connsiteX0" fmla="*/ 0 w 2112579"/>
                <a:gd name="connsiteY0" fmla="*/ 447355 h 1159223"/>
                <a:gd name="connsiteX1" fmla="*/ 367862 w 2112579"/>
                <a:gd name="connsiteY1" fmla="*/ 710114 h 1159223"/>
                <a:gd name="connsiteX2" fmla="*/ 735724 w 2112579"/>
                <a:gd name="connsiteY2" fmla="*/ 499907 h 1159223"/>
                <a:gd name="connsiteX3" fmla="*/ 998285 w 2112579"/>
                <a:gd name="connsiteY3" fmla="*/ 59095 h 1159223"/>
                <a:gd name="connsiteX4" fmla="*/ 998285 w 2112579"/>
                <a:gd name="connsiteY4" fmla="*/ 491143 h 1159223"/>
                <a:gd name="connsiteX5" fmla="*/ 998285 w 2112579"/>
                <a:gd name="connsiteY5" fmla="*/ 851183 h 1159223"/>
                <a:gd name="connsiteX6" fmla="*/ 1502341 w 2112579"/>
                <a:gd name="connsiteY6" fmla="*/ 1139215 h 1159223"/>
                <a:gd name="connsiteX7" fmla="*/ 1418897 w 2112579"/>
                <a:gd name="connsiteY7" fmla="*/ 731134 h 1159223"/>
                <a:gd name="connsiteX8" fmla="*/ 1502341 w 2112579"/>
                <a:gd name="connsiteY8" fmla="*/ 275119 h 1159223"/>
                <a:gd name="connsiteX9" fmla="*/ 1891862 w 2112579"/>
                <a:gd name="connsiteY9" fmla="*/ 562969 h 1159223"/>
                <a:gd name="connsiteX10" fmla="*/ 1975945 w 2112579"/>
                <a:gd name="connsiteY10" fmla="*/ 741645 h 1159223"/>
                <a:gd name="connsiteX11" fmla="*/ 2017986 w 2112579"/>
                <a:gd name="connsiteY11" fmla="*/ 888790 h 1159223"/>
                <a:gd name="connsiteX12" fmla="*/ 2112579 w 2112579"/>
                <a:gd name="connsiteY12" fmla="*/ 857259 h 115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12579" h="1159223">
                  <a:moveTo>
                    <a:pt x="0" y="447355"/>
                  </a:moveTo>
                  <a:cubicBezTo>
                    <a:pt x="122620" y="574355"/>
                    <a:pt x="245241" y="701355"/>
                    <a:pt x="367862" y="710114"/>
                  </a:cubicBezTo>
                  <a:cubicBezTo>
                    <a:pt x="490483" y="718873"/>
                    <a:pt x="630654" y="608410"/>
                    <a:pt x="735724" y="499907"/>
                  </a:cubicBezTo>
                  <a:cubicBezTo>
                    <a:pt x="840794" y="391404"/>
                    <a:pt x="693529" y="0"/>
                    <a:pt x="998285" y="59095"/>
                  </a:cubicBezTo>
                  <a:cubicBezTo>
                    <a:pt x="1369628" y="120073"/>
                    <a:pt x="998285" y="359128"/>
                    <a:pt x="998285" y="491143"/>
                  </a:cubicBezTo>
                  <a:cubicBezTo>
                    <a:pt x="998285" y="623158"/>
                    <a:pt x="914276" y="743171"/>
                    <a:pt x="998285" y="851183"/>
                  </a:cubicBezTo>
                  <a:cubicBezTo>
                    <a:pt x="1082294" y="959195"/>
                    <a:pt x="1432239" y="1159223"/>
                    <a:pt x="1502341" y="1139215"/>
                  </a:cubicBezTo>
                  <a:cubicBezTo>
                    <a:pt x="1572443" y="1119207"/>
                    <a:pt x="1418897" y="875150"/>
                    <a:pt x="1418897" y="731134"/>
                  </a:cubicBezTo>
                  <a:cubicBezTo>
                    <a:pt x="1418897" y="587118"/>
                    <a:pt x="1423514" y="303146"/>
                    <a:pt x="1502341" y="275119"/>
                  </a:cubicBezTo>
                  <a:cubicBezTo>
                    <a:pt x="1581168" y="247092"/>
                    <a:pt x="1812928" y="485215"/>
                    <a:pt x="1891862" y="562969"/>
                  </a:cubicBezTo>
                  <a:cubicBezTo>
                    <a:pt x="1970796" y="640723"/>
                    <a:pt x="1954924" y="687342"/>
                    <a:pt x="1975945" y="741645"/>
                  </a:cubicBezTo>
                  <a:cubicBezTo>
                    <a:pt x="1996966" y="795948"/>
                    <a:pt x="1995214" y="869521"/>
                    <a:pt x="2017986" y="888790"/>
                  </a:cubicBezTo>
                  <a:cubicBezTo>
                    <a:pt x="2040758" y="908059"/>
                    <a:pt x="2076668" y="882659"/>
                    <a:pt x="2112579" y="85725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7236296" y="36450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05" name="Curved Connector 204"/>
            <p:cNvCxnSpPr>
              <a:stCxn id="32" idx="6"/>
              <a:endCxn id="202" idx="2"/>
            </p:cNvCxnSpPr>
            <p:nvPr/>
          </p:nvCxnSpPr>
          <p:spPr bwMode="auto">
            <a:xfrm>
              <a:off x="6588224" y="3609020"/>
              <a:ext cx="648072" cy="21602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12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graph connected or not?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467544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47664" y="39330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63688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39752" y="24928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528" y="46531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59832" y="40050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331640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60032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23728" y="35730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39752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3568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23928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51520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05172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724128" y="40770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5192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572000" y="501317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092280" y="42930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732240" y="508518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532440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4015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00392" y="54452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092280" y="33569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V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131840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79912" y="28529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83968" y="35730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44208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92080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460432" y="40050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X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0392" y="31409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Curved Connector 34"/>
          <p:cNvCxnSpPr>
            <a:stCxn id="4" idx="7"/>
            <a:endCxn id="6" idx="1"/>
          </p:cNvCxnSpPr>
          <p:nvPr/>
        </p:nvCxnSpPr>
        <p:spPr bwMode="auto">
          <a:xfrm rot="5400000" flipH="1" flipV="1">
            <a:off x="1295636" y="2240868"/>
            <a:ext cx="1588" cy="1041558"/>
          </a:xfrm>
          <a:prstGeom prst="curvedConnector3">
            <a:avLst>
              <a:gd name="adj1" fmla="val 177158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hape 88"/>
          <p:cNvCxnSpPr>
            <a:stCxn id="4" idx="0"/>
            <a:endCxn id="7" idx="1"/>
          </p:cNvCxnSpPr>
          <p:nvPr/>
        </p:nvCxnSpPr>
        <p:spPr bwMode="auto">
          <a:xfrm rot="5400000" flipH="1" flipV="1">
            <a:off x="1438373" y="1754815"/>
            <a:ext cx="163297" cy="1744915"/>
          </a:xfrm>
          <a:prstGeom prst="curvedConnector3">
            <a:avLst>
              <a:gd name="adj1" fmla="val 27227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Curved Connector 36"/>
          <p:cNvCxnSpPr>
            <a:stCxn id="7" idx="6"/>
            <a:endCxn id="32" idx="1"/>
          </p:cNvCxnSpPr>
          <p:nvPr/>
        </p:nvCxnSpPr>
        <p:spPr bwMode="auto">
          <a:xfrm>
            <a:off x="2699792" y="2672916"/>
            <a:ext cx="2645015" cy="37676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Curved Connector 37"/>
          <p:cNvCxnSpPr>
            <a:stCxn id="7" idx="5"/>
            <a:endCxn id="78" idx="1"/>
          </p:cNvCxnSpPr>
          <p:nvPr/>
        </p:nvCxnSpPr>
        <p:spPr bwMode="auto">
          <a:xfrm rot="16200000" flipH="1">
            <a:off x="3943209" y="1504065"/>
            <a:ext cx="1113566" cy="370585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94"/>
          <p:cNvCxnSpPr>
            <a:stCxn id="7" idx="4"/>
            <a:endCxn id="13" idx="0"/>
          </p:cNvCxnSpPr>
          <p:nvPr/>
        </p:nvCxnSpPr>
        <p:spPr bwMode="auto">
          <a:xfrm rot="5400000">
            <a:off x="2051720" y="3104964"/>
            <a:ext cx="720080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hape 98"/>
          <p:cNvCxnSpPr>
            <a:stCxn id="9" idx="6"/>
            <a:endCxn id="13" idx="2"/>
          </p:cNvCxnSpPr>
          <p:nvPr/>
        </p:nvCxnSpPr>
        <p:spPr bwMode="auto">
          <a:xfrm>
            <a:off x="1259632" y="3320988"/>
            <a:ext cx="864096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hape 40"/>
          <p:cNvCxnSpPr>
            <a:stCxn id="9" idx="2"/>
            <a:endCxn id="4" idx="4"/>
          </p:cNvCxnSpPr>
          <p:nvPr/>
        </p:nvCxnSpPr>
        <p:spPr bwMode="auto">
          <a:xfrm rot="10800000">
            <a:off x="647564" y="3068960"/>
            <a:ext cx="252028" cy="25202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Curved Connector 41"/>
          <p:cNvCxnSpPr>
            <a:stCxn id="9" idx="7"/>
            <a:endCxn id="6" idx="3"/>
          </p:cNvCxnSpPr>
          <p:nvPr/>
        </p:nvCxnSpPr>
        <p:spPr bwMode="auto">
          <a:xfrm rot="5400000" flipH="1" flipV="1">
            <a:off x="1422929" y="2800209"/>
            <a:ext cx="177462" cy="6095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hape 104"/>
          <p:cNvCxnSpPr>
            <a:stCxn id="9" idx="3"/>
            <a:endCxn id="8" idx="7"/>
          </p:cNvCxnSpPr>
          <p:nvPr/>
        </p:nvCxnSpPr>
        <p:spPr bwMode="auto">
          <a:xfrm rot="5400000">
            <a:off x="162789" y="3916333"/>
            <a:ext cx="1257582" cy="3214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hape 43"/>
          <p:cNvCxnSpPr>
            <a:stCxn id="8" idx="6"/>
            <a:endCxn id="11" idx="2"/>
          </p:cNvCxnSpPr>
          <p:nvPr/>
        </p:nvCxnSpPr>
        <p:spPr bwMode="auto">
          <a:xfrm>
            <a:off x="683568" y="4833156"/>
            <a:ext cx="64807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Curved Connector 46"/>
          <p:cNvCxnSpPr>
            <a:stCxn id="5" idx="4"/>
            <a:endCxn id="14" idx="2"/>
          </p:cNvCxnSpPr>
          <p:nvPr/>
        </p:nvCxnSpPr>
        <p:spPr bwMode="auto">
          <a:xfrm rot="16200000" flipH="1">
            <a:off x="1475656" y="4545124"/>
            <a:ext cx="1116124" cy="61206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Curved Connector 47"/>
          <p:cNvCxnSpPr>
            <a:stCxn id="5" idx="2"/>
            <a:endCxn id="17" idx="7"/>
          </p:cNvCxnSpPr>
          <p:nvPr/>
        </p:nvCxnSpPr>
        <p:spPr bwMode="auto">
          <a:xfrm rot="10800000">
            <a:off x="558834" y="3913776"/>
            <a:ext cx="988831" cy="199301"/>
          </a:xfrm>
          <a:prstGeom prst="curvedConnector4">
            <a:avLst>
              <a:gd name="adj1" fmla="val 47334"/>
              <a:gd name="adj2" fmla="val 21470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urved Connector 116"/>
          <p:cNvCxnSpPr>
            <a:stCxn id="11" idx="3"/>
            <a:endCxn id="15" idx="7"/>
          </p:cNvCxnSpPr>
          <p:nvPr/>
        </p:nvCxnSpPr>
        <p:spPr bwMode="auto">
          <a:xfrm rot="5400000">
            <a:off x="990881" y="5032457"/>
            <a:ext cx="393486" cy="3934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Curved Connector 47"/>
          <p:cNvCxnSpPr>
            <a:stCxn id="16" idx="1"/>
            <a:endCxn id="11" idx="5"/>
          </p:cNvCxnSpPr>
          <p:nvPr/>
        </p:nvCxnSpPr>
        <p:spPr bwMode="auto">
          <a:xfrm rot="16200000" flipV="1">
            <a:off x="2611061" y="4060349"/>
            <a:ext cx="393486" cy="23377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48"/>
          <p:cNvCxnSpPr>
            <a:stCxn id="14" idx="6"/>
            <a:endCxn id="20" idx="3"/>
          </p:cNvCxnSpPr>
          <p:nvPr/>
        </p:nvCxnSpPr>
        <p:spPr bwMode="auto">
          <a:xfrm flipV="1">
            <a:off x="2699792" y="4744425"/>
            <a:ext cx="1204855" cy="664795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Curved Connector 49"/>
          <p:cNvCxnSpPr>
            <a:stCxn id="30" idx="1"/>
            <a:endCxn id="29" idx="4"/>
          </p:cNvCxnSpPr>
          <p:nvPr/>
        </p:nvCxnSpPr>
        <p:spPr bwMode="auto">
          <a:xfrm rot="16200000" flipV="1">
            <a:off x="3941931" y="3230978"/>
            <a:ext cx="412767" cy="37676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hape 130"/>
          <p:cNvCxnSpPr>
            <a:stCxn id="29" idx="6"/>
            <a:endCxn id="12" idx="2"/>
          </p:cNvCxnSpPr>
          <p:nvPr/>
        </p:nvCxnSpPr>
        <p:spPr bwMode="auto">
          <a:xfrm flipV="1">
            <a:off x="4139952" y="2600908"/>
            <a:ext cx="720080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Curved Connector 132"/>
          <p:cNvCxnSpPr>
            <a:stCxn id="12" idx="1"/>
            <a:endCxn id="28" idx="6"/>
          </p:cNvCxnSpPr>
          <p:nvPr/>
        </p:nvCxnSpPr>
        <p:spPr bwMode="auto">
          <a:xfrm rot="16200000" flipV="1">
            <a:off x="4193959" y="1754814"/>
            <a:ext cx="16723" cy="1420879"/>
          </a:xfrm>
          <a:prstGeom prst="curvedConnector4">
            <a:avLst>
              <a:gd name="adj1" fmla="val 1366980"/>
              <a:gd name="adj2" fmla="val 5185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urved Connector 52"/>
          <p:cNvCxnSpPr>
            <a:stCxn id="28" idx="4"/>
            <a:endCxn id="10" idx="0"/>
          </p:cNvCxnSpPr>
          <p:nvPr/>
        </p:nvCxnSpPr>
        <p:spPr bwMode="auto">
          <a:xfrm rot="5400000">
            <a:off x="2591780" y="3284984"/>
            <a:ext cx="136815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Curved Connector 136"/>
          <p:cNvCxnSpPr>
            <a:stCxn id="10" idx="6"/>
            <a:endCxn id="29" idx="2"/>
          </p:cNvCxnSpPr>
          <p:nvPr/>
        </p:nvCxnSpPr>
        <p:spPr bwMode="auto">
          <a:xfrm flipV="1">
            <a:off x="3419872" y="3032956"/>
            <a:ext cx="360040" cy="11521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61"/>
          <p:cNvCxnSpPr>
            <a:stCxn id="5" idx="6"/>
            <a:endCxn id="20" idx="2"/>
          </p:cNvCxnSpPr>
          <p:nvPr/>
        </p:nvCxnSpPr>
        <p:spPr bwMode="auto">
          <a:xfrm>
            <a:off x="1907704" y="4113076"/>
            <a:ext cx="1944216" cy="5040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Curved Connector 63"/>
          <p:cNvCxnSpPr>
            <a:stCxn id="22" idx="3"/>
            <a:endCxn id="13" idx="6"/>
          </p:cNvCxnSpPr>
          <p:nvPr/>
        </p:nvCxnSpPr>
        <p:spPr bwMode="auto">
          <a:xfrm rot="5400000" flipH="1">
            <a:off x="4390701" y="1846104"/>
            <a:ext cx="847373" cy="4661239"/>
          </a:xfrm>
          <a:prstGeom prst="curvedConnector4">
            <a:avLst>
              <a:gd name="adj1" fmla="val -26977"/>
              <a:gd name="adj2" fmla="val 5056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Curved Connector 56"/>
          <p:cNvCxnSpPr>
            <a:stCxn id="30" idx="4"/>
            <a:endCxn id="21" idx="0"/>
          </p:cNvCxnSpPr>
          <p:nvPr/>
        </p:nvCxnSpPr>
        <p:spPr bwMode="auto">
          <a:xfrm rot="16200000" flipH="1">
            <a:off x="4067944" y="4329100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hape 65"/>
          <p:cNvCxnSpPr>
            <a:stCxn id="16" idx="5"/>
            <a:endCxn id="23" idx="4"/>
          </p:cNvCxnSpPr>
          <p:nvPr/>
        </p:nvCxnSpPr>
        <p:spPr bwMode="auto">
          <a:xfrm rot="5400000" flipH="1" flipV="1">
            <a:off x="5454098" y="4222367"/>
            <a:ext cx="235304" cy="2681019"/>
          </a:xfrm>
          <a:prstGeom prst="curvedConnector3">
            <a:avLst>
              <a:gd name="adj1" fmla="val -1195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Curved Connector 66"/>
          <p:cNvCxnSpPr>
            <a:stCxn id="18" idx="6"/>
            <a:endCxn id="16" idx="0"/>
          </p:cNvCxnSpPr>
          <p:nvPr/>
        </p:nvCxnSpPr>
        <p:spPr bwMode="auto">
          <a:xfrm>
            <a:off x="2411760" y="4617132"/>
            <a:ext cx="1692188" cy="7560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Curved Connector 59"/>
          <p:cNvCxnSpPr>
            <a:stCxn id="30" idx="5"/>
            <a:endCxn id="19" idx="1"/>
          </p:cNvCxnSpPr>
          <p:nvPr/>
        </p:nvCxnSpPr>
        <p:spPr bwMode="auto">
          <a:xfrm rot="16200000" flipH="1">
            <a:off x="5059333" y="3412277"/>
            <a:ext cx="249470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hape 353"/>
          <p:cNvCxnSpPr>
            <a:stCxn id="33" idx="2"/>
            <a:endCxn id="22" idx="6"/>
          </p:cNvCxnSpPr>
          <p:nvPr/>
        </p:nvCxnSpPr>
        <p:spPr bwMode="auto">
          <a:xfrm rot="10800000" flipV="1">
            <a:off x="7452320" y="4185084"/>
            <a:ext cx="1008112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Curved Connector 160"/>
          <p:cNvCxnSpPr>
            <a:stCxn id="33" idx="7"/>
            <a:endCxn id="34" idx="4"/>
          </p:cNvCxnSpPr>
          <p:nvPr/>
        </p:nvCxnSpPr>
        <p:spPr bwMode="auto">
          <a:xfrm rot="16200000" flipV="1">
            <a:off x="8245688" y="3535733"/>
            <a:ext cx="556783" cy="48733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Curved Connector 62"/>
          <p:cNvCxnSpPr>
            <a:stCxn id="34" idx="1"/>
            <a:endCxn id="76" idx="5"/>
          </p:cNvCxnSpPr>
          <p:nvPr/>
        </p:nvCxnSpPr>
        <p:spPr bwMode="auto">
          <a:xfrm rot="16200000" flipV="1">
            <a:off x="7687625" y="2728201"/>
            <a:ext cx="321478" cy="6095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164"/>
          <p:cNvCxnSpPr>
            <a:stCxn id="27" idx="2"/>
            <a:endCxn id="12" idx="7"/>
          </p:cNvCxnSpPr>
          <p:nvPr/>
        </p:nvCxnSpPr>
        <p:spPr bwMode="auto">
          <a:xfrm rot="10800000">
            <a:off x="5167346" y="2473616"/>
            <a:ext cx="1924935" cy="1063397"/>
          </a:xfrm>
          <a:prstGeom prst="curvedConnector4">
            <a:avLst>
              <a:gd name="adj1" fmla="val 48630"/>
              <a:gd name="adj2" fmla="val 12149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166"/>
          <p:cNvCxnSpPr>
            <a:stCxn id="32" idx="6"/>
            <a:endCxn id="31" idx="2"/>
          </p:cNvCxnSpPr>
          <p:nvPr/>
        </p:nvCxnSpPr>
        <p:spPr bwMode="auto">
          <a:xfrm flipV="1">
            <a:off x="5652120" y="2888940"/>
            <a:ext cx="792088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hape 65"/>
          <p:cNvCxnSpPr>
            <a:stCxn id="30" idx="0"/>
            <a:endCxn id="12" idx="5"/>
          </p:cNvCxnSpPr>
          <p:nvPr/>
        </p:nvCxnSpPr>
        <p:spPr bwMode="auto">
          <a:xfrm rot="5400000" flipH="1" flipV="1">
            <a:off x="4393259" y="2798931"/>
            <a:ext cx="844815" cy="70335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Curved Connector 75"/>
          <p:cNvCxnSpPr>
            <a:stCxn id="19" idx="2"/>
            <a:endCxn id="20" idx="7"/>
          </p:cNvCxnSpPr>
          <p:nvPr/>
        </p:nvCxnSpPr>
        <p:spPr bwMode="auto">
          <a:xfrm rot="10800000" flipV="1">
            <a:off x="4159234" y="4257091"/>
            <a:ext cx="1564895" cy="23274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Curved Connector 67"/>
          <p:cNvCxnSpPr>
            <a:stCxn id="19" idx="5"/>
            <a:endCxn id="25" idx="7"/>
          </p:cNvCxnSpPr>
          <p:nvPr/>
        </p:nvCxnSpPr>
        <p:spPr bwMode="auto">
          <a:xfrm rot="16200000" flipH="1">
            <a:off x="5834698" y="4581128"/>
            <a:ext cx="609510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Curved Connector 68"/>
          <p:cNvCxnSpPr>
            <a:stCxn id="22" idx="3"/>
            <a:endCxn id="23" idx="1"/>
          </p:cNvCxnSpPr>
          <p:nvPr/>
        </p:nvCxnSpPr>
        <p:spPr bwMode="auto">
          <a:xfrm rot="5400000">
            <a:off x="6696236" y="4689140"/>
            <a:ext cx="537503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78"/>
          <p:cNvCxnSpPr>
            <a:stCxn id="23" idx="5"/>
            <a:endCxn id="26" idx="2"/>
          </p:cNvCxnSpPr>
          <p:nvPr/>
        </p:nvCxnSpPr>
        <p:spPr bwMode="auto">
          <a:xfrm rot="16200000" flipH="1">
            <a:off x="7453599" y="4978451"/>
            <a:ext cx="232746" cy="1060839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24" idx="3"/>
            <a:endCxn id="26" idx="7"/>
          </p:cNvCxnSpPr>
          <p:nvPr/>
        </p:nvCxnSpPr>
        <p:spPr bwMode="auto">
          <a:xfrm rot="5400000">
            <a:off x="8263689" y="5176473"/>
            <a:ext cx="465494" cy="17746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80"/>
          <p:cNvCxnSpPr>
            <a:stCxn id="22" idx="5"/>
            <a:endCxn id="24" idx="1"/>
          </p:cNvCxnSpPr>
          <p:nvPr/>
        </p:nvCxnSpPr>
        <p:spPr bwMode="auto">
          <a:xfrm rot="16200000" flipH="1">
            <a:off x="7903649" y="4096353"/>
            <a:ext cx="177462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72"/>
          <p:cNvCxnSpPr>
            <a:stCxn id="25" idx="2"/>
            <a:endCxn id="20" idx="6"/>
          </p:cNvCxnSpPr>
          <p:nvPr/>
        </p:nvCxnSpPr>
        <p:spPr bwMode="auto">
          <a:xfrm rot="10800000">
            <a:off x="4211960" y="4617132"/>
            <a:ext cx="1728192" cy="5040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83"/>
          <p:cNvCxnSpPr>
            <a:stCxn id="21" idx="5"/>
            <a:endCxn id="25" idx="3"/>
          </p:cNvCxnSpPr>
          <p:nvPr/>
        </p:nvCxnSpPr>
        <p:spPr bwMode="auto">
          <a:xfrm rot="5400000" flipH="1" flipV="1">
            <a:off x="5400092" y="4727702"/>
            <a:ext cx="72008" cy="1113566"/>
          </a:xfrm>
          <a:prstGeom prst="curvedConnector3">
            <a:avLst>
              <a:gd name="adj1" fmla="val -39068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Curved Connector 83"/>
          <p:cNvCxnSpPr>
            <a:stCxn id="30" idx="2"/>
            <a:endCxn id="20" idx="1"/>
          </p:cNvCxnSpPr>
          <p:nvPr/>
        </p:nvCxnSpPr>
        <p:spPr bwMode="auto">
          <a:xfrm rot="10800000" flipV="1">
            <a:off x="3904648" y="3753035"/>
            <a:ext cx="379321" cy="73680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7236296" y="25649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7" name="Curved Connector 76"/>
          <p:cNvCxnSpPr>
            <a:stCxn id="31" idx="6"/>
            <a:endCxn id="76" idx="2"/>
          </p:cNvCxnSpPr>
          <p:nvPr/>
        </p:nvCxnSpPr>
        <p:spPr bwMode="auto">
          <a:xfrm flipV="1">
            <a:off x="6804248" y="2744924"/>
            <a:ext cx="432048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6300192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9" name="Curved Connector 78"/>
          <p:cNvCxnSpPr>
            <a:stCxn id="78" idx="4"/>
            <a:endCxn id="22" idx="1"/>
          </p:cNvCxnSpPr>
          <p:nvPr/>
        </p:nvCxnSpPr>
        <p:spPr bwMode="auto">
          <a:xfrm rot="16200000" flipH="1">
            <a:off x="6750242" y="3951057"/>
            <a:ext cx="124735" cy="66479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19" idx="0"/>
            <a:endCxn id="27" idx="4"/>
          </p:cNvCxnSpPr>
          <p:nvPr/>
        </p:nvCxnSpPr>
        <p:spPr bwMode="auto">
          <a:xfrm rot="5400000" flipH="1" flipV="1">
            <a:off x="6408204" y="3212976"/>
            <a:ext cx="360040" cy="136815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25338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Connectedness:  Recursive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Traverse the graph from one node (</a:t>
            </a:r>
            <a:r>
              <a:rPr lang="en-US" sz="2000" dirty="0" err="1" smtClean="0"/>
              <a:t>eg</a:t>
            </a:r>
            <a:r>
              <a:rPr lang="en-US" sz="2000" dirty="0" smtClean="0"/>
              <a:t>, depth first search: DFS)</a:t>
            </a:r>
            <a:br>
              <a:rPr lang="en-US" sz="2000" dirty="0" smtClean="0"/>
            </a:br>
            <a:r>
              <a:rPr lang="en-US" sz="2000" dirty="0" smtClean="0"/>
              <a:t>count nodes as you go</a:t>
            </a:r>
          </a:p>
          <a:p>
            <a:pPr>
              <a:buNone/>
            </a:pPr>
            <a:r>
              <a:rPr lang="en-US" sz="2000" dirty="0" smtClean="0"/>
              <a:t>Check whether you got to all the nodes.</a:t>
            </a:r>
          </a:p>
          <a:p>
            <a:pPr>
              <a:spcBef>
                <a:spcPts val="2400"/>
              </a:spcBef>
              <a:buNone/>
            </a:pPr>
            <a:r>
              <a:rPr lang="en-US" sz="2000" dirty="0" smtClean="0"/>
              <a:t>DFS of </a:t>
            </a:r>
            <a:r>
              <a:rPr lang="en-US" sz="2000" b="1" dirty="0" smtClean="0">
                <a:solidFill>
                  <a:srgbClr val="FF0000"/>
                </a:solidFill>
              </a:rPr>
              <a:t>trees</a:t>
            </a:r>
            <a:r>
              <a:rPr lang="en-US" sz="2000" dirty="0" smtClean="0"/>
              <a:t>  is easy, especially recursive version:</a:t>
            </a:r>
            <a:r>
              <a:rPr lang="en-NZ" sz="2000" dirty="0" smtClean="0"/>
              <a:t>     </a:t>
            </a:r>
            <a:endParaRPr lang="en-NZ" sz="2000" dirty="0"/>
          </a:p>
          <a:p>
            <a:pPr lvl="1">
              <a:buNone/>
            </a:pPr>
            <a:r>
              <a:rPr lang="en-NZ" sz="2000" dirty="0" smtClean="0"/>
              <a:t>call  DFS on the root node:</a:t>
            </a:r>
            <a:r>
              <a:rPr lang="en-NZ" sz="2000" dirty="0">
                <a:sym typeface="Symbol"/>
              </a:rPr>
              <a:t>	</a:t>
            </a:r>
            <a:r>
              <a:rPr lang="en-NZ" sz="2000" dirty="0"/>
              <a:t> </a:t>
            </a:r>
          </a:p>
          <a:p>
            <a:pPr lvl="1">
              <a:spcBef>
                <a:spcPts val="400"/>
              </a:spcBef>
              <a:buNone/>
            </a:pPr>
            <a:endParaRPr lang="en-NZ" sz="2000" dirty="0"/>
          </a:p>
          <a:p>
            <a:pPr lvl="1">
              <a:buNone/>
            </a:pPr>
            <a:r>
              <a:rPr lang="en-NZ" sz="2000" dirty="0" smtClean="0"/>
              <a:t>DFS </a:t>
            </a:r>
            <a:r>
              <a:rPr lang="en-NZ" sz="2000" dirty="0"/>
              <a:t>(</a:t>
            </a:r>
            <a:r>
              <a:rPr lang="en-NZ" sz="2000" i="1" dirty="0"/>
              <a:t>node </a:t>
            </a:r>
            <a:r>
              <a:rPr lang="en-NZ" sz="2000" dirty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i="1" dirty="0" smtClean="0"/>
              <a:t>count </a:t>
            </a:r>
            <a:r>
              <a:rPr lang="en-NZ" sz="2000" dirty="0" smtClean="0"/>
              <a:t>++</a:t>
            </a:r>
            <a:endParaRPr lang="en-NZ" sz="2000" dirty="0"/>
          </a:p>
          <a:p>
            <a:pPr lvl="2">
              <a:spcBef>
                <a:spcPts val="400"/>
              </a:spcBef>
              <a:buNone/>
            </a:pPr>
            <a:r>
              <a:rPr lang="en-NZ" sz="2000" b="1" dirty="0"/>
              <a:t>for</a:t>
            </a:r>
            <a:r>
              <a:rPr lang="en-NZ" sz="2000" dirty="0"/>
              <a:t> </a:t>
            </a:r>
            <a:r>
              <a:rPr lang="en-NZ" sz="2000" b="1" dirty="0"/>
              <a:t>each</a:t>
            </a:r>
            <a:r>
              <a:rPr lang="en-NZ" sz="2000" dirty="0"/>
              <a:t>  </a:t>
            </a:r>
            <a:r>
              <a:rPr lang="en-NZ" sz="2000" i="1" dirty="0" smtClean="0"/>
              <a:t>child   </a:t>
            </a:r>
            <a:r>
              <a:rPr lang="en-NZ" sz="2000" dirty="0"/>
              <a:t>of</a:t>
            </a:r>
            <a:r>
              <a:rPr lang="en-NZ" sz="2000" i="1" dirty="0"/>
              <a:t> node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dirty="0" smtClean="0"/>
              <a:t>DFS(</a:t>
            </a:r>
            <a:r>
              <a:rPr lang="en-NZ" sz="2000" i="1" dirty="0" smtClean="0">
                <a:sym typeface="Symbol"/>
              </a:rPr>
              <a:t>child</a:t>
            </a:r>
            <a:r>
              <a:rPr lang="en-NZ" sz="2000" i="1" dirty="0" smtClean="0"/>
              <a:t> </a:t>
            </a:r>
            <a:r>
              <a:rPr lang="en-NZ" sz="2000" dirty="0"/>
              <a:t>)</a:t>
            </a:r>
          </a:p>
          <a:p>
            <a:pPr>
              <a:spcBef>
                <a:spcPts val="2400"/>
              </a:spcBef>
              <a:buNone/>
            </a:pPr>
            <a:r>
              <a:rPr lang="en-US" sz="2000" dirty="0" smtClean="0"/>
              <a:t>Graphs are more tricky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we might revisit a node and count it multiple times!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>
                <a:sym typeface="Wingdings" pitchFamily="2" charset="2"/>
              </a:rPr>
              <a:t> we need to record when we visit the first time and avoid revisiting!</a:t>
            </a:r>
            <a:endParaRPr lang="en-US" sz="2000" dirty="0"/>
          </a:p>
          <a:p>
            <a:pPr>
              <a:spcBef>
                <a:spcPts val="2400"/>
              </a:spcBef>
              <a:buNone/>
            </a:pPr>
            <a:endParaRPr lang="en-NZ" sz="2000" dirty="0" smtClean="0"/>
          </a:p>
          <a:p>
            <a:pPr lvl="1">
              <a:spcBef>
                <a:spcPts val="400"/>
              </a:spcBef>
              <a:buNone/>
            </a:pP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6120966" y="3308771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769832" y="4256519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60926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Curved Connector 8"/>
          <p:cNvCxnSpPr>
            <a:stCxn id="6" idx="5"/>
            <a:endCxn id="7" idx="1"/>
          </p:cNvCxnSpPr>
          <p:nvPr/>
        </p:nvCxnSpPr>
        <p:spPr bwMode="auto">
          <a:xfrm rot="16200000" flipH="1">
            <a:off x="6278838" y="3765525"/>
            <a:ext cx="693162" cy="3942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hape 40"/>
          <p:cNvCxnSpPr>
            <a:stCxn id="8" idx="2"/>
            <a:endCxn id="6" idx="4"/>
          </p:cNvCxnSpPr>
          <p:nvPr/>
        </p:nvCxnSpPr>
        <p:spPr bwMode="auto">
          <a:xfrm rot="10800000" flipH="1">
            <a:off x="5760926" y="3668812"/>
            <a:ext cx="540060" cy="948321"/>
          </a:xfrm>
          <a:prstGeom prst="curvedConnector4">
            <a:avLst>
              <a:gd name="adj1" fmla="val -42329"/>
              <a:gd name="adj2" fmla="val 5949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Curved Connector 10"/>
          <p:cNvCxnSpPr>
            <a:stCxn id="8" idx="5"/>
            <a:endCxn id="7" idx="3"/>
          </p:cNvCxnSpPr>
          <p:nvPr/>
        </p:nvCxnSpPr>
        <p:spPr bwMode="auto">
          <a:xfrm rot="5400000" flipH="1" flipV="1">
            <a:off x="6355102" y="4276969"/>
            <a:ext cx="180593" cy="754320"/>
          </a:xfrm>
          <a:prstGeom prst="curvedConnector3">
            <a:avLst>
              <a:gd name="adj1" fmla="val -1557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7433834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1" name="Curved Connector 20"/>
          <p:cNvCxnSpPr>
            <a:stCxn id="7" idx="5"/>
            <a:endCxn id="20" idx="1"/>
          </p:cNvCxnSpPr>
          <p:nvPr/>
        </p:nvCxnSpPr>
        <p:spPr bwMode="auto">
          <a:xfrm rot="16200000" flipH="1">
            <a:off x="6922806" y="4718171"/>
            <a:ext cx="718095" cy="4094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Curved Connector 22"/>
          <p:cNvCxnSpPr>
            <a:endCxn id="20" idx="6"/>
          </p:cNvCxnSpPr>
          <p:nvPr/>
        </p:nvCxnSpPr>
        <p:spPr bwMode="auto">
          <a:xfrm rot="10800000" flipV="1">
            <a:off x="7793874" y="4922880"/>
            <a:ext cx="810576" cy="4863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852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Connectedness:  Recursive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Traverse the graph from one node (</a:t>
            </a:r>
            <a:r>
              <a:rPr lang="en-US" sz="1800" dirty="0" err="1" smtClean="0"/>
              <a:t>eg</a:t>
            </a:r>
            <a:r>
              <a:rPr lang="en-US" sz="1800" dirty="0" smtClean="0"/>
              <a:t>, depth first search),</a:t>
            </a:r>
            <a:br>
              <a:rPr lang="en-US" sz="1800" dirty="0" smtClean="0"/>
            </a:br>
            <a:r>
              <a:rPr lang="en-US" sz="1800" dirty="0" smtClean="0"/>
              <a:t>mark nodes as you go</a:t>
            </a:r>
          </a:p>
          <a:p>
            <a:pPr>
              <a:buNone/>
            </a:pPr>
            <a:r>
              <a:rPr lang="en-US" sz="1800" dirty="0" smtClean="0"/>
              <a:t>Check whether all the nodes have been marked.</a:t>
            </a:r>
          </a:p>
          <a:p>
            <a:pPr>
              <a:spcBef>
                <a:spcPts val="2400"/>
              </a:spcBef>
              <a:buNone/>
            </a:pPr>
            <a:r>
              <a:rPr lang="en-US" sz="1800" dirty="0" smtClean="0"/>
              <a:t>DFS, recording when visited: (mark the nodes)</a:t>
            </a:r>
            <a:endParaRPr lang="en-NZ" sz="1800" dirty="0" smtClean="0"/>
          </a:p>
          <a:p>
            <a:pPr lvl="1">
              <a:spcBef>
                <a:spcPts val="1800"/>
              </a:spcBef>
              <a:buNone/>
            </a:pPr>
            <a:r>
              <a:rPr lang="en-NZ" sz="1800" dirty="0" smtClean="0"/>
              <a:t>Initialise:   </a:t>
            </a:r>
            <a:r>
              <a:rPr lang="en-NZ" sz="1800" i="1" dirty="0" smtClean="0"/>
              <a:t>count</a:t>
            </a:r>
            <a:r>
              <a:rPr lang="en-NZ" sz="1800" dirty="0" smtClean="0"/>
              <a:t>  </a:t>
            </a:r>
            <a:r>
              <a:rPr lang="en-NZ" sz="1800" i="1" dirty="0" smtClean="0"/>
              <a:t>←</a:t>
            </a:r>
            <a:r>
              <a:rPr lang="en-NZ" sz="1800" dirty="0" smtClean="0"/>
              <a:t> 0,    for all nodes,  </a:t>
            </a:r>
            <a:r>
              <a:rPr lang="en-NZ" sz="1800" i="1" dirty="0" err="1" smtClean="0"/>
              <a:t>node.visited</a:t>
            </a:r>
            <a:r>
              <a:rPr lang="en-NZ" sz="1800" dirty="0" smtClean="0"/>
              <a:t>  ← false   </a:t>
            </a:r>
          </a:p>
          <a:p>
            <a:pPr lvl="1">
              <a:buNone/>
            </a:pPr>
            <a:r>
              <a:rPr lang="en-NZ" sz="1800" dirty="0" err="1" smtClean="0"/>
              <a:t>recDFS</a:t>
            </a:r>
            <a:r>
              <a:rPr lang="en-NZ" sz="1800" dirty="0" smtClean="0"/>
              <a:t>(</a:t>
            </a:r>
            <a:r>
              <a:rPr lang="en-NZ" sz="1800" i="1" dirty="0" smtClean="0">
                <a:sym typeface="Symbol"/>
              </a:rPr>
              <a:t>start </a:t>
            </a:r>
            <a:r>
              <a:rPr lang="en-NZ" sz="1800" dirty="0" smtClean="0">
                <a:sym typeface="Symbol"/>
              </a:rPr>
              <a:t>)	</a:t>
            </a:r>
            <a:r>
              <a:rPr lang="en-NZ" sz="1800" dirty="0" smtClean="0"/>
              <a:t> </a:t>
            </a:r>
          </a:p>
          <a:p>
            <a:pPr lvl="1">
              <a:spcBef>
                <a:spcPts val="400"/>
              </a:spcBef>
              <a:buNone/>
            </a:pPr>
            <a:r>
              <a:rPr lang="en-NZ" sz="1800" b="1" dirty="0" smtClean="0"/>
              <a:t>return  </a:t>
            </a:r>
            <a:r>
              <a:rPr lang="en-NZ" sz="1800" dirty="0" smtClean="0"/>
              <a:t>(</a:t>
            </a:r>
            <a:r>
              <a:rPr lang="en-NZ" sz="1800" i="1" dirty="0" smtClean="0"/>
              <a:t>count </a:t>
            </a:r>
            <a:r>
              <a:rPr lang="en-NZ" sz="1800" dirty="0" smtClean="0"/>
              <a:t> </a:t>
            </a:r>
            <a:r>
              <a:rPr lang="en-NZ" sz="1800" dirty="0" smtClean="0">
                <a:latin typeface="Arial Unicode MS"/>
                <a:ea typeface="Arial Unicode MS"/>
                <a:cs typeface="Arial Unicode MS"/>
              </a:rPr>
              <a:t>=</a:t>
            </a:r>
            <a:r>
              <a:rPr lang="en-NZ" sz="1800" dirty="0" smtClean="0"/>
              <a:t> N)  </a:t>
            </a:r>
          </a:p>
          <a:p>
            <a:pPr lvl="1">
              <a:spcBef>
                <a:spcPts val="400"/>
              </a:spcBef>
              <a:buNone/>
            </a:pPr>
            <a:endParaRPr lang="en-NZ" sz="1800" dirty="0" smtClean="0"/>
          </a:p>
          <a:p>
            <a:pPr lvl="1">
              <a:buNone/>
            </a:pPr>
            <a:r>
              <a:rPr lang="en-NZ" sz="1800" dirty="0" err="1" smtClean="0"/>
              <a:t>recDFS</a:t>
            </a:r>
            <a:r>
              <a:rPr lang="en-NZ" sz="1800" dirty="0" smtClean="0"/>
              <a:t> (</a:t>
            </a:r>
            <a:r>
              <a:rPr lang="en-NZ" sz="1800" i="1" dirty="0" smtClean="0"/>
              <a:t>node </a:t>
            </a:r>
            <a:r>
              <a:rPr lang="en-NZ" sz="1800" dirty="0" smtClean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i="1" dirty="0" smtClean="0"/>
              <a:t>  </a:t>
            </a:r>
            <a:r>
              <a:rPr lang="en-NZ" sz="1800" dirty="0" smtClean="0"/>
              <a:t>not</a:t>
            </a:r>
            <a:r>
              <a:rPr lang="en-NZ" sz="1800" i="1" dirty="0" smtClean="0"/>
              <a:t> </a:t>
            </a:r>
            <a:r>
              <a:rPr lang="en-NZ" sz="1800" i="1" dirty="0" err="1" smtClean="0"/>
              <a:t>node.visited</a:t>
            </a:r>
            <a:r>
              <a:rPr lang="en-NZ" sz="1800" i="1" dirty="0" smtClean="0"/>
              <a:t> </a:t>
            </a:r>
            <a:r>
              <a:rPr lang="en-NZ" sz="1800" dirty="0" smtClean="0"/>
              <a:t>    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i="1" dirty="0"/>
              <a:t>count </a:t>
            </a:r>
            <a:r>
              <a:rPr lang="en-NZ" sz="1800" dirty="0" smtClean="0"/>
              <a:t>++,   </a:t>
            </a:r>
            <a:r>
              <a:rPr lang="en-NZ" sz="1800" i="1" dirty="0" err="1" smtClean="0"/>
              <a:t>node.visited</a:t>
            </a:r>
            <a:r>
              <a:rPr lang="en-NZ" sz="1800" i="1" dirty="0" smtClean="0"/>
              <a:t> </a:t>
            </a:r>
            <a:r>
              <a:rPr lang="en-NZ" sz="1800" dirty="0" smtClean="0"/>
              <a:t> ← true,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 smtClean="0"/>
              <a:t>each</a:t>
            </a:r>
            <a:r>
              <a:rPr lang="en-NZ" sz="1800" dirty="0" smtClean="0"/>
              <a:t>  </a:t>
            </a:r>
            <a:r>
              <a:rPr lang="en-NZ" sz="1800" i="1" dirty="0" smtClean="0"/>
              <a:t>neighbour   </a:t>
            </a:r>
            <a:r>
              <a:rPr lang="en-NZ" sz="1800" dirty="0" smtClean="0"/>
              <a:t>of</a:t>
            </a:r>
            <a:r>
              <a:rPr lang="en-NZ" sz="1800" i="1" dirty="0" smtClean="0"/>
              <a:t> node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 not </a:t>
            </a:r>
            <a:r>
              <a:rPr lang="en-NZ" sz="1800" i="1" dirty="0" err="1" smtClean="0"/>
              <a:t>neighbour.visited</a:t>
            </a:r>
            <a:r>
              <a:rPr lang="en-NZ" sz="1800" dirty="0" smtClean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1800" dirty="0" err="1" smtClean="0"/>
              <a:t>recDFS</a:t>
            </a:r>
            <a:r>
              <a:rPr lang="en-NZ" sz="1800" dirty="0" smtClean="0"/>
              <a:t>(</a:t>
            </a:r>
            <a:r>
              <a:rPr lang="en-NZ" sz="1800" i="1" dirty="0" smtClean="0">
                <a:sym typeface="Symbol"/>
              </a:rPr>
              <a:t>neighbour</a:t>
            </a:r>
            <a:r>
              <a:rPr lang="en-NZ" sz="1800" i="1" dirty="0" smtClean="0"/>
              <a:t> </a:t>
            </a:r>
            <a:r>
              <a:rPr lang="en-NZ" sz="1800" dirty="0" smtClean="0"/>
              <a:t>)</a:t>
            </a:r>
          </a:p>
          <a:p>
            <a:pPr lvl="1">
              <a:spcBef>
                <a:spcPts val="400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062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Connectedness:  Recursive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Traverse the graph from one node (</a:t>
            </a:r>
            <a:r>
              <a:rPr lang="en-US" sz="2000" dirty="0" err="1" smtClean="0"/>
              <a:t>eg</a:t>
            </a:r>
            <a:r>
              <a:rPr lang="en-US" sz="2000" dirty="0" smtClean="0"/>
              <a:t>, depth first search),</a:t>
            </a:r>
            <a:br>
              <a:rPr lang="en-US" sz="2000" dirty="0" smtClean="0"/>
            </a:br>
            <a:r>
              <a:rPr lang="en-US" sz="2000" dirty="0" smtClean="0"/>
              <a:t>mark nodes as you go</a:t>
            </a:r>
          </a:p>
          <a:p>
            <a:pPr>
              <a:buNone/>
            </a:pPr>
            <a:r>
              <a:rPr lang="en-US" sz="2000" dirty="0" smtClean="0"/>
              <a:t>Check whether all the nodes have been marked.</a:t>
            </a:r>
          </a:p>
          <a:p>
            <a:pPr>
              <a:spcBef>
                <a:spcPts val="2400"/>
              </a:spcBef>
              <a:buNone/>
            </a:pPr>
            <a:r>
              <a:rPr lang="en-US" sz="2000" dirty="0" smtClean="0"/>
              <a:t>DFS, recording when visited: (explicit set of visited nodes)</a:t>
            </a:r>
            <a:endParaRPr lang="en-NZ" sz="2000" dirty="0" smtClean="0"/>
          </a:p>
          <a:p>
            <a:pPr lvl="1">
              <a:spcBef>
                <a:spcPts val="1800"/>
              </a:spcBef>
              <a:buNone/>
            </a:pPr>
            <a:r>
              <a:rPr lang="en-NZ" sz="2000" dirty="0" smtClean="0"/>
              <a:t>Initialise:   </a:t>
            </a:r>
            <a:r>
              <a:rPr lang="en-NZ" sz="2000" i="1" dirty="0" smtClean="0"/>
              <a:t>count</a:t>
            </a:r>
            <a:r>
              <a:rPr lang="en-NZ" sz="2000" dirty="0" smtClean="0"/>
              <a:t>  </a:t>
            </a:r>
            <a:r>
              <a:rPr lang="en-NZ" sz="2000" i="1" dirty="0" smtClean="0"/>
              <a:t>←</a:t>
            </a:r>
            <a:r>
              <a:rPr lang="en-NZ" sz="2000" dirty="0" smtClean="0"/>
              <a:t> 0,    for all nodes,  </a:t>
            </a:r>
            <a:r>
              <a:rPr lang="en-NZ" sz="2000" i="1" dirty="0" smtClean="0"/>
              <a:t>visited</a:t>
            </a:r>
            <a:r>
              <a:rPr lang="en-NZ" sz="2000" dirty="0" smtClean="0"/>
              <a:t>  ← { }   </a:t>
            </a:r>
          </a:p>
          <a:p>
            <a:pPr lvl="1">
              <a:buNone/>
            </a:pPr>
            <a:r>
              <a:rPr lang="en-NZ" sz="2000" dirty="0" err="1" smtClean="0"/>
              <a:t>recDFS</a:t>
            </a:r>
            <a:r>
              <a:rPr lang="en-NZ" sz="2000" dirty="0" smtClean="0"/>
              <a:t>(</a:t>
            </a:r>
            <a:r>
              <a:rPr lang="en-NZ" sz="2000" i="1" dirty="0" smtClean="0">
                <a:sym typeface="Symbol"/>
              </a:rPr>
              <a:t>start </a:t>
            </a:r>
            <a:r>
              <a:rPr lang="en-NZ" sz="2000" dirty="0" smtClean="0">
                <a:sym typeface="Symbol"/>
              </a:rPr>
              <a:t>)	</a:t>
            </a:r>
            <a:r>
              <a:rPr lang="en-NZ" sz="2000" dirty="0" smtClean="0"/>
              <a:t> </a:t>
            </a:r>
          </a:p>
          <a:p>
            <a:pPr lvl="1">
              <a:spcBef>
                <a:spcPts val="400"/>
              </a:spcBef>
              <a:buNone/>
            </a:pPr>
            <a:r>
              <a:rPr lang="en-NZ" sz="2000" b="1" dirty="0" smtClean="0"/>
              <a:t>return  </a:t>
            </a:r>
            <a:r>
              <a:rPr lang="en-NZ" sz="2000" dirty="0" smtClean="0"/>
              <a:t>(</a:t>
            </a:r>
            <a:r>
              <a:rPr lang="en-NZ" sz="2000" i="1" dirty="0" smtClean="0"/>
              <a:t>count </a:t>
            </a:r>
            <a:r>
              <a:rPr lang="en-NZ" sz="2000" dirty="0" smtClean="0"/>
              <a:t> </a:t>
            </a:r>
            <a:r>
              <a:rPr lang="en-NZ" sz="2000" dirty="0">
                <a:latin typeface="Arial Unicode MS"/>
                <a:ea typeface="Arial Unicode MS"/>
                <a:cs typeface="Arial Unicode MS"/>
              </a:rPr>
              <a:t>=</a:t>
            </a:r>
            <a:r>
              <a:rPr lang="en-NZ" sz="2000" dirty="0" smtClean="0"/>
              <a:t> N)  </a:t>
            </a:r>
          </a:p>
          <a:p>
            <a:pPr lvl="1">
              <a:spcBef>
                <a:spcPts val="400"/>
              </a:spcBef>
              <a:buNone/>
            </a:pPr>
            <a:endParaRPr lang="en-NZ" sz="2000" dirty="0" smtClean="0"/>
          </a:p>
          <a:p>
            <a:pPr lvl="1">
              <a:buNone/>
            </a:pPr>
            <a:r>
              <a:rPr lang="en-NZ" sz="2000" dirty="0" err="1" smtClean="0"/>
              <a:t>recDFS</a:t>
            </a:r>
            <a:r>
              <a:rPr lang="en-NZ" sz="2000" dirty="0" smtClean="0"/>
              <a:t> (</a:t>
            </a:r>
            <a:r>
              <a:rPr lang="en-NZ" sz="2000" i="1" dirty="0" smtClean="0"/>
              <a:t>node </a:t>
            </a:r>
            <a:r>
              <a:rPr lang="en-NZ" sz="2000" dirty="0" smtClean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b="1" dirty="0" smtClean="0"/>
              <a:t>if</a:t>
            </a:r>
            <a:r>
              <a:rPr lang="en-NZ" sz="2000" i="1" dirty="0" smtClean="0"/>
              <a:t>  node  </a:t>
            </a:r>
            <a:r>
              <a:rPr lang="en-NZ" sz="2000" dirty="0" smtClean="0"/>
              <a:t>not in</a:t>
            </a:r>
            <a:r>
              <a:rPr lang="en-NZ" sz="2000" i="1" dirty="0" smtClean="0"/>
              <a:t> visited </a:t>
            </a:r>
            <a:r>
              <a:rPr lang="en-NZ" sz="2000" dirty="0" smtClean="0"/>
              <a:t>   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i="1" dirty="0"/>
              <a:t>count </a:t>
            </a:r>
            <a:r>
              <a:rPr lang="en-NZ" sz="2000" dirty="0" smtClean="0"/>
              <a:t>++,  add</a:t>
            </a:r>
            <a:r>
              <a:rPr lang="en-NZ" sz="2000" i="1" dirty="0" smtClean="0"/>
              <a:t> node  </a:t>
            </a:r>
            <a:r>
              <a:rPr lang="en-NZ" sz="2000" dirty="0" smtClean="0"/>
              <a:t>to </a:t>
            </a:r>
            <a:r>
              <a:rPr lang="en-NZ" sz="2000" i="1" dirty="0" smtClean="0"/>
              <a:t>visited</a:t>
            </a:r>
            <a:r>
              <a:rPr lang="en-NZ" sz="2000" dirty="0" smtClean="0"/>
              <a:t>   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dirty="0" smtClean="0"/>
              <a:t>for</a:t>
            </a:r>
            <a:r>
              <a:rPr lang="en-NZ" sz="2000" dirty="0" smtClean="0"/>
              <a:t> </a:t>
            </a:r>
            <a:r>
              <a:rPr lang="en-NZ" sz="2000" b="1" dirty="0" smtClean="0"/>
              <a:t>each</a:t>
            </a:r>
            <a:r>
              <a:rPr lang="en-NZ" sz="2000" dirty="0" smtClean="0"/>
              <a:t>  </a:t>
            </a:r>
            <a:r>
              <a:rPr lang="en-NZ" sz="2000" i="1" dirty="0" smtClean="0"/>
              <a:t>neighbour   </a:t>
            </a:r>
            <a:r>
              <a:rPr lang="en-NZ" sz="2000" dirty="0" smtClean="0"/>
              <a:t>of</a:t>
            </a:r>
            <a:r>
              <a:rPr lang="en-NZ" sz="2000" i="1" dirty="0" smtClean="0"/>
              <a:t> node</a:t>
            </a:r>
          </a:p>
          <a:p>
            <a:pPr lvl="4">
              <a:spcBef>
                <a:spcPts val="400"/>
              </a:spcBef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 </a:t>
            </a:r>
            <a:r>
              <a:rPr lang="en-NZ" sz="2000" i="1" dirty="0" smtClean="0"/>
              <a:t>neighbour  </a:t>
            </a:r>
            <a:r>
              <a:rPr lang="en-NZ" sz="2000" dirty="0" smtClean="0"/>
              <a:t>not in </a:t>
            </a:r>
            <a:r>
              <a:rPr lang="en-NZ" sz="2000" i="1" dirty="0" smtClean="0"/>
              <a:t>visited</a:t>
            </a:r>
            <a:r>
              <a:rPr lang="en-NZ" sz="2000" dirty="0" smtClean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2000" dirty="0" err="1" smtClean="0"/>
              <a:t>recDFS</a:t>
            </a:r>
            <a:r>
              <a:rPr lang="en-NZ" sz="2000" dirty="0" smtClean="0"/>
              <a:t>(</a:t>
            </a:r>
            <a:r>
              <a:rPr lang="en-NZ" sz="2000" i="1" dirty="0" smtClean="0">
                <a:sym typeface="Symbol"/>
              </a:rPr>
              <a:t>neighbour</a:t>
            </a:r>
            <a:r>
              <a:rPr lang="en-NZ" sz="2000" i="1" dirty="0" smtClean="0"/>
              <a:t> </a:t>
            </a:r>
            <a:r>
              <a:rPr lang="en-NZ" sz="2000" dirty="0" smtClean="0"/>
              <a:t>)</a:t>
            </a:r>
          </a:p>
          <a:p>
            <a:pPr lvl="1">
              <a:spcBef>
                <a:spcPts val="400"/>
              </a:spcBef>
              <a:buNone/>
            </a:pPr>
            <a:endParaRPr lang="en-US" sz="2000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059832" y="2852936"/>
            <a:ext cx="388843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004048" y="3429000"/>
            <a:ext cx="1481156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395327" y="5188256"/>
            <a:ext cx="21685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735380" y="5558176"/>
            <a:ext cx="238541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39767" y="6268376"/>
            <a:ext cx="2785386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495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Connectedness: 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Using iteration and an explicit stack</a:t>
            </a:r>
          </a:p>
          <a:p>
            <a:pPr>
              <a:buNone/>
            </a:pPr>
            <a:r>
              <a:rPr lang="en-US" sz="1800" dirty="0" smtClean="0"/>
              <a:t>Fringe is a stack of nodes that have been seen, but not visited.</a:t>
            </a:r>
          </a:p>
          <a:p>
            <a:pPr>
              <a:buNone/>
            </a:pPr>
            <a:endParaRPr lang="en-NZ" sz="1800" dirty="0" smtClean="0"/>
          </a:p>
          <a:p>
            <a:pPr lvl="1">
              <a:spcBef>
                <a:spcPts val="1800"/>
              </a:spcBef>
              <a:buNone/>
            </a:pPr>
            <a:r>
              <a:rPr lang="en-NZ" sz="1800" dirty="0" smtClean="0"/>
              <a:t>Initialise: </a:t>
            </a:r>
            <a:r>
              <a:rPr lang="en-NZ" sz="1800" i="1" dirty="0" smtClean="0"/>
              <a:t>count</a:t>
            </a:r>
            <a:r>
              <a:rPr lang="en-NZ" sz="1800" dirty="0" smtClean="0"/>
              <a:t>  </a:t>
            </a:r>
            <a:r>
              <a:rPr lang="en-NZ" sz="1800" i="1" dirty="0" smtClean="0"/>
              <a:t>←</a:t>
            </a:r>
            <a:r>
              <a:rPr lang="en-NZ" sz="1800" dirty="0" smtClean="0"/>
              <a:t> 0,    for all nodes,  </a:t>
            </a:r>
            <a:r>
              <a:rPr lang="en-NZ" sz="1800" i="1" dirty="0" err="1" smtClean="0"/>
              <a:t>node.visited</a:t>
            </a:r>
            <a:r>
              <a:rPr lang="en-NZ" sz="1800" dirty="0" smtClean="0"/>
              <a:t>  ← false   </a:t>
            </a:r>
          </a:p>
          <a:p>
            <a:pPr lvl="1">
              <a:buNone/>
            </a:pPr>
            <a:r>
              <a:rPr lang="en-NZ" sz="1800" dirty="0" smtClean="0"/>
              <a:t>push  </a:t>
            </a:r>
            <a:r>
              <a:rPr lang="en-NZ" sz="1800" i="1" dirty="0" smtClean="0">
                <a:sym typeface="Symbol"/>
              </a:rPr>
              <a:t>start  </a:t>
            </a:r>
            <a:r>
              <a:rPr lang="en-NZ" sz="1800" dirty="0" smtClean="0">
                <a:sym typeface="Symbol"/>
              </a:rPr>
              <a:t>onto</a:t>
            </a:r>
            <a:r>
              <a:rPr lang="en-NZ" sz="1800" i="1" dirty="0" smtClean="0">
                <a:sym typeface="Symbol"/>
              </a:rPr>
              <a:t> fringe </a:t>
            </a:r>
            <a:r>
              <a:rPr lang="en-NZ" sz="1800" dirty="0" smtClean="0">
                <a:sym typeface="Symbol"/>
              </a:rPr>
              <a:t>			// fringe is a stack</a:t>
            </a:r>
            <a:r>
              <a:rPr lang="en-NZ" sz="1800" dirty="0" smtClean="0"/>
              <a:t>  </a:t>
            </a:r>
          </a:p>
          <a:p>
            <a:pPr lvl="1">
              <a:buNone/>
            </a:pPr>
            <a:r>
              <a:rPr lang="en-NZ" sz="1800" b="1" dirty="0" smtClean="0"/>
              <a:t>repeat</a:t>
            </a:r>
            <a:r>
              <a:rPr lang="en-NZ" sz="1800" dirty="0" smtClean="0"/>
              <a:t>  </a:t>
            </a:r>
            <a:r>
              <a:rPr lang="en-NZ" sz="1800" b="1" dirty="0" smtClean="0"/>
              <a:t>until</a:t>
            </a:r>
            <a:r>
              <a:rPr lang="en-NZ" sz="1800" dirty="0" smtClean="0"/>
              <a:t> </a:t>
            </a:r>
            <a:r>
              <a:rPr lang="en-NZ" sz="1800" i="1" dirty="0" smtClean="0"/>
              <a:t>fringe</a:t>
            </a:r>
            <a:r>
              <a:rPr lang="en-NZ" sz="1800" dirty="0" smtClean="0"/>
              <a:t>  is empty: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i="1" dirty="0" smtClean="0">
                <a:sym typeface="Symbol"/>
              </a:rPr>
              <a:t>node</a:t>
            </a:r>
            <a:r>
              <a:rPr lang="en-NZ" sz="1800" dirty="0" smtClean="0">
                <a:sym typeface="Symbol"/>
              </a:rPr>
              <a:t> </a:t>
            </a:r>
            <a:r>
              <a:rPr lang="en-NZ" sz="1800" i="1" dirty="0" smtClean="0"/>
              <a:t> ←</a:t>
            </a:r>
            <a:r>
              <a:rPr lang="en-NZ" sz="1800" dirty="0" smtClean="0"/>
              <a:t> pop from </a:t>
            </a:r>
            <a:r>
              <a:rPr lang="en-NZ" sz="1800" i="1" dirty="0" smtClean="0"/>
              <a:t>fringe</a:t>
            </a:r>
            <a:endParaRPr lang="en-NZ" sz="1800" dirty="0" smtClean="0"/>
          </a:p>
          <a:p>
            <a:pPr lvl="2">
              <a:spcBef>
                <a:spcPts val="40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i="1" dirty="0" smtClean="0"/>
              <a:t>  </a:t>
            </a:r>
            <a:r>
              <a:rPr lang="en-NZ" sz="1800" dirty="0" smtClean="0"/>
              <a:t>not</a:t>
            </a:r>
            <a:r>
              <a:rPr lang="en-NZ" sz="1800" i="1" dirty="0" smtClean="0"/>
              <a:t> </a:t>
            </a:r>
            <a:r>
              <a:rPr lang="en-NZ" sz="1800" i="1" dirty="0" err="1" smtClean="0"/>
              <a:t>node.visited</a:t>
            </a:r>
            <a:r>
              <a:rPr lang="en-NZ" sz="1800" i="1" dirty="0" smtClean="0"/>
              <a:t> </a:t>
            </a:r>
            <a:r>
              <a:rPr lang="en-NZ" sz="1800" dirty="0" smtClean="0"/>
              <a:t> then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i="1" dirty="0" err="1" smtClean="0"/>
              <a:t>node.visited</a:t>
            </a:r>
            <a:r>
              <a:rPr lang="en-NZ" sz="1800" i="1" dirty="0" smtClean="0"/>
              <a:t> </a:t>
            </a:r>
            <a:r>
              <a:rPr lang="en-NZ" sz="1800" dirty="0" smtClean="0"/>
              <a:t> ← true,   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i="1" dirty="0" smtClean="0"/>
              <a:t>count </a:t>
            </a:r>
            <a:r>
              <a:rPr lang="en-NZ" sz="1800" dirty="0" smtClean="0"/>
              <a:t>++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 smtClean="0"/>
              <a:t>each</a:t>
            </a:r>
            <a:r>
              <a:rPr lang="en-NZ" sz="1800" dirty="0" smtClean="0"/>
              <a:t>  </a:t>
            </a:r>
            <a:r>
              <a:rPr lang="en-NZ" sz="1800" i="1" dirty="0" smtClean="0"/>
              <a:t>neighbour  </a:t>
            </a:r>
            <a:r>
              <a:rPr lang="en-NZ" sz="1800" dirty="0" smtClean="0"/>
              <a:t>of</a:t>
            </a:r>
            <a:r>
              <a:rPr lang="en-NZ" sz="1800" i="1" dirty="0" smtClean="0"/>
              <a:t> node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 not </a:t>
            </a:r>
            <a:r>
              <a:rPr lang="en-NZ" sz="1800" i="1" dirty="0" err="1" smtClean="0"/>
              <a:t>neighbour.visited</a:t>
            </a:r>
            <a:r>
              <a:rPr lang="en-NZ" sz="1800" dirty="0" smtClean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1800" dirty="0" smtClean="0"/>
              <a:t>push </a:t>
            </a:r>
            <a:r>
              <a:rPr lang="en-NZ" sz="1800" i="1" dirty="0" smtClean="0">
                <a:sym typeface="Symbol"/>
              </a:rPr>
              <a:t>neighbour  </a:t>
            </a:r>
            <a:r>
              <a:rPr lang="en-NZ" sz="1800" dirty="0" smtClean="0">
                <a:sym typeface="Symbol"/>
              </a:rPr>
              <a:t>onto</a:t>
            </a:r>
            <a:r>
              <a:rPr lang="en-NZ" sz="1800" i="1" dirty="0" smtClean="0"/>
              <a:t> fringe </a:t>
            </a:r>
            <a:endParaRPr lang="en-NZ" sz="1800" dirty="0" smtClean="0"/>
          </a:p>
          <a:p>
            <a:pPr lvl="1">
              <a:spcBef>
                <a:spcPts val="400"/>
              </a:spcBef>
              <a:buNone/>
            </a:pPr>
            <a:r>
              <a:rPr lang="en-NZ" sz="1800" b="1" dirty="0" smtClean="0"/>
              <a:t>return  </a:t>
            </a:r>
            <a:r>
              <a:rPr lang="en-NZ" sz="1800" dirty="0" smtClean="0"/>
              <a:t>(count = N) 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839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General Graph Search strategy: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NZ" sz="1800" dirty="0"/>
              <a:t>Start a “fringe" with one node</a:t>
            </a:r>
          </a:p>
          <a:p>
            <a:pPr lvl="1"/>
            <a:r>
              <a:rPr lang="en-NZ" sz="1800" dirty="0"/>
              <a:t>Repeat:</a:t>
            </a:r>
            <a:br>
              <a:rPr lang="en-NZ" sz="1800" dirty="0"/>
            </a:br>
            <a:r>
              <a:rPr lang="en-NZ" sz="1800" dirty="0"/>
              <a:t>    Choose a fringe node to visit; add its neighbours to fringe.</a:t>
            </a:r>
          </a:p>
          <a:p>
            <a:pPr lvl="1"/>
            <a:endParaRPr lang="en-NZ" sz="1800" dirty="0"/>
          </a:p>
          <a:p>
            <a:pPr marL="1196975" lvl="2" indent="-342900"/>
            <a:r>
              <a:rPr lang="en-NZ" sz="1800" dirty="0"/>
              <a:t>Stack:  DFS</a:t>
            </a:r>
          </a:p>
          <a:p>
            <a:pPr marL="1196975" lvl="2" indent="-342900"/>
            <a:r>
              <a:rPr lang="en-NZ" sz="1800" dirty="0"/>
              <a:t>Queue:  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2004" y="3637813"/>
            <a:ext cx="5518268" cy="2815523"/>
            <a:chOff x="323528" y="2996952"/>
            <a:chExt cx="7344816" cy="3747460"/>
          </a:xfrm>
        </p:grpSpPr>
        <p:sp>
          <p:nvSpPr>
            <p:cNvPr id="53" name="Oval 52"/>
            <p:cNvSpPr/>
            <p:nvPr/>
          </p:nvSpPr>
          <p:spPr bwMode="auto">
            <a:xfrm>
              <a:off x="539552" y="3356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1763688" y="494116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475656" y="36450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411760" y="314096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528" y="45091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301552" y="4118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059832" y="357301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619672" y="580526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788024" y="33569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051720" y="429309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48376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99592" y="587727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31840" y="63093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67544" y="55172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2038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419872" y="537321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076056" y="486916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4273407" y="5248481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4283968" y="63093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580112" y="47971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955704" y="546888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084168" y="53012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268465" y="638437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961044" y="6129299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308304" y="35010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491880" y="29969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995936" y="378904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144590" y="424847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012160" y="386104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864670" y="410445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588224" y="522920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096918" y="49685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87" name="Curved Connector 86"/>
            <p:cNvCxnSpPr>
              <a:stCxn id="53" idx="6"/>
              <a:endCxn id="55" idx="2"/>
            </p:cNvCxnSpPr>
            <p:nvPr/>
          </p:nvCxnSpPr>
          <p:spPr bwMode="auto">
            <a:xfrm>
              <a:off x="899592" y="3537012"/>
              <a:ext cx="576064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hape 88"/>
            <p:cNvCxnSpPr>
              <a:stCxn id="53" idx="7"/>
              <a:endCxn id="56" idx="1"/>
            </p:cNvCxnSpPr>
            <p:nvPr/>
          </p:nvCxnSpPr>
          <p:spPr bwMode="auto">
            <a:xfrm rot="5400000" flipH="1" flipV="1">
              <a:off x="1547664" y="2492896"/>
              <a:ext cx="216024" cy="1617622"/>
            </a:xfrm>
            <a:prstGeom prst="curvedConnector3">
              <a:avLst>
                <a:gd name="adj1" fmla="val 23023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Curved Connector 90"/>
            <p:cNvCxnSpPr>
              <a:stCxn id="56" idx="6"/>
              <a:endCxn id="79" idx="2"/>
            </p:cNvCxnSpPr>
            <p:nvPr/>
          </p:nvCxnSpPr>
          <p:spPr bwMode="auto">
            <a:xfrm flipV="1">
              <a:off x="2771800" y="3176972"/>
              <a:ext cx="720080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Curved Connector 92"/>
            <p:cNvCxnSpPr>
              <a:stCxn id="56" idx="5"/>
              <a:endCxn id="67" idx="1"/>
            </p:cNvCxnSpPr>
            <p:nvPr/>
          </p:nvCxnSpPr>
          <p:spPr bwMode="auto">
            <a:xfrm rot="16200000" flipH="1">
              <a:off x="2467045" y="3700309"/>
              <a:ext cx="1041558" cy="53750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Curved Connector 94"/>
            <p:cNvCxnSpPr>
              <a:stCxn id="56" idx="2"/>
              <a:endCxn id="62" idx="0"/>
            </p:cNvCxnSpPr>
            <p:nvPr/>
          </p:nvCxnSpPr>
          <p:spPr bwMode="auto">
            <a:xfrm rot="10800000" flipV="1">
              <a:off x="2231740" y="3320988"/>
              <a:ext cx="180020" cy="972108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Curved Connector 96"/>
            <p:cNvCxnSpPr>
              <a:stCxn id="56" idx="4"/>
              <a:endCxn id="63" idx="0"/>
            </p:cNvCxnSpPr>
            <p:nvPr/>
          </p:nvCxnSpPr>
          <p:spPr bwMode="auto">
            <a:xfrm rot="16200000" flipH="1">
              <a:off x="1547664" y="4545124"/>
              <a:ext cx="2160240" cy="7200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hape 98"/>
            <p:cNvCxnSpPr>
              <a:stCxn id="58" idx="6"/>
              <a:endCxn id="62" idx="2"/>
            </p:cNvCxnSpPr>
            <p:nvPr/>
          </p:nvCxnSpPr>
          <p:spPr bwMode="auto">
            <a:xfrm>
              <a:off x="1661592" y="4299012"/>
              <a:ext cx="390128" cy="17410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hape 100"/>
            <p:cNvCxnSpPr>
              <a:stCxn id="58" idx="2"/>
              <a:endCxn id="53" idx="5"/>
            </p:cNvCxnSpPr>
            <p:nvPr/>
          </p:nvCxnSpPr>
          <p:spPr bwMode="auto">
            <a:xfrm rot="10800000">
              <a:off x="846866" y="3664306"/>
              <a:ext cx="454687" cy="63470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Curved Connector 102"/>
            <p:cNvCxnSpPr>
              <a:stCxn id="58" idx="0"/>
              <a:endCxn id="55" idx="3"/>
            </p:cNvCxnSpPr>
            <p:nvPr/>
          </p:nvCxnSpPr>
          <p:spPr bwMode="auto">
            <a:xfrm rot="5400000" flipH="1" flipV="1">
              <a:off x="1421650" y="4012260"/>
              <a:ext cx="166655" cy="4681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hape 104"/>
            <p:cNvCxnSpPr>
              <a:stCxn id="58" idx="3"/>
              <a:endCxn id="57" idx="7"/>
            </p:cNvCxnSpPr>
            <p:nvPr/>
          </p:nvCxnSpPr>
          <p:spPr bwMode="auto">
            <a:xfrm rot="5400000">
              <a:off x="924789" y="4132357"/>
              <a:ext cx="135542" cy="72343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hape 106"/>
            <p:cNvCxnSpPr>
              <a:stCxn id="57" idx="5"/>
              <a:endCxn id="54" idx="2"/>
            </p:cNvCxnSpPr>
            <p:nvPr/>
          </p:nvCxnSpPr>
          <p:spPr bwMode="auto">
            <a:xfrm rot="16200000" flipH="1">
              <a:off x="1044887" y="4402386"/>
              <a:ext cx="304755" cy="113284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Curved Connector 110"/>
            <p:cNvCxnSpPr>
              <a:stCxn id="54" idx="3"/>
              <a:endCxn id="66" idx="7"/>
            </p:cNvCxnSpPr>
            <p:nvPr/>
          </p:nvCxnSpPr>
          <p:spPr bwMode="auto">
            <a:xfrm rot="5400000">
              <a:off x="1134897" y="4888441"/>
              <a:ext cx="321478" cy="10415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Curved Connector 112"/>
            <p:cNvCxnSpPr>
              <a:stCxn id="57" idx="4"/>
              <a:endCxn id="66" idx="0"/>
            </p:cNvCxnSpPr>
            <p:nvPr/>
          </p:nvCxnSpPr>
          <p:spPr bwMode="auto">
            <a:xfrm rot="16200000" flipH="1">
              <a:off x="251520" y="5121188"/>
              <a:ext cx="648072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hape 114"/>
            <p:cNvCxnSpPr>
              <a:stCxn id="62" idx="6"/>
              <a:endCxn id="67" idx="2"/>
            </p:cNvCxnSpPr>
            <p:nvPr/>
          </p:nvCxnSpPr>
          <p:spPr bwMode="auto">
            <a:xfrm>
              <a:off x="2411760" y="4473116"/>
              <a:ext cx="792088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Curved Connector 116"/>
            <p:cNvCxnSpPr>
              <a:stCxn id="60" idx="3"/>
              <a:endCxn id="64" idx="7"/>
            </p:cNvCxnSpPr>
            <p:nvPr/>
          </p:nvCxnSpPr>
          <p:spPr bwMode="auto">
            <a:xfrm rot="5400000" flipH="1">
              <a:off x="1348363" y="5788541"/>
              <a:ext cx="182578" cy="465494"/>
            </a:xfrm>
            <a:prstGeom prst="curvedConnector5">
              <a:avLst>
                <a:gd name="adj1" fmla="val -125207"/>
                <a:gd name="adj2" fmla="val 50000"/>
                <a:gd name="adj3" fmla="val 22520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Curved Connector 118"/>
            <p:cNvCxnSpPr>
              <a:stCxn id="54" idx="4"/>
              <a:endCxn id="60" idx="0"/>
            </p:cNvCxnSpPr>
            <p:nvPr/>
          </p:nvCxnSpPr>
          <p:spPr bwMode="auto">
            <a:xfrm rot="5400000">
              <a:off x="1619672" y="5481228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Curved Connector 120"/>
            <p:cNvCxnSpPr>
              <a:stCxn id="65" idx="1"/>
              <a:endCxn id="60" idx="5"/>
            </p:cNvCxnSpPr>
            <p:nvPr/>
          </p:nvCxnSpPr>
          <p:spPr bwMode="auto">
            <a:xfrm rot="16200000" flipV="1">
              <a:off x="2431041" y="5608521"/>
              <a:ext cx="249470" cy="125758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Curved Connector 122"/>
            <p:cNvCxnSpPr>
              <a:stCxn id="60" idx="6"/>
              <a:endCxn id="63" idx="2"/>
            </p:cNvCxnSpPr>
            <p:nvPr/>
          </p:nvCxnSpPr>
          <p:spPr bwMode="auto">
            <a:xfrm flipV="1">
              <a:off x="1979712" y="5841268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hape 124"/>
            <p:cNvCxnSpPr>
              <a:stCxn id="63" idx="6"/>
              <a:endCxn id="67" idx="3"/>
            </p:cNvCxnSpPr>
            <p:nvPr/>
          </p:nvCxnSpPr>
          <p:spPr bwMode="auto">
            <a:xfrm flipV="1">
              <a:off x="2843808" y="4744425"/>
              <a:ext cx="412767" cy="1096843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Curved Connector 126"/>
            <p:cNvCxnSpPr>
              <a:stCxn id="67" idx="6"/>
              <a:endCxn id="81" idx="2"/>
            </p:cNvCxnSpPr>
            <p:nvPr/>
          </p:nvCxnSpPr>
          <p:spPr bwMode="auto">
            <a:xfrm flipV="1">
              <a:off x="3563888" y="4428492"/>
              <a:ext cx="580702" cy="18864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Curved Connector 128"/>
            <p:cNvCxnSpPr>
              <a:stCxn id="81" idx="1"/>
              <a:endCxn id="80" idx="4"/>
            </p:cNvCxnSpPr>
            <p:nvPr/>
          </p:nvCxnSpPr>
          <p:spPr bwMode="auto">
            <a:xfrm rot="16200000" flipV="1">
              <a:off x="4110578" y="4214459"/>
              <a:ext cx="152119" cy="2136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hape 130"/>
            <p:cNvCxnSpPr>
              <a:stCxn id="80" idx="6"/>
              <a:endCxn id="61" idx="2"/>
            </p:cNvCxnSpPr>
            <p:nvPr/>
          </p:nvCxnSpPr>
          <p:spPr bwMode="auto">
            <a:xfrm flipV="1">
              <a:off x="4355976" y="3537012"/>
              <a:ext cx="432048" cy="43204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Curved Connector 132"/>
            <p:cNvCxnSpPr>
              <a:stCxn id="61" idx="1"/>
              <a:endCxn id="79" idx="5"/>
            </p:cNvCxnSpPr>
            <p:nvPr/>
          </p:nvCxnSpPr>
          <p:spPr bwMode="auto">
            <a:xfrm rot="16200000" flipV="1">
              <a:off x="4267245" y="2836213"/>
              <a:ext cx="105454" cy="1041558"/>
            </a:xfrm>
            <a:prstGeom prst="curvedConnector5">
              <a:avLst>
                <a:gd name="adj1" fmla="val 216777"/>
                <a:gd name="adj2" fmla="val 50000"/>
                <a:gd name="adj3" fmla="val -11677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Curved Connector 134"/>
            <p:cNvCxnSpPr>
              <a:stCxn id="79" idx="3"/>
              <a:endCxn id="59" idx="7"/>
            </p:cNvCxnSpPr>
            <p:nvPr/>
          </p:nvCxnSpPr>
          <p:spPr bwMode="auto">
            <a:xfrm rot="5400000">
              <a:off x="3295137" y="3376273"/>
              <a:ext cx="321478" cy="17746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Curved Connector 136"/>
            <p:cNvCxnSpPr>
              <a:stCxn id="59" idx="5"/>
              <a:endCxn id="80" idx="0"/>
            </p:cNvCxnSpPr>
            <p:nvPr/>
          </p:nvCxnSpPr>
          <p:spPr bwMode="auto">
            <a:xfrm rot="5400000" flipH="1" flipV="1">
              <a:off x="3725905" y="3430279"/>
              <a:ext cx="91289" cy="808811"/>
            </a:xfrm>
            <a:prstGeom prst="curvedConnector5">
              <a:avLst>
                <a:gd name="adj1" fmla="val -250414"/>
                <a:gd name="adj2" fmla="val 42131"/>
                <a:gd name="adj3" fmla="val 35041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Curved Connector 138"/>
            <p:cNvCxnSpPr>
              <a:stCxn id="59" idx="3"/>
              <a:endCxn id="67" idx="0"/>
            </p:cNvCxnSpPr>
            <p:nvPr/>
          </p:nvCxnSpPr>
          <p:spPr bwMode="auto">
            <a:xfrm rot="16200000" flipH="1">
              <a:off x="2969822" y="4023065"/>
              <a:ext cx="556783" cy="27130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Curved Connector 140"/>
            <p:cNvCxnSpPr>
              <a:stCxn id="62" idx="5"/>
              <a:endCxn id="68" idx="1"/>
            </p:cNvCxnSpPr>
            <p:nvPr/>
          </p:nvCxnSpPr>
          <p:spPr bwMode="auto">
            <a:xfrm rot="16200000" flipH="1">
              <a:off x="2503049" y="4456393"/>
              <a:ext cx="825534" cy="111356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hape 142"/>
            <p:cNvCxnSpPr>
              <a:stCxn id="68" idx="7"/>
              <a:endCxn id="70" idx="2"/>
            </p:cNvCxnSpPr>
            <p:nvPr/>
          </p:nvCxnSpPr>
          <p:spPr bwMode="auto">
            <a:xfrm rot="16200000" flipH="1">
              <a:off x="3999017" y="5154111"/>
              <a:ext cx="2558" cy="546222"/>
            </a:xfrm>
            <a:prstGeom prst="curvedConnector4">
              <a:avLst>
                <a:gd name="adj1" fmla="val -8936669"/>
                <a:gd name="adj2" fmla="val 54826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Curved Connector 146"/>
            <p:cNvCxnSpPr>
              <a:stCxn id="72" idx="3"/>
              <a:endCxn id="73" idx="0"/>
            </p:cNvCxnSpPr>
            <p:nvPr/>
          </p:nvCxnSpPr>
          <p:spPr bwMode="auto">
            <a:xfrm rot="5400000">
              <a:off x="5202071" y="5038119"/>
              <a:ext cx="364423" cy="497115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9" name="Curved Connector 148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4108308" y="5953639"/>
              <a:ext cx="700799" cy="1056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1" name="Shape 150"/>
            <p:cNvCxnSpPr>
              <a:stCxn id="65" idx="6"/>
              <a:endCxn id="73" idx="2"/>
            </p:cNvCxnSpPr>
            <p:nvPr/>
          </p:nvCxnSpPr>
          <p:spPr bwMode="auto">
            <a:xfrm flipV="1">
              <a:off x="3491880" y="5648908"/>
              <a:ext cx="1463824" cy="8404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3" name="Curved Connector 152"/>
            <p:cNvCxnSpPr>
              <a:stCxn id="68" idx="4"/>
              <a:endCxn id="65" idx="7"/>
            </p:cNvCxnSpPr>
            <p:nvPr/>
          </p:nvCxnSpPr>
          <p:spPr bwMode="auto">
            <a:xfrm rot="5400000">
              <a:off x="3205128" y="5967282"/>
              <a:ext cx="628791" cy="16073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Curved Connector 154"/>
            <p:cNvCxnSpPr>
              <a:stCxn id="81" idx="5"/>
              <a:endCxn id="69" idx="1"/>
            </p:cNvCxnSpPr>
            <p:nvPr/>
          </p:nvCxnSpPr>
          <p:spPr bwMode="auto">
            <a:xfrm rot="16200000" flipH="1">
              <a:off x="4607292" y="4400396"/>
              <a:ext cx="366102" cy="67688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hape 158"/>
            <p:cNvCxnSpPr>
              <a:stCxn id="84" idx="1"/>
              <a:endCxn id="72" idx="6"/>
            </p:cNvCxnSpPr>
            <p:nvPr/>
          </p:nvCxnSpPr>
          <p:spPr bwMode="auto">
            <a:xfrm rot="16200000" flipV="1">
              <a:off x="6138175" y="4779150"/>
              <a:ext cx="304755" cy="700799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" name="Curved Connector 160"/>
            <p:cNvCxnSpPr>
              <a:stCxn id="84" idx="7"/>
              <a:endCxn id="85" idx="2"/>
            </p:cNvCxnSpPr>
            <p:nvPr/>
          </p:nvCxnSpPr>
          <p:spPr bwMode="auto">
            <a:xfrm rot="5400000" flipH="1" flipV="1">
              <a:off x="6929550" y="5114560"/>
              <a:ext cx="133355" cy="201381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3" name="Curved Connector 162"/>
            <p:cNvCxnSpPr>
              <a:stCxn id="85" idx="0"/>
              <a:endCxn id="82" idx="4"/>
            </p:cNvCxnSpPr>
            <p:nvPr/>
          </p:nvCxnSpPr>
          <p:spPr bwMode="auto">
            <a:xfrm rot="16200000" flipV="1">
              <a:off x="6360827" y="4052441"/>
              <a:ext cx="747464" cy="10847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5" name="Curved Connector 164"/>
            <p:cNvCxnSpPr>
              <a:stCxn id="78" idx="5"/>
              <a:endCxn id="82" idx="7"/>
            </p:cNvCxnSpPr>
            <p:nvPr/>
          </p:nvCxnSpPr>
          <p:spPr bwMode="auto">
            <a:xfrm rot="5400000">
              <a:off x="6914818" y="3212976"/>
              <a:ext cx="105454" cy="1296144"/>
            </a:xfrm>
            <a:prstGeom prst="curvedConnector5">
              <a:avLst>
                <a:gd name="adj1" fmla="val 216777"/>
                <a:gd name="adj2" fmla="val 59821"/>
                <a:gd name="adj3" fmla="val -11677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Curved Connector 166"/>
            <p:cNvCxnSpPr>
              <a:stCxn id="83" idx="7"/>
              <a:endCxn id="82" idx="3"/>
            </p:cNvCxnSpPr>
            <p:nvPr/>
          </p:nvCxnSpPr>
          <p:spPr bwMode="auto">
            <a:xfrm rot="16200000" flipH="1">
              <a:off x="5612846" y="3716320"/>
              <a:ext cx="11178" cy="892904"/>
            </a:xfrm>
            <a:prstGeom prst="curvedConnector5">
              <a:avLst>
                <a:gd name="adj1" fmla="val -2045089"/>
                <a:gd name="adj2" fmla="val 50000"/>
                <a:gd name="adj3" fmla="val 2145089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hape 168"/>
            <p:cNvCxnSpPr>
              <a:stCxn id="83" idx="1"/>
              <a:endCxn id="61" idx="6"/>
            </p:cNvCxnSpPr>
            <p:nvPr/>
          </p:nvCxnSpPr>
          <p:spPr bwMode="auto">
            <a:xfrm rot="5400000" flipH="1" flipV="1">
              <a:off x="4722645" y="3731765"/>
              <a:ext cx="620171" cy="230667"/>
            </a:xfrm>
            <a:prstGeom prst="curvedConnector4">
              <a:avLst>
                <a:gd name="adj1" fmla="val 31235"/>
                <a:gd name="adj2" fmla="val 19910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hape 170"/>
            <p:cNvCxnSpPr>
              <a:stCxn id="83" idx="2"/>
              <a:endCxn id="81" idx="7"/>
            </p:cNvCxnSpPr>
            <p:nvPr/>
          </p:nvCxnSpPr>
          <p:spPr bwMode="auto">
            <a:xfrm rot="10800000" flipV="1">
              <a:off x="4451904" y="4284475"/>
              <a:ext cx="412767" cy="16723"/>
            </a:xfrm>
            <a:prstGeom prst="curvedConnector4">
              <a:avLst>
                <a:gd name="adj1" fmla="val 43613"/>
                <a:gd name="adj2" fmla="val -126698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Curved Connector 172"/>
            <p:cNvCxnSpPr>
              <a:stCxn id="69" idx="3"/>
              <a:endCxn id="70" idx="7"/>
            </p:cNvCxnSpPr>
            <p:nvPr/>
          </p:nvCxnSpPr>
          <p:spPr bwMode="auto">
            <a:xfrm rot="5400000">
              <a:off x="4792385" y="4964809"/>
              <a:ext cx="124735" cy="54806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Curved Connector 174"/>
            <p:cNvCxnSpPr>
              <a:stCxn id="69" idx="5"/>
              <a:endCxn id="75" idx="7"/>
            </p:cNvCxnSpPr>
            <p:nvPr/>
          </p:nvCxnSpPr>
          <p:spPr bwMode="auto">
            <a:xfrm rot="16200000" flipH="1">
              <a:off x="4849260" y="5710581"/>
              <a:ext cx="1260626" cy="19240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Curved Connector 176"/>
            <p:cNvCxnSpPr>
              <a:stCxn id="71" idx="7"/>
              <a:endCxn id="73" idx="3"/>
            </p:cNvCxnSpPr>
            <p:nvPr/>
          </p:nvCxnSpPr>
          <p:spPr bwMode="auto">
            <a:xfrm rot="5400000" flipH="1" flipV="1">
              <a:off x="4506933" y="5860549"/>
              <a:ext cx="585846" cy="41715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Curved Connector 178"/>
            <p:cNvCxnSpPr>
              <a:stCxn id="73" idx="6"/>
              <a:endCxn id="76" idx="1"/>
            </p:cNvCxnSpPr>
            <p:nvPr/>
          </p:nvCxnSpPr>
          <p:spPr bwMode="auto">
            <a:xfrm>
              <a:off x="5315744" y="5648908"/>
              <a:ext cx="698027" cy="533118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Curved Connector 180"/>
            <p:cNvCxnSpPr>
              <a:stCxn id="74" idx="5"/>
              <a:endCxn id="76" idx="6"/>
            </p:cNvCxnSpPr>
            <p:nvPr/>
          </p:nvCxnSpPr>
          <p:spPr bwMode="auto">
            <a:xfrm rot="5400000">
              <a:off x="6005884" y="5923722"/>
              <a:ext cx="700798" cy="7039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3" name="Curved Connector 182"/>
            <p:cNvCxnSpPr>
              <a:stCxn id="72" idx="5"/>
              <a:endCxn id="74" idx="1"/>
            </p:cNvCxnSpPr>
            <p:nvPr/>
          </p:nvCxnSpPr>
          <p:spPr bwMode="auto">
            <a:xfrm rot="16200000" flipH="1">
              <a:off x="5887425" y="5104465"/>
              <a:ext cx="249470" cy="24947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Curved Connector 184"/>
            <p:cNvCxnSpPr>
              <a:stCxn id="85" idx="1"/>
              <a:endCxn id="83" idx="4"/>
            </p:cNvCxnSpPr>
            <p:nvPr/>
          </p:nvCxnSpPr>
          <p:spPr bwMode="auto">
            <a:xfrm rot="16200000" flipV="1">
              <a:off x="5818777" y="3690410"/>
              <a:ext cx="556783" cy="2104955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Curved Connector 186"/>
            <p:cNvCxnSpPr>
              <a:stCxn id="84" idx="4"/>
              <a:endCxn id="70" idx="5"/>
            </p:cNvCxnSpPr>
            <p:nvPr/>
          </p:nvCxnSpPr>
          <p:spPr bwMode="auto">
            <a:xfrm rot="5400000" flipH="1">
              <a:off x="5657759" y="4478755"/>
              <a:ext cx="33446" cy="2187524"/>
            </a:xfrm>
            <a:prstGeom prst="curvedConnector3">
              <a:avLst>
                <a:gd name="adj1" fmla="val -1122619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hape 188"/>
            <p:cNvCxnSpPr>
              <a:stCxn id="71" idx="6"/>
              <a:endCxn id="75" idx="1"/>
            </p:cNvCxnSpPr>
            <p:nvPr/>
          </p:nvCxnSpPr>
          <p:spPr bwMode="auto">
            <a:xfrm flipV="1">
              <a:off x="4644008" y="6437099"/>
              <a:ext cx="677184" cy="52241"/>
            </a:xfrm>
            <a:prstGeom prst="curvedConnector4">
              <a:avLst>
                <a:gd name="adj1" fmla="val 46107"/>
                <a:gd name="adj2" fmla="val 782183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Curved Connector 205"/>
            <p:cNvCxnSpPr>
              <a:stCxn id="67" idx="5"/>
              <a:endCxn id="70" idx="1"/>
            </p:cNvCxnSpPr>
            <p:nvPr/>
          </p:nvCxnSpPr>
          <p:spPr bwMode="auto">
            <a:xfrm rot="16200000" flipH="1">
              <a:off x="3640256" y="4615329"/>
              <a:ext cx="556783" cy="81497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2805062" y="2229381"/>
            <a:ext cx="5484495" cy="432048"/>
          </a:xfrm>
          <a:prstGeom prst="wedgeRoundRectCallout">
            <a:avLst>
              <a:gd name="adj1" fmla="val -58550"/>
              <a:gd name="adj2" fmla="val -5665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choice determines</a:t>
            </a:r>
            <a:r>
              <a:rPr kumimoji="0" lang="en-NZ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the algorithm and the result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0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General Graph Search strategy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Choices:</a:t>
            </a:r>
          </a:p>
          <a:p>
            <a:pPr lvl="1"/>
            <a:r>
              <a:rPr lang="en-NZ" dirty="0" smtClean="0"/>
              <a:t>How is the fringe managed?     stack? queue? priority queue?</a:t>
            </a:r>
          </a:p>
          <a:p>
            <a:pPr lvl="2"/>
            <a:r>
              <a:rPr lang="en-NZ" dirty="0" smtClean="0"/>
              <a:t>If priority queue, what is the priority?</a:t>
            </a:r>
          </a:p>
          <a:p>
            <a:pPr lvl="2"/>
            <a:r>
              <a:rPr lang="en-NZ" dirty="0" smtClean="0"/>
              <a:t>Can the fringe be pruned? </a:t>
            </a:r>
          </a:p>
          <a:p>
            <a:pPr lvl="1"/>
            <a:r>
              <a:rPr lang="en-NZ" dirty="0" smtClean="0"/>
              <a:t>How are the neighbours determined?</a:t>
            </a:r>
          </a:p>
          <a:p>
            <a:pPr lvl="1"/>
            <a:r>
              <a:rPr lang="en-NZ" dirty="0" smtClean="0"/>
              <a:t>When do you stop?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DFS Connectedness:</a:t>
            </a:r>
          </a:p>
          <a:p>
            <a:pPr lvl="1"/>
            <a:r>
              <a:rPr lang="en-NZ" dirty="0" smtClean="0"/>
              <a:t>fringe = </a:t>
            </a:r>
            <a:r>
              <a:rPr lang="en-NZ" dirty="0"/>
              <a:t>stack.</a:t>
            </a:r>
          </a:p>
          <a:p>
            <a:pPr lvl="1"/>
            <a:r>
              <a:rPr lang="en-NZ" dirty="0"/>
              <a:t>neighbours = follow edges out of node</a:t>
            </a:r>
          </a:p>
          <a:p>
            <a:pPr lvl="1"/>
            <a:r>
              <a:rPr lang="en-NZ" dirty="0"/>
              <a:t>stop when all nodes visited</a:t>
            </a:r>
            <a:r>
              <a:rPr lang="en-NZ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BFS connectedness:</a:t>
            </a:r>
          </a:p>
          <a:p>
            <a:pPr lvl="1"/>
            <a:r>
              <a:rPr lang="en-NZ" dirty="0" smtClean="0"/>
              <a:t>fringe = queue.     </a:t>
            </a:r>
          </a:p>
          <a:p>
            <a:pPr lvl="1"/>
            <a:r>
              <a:rPr lang="en-NZ" dirty="0" smtClean="0"/>
              <a:t>neighbours = follow edges out of node</a:t>
            </a:r>
          </a:p>
          <a:p>
            <a:pPr lvl="1"/>
            <a:r>
              <a:rPr lang="en-NZ" dirty="0" smtClean="0"/>
              <a:t>stop when all nodes visited.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4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Shortest paths 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Find the shortest path from start node  to goal node</a:t>
            </a:r>
          </a:p>
          <a:p>
            <a:pPr marL="446088" lvl="1" indent="0">
              <a:buNone/>
            </a:pPr>
            <a:r>
              <a:rPr lang="en-NZ" sz="2000" dirty="0" smtClean="0"/>
              <a:t>"shortest path"</a:t>
            </a:r>
          </a:p>
          <a:p>
            <a:pPr lvl="1"/>
            <a:r>
              <a:rPr lang="en-NZ" sz="2000" dirty="0" smtClean="0"/>
              <a:t>truncated </a:t>
            </a:r>
            <a:r>
              <a:rPr lang="en-NZ" sz="2000" dirty="0" err="1" smtClean="0"/>
              <a:t>Dijkstra's</a:t>
            </a:r>
            <a:r>
              <a:rPr lang="en-NZ" sz="2000" dirty="0" smtClean="0"/>
              <a:t> algorithm  (Best-first search)</a:t>
            </a:r>
            <a:endParaRPr lang="en-NZ" sz="2000" dirty="0"/>
          </a:p>
          <a:p>
            <a:pPr lvl="1"/>
            <a:r>
              <a:rPr lang="en-NZ" sz="2000" dirty="0" smtClean="0"/>
              <a:t>A*</a:t>
            </a:r>
          </a:p>
          <a:p>
            <a:pPr lvl="1"/>
            <a:endParaRPr lang="en-NZ" sz="2000" dirty="0" smtClean="0"/>
          </a:p>
          <a:p>
            <a:r>
              <a:rPr lang="en-NZ" sz="2000" dirty="0" smtClean="0"/>
              <a:t>Find the shortest paths from start node to each other node</a:t>
            </a:r>
          </a:p>
          <a:p>
            <a:pPr marL="446088" lvl="1" indent="0">
              <a:buNone/>
            </a:pPr>
            <a:r>
              <a:rPr lang="en-NZ" sz="2000" dirty="0" smtClean="0"/>
              <a:t>"Single source shortest paths"</a:t>
            </a:r>
          </a:p>
          <a:p>
            <a:pPr lvl="1"/>
            <a:r>
              <a:rPr lang="en-NZ" sz="2000" dirty="0" err="1" smtClean="0"/>
              <a:t>Dijkstra's</a:t>
            </a:r>
            <a:r>
              <a:rPr lang="en-NZ" sz="2000" dirty="0" smtClean="0"/>
              <a:t> algorithm</a:t>
            </a:r>
          </a:p>
          <a:p>
            <a:pPr lvl="1"/>
            <a:endParaRPr lang="en-NZ" sz="2000" dirty="0" smtClean="0"/>
          </a:p>
          <a:p>
            <a:r>
              <a:rPr lang="en-NZ" sz="2000" dirty="0" smtClean="0"/>
              <a:t>Find the shortest paths between every pair of nodes</a:t>
            </a:r>
          </a:p>
          <a:p>
            <a:pPr marL="446088" lvl="1" indent="0">
              <a:buNone/>
            </a:pPr>
            <a:r>
              <a:rPr lang="en-NZ" sz="2000" dirty="0" smtClean="0"/>
              <a:t>"All pairs shortest paths"</a:t>
            </a:r>
          </a:p>
          <a:p>
            <a:pPr lvl="1"/>
            <a:r>
              <a:rPr lang="en-NZ" sz="2000" dirty="0" smtClean="0"/>
              <a:t>Floyd-</a:t>
            </a:r>
            <a:r>
              <a:rPr lang="en-NZ" sz="2000" dirty="0" err="1" smtClean="0"/>
              <a:t>Warshall</a:t>
            </a:r>
            <a:r>
              <a:rPr lang="en-NZ" sz="2000" dirty="0" smtClean="0"/>
              <a:t> algorithm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3086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9</TotalTime>
  <Words>781</Words>
  <Application>Microsoft Office PowerPoint</Application>
  <PresentationFormat>On-screen Show (4:3)</PresentationFormat>
  <Paragraphs>292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ＭＳ Ｐゴシック</vt:lpstr>
      <vt:lpstr>Arial</vt:lpstr>
      <vt:lpstr>Calibri</vt:lpstr>
      <vt:lpstr>Symbol</vt:lpstr>
      <vt:lpstr>Wingdings</vt:lpstr>
      <vt:lpstr>Alex's VUW Template</vt:lpstr>
      <vt:lpstr>COMP261 Lecture 6</vt:lpstr>
      <vt:lpstr>Connectedness</vt:lpstr>
      <vt:lpstr>Connectedness:  Recursive DFS</vt:lpstr>
      <vt:lpstr>Connectedness:  Recursive DFS</vt:lpstr>
      <vt:lpstr>Connectedness:  Recursive DFS</vt:lpstr>
      <vt:lpstr>Connectedness:  DFS</vt:lpstr>
      <vt:lpstr>A General Graph Search strategy:</vt:lpstr>
      <vt:lpstr>A General Graph Search strategy</vt:lpstr>
      <vt:lpstr>Shortest paths problems</vt:lpstr>
      <vt:lpstr>Dijkstra's algorithm</vt:lpstr>
      <vt:lpstr>Dijkstra's algorithm</vt:lpstr>
      <vt:lpstr>More questions and design issues</vt:lpstr>
      <vt:lpstr>Refining Dijkstra's algorithm</vt:lpstr>
      <vt:lpstr>Illustrating Dijkstra's algorithm</vt:lpstr>
      <vt:lpstr>Analysing Dijkstra's algorithm</vt:lpstr>
      <vt:lpstr>Shortest path   start → goal </vt:lpstr>
      <vt:lpstr>Shortest path using Dijkstra's alg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6</dc:title>
  <dc:creator>Alex Potanin</dc:creator>
  <cp:lastModifiedBy>Alex Potanin</cp:lastModifiedBy>
  <cp:revision>6</cp:revision>
  <dcterms:created xsi:type="dcterms:W3CDTF">2015-03-12T05:34:42Z</dcterms:created>
  <dcterms:modified xsi:type="dcterms:W3CDTF">2016-03-03T22:19:06Z</dcterms:modified>
</cp:coreProperties>
</file>