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9" autoAdjust="0"/>
  </p:normalViewPr>
  <p:slideViewPr>
    <p:cSldViewPr snapToGrid="0" snapToObjects="1">
      <p:cViewPr varScale="1">
        <p:scale>
          <a:sx n="164" d="100"/>
          <a:sy n="164" d="100"/>
        </p:scale>
        <p:origin x="169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4A0C-F93F-6348-88EB-E09500F7AC5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5B76F-E482-6F48-A006-9957E91ED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75769754-3C1E-5741-B6BD-3BAAB68B24D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on A*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Very general search strategy</a:t>
            </a:r>
          </a:p>
          <a:p>
            <a:pPr lvl="1"/>
            <a:r>
              <a:rPr lang="en-NZ" sz="2400" dirty="0" smtClean="0"/>
              <a:t>not just paths:  </a:t>
            </a:r>
            <a:r>
              <a:rPr lang="en-NZ" sz="2400" dirty="0" err="1" smtClean="0"/>
              <a:t>eg</a:t>
            </a:r>
            <a:r>
              <a:rPr lang="en-NZ" sz="2400" dirty="0" smtClean="0"/>
              <a:t>: search for optimal loading of a truck</a:t>
            </a:r>
          </a:p>
          <a:p>
            <a:pPr lvl="1"/>
            <a:r>
              <a:rPr lang="en-NZ" sz="2400" dirty="0" smtClean="0"/>
              <a:t>any optimisation problem where build up a solution as a series of steps.</a:t>
            </a:r>
          </a:p>
          <a:p>
            <a:pPr lvl="1"/>
            <a:r>
              <a:rPr lang="en-NZ" sz="2400" dirty="0" smtClean="0"/>
              <a:t>Works with implicit graphs  (AI search problems)</a:t>
            </a:r>
          </a:p>
          <a:p>
            <a:pPr lvl="1">
              <a:buNone/>
            </a:pPr>
            <a:r>
              <a:rPr lang="en-US" sz="2400" dirty="0" smtClean="0"/>
              <a:t>	(but need to store nodes you have seen) </a:t>
            </a:r>
            <a:endParaRPr lang="en-NZ" sz="2400" dirty="0" smtClean="0"/>
          </a:p>
          <a:p>
            <a:pPr lvl="1"/>
            <a:r>
              <a:rPr lang="en-NZ" sz="2400" dirty="0" smtClean="0"/>
              <a:t>need a lower bound estimate of full cost   [</a:t>
            </a:r>
            <a:r>
              <a:rPr lang="en-NZ" sz="2400" dirty="0" smtClean="0">
                <a:solidFill>
                  <a:srgbClr val="FF0000"/>
                </a:solidFill>
              </a:rPr>
              <a:t>admissible</a:t>
            </a:r>
            <a:r>
              <a:rPr lang="en-NZ" sz="2400" dirty="0" smtClean="0"/>
              <a:t>]</a:t>
            </a:r>
          </a:p>
          <a:p>
            <a:pPr lvl="1"/>
            <a:r>
              <a:rPr lang="en-NZ" sz="2400" dirty="0" smtClean="0"/>
              <a:t>need a </a:t>
            </a:r>
            <a:r>
              <a:rPr lang="en-NZ" sz="2400" dirty="0" smtClean="0">
                <a:solidFill>
                  <a:srgbClr val="FF0000"/>
                </a:solidFill>
              </a:rPr>
              <a:t>consistent </a:t>
            </a:r>
            <a:r>
              <a:rPr lang="en-NZ" sz="2400" dirty="0" smtClean="0"/>
              <a:t>estimate to use the fast version.</a:t>
            </a:r>
            <a:endParaRPr lang="en-NZ" sz="2400" dirty="0" smtClean="0">
              <a:solidFill>
                <a:srgbClr val="FF0000"/>
              </a:solidFill>
            </a:endParaRPr>
          </a:p>
          <a:p>
            <a:pPr lvl="1"/>
            <a:r>
              <a:rPr lang="en-NZ" sz="2400" dirty="0" smtClean="0"/>
              <a:t>If cannot  guarantee consistency, may be exponential </a:t>
            </a:r>
          </a:p>
          <a:p>
            <a:pPr lvl="1"/>
            <a:endParaRPr lang="en-NZ" sz="2400" dirty="0" smtClean="0"/>
          </a:p>
          <a:p>
            <a:r>
              <a:rPr lang="en-NZ" sz="2400" dirty="0" smtClean="0"/>
              <a:t>Heuristics</a:t>
            </a:r>
          </a:p>
          <a:p>
            <a:pPr lvl="1"/>
            <a:r>
              <a:rPr lang="en-NZ" sz="2400" dirty="0" smtClean="0"/>
              <a:t>Issue: how to find a good, admissible, consistent heuristic</a:t>
            </a:r>
          </a:p>
          <a:p>
            <a:pPr lvl="1"/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20809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Can we do better than </a:t>
            </a:r>
            <a:r>
              <a:rPr lang="en-US" sz="2000" dirty="0" err="1" smtClean="0"/>
              <a:t>Dijkstra's</a:t>
            </a:r>
            <a:r>
              <a:rPr lang="en-US" sz="2000" dirty="0" smtClean="0"/>
              <a:t> algorithm?</a:t>
            </a:r>
          </a:p>
          <a:p>
            <a:r>
              <a:rPr lang="en-US" sz="2000" dirty="0" smtClean="0"/>
              <a:t>Yes!</a:t>
            </a:r>
          </a:p>
          <a:p>
            <a:pPr lvl="1"/>
            <a:r>
              <a:rPr lang="en-US" sz="2000" dirty="0" smtClean="0"/>
              <a:t>want to explore more promising paths, not just shortest so far.</a:t>
            </a:r>
          </a:p>
          <a:p>
            <a:pPr lvl="1"/>
            <a:r>
              <a:rPr lang="en-US" sz="2000" dirty="0" smtClean="0"/>
              <a:t>⇒  need to change the priority on the fringe:</a:t>
            </a:r>
          </a:p>
          <a:p>
            <a:pPr lvl="2"/>
            <a:r>
              <a:rPr lang="en-US" sz="2000" dirty="0" smtClean="0"/>
              <a:t>choose node on the fringe that is the most promising: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Total path length will be </a:t>
            </a:r>
          </a:p>
          <a:p>
            <a:pPr lvl="3">
              <a:buNone/>
            </a:pPr>
            <a:r>
              <a:rPr lang="en-US" sz="2000" dirty="0" smtClean="0"/>
              <a:t>	cost from start to this node  (we know this cost)</a:t>
            </a:r>
          </a:p>
          <a:p>
            <a:pPr lvl="3">
              <a:buNone/>
            </a:pPr>
            <a:r>
              <a:rPr lang="en-US" sz="2000" dirty="0" smtClean="0"/>
              <a:t>+	cost from this node to goal (we can only estimate this cost)</a:t>
            </a:r>
          </a:p>
          <a:p>
            <a:pPr lvl="3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A* uses a heuristic estimate of total path length:  </a:t>
            </a:r>
          </a:p>
          <a:p>
            <a:pPr lvl="1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costSoFar</a:t>
            </a:r>
            <a:r>
              <a:rPr lang="en-US" sz="2000" dirty="0" smtClean="0"/>
              <a:t> + heuristic estimate</a:t>
            </a:r>
          </a:p>
          <a:p>
            <a:pPr lvl="1">
              <a:buNone/>
            </a:pPr>
            <a:r>
              <a:rPr lang="en-US" sz="2000" dirty="0" smtClean="0"/>
              <a:t>heuristic estimate must be guaranteed to be no more than the real cost.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74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905904" y="1816248"/>
            <a:ext cx="2448272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38736" y="2524716"/>
            <a:ext cx="1952600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09150" y="4806169"/>
            <a:ext cx="5747249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85766" y="5166209"/>
            <a:ext cx="938403" cy="36004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 (fast version) 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Minor change on </a:t>
            </a:r>
            <a:r>
              <a:rPr lang="en-US" sz="1800" dirty="0" err="1"/>
              <a:t>Dijkstra's</a:t>
            </a:r>
            <a:r>
              <a:rPr lang="en-US" sz="1800" dirty="0"/>
              <a:t> algorithm:</a:t>
            </a:r>
            <a:endParaRPr lang="en-NZ" sz="1800" dirty="0"/>
          </a:p>
          <a:p>
            <a:pPr lvl="1">
              <a:buNone/>
            </a:pPr>
            <a:r>
              <a:rPr lang="en-NZ" sz="1800" dirty="0"/>
              <a:t>Initialise: for all nodes </a:t>
            </a:r>
            <a:r>
              <a:rPr lang="en-NZ" sz="1800" i="1" dirty="0"/>
              <a:t>visited</a:t>
            </a:r>
            <a:r>
              <a:rPr lang="en-NZ" sz="1800" dirty="0"/>
              <a:t>  ← false,  </a:t>
            </a:r>
            <a:r>
              <a:rPr lang="en-NZ" sz="1800" i="1" dirty="0" err="1"/>
              <a:t>pathFrom</a:t>
            </a:r>
            <a:r>
              <a:rPr lang="en-NZ" sz="1800" dirty="0"/>
              <a:t> ← null</a:t>
            </a:r>
          </a:p>
          <a:p>
            <a:pPr lvl="1">
              <a:buNone/>
            </a:pPr>
            <a:r>
              <a:rPr lang="en-NZ" sz="1800" dirty="0" err="1"/>
              <a:t>enqueue</a:t>
            </a:r>
            <a:r>
              <a:rPr lang="en-NZ" sz="1800" dirty="0"/>
              <a:t>(</a:t>
            </a:r>
            <a:r>
              <a:rPr lang="en-NZ" sz="1800" dirty="0">
                <a:sym typeface="Symbol"/>
              </a:rPr>
              <a:t></a:t>
            </a:r>
            <a:r>
              <a:rPr lang="en-NZ" sz="1800" i="1" dirty="0">
                <a:sym typeface="Symbol"/>
              </a:rPr>
              <a:t>start, null, </a:t>
            </a:r>
            <a:r>
              <a:rPr lang="en-NZ" sz="1800" dirty="0">
                <a:sym typeface="Symbol"/>
              </a:rPr>
              <a:t> 0, estimate(</a:t>
            </a:r>
            <a:r>
              <a:rPr lang="en-NZ" sz="1800" i="1" dirty="0">
                <a:sym typeface="Symbol"/>
              </a:rPr>
              <a:t>start, goal </a:t>
            </a:r>
            <a:r>
              <a:rPr lang="en-NZ" sz="1800" dirty="0">
                <a:sym typeface="Symbol"/>
              </a:rPr>
              <a:t>) </a:t>
            </a:r>
            <a:r>
              <a:rPr lang="en-NZ" sz="1800" i="1" dirty="0">
                <a:sym typeface="Symbol"/>
              </a:rPr>
              <a:t> </a:t>
            </a:r>
            <a:r>
              <a:rPr lang="en-NZ" sz="1800" dirty="0">
                <a:sym typeface="Symbol"/>
              </a:rPr>
              <a:t> </a:t>
            </a:r>
            <a:r>
              <a:rPr lang="en-NZ" sz="1800" i="1" dirty="0"/>
              <a:t>,</a:t>
            </a:r>
            <a:r>
              <a:rPr lang="en-NZ" sz="1800" dirty="0"/>
              <a:t> </a:t>
            </a:r>
            <a:r>
              <a:rPr lang="en-NZ" sz="1800" i="1" dirty="0"/>
              <a:t>fringe)</a:t>
            </a:r>
            <a:r>
              <a:rPr lang="en-NZ" sz="1800" dirty="0"/>
              <a:t>,  </a:t>
            </a:r>
          </a:p>
          <a:p>
            <a:pPr lvl="1">
              <a:buNone/>
            </a:pPr>
            <a:r>
              <a:rPr lang="en-NZ" sz="1800" b="1" dirty="0"/>
              <a:t>Repeat</a:t>
            </a:r>
            <a:r>
              <a:rPr lang="en-NZ" sz="1800" dirty="0"/>
              <a:t> </a:t>
            </a:r>
            <a:r>
              <a:rPr lang="en-NZ" sz="1800" b="1" dirty="0"/>
              <a:t>until</a:t>
            </a:r>
            <a:r>
              <a:rPr lang="en-NZ" sz="1800" dirty="0"/>
              <a:t> </a:t>
            </a:r>
            <a:r>
              <a:rPr lang="en-NZ" sz="1800" i="1" dirty="0"/>
              <a:t>fringe</a:t>
            </a:r>
            <a:r>
              <a:rPr lang="en-NZ" sz="1800" dirty="0"/>
              <a:t>  is empty: 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dirty="0">
                <a:sym typeface="Symbol"/>
              </a:rPr>
              <a:t></a:t>
            </a:r>
            <a:r>
              <a:rPr lang="en-NZ" sz="1800" i="1" dirty="0">
                <a:sym typeface="Symbol"/>
              </a:rPr>
              <a:t>node, from, </a:t>
            </a:r>
            <a:r>
              <a:rPr lang="en-NZ" sz="1800" i="1" dirty="0" err="1">
                <a:sym typeface="Symbol"/>
              </a:rPr>
              <a:t>costToHere</a:t>
            </a:r>
            <a:r>
              <a:rPr lang="en-NZ" sz="1800" i="1" dirty="0">
                <a:sym typeface="Symbol"/>
              </a:rPr>
              <a:t>, </a:t>
            </a:r>
            <a:r>
              <a:rPr lang="en-NZ" sz="1800" i="1" dirty="0" err="1">
                <a:sym typeface="Symbol"/>
              </a:rPr>
              <a:t>totalCostToGoal</a:t>
            </a:r>
            <a:r>
              <a:rPr lang="en-NZ" sz="1800" dirty="0">
                <a:sym typeface="Symbol"/>
              </a:rPr>
              <a:t>   </a:t>
            </a:r>
            <a:r>
              <a:rPr lang="en-NZ" sz="1800" i="1" dirty="0"/>
              <a:t> ←</a:t>
            </a:r>
            <a:r>
              <a:rPr lang="en-NZ" sz="1800" dirty="0"/>
              <a:t> </a:t>
            </a:r>
            <a:r>
              <a:rPr lang="en-NZ" sz="1800" dirty="0" err="1"/>
              <a:t>dequeue</a:t>
            </a:r>
            <a:r>
              <a:rPr lang="en-NZ" sz="1800" dirty="0"/>
              <a:t>(</a:t>
            </a:r>
            <a:r>
              <a:rPr lang="en-NZ" sz="1800" i="1" dirty="0"/>
              <a:t>fringe</a:t>
            </a:r>
            <a:r>
              <a:rPr lang="en-NZ" sz="1800" dirty="0"/>
              <a:t>)</a:t>
            </a:r>
          </a:p>
          <a:p>
            <a:pPr lvl="2">
              <a:spcBef>
                <a:spcPts val="400"/>
              </a:spcBef>
              <a:buNone/>
            </a:pPr>
            <a:r>
              <a:rPr lang="en-NZ" sz="1800" b="1" dirty="0"/>
              <a:t>If</a:t>
            </a:r>
            <a:r>
              <a:rPr lang="en-NZ" sz="1800" i="1" dirty="0"/>
              <a:t> </a:t>
            </a:r>
            <a:r>
              <a:rPr lang="en-NZ" sz="1800" i="1" dirty="0" smtClean="0"/>
              <a:t> </a:t>
            </a:r>
            <a:r>
              <a:rPr lang="en-NZ" sz="1800" dirty="0" smtClean="0"/>
              <a:t>not</a:t>
            </a:r>
            <a:r>
              <a:rPr lang="en-NZ" sz="1800" i="1" dirty="0" smtClean="0"/>
              <a:t> </a:t>
            </a:r>
            <a:r>
              <a:rPr lang="en-NZ" sz="1800" i="1" dirty="0" err="1" smtClean="0"/>
              <a:t>node.visited</a:t>
            </a:r>
            <a:r>
              <a:rPr lang="en-NZ" sz="1800" i="1" dirty="0" smtClean="0"/>
              <a:t> </a:t>
            </a:r>
            <a:r>
              <a:rPr lang="en-NZ" sz="1800" dirty="0" smtClean="0"/>
              <a:t>  </a:t>
            </a:r>
            <a:r>
              <a:rPr lang="en-NZ" sz="1800" b="1" dirty="0" smtClean="0"/>
              <a:t>then</a:t>
            </a:r>
            <a:endParaRPr lang="en-NZ" sz="1800" b="1" dirty="0"/>
          </a:p>
          <a:p>
            <a:pPr marL="1341438" lvl="3">
              <a:spcBef>
                <a:spcPts val="400"/>
              </a:spcBef>
              <a:buNone/>
            </a:pPr>
            <a:r>
              <a:rPr lang="en-NZ" sz="1800" i="1" dirty="0" err="1"/>
              <a:t>node.visited</a:t>
            </a:r>
            <a:r>
              <a:rPr lang="en-NZ" sz="1800" i="1" dirty="0"/>
              <a:t> </a:t>
            </a:r>
            <a:r>
              <a:rPr lang="en-NZ" sz="1800" dirty="0" smtClean="0"/>
              <a:t>←true</a:t>
            </a:r>
            <a:r>
              <a:rPr lang="en-NZ" sz="1800" dirty="0"/>
              <a:t>, </a:t>
            </a:r>
            <a:r>
              <a:rPr lang="en-NZ" sz="1800" i="1" dirty="0" err="1" smtClean="0"/>
              <a:t>node.pathFrom</a:t>
            </a:r>
            <a:r>
              <a:rPr lang="en-NZ" sz="1800" dirty="0" err="1" smtClean="0"/>
              <a:t>←</a:t>
            </a:r>
            <a:r>
              <a:rPr lang="en-NZ" sz="1800" i="1" dirty="0" err="1"/>
              <a:t>from</a:t>
            </a:r>
            <a:r>
              <a:rPr lang="en-NZ" sz="1800" i="1" dirty="0"/>
              <a:t>, </a:t>
            </a:r>
            <a:r>
              <a:rPr lang="en-NZ" sz="1800" i="1" dirty="0" smtClean="0"/>
              <a:t> </a:t>
            </a:r>
            <a:r>
              <a:rPr lang="en-NZ" sz="1800" i="1" dirty="0" err="1" smtClean="0">
                <a:solidFill>
                  <a:srgbClr val="FF0000"/>
                </a:solidFill>
              </a:rPr>
              <a:t>node.cost</a:t>
            </a:r>
            <a:r>
              <a:rPr lang="en-NZ" sz="1800" dirty="0" err="1" smtClean="0">
                <a:solidFill>
                  <a:srgbClr val="FF0000"/>
                </a:solidFill>
              </a:rPr>
              <a:t>←</a:t>
            </a:r>
            <a:r>
              <a:rPr lang="en-NZ" sz="1800" i="1" dirty="0" err="1" smtClean="0">
                <a:solidFill>
                  <a:srgbClr val="FF0000"/>
                </a:solidFill>
              </a:rPr>
              <a:t>costToHere</a:t>
            </a:r>
            <a:endParaRPr lang="en-NZ" sz="1800" i="1" dirty="0">
              <a:solidFill>
                <a:srgbClr val="FF0000"/>
              </a:solidFill>
            </a:endParaRPr>
          </a:p>
          <a:p>
            <a:pPr marL="1341438" lvl="3">
              <a:spcBef>
                <a:spcPts val="400"/>
              </a:spcBef>
              <a:buNone/>
            </a:pPr>
            <a:r>
              <a:rPr lang="en-NZ" sz="1800" b="1" dirty="0"/>
              <a:t>If </a:t>
            </a:r>
            <a:r>
              <a:rPr lang="en-NZ" sz="1800" i="1" dirty="0" smtClean="0"/>
              <a:t>node</a:t>
            </a:r>
            <a:r>
              <a:rPr lang="en-NZ" sz="1800" dirty="0" smtClean="0"/>
              <a:t> </a:t>
            </a:r>
            <a:r>
              <a:rPr lang="en-NZ" sz="1800" dirty="0"/>
              <a:t>= </a:t>
            </a:r>
            <a:r>
              <a:rPr lang="en-NZ" sz="1800" i="1" dirty="0"/>
              <a:t>goal   </a:t>
            </a:r>
            <a:r>
              <a:rPr lang="en-NZ" sz="1800" b="1" dirty="0"/>
              <a:t>then </a:t>
            </a:r>
            <a:r>
              <a:rPr lang="en-NZ" sz="1800" dirty="0"/>
              <a:t>exit </a:t>
            </a:r>
            <a:r>
              <a:rPr lang="en-NZ" sz="1800" i="1" dirty="0"/>
              <a:t> </a:t>
            </a:r>
          </a:p>
          <a:p>
            <a:pPr marL="1341438" lvl="3">
              <a:spcBef>
                <a:spcPts val="400"/>
              </a:spcBef>
              <a:buNone/>
            </a:pPr>
            <a:r>
              <a:rPr lang="en-NZ" sz="1800" b="1" dirty="0"/>
              <a:t>for</a:t>
            </a:r>
            <a:r>
              <a:rPr lang="en-NZ" sz="1800" dirty="0"/>
              <a:t> </a:t>
            </a:r>
            <a:r>
              <a:rPr lang="en-NZ" sz="1800" b="1" dirty="0"/>
              <a:t>each</a:t>
            </a:r>
            <a:r>
              <a:rPr lang="en-NZ" sz="1800" dirty="0"/>
              <a:t> </a:t>
            </a:r>
            <a:r>
              <a:rPr lang="en-NZ" sz="1800" i="1" dirty="0"/>
              <a:t>edge</a:t>
            </a:r>
            <a:r>
              <a:rPr lang="en-NZ" sz="1800" dirty="0"/>
              <a:t> to </a:t>
            </a:r>
            <a:r>
              <a:rPr lang="en-NZ" sz="1800" i="1" dirty="0"/>
              <a:t>neigh </a:t>
            </a:r>
            <a:r>
              <a:rPr lang="en-NZ" sz="1800" dirty="0"/>
              <a:t>out</a:t>
            </a:r>
            <a:r>
              <a:rPr lang="en-NZ" sz="1800" i="1" dirty="0"/>
              <a:t> </a:t>
            </a:r>
            <a:r>
              <a:rPr lang="en-NZ" sz="1800" dirty="0"/>
              <a:t>of</a:t>
            </a:r>
            <a:r>
              <a:rPr lang="en-NZ" sz="1800" i="1" dirty="0"/>
              <a:t> node</a:t>
            </a:r>
          </a:p>
          <a:p>
            <a:pPr marL="1706563" lvl="4">
              <a:spcBef>
                <a:spcPts val="400"/>
              </a:spcBef>
              <a:buNone/>
            </a:pPr>
            <a:r>
              <a:rPr lang="en-NZ" sz="1800" b="1" dirty="0"/>
              <a:t>if</a:t>
            </a:r>
            <a:r>
              <a:rPr lang="en-NZ" sz="1800" dirty="0"/>
              <a:t> </a:t>
            </a:r>
            <a:r>
              <a:rPr lang="en-NZ" sz="1800" dirty="0" smtClean="0"/>
              <a:t> not </a:t>
            </a:r>
            <a:r>
              <a:rPr lang="en-NZ" sz="1800" i="1" dirty="0" err="1" smtClean="0"/>
              <a:t>neigh.visited</a:t>
            </a:r>
            <a:r>
              <a:rPr lang="en-NZ" sz="1800" dirty="0" smtClean="0"/>
              <a:t>  </a:t>
            </a:r>
            <a:r>
              <a:rPr lang="en-NZ" sz="1800" b="1" dirty="0" smtClean="0"/>
              <a:t>then</a:t>
            </a:r>
            <a:endParaRPr lang="en-NZ" sz="1800" b="1" dirty="0"/>
          </a:p>
          <a:p>
            <a:pPr marL="1978025" lvl="5">
              <a:spcBef>
                <a:spcPts val="400"/>
              </a:spcBef>
              <a:buNone/>
            </a:pPr>
            <a:r>
              <a:rPr lang="en-NZ" sz="1800" i="1" dirty="0" err="1" smtClean="0"/>
              <a:t>costToNeigh</a:t>
            </a:r>
            <a:r>
              <a:rPr lang="en-NZ" sz="1800" i="1" dirty="0" smtClean="0"/>
              <a:t> </a:t>
            </a:r>
            <a:r>
              <a:rPr lang="en-NZ" sz="1800" i="1" dirty="0"/>
              <a:t>← </a:t>
            </a:r>
            <a:r>
              <a:rPr lang="en-NZ" sz="1800" i="1" dirty="0" err="1"/>
              <a:t>costToHere</a:t>
            </a:r>
            <a:r>
              <a:rPr lang="en-NZ" sz="1800" i="1" dirty="0"/>
              <a:t> + </a:t>
            </a:r>
            <a:r>
              <a:rPr lang="en-NZ" sz="1800" i="1" dirty="0" err="1"/>
              <a:t>edge.weight</a:t>
            </a:r>
            <a:endParaRPr lang="en-NZ" sz="1800" i="1" dirty="0"/>
          </a:p>
          <a:p>
            <a:pPr marL="1978025" lvl="5">
              <a:spcBef>
                <a:spcPts val="400"/>
              </a:spcBef>
              <a:buNone/>
            </a:pPr>
            <a:r>
              <a:rPr lang="en-NZ" sz="1800" i="1" dirty="0" err="1" smtClean="0"/>
              <a:t>estTotal</a:t>
            </a:r>
            <a:r>
              <a:rPr lang="en-NZ" sz="1800" i="1" dirty="0" smtClean="0"/>
              <a:t>  </a:t>
            </a:r>
            <a:r>
              <a:rPr lang="en-NZ" sz="1800" dirty="0"/>
              <a:t>←</a:t>
            </a:r>
            <a:r>
              <a:rPr lang="en-NZ" sz="1800" i="1" dirty="0"/>
              <a:t>  </a:t>
            </a:r>
            <a:r>
              <a:rPr lang="en-NZ" sz="1800" i="1" dirty="0" err="1" smtClean="0">
                <a:solidFill>
                  <a:srgbClr val="FF0000"/>
                </a:solidFill>
              </a:rPr>
              <a:t>cost</a:t>
            </a:r>
            <a:r>
              <a:rPr lang="en-NZ" sz="1800" i="1" dirty="0" err="1" smtClean="0"/>
              <a:t>ToNeigh</a:t>
            </a:r>
            <a:r>
              <a:rPr lang="en-NZ" sz="1800" i="1" dirty="0" smtClean="0"/>
              <a:t> </a:t>
            </a:r>
            <a:r>
              <a:rPr lang="en-NZ" sz="1800" dirty="0"/>
              <a:t>+ estimate(</a:t>
            </a:r>
            <a:r>
              <a:rPr lang="en-NZ" sz="1800" i="1" dirty="0"/>
              <a:t>neighbour, goal </a:t>
            </a:r>
            <a:r>
              <a:rPr lang="en-NZ" sz="1800" dirty="0"/>
              <a:t>)</a:t>
            </a:r>
            <a:endParaRPr lang="en-NZ" sz="1800" i="1" dirty="0"/>
          </a:p>
          <a:p>
            <a:pPr marL="1978025" lvl="5">
              <a:spcBef>
                <a:spcPts val="400"/>
              </a:spcBef>
              <a:buNone/>
            </a:pPr>
            <a:r>
              <a:rPr lang="en-NZ" sz="1800" i="1" dirty="0" err="1" smtClean="0"/>
              <a:t>fringe</a:t>
            </a:r>
            <a:r>
              <a:rPr lang="en-NZ" sz="1800" dirty="0" err="1" smtClean="0"/>
              <a:t>.enqueue</a:t>
            </a:r>
            <a:r>
              <a:rPr lang="en-NZ" sz="1800" dirty="0"/>
              <a:t>(</a:t>
            </a:r>
            <a:r>
              <a:rPr lang="en-NZ" sz="1800" dirty="0">
                <a:sym typeface="Symbol"/>
              </a:rPr>
              <a:t></a:t>
            </a:r>
            <a:r>
              <a:rPr lang="en-NZ" sz="1800" i="1" dirty="0">
                <a:sym typeface="Symbol"/>
              </a:rPr>
              <a:t>neighbour, node, </a:t>
            </a:r>
            <a:r>
              <a:rPr lang="en-NZ" sz="1800" i="1" dirty="0" err="1" smtClean="0">
                <a:sym typeface="Symbol"/>
              </a:rPr>
              <a:t>costToNeigh</a:t>
            </a:r>
            <a:r>
              <a:rPr lang="en-NZ" sz="1800" i="1" dirty="0">
                <a:sym typeface="Symbol"/>
              </a:rPr>
              <a:t>, </a:t>
            </a:r>
            <a:r>
              <a:rPr lang="en-NZ" sz="1800" i="1" dirty="0" err="1" smtClean="0">
                <a:sym typeface="Symbol"/>
              </a:rPr>
              <a:t>estTotal</a:t>
            </a:r>
            <a:r>
              <a:rPr lang="en-NZ" sz="1800" dirty="0" smtClean="0">
                <a:sym typeface="Symbol"/>
              </a:rPr>
              <a:t></a:t>
            </a:r>
            <a:r>
              <a:rPr lang="en-NZ" sz="1800" i="1" dirty="0" smtClean="0">
                <a:sym typeface="Symbol"/>
              </a:rPr>
              <a:t> </a:t>
            </a:r>
            <a:r>
              <a:rPr lang="en-NZ" sz="1800" dirty="0" smtClean="0"/>
              <a:t>)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fringe = priority queue, ordered by total cost to Goal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estimate(node, goal) must be admissible and consistent.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5691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 example.</a:t>
            </a:r>
            <a:endParaRPr lang="en-NZ" dirty="0"/>
          </a:p>
        </p:txBody>
      </p:sp>
      <p:sp>
        <p:nvSpPr>
          <p:cNvPr id="12" name="Oval 11"/>
          <p:cNvSpPr/>
          <p:nvPr/>
        </p:nvSpPr>
        <p:spPr bwMode="auto">
          <a:xfrm>
            <a:off x="4932040" y="126876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123728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23728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347864" y="3861048"/>
            <a:ext cx="360040" cy="360040"/>
          </a:xfrm>
          <a:prstGeom prst="ellipse">
            <a:avLst/>
          </a:prstGeom>
          <a:solidFill>
            <a:srgbClr val="3399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20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419872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83968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4572000" y="61653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09228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732240" y="58772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94015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532440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923928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283968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28184" y="13407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148064" y="25649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460432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524328" y="3212976"/>
            <a:ext cx="360040" cy="36004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1" name="Curved Connector 40"/>
          <p:cNvCxnSpPr>
            <a:stCxn id="13" idx="4"/>
            <a:endCxn id="14" idx="0"/>
          </p:cNvCxnSpPr>
          <p:nvPr/>
        </p:nvCxnSpPr>
        <p:spPr bwMode="auto">
          <a:xfrm rot="5400000">
            <a:off x="1727684" y="4365104"/>
            <a:ext cx="1152128" cy="15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114"/>
          <p:cNvCxnSpPr>
            <a:stCxn id="13" idx="6"/>
            <a:endCxn id="18" idx="2"/>
          </p:cNvCxnSpPr>
          <p:nvPr/>
        </p:nvCxnSpPr>
        <p:spPr bwMode="auto">
          <a:xfrm>
            <a:off x="2483768" y="3609020"/>
            <a:ext cx="864096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hape 53"/>
          <p:cNvCxnSpPr>
            <a:stCxn id="14" idx="6"/>
            <a:endCxn id="18" idx="3"/>
          </p:cNvCxnSpPr>
          <p:nvPr/>
        </p:nvCxnSpPr>
        <p:spPr bwMode="auto">
          <a:xfrm flipV="1">
            <a:off x="2483768" y="4168361"/>
            <a:ext cx="916823" cy="95282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54"/>
          <p:cNvCxnSpPr>
            <a:stCxn id="18" idx="6"/>
            <a:endCxn id="31" idx="2"/>
          </p:cNvCxnSpPr>
          <p:nvPr/>
        </p:nvCxnSpPr>
        <p:spPr bwMode="auto">
          <a:xfrm flipV="1">
            <a:off x="3707904" y="3609020"/>
            <a:ext cx="576064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Curved Connector 55"/>
          <p:cNvCxnSpPr>
            <a:stCxn id="31" idx="1"/>
            <a:endCxn id="30" idx="4"/>
          </p:cNvCxnSpPr>
          <p:nvPr/>
        </p:nvCxnSpPr>
        <p:spPr bwMode="auto">
          <a:xfrm rot="16200000" flipV="1">
            <a:off x="3797915" y="2942946"/>
            <a:ext cx="844815" cy="2327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hape 130"/>
          <p:cNvCxnSpPr>
            <a:stCxn id="30" idx="6"/>
            <a:endCxn id="12" idx="2"/>
          </p:cNvCxnSpPr>
          <p:nvPr/>
        </p:nvCxnSpPr>
        <p:spPr bwMode="auto">
          <a:xfrm flipV="1">
            <a:off x="4283968" y="1448780"/>
            <a:ext cx="648072" cy="100811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hape 62"/>
          <p:cNvCxnSpPr>
            <a:stCxn id="19" idx="6"/>
            <a:endCxn id="21" idx="2"/>
          </p:cNvCxnSpPr>
          <p:nvPr/>
        </p:nvCxnSpPr>
        <p:spPr bwMode="auto">
          <a:xfrm flipV="1">
            <a:off x="3779912" y="4905164"/>
            <a:ext cx="504056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63"/>
          <p:cNvCxnSpPr>
            <a:stCxn id="23" idx="3"/>
            <a:endCxn id="24" idx="0"/>
          </p:cNvCxnSpPr>
          <p:nvPr/>
        </p:nvCxnSpPr>
        <p:spPr bwMode="auto">
          <a:xfrm rot="5400000">
            <a:off x="6462211" y="5194475"/>
            <a:ext cx="1132847" cy="2327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64"/>
          <p:cNvCxnSpPr>
            <a:stCxn id="21" idx="4"/>
            <a:endCxn id="22" idx="0"/>
          </p:cNvCxnSpPr>
          <p:nvPr/>
        </p:nvCxnSpPr>
        <p:spPr bwMode="auto">
          <a:xfrm rot="16200000" flipH="1">
            <a:off x="4067944" y="5481228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hape 353"/>
          <p:cNvCxnSpPr>
            <a:stCxn id="34" idx="2"/>
            <a:endCxn id="23" idx="6"/>
          </p:cNvCxnSpPr>
          <p:nvPr/>
        </p:nvCxnSpPr>
        <p:spPr bwMode="auto">
          <a:xfrm rot="10800000" flipV="1">
            <a:off x="7452320" y="4041068"/>
            <a:ext cx="1008112" cy="57606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160"/>
          <p:cNvCxnSpPr>
            <a:stCxn id="34" idx="7"/>
            <a:endCxn id="35" idx="2"/>
          </p:cNvCxnSpPr>
          <p:nvPr/>
        </p:nvCxnSpPr>
        <p:spPr bwMode="auto">
          <a:xfrm rot="16200000" flipV="1">
            <a:off x="7885648" y="3031677"/>
            <a:ext cx="520779" cy="1243417"/>
          </a:xfrm>
          <a:prstGeom prst="curvedConnector4">
            <a:avLst>
              <a:gd name="adj1" fmla="val 27654"/>
              <a:gd name="adj2" fmla="val 11838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35" idx="0"/>
            <a:endCxn id="86" idx="4"/>
          </p:cNvCxnSpPr>
          <p:nvPr/>
        </p:nvCxnSpPr>
        <p:spPr bwMode="auto">
          <a:xfrm rot="5400000" flipH="1" flipV="1">
            <a:off x="7056276" y="2492896"/>
            <a:ext cx="136815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164"/>
          <p:cNvCxnSpPr>
            <a:stCxn id="28" idx="3"/>
            <a:endCxn id="35" idx="7"/>
          </p:cNvCxnSpPr>
          <p:nvPr/>
        </p:nvCxnSpPr>
        <p:spPr bwMode="auto">
          <a:xfrm rot="5400000">
            <a:off x="7939653" y="2620189"/>
            <a:ext cx="537502" cy="75352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166"/>
          <p:cNvCxnSpPr>
            <a:stCxn id="33" idx="6"/>
            <a:endCxn id="32" idx="3"/>
          </p:cNvCxnSpPr>
          <p:nvPr/>
        </p:nvCxnSpPr>
        <p:spPr bwMode="auto">
          <a:xfrm flipV="1">
            <a:off x="5508104" y="1648081"/>
            <a:ext cx="772807" cy="109684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73"/>
          <p:cNvCxnSpPr>
            <a:stCxn id="33" idx="1"/>
            <a:endCxn id="12" idx="6"/>
          </p:cNvCxnSpPr>
          <p:nvPr/>
        </p:nvCxnSpPr>
        <p:spPr bwMode="auto">
          <a:xfrm rot="5400000" flipH="1" flipV="1">
            <a:off x="4662010" y="1987562"/>
            <a:ext cx="1168851" cy="91289"/>
          </a:xfrm>
          <a:prstGeom prst="curvedConnector4">
            <a:avLst>
              <a:gd name="adj1" fmla="val 40044"/>
              <a:gd name="adj2" fmla="val 35041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hape 74"/>
          <p:cNvCxnSpPr>
            <a:stCxn id="33" idx="2"/>
            <a:endCxn id="31" idx="6"/>
          </p:cNvCxnSpPr>
          <p:nvPr/>
        </p:nvCxnSpPr>
        <p:spPr bwMode="auto">
          <a:xfrm rot="10800000" flipV="1">
            <a:off x="4644008" y="2744924"/>
            <a:ext cx="504056" cy="86409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Curved Connector 77"/>
          <p:cNvCxnSpPr>
            <a:stCxn id="22" idx="5"/>
            <a:endCxn id="24" idx="1"/>
          </p:cNvCxnSpPr>
          <p:nvPr/>
        </p:nvCxnSpPr>
        <p:spPr bwMode="auto">
          <a:xfrm rot="5400000" flipH="1" flipV="1">
            <a:off x="5560831" y="5248481"/>
            <a:ext cx="542618" cy="1905654"/>
          </a:xfrm>
          <a:prstGeom prst="curvedConnector5">
            <a:avLst>
              <a:gd name="adj1" fmla="val -42129"/>
              <a:gd name="adj2" fmla="val 50000"/>
              <a:gd name="adj3" fmla="val 14212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urved Connector 81"/>
          <p:cNvCxnSpPr>
            <a:stCxn id="26" idx="2"/>
            <a:endCxn id="21" idx="6"/>
          </p:cNvCxnSpPr>
          <p:nvPr/>
        </p:nvCxnSpPr>
        <p:spPr bwMode="auto">
          <a:xfrm rot="10800000">
            <a:off x="4644008" y="4905164"/>
            <a:ext cx="1296144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hape 83"/>
          <p:cNvCxnSpPr>
            <a:stCxn id="22" idx="7"/>
            <a:endCxn id="26" idx="3"/>
          </p:cNvCxnSpPr>
          <p:nvPr/>
        </p:nvCxnSpPr>
        <p:spPr bwMode="auto">
          <a:xfrm rot="5400000" flipH="1" flipV="1">
            <a:off x="4951321" y="5176473"/>
            <a:ext cx="969550" cy="111356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Curved Connector 83"/>
          <p:cNvCxnSpPr>
            <a:stCxn id="18" idx="5"/>
            <a:endCxn id="21" idx="1"/>
          </p:cNvCxnSpPr>
          <p:nvPr/>
        </p:nvCxnSpPr>
        <p:spPr bwMode="auto">
          <a:xfrm rot="16200000" flipH="1">
            <a:off x="3691181" y="4132357"/>
            <a:ext cx="609510" cy="6815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Freeform 84"/>
          <p:cNvSpPr/>
          <p:nvPr/>
        </p:nvSpPr>
        <p:spPr bwMode="auto">
          <a:xfrm>
            <a:off x="5436096" y="2420888"/>
            <a:ext cx="2112579" cy="1159223"/>
          </a:xfrm>
          <a:custGeom>
            <a:avLst/>
            <a:gdLst>
              <a:gd name="connsiteX0" fmla="*/ 0 w 2112579"/>
              <a:gd name="connsiteY0" fmla="*/ 171669 h 681421"/>
              <a:gd name="connsiteX1" fmla="*/ 367862 w 2112579"/>
              <a:gd name="connsiteY1" fmla="*/ 434428 h 681421"/>
              <a:gd name="connsiteX2" fmla="*/ 735724 w 2112579"/>
              <a:gd name="connsiteY2" fmla="*/ 224221 h 681421"/>
              <a:gd name="connsiteX3" fmla="*/ 1061545 w 2112579"/>
              <a:gd name="connsiteY3" fmla="*/ 14014 h 681421"/>
              <a:gd name="connsiteX4" fmla="*/ 1114097 w 2112579"/>
              <a:gd name="connsiteY4" fmla="*/ 308304 h 681421"/>
              <a:gd name="connsiteX5" fmla="*/ 1145628 w 2112579"/>
              <a:gd name="connsiteY5" fmla="*/ 613104 h 681421"/>
              <a:gd name="connsiteX6" fmla="*/ 1397876 w 2112579"/>
              <a:gd name="connsiteY6" fmla="*/ 655145 h 681421"/>
              <a:gd name="connsiteX7" fmla="*/ 1418897 w 2112579"/>
              <a:gd name="connsiteY7" fmla="*/ 455448 h 681421"/>
              <a:gd name="connsiteX8" fmla="*/ 1555531 w 2112579"/>
              <a:gd name="connsiteY8" fmla="*/ 266262 h 681421"/>
              <a:gd name="connsiteX9" fmla="*/ 1891862 w 2112579"/>
              <a:gd name="connsiteY9" fmla="*/ 287283 h 681421"/>
              <a:gd name="connsiteX10" fmla="*/ 1975945 w 2112579"/>
              <a:gd name="connsiteY10" fmla="*/ 465959 h 681421"/>
              <a:gd name="connsiteX11" fmla="*/ 2017986 w 2112579"/>
              <a:gd name="connsiteY11" fmla="*/ 613104 h 681421"/>
              <a:gd name="connsiteX12" fmla="*/ 2112579 w 2112579"/>
              <a:gd name="connsiteY12" fmla="*/ 581573 h 681421"/>
              <a:gd name="connsiteX0" fmla="*/ 0 w 2112579"/>
              <a:gd name="connsiteY0" fmla="*/ 474282 h 984034"/>
              <a:gd name="connsiteX1" fmla="*/ 367862 w 2112579"/>
              <a:gd name="connsiteY1" fmla="*/ 737041 h 984034"/>
              <a:gd name="connsiteX2" fmla="*/ 735724 w 2112579"/>
              <a:gd name="connsiteY2" fmla="*/ 526834 h 984034"/>
              <a:gd name="connsiteX3" fmla="*/ 1142301 w 2112579"/>
              <a:gd name="connsiteY3" fmla="*/ 14014 h 984034"/>
              <a:gd name="connsiteX4" fmla="*/ 1114097 w 2112579"/>
              <a:gd name="connsiteY4" fmla="*/ 610917 h 984034"/>
              <a:gd name="connsiteX5" fmla="*/ 1145628 w 2112579"/>
              <a:gd name="connsiteY5" fmla="*/ 915717 h 984034"/>
              <a:gd name="connsiteX6" fmla="*/ 1397876 w 2112579"/>
              <a:gd name="connsiteY6" fmla="*/ 957758 h 984034"/>
              <a:gd name="connsiteX7" fmla="*/ 1418897 w 2112579"/>
              <a:gd name="connsiteY7" fmla="*/ 758061 h 984034"/>
              <a:gd name="connsiteX8" fmla="*/ 1555531 w 2112579"/>
              <a:gd name="connsiteY8" fmla="*/ 568875 h 984034"/>
              <a:gd name="connsiteX9" fmla="*/ 1891862 w 2112579"/>
              <a:gd name="connsiteY9" fmla="*/ 589896 h 984034"/>
              <a:gd name="connsiteX10" fmla="*/ 1975945 w 2112579"/>
              <a:gd name="connsiteY10" fmla="*/ 768572 h 984034"/>
              <a:gd name="connsiteX11" fmla="*/ 2017986 w 2112579"/>
              <a:gd name="connsiteY11" fmla="*/ 915717 h 984034"/>
              <a:gd name="connsiteX12" fmla="*/ 2112579 w 2112579"/>
              <a:gd name="connsiteY12" fmla="*/ 884186 h 984034"/>
              <a:gd name="connsiteX0" fmla="*/ 0 w 2112579"/>
              <a:gd name="connsiteY0" fmla="*/ 474282 h 977766"/>
              <a:gd name="connsiteX1" fmla="*/ 367862 w 2112579"/>
              <a:gd name="connsiteY1" fmla="*/ 737041 h 977766"/>
              <a:gd name="connsiteX2" fmla="*/ 735724 w 2112579"/>
              <a:gd name="connsiteY2" fmla="*/ 526834 h 977766"/>
              <a:gd name="connsiteX3" fmla="*/ 1142301 w 2112579"/>
              <a:gd name="connsiteY3" fmla="*/ 14014 h 977766"/>
              <a:gd name="connsiteX4" fmla="*/ 1114097 w 2112579"/>
              <a:gd name="connsiteY4" fmla="*/ 610917 h 977766"/>
              <a:gd name="connsiteX5" fmla="*/ 998285 w 2112579"/>
              <a:gd name="connsiteY5" fmla="*/ 878110 h 977766"/>
              <a:gd name="connsiteX6" fmla="*/ 1397876 w 2112579"/>
              <a:gd name="connsiteY6" fmla="*/ 957758 h 977766"/>
              <a:gd name="connsiteX7" fmla="*/ 1418897 w 2112579"/>
              <a:gd name="connsiteY7" fmla="*/ 758061 h 977766"/>
              <a:gd name="connsiteX8" fmla="*/ 1555531 w 2112579"/>
              <a:gd name="connsiteY8" fmla="*/ 568875 h 977766"/>
              <a:gd name="connsiteX9" fmla="*/ 1891862 w 2112579"/>
              <a:gd name="connsiteY9" fmla="*/ 589896 h 977766"/>
              <a:gd name="connsiteX10" fmla="*/ 1975945 w 2112579"/>
              <a:gd name="connsiteY10" fmla="*/ 768572 h 977766"/>
              <a:gd name="connsiteX11" fmla="*/ 2017986 w 2112579"/>
              <a:gd name="connsiteY11" fmla="*/ 915717 h 977766"/>
              <a:gd name="connsiteX12" fmla="*/ 2112579 w 2112579"/>
              <a:gd name="connsiteY12" fmla="*/ 884186 h 977766"/>
              <a:gd name="connsiteX0" fmla="*/ 0 w 2112579"/>
              <a:gd name="connsiteY0" fmla="*/ 461729 h 965213"/>
              <a:gd name="connsiteX1" fmla="*/ 367862 w 2112579"/>
              <a:gd name="connsiteY1" fmla="*/ 724488 h 965213"/>
              <a:gd name="connsiteX2" fmla="*/ 735724 w 2112579"/>
              <a:gd name="connsiteY2" fmla="*/ 514281 h 965213"/>
              <a:gd name="connsiteX3" fmla="*/ 1142301 w 2112579"/>
              <a:gd name="connsiteY3" fmla="*/ 1461 h 965213"/>
              <a:gd name="connsiteX4" fmla="*/ 998285 w 2112579"/>
              <a:gd name="connsiteY4" fmla="*/ 505517 h 965213"/>
              <a:gd name="connsiteX5" fmla="*/ 998285 w 2112579"/>
              <a:gd name="connsiteY5" fmla="*/ 865557 h 965213"/>
              <a:gd name="connsiteX6" fmla="*/ 1397876 w 2112579"/>
              <a:gd name="connsiteY6" fmla="*/ 945205 h 965213"/>
              <a:gd name="connsiteX7" fmla="*/ 1418897 w 2112579"/>
              <a:gd name="connsiteY7" fmla="*/ 745508 h 965213"/>
              <a:gd name="connsiteX8" fmla="*/ 1555531 w 2112579"/>
              <a:gd name="connsiteY8" fmla="*/ 556322 h 965213"/>
              <a:gd name="connsiteX9" fmla="*/ 1891862 w 2112579"/>
              <a:gd name="connsiteY9" fmla="*/ 577343 h 965213"/>
              <a:gd name="connsiteX10" fmla="*/ 1975945 w 2112579"/>
              <a:gd name="connsiteY10" fmla="*/ 756019 h 965213"/>
              <a:gd name="connsiteX11" fmla="*/ 2017986 w 2112579"/>
              <a:gd name="connsiteY11" fmla="*/ 903164 h 965213"/>
              <a:gd name="connsiteX12" fmla="*/ 2112579 w 2112579"/>
              <a:gd name="connsiteY12" fmla="*/ 871633 h 965213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55531 w 2112579"/>
              <a:gd name="connsiteY8" fmla="*/ 556322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286317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200263 h 912131"/>
              <a:gd name="connsiteX1" fmla="*/ 367862 w 2112579"/>
              <a:gd name="connsiteY1" fmla="*/ 463022 h 912131"/>
              <a:gd name="connsiteX2" fmla="*/ 735724 w 2112579"/>
              <a:gd name="connsiteY2" fmla="*/ 252815 h 912131"/>
              <a:gd name="connsiteX3" fmla="*/ 998285 w 2112579"/>
              <a:gd name="connsiteY3" fmla="*/ 28027 h 912131"/>
              <a:gd name="connsiteX4" fmla="*/ 998285 w 2112579"/>
              <a:gd name="connsiteY4" fmla="*/ 244051 h 912131"/>
              <a:gd name="connsiteX5" fmla="*/ 998285 w 2112579"/>
              <a:gd name="connsiteY5" fmla="*/ 604091 h 912131"/>
              <a:gd name="connsiteX6" fmla="*/ 1502341 w 2112579"/>
              <a:gd name="connsiteY6" fmla="*/ 892123 h 912131"/>
              <a:gd name="connsiteX7" fmla="*/ 1418897 w 2112579"/>
              <a:gd name="connsiteY7" fmla="*/ 484042 h 912131"/>
              <a:gd name="connsiteX8" fmla="*/ 1502341 w 2112579"/>
              <a:gd name="connsiteY8" fmla="*/ 28027 h 912131"/>
              <a:gd name="connsiteX9" fmla="*/ 1891862 w 2112579"/>
              <a:gd name="connsiteY9" fmla="*/ 315877 h 912131"/>
              <a:gd name="connsiteX10" fmla="*/ 1975945 w 2112579"/>
              <a:gd name="connsiteY10" fmla="*/ 494553 h 912131"/>
              <a:gd name="connsiteX11" fmla="*/ 2017986 w 2112579"/>
              <a:gd name="connsiteY11" fmla="*/ 641698 h 912131"/>
              <a:gd name="connsiteX12" fmla="*/ 2112579 w 2112579"/>
              <a:gd name="connsiteY12" fmla="*/ 610167 h 912131"/>
              <a:gd name="connsiteX0" fmla="*/ 0 w 2112579"/>
              <a:gd name="connsiteY0" fmla="*/ 200263 h 912131"/>
              <a:gd name="connsiteX1" fmla="*/ 367862 w 2112579"/>
              <a:gd name="connsiteY1" fmla="*/ 463022 h 912131"/>
              <a:gd name="connsiteX2" fmla="*/ 735724 w 2112579"/>
              <a:gd name="connsiteY2" fmla="*/ 252815 h 912131"/>
              <a:gd name="connsiteX3" fmla="*/ 1214309 w 2112579"/>
              <a:gd name="connsiteY3" fmla="*/ 28027 h 912131"/>
              <a:gd name="connsiteX4" fmla="*/ 998285 w 2112579"/>
              <a:gd name="connsiteY4" fmla="*/ 244051 h 912131"/>
              <a:gd name="connsiteX5" fmla="*/ 998285 w 2112579"/>
              <a:gd name="connsiteY5" fmla="*/ 604091 h 912131"/>
              <a:gd name="connsiteX6" fmla="*/ 1502341 w 2112579"/>
              <a:gd name="connsiteY6" fmla="*/ 892123 h 912131"/>
              <a:gd name="connsiteX7" fmla="*/ 1418897 w 2112579"/>
              <a:gd name="connsiteY7" fmla="*/ 484042 h 912131"/>
              <a:gd name="connsiteX8" fmla="*/ 1502341 w 2112579"/>
              <a:gd name="connsiteY8" fmla="*/ 28027 h 912131"/>
              <a:gd name="connsiteX9" fmla="*/ 1891862 w 2112579"/>
              <a:gd name="connsiteY9" fmla="*/ 315877 h 912131"/>
              <a:gd name="connsiteX10" fmla="*/ 1975945 w 2112579"/>
              <a:gd name="connsiteY10" fmla="*/ 494553 h 912131"/>
              <a:gd name="connsiteX11" fmla="*/ 2017986 w 2112579"/>
              <a:gd name="connsiteY11" fmla="*/ 641698 h 912131"/>
              <a:gd name="connsiteX12" fmla="*/ 2112579 w 2112579"/>
              <a:gd name="connsiteY12" fmla="*/ 610167 h 912131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45705 h 957573"/>
              <a:gd name="connsiteX1" fmla="*/ 367862 w 2112579"/>
              <a:gd name="connsiteY1" fmla="*/ 508464 h 957573"/>
              <a:gd name="connsiteX2" fmla="*/ 735724 w 2112579"/>
              <a:gd name="connsiteY2" fmla="*/ 298257 h 957573"/>
              <a:gd name="connsiteX3" fmla="*/ 1142301 w 2112579"/>
              <a:gd name="connsiteY3" fmla="*/ 1461 h 957573"/>
              <a:gd name="connsiteX4" fmla="*/ 998285 w 2112579"/>
              <a:gd name="connsiteY4" fmla="*/ 289493 h 957573"/>
              <a:gd name="connsiteX5" fmla="*/ 998285 w 2112579"/>
              <a:gd name="connsiteY5" fmla="*/ 649533 h 957573"/>
              <a:gd name="connsiteX6" fmla="*/ 1502341 w 2112579"/>
              <a:gd name="connsiteY6" fmla="*/ 937565 h 957573"/>
              <a:gd name="connsiteX7" fmla="*/ 1418897 w 2112579"/>
              <a:gd name="connsiteY7" fmla="*/ 529484 h 957573"/>
              <a:gd name="connsiteX8" fmla="*/ 1502341 w 2112579"/>
              <a:gd name="connsiteY8" fmla="*/ 73469 h 957573"/>
              <a:gd name="connsiteX9" fmla="*/ 1891862 w 2112579"/>
              <a:gd name="connsiteY9" fmla="*/ 361319 h 957573"/>
              <a:gd name="connsiteX10" fmla="*/ 1975945 w 2112579"/>
              <a:gd name="connsiteY10" fmla="*/ 539995 h 957573"/>
              <a:gd name="connsiteX11" fmla="*/ 2017986 w 2112579"/>
              <a:gd name="connsiteY11" fmla="*/ 687140 h 957573"/>
              <a:gd name="connsiteX12" fmla="*/ 2112579 w 2112579"/>
              <a:gd name="connsiteY12" fmla="*/ 655609 h 957573"/>
              <a:gd name="connsiteX0" fmla="*/ 0 w 2112579"/>
              <a:gd name="connsiteY0" fmla="*/ 303339 h 1015207"/>
              <a:gd name="connsiteX1" fmla="*/ 367862 w 2112579"/>
              <a:gd name="connsiteY1" fmla="*/ 566098 h 1015207"/>
              <a:gd name="connsiteX2" fmla="*/ 735724 w 2112579"/>
              <a:gd name="connsiteY2" fmla="*/ 355891 h 1015207"/>
              <a:gd name="connsiteX3" fmla="*/ 1142301 w 2112579"/>
              <a:gd name="connsiteY3" fmla="*/ 59095 h 1015207"/>
              <a:gd name="connsiteX4" fmla="*/ 998285 w 2112579"/>
              <a:gd name="connsiteY4" fmla="*/ 347127 h 1015207"/>
              <a:gd name="connsiteX5" fmla="*/ 998285 w 2112579"/>
              <a:gd name="connsiteY5" fmla="*/ 707167 h 1015207"/>
              <a:gd name="connsiteX6" fmla="*/ 1502341 w 2112579"/>
              <a:gd name="connsiteY6" fmla="*/ 995199 h 1015207"/>
              <a:gd name="connsiteX7" fmla="*/ 1418897 w 2112579"/>
              <a:gd name="connsiteY7" fmla="*/ 587118 h 1015207"/>
              <a:gd name="connsiteX8" fmla="*/ 1502341 w 2112579"/>
              <a:gd name="connsiteY8" fmla="*/ 131103 h 1015207"/>
              <a:gd name="connsiteX9" fmla="*/ 1891862 w 2112579"/>
              <a:gd name="connsiteY9" fmla="*/ 418953 h 1015207"/>
              <a:gd name="connsiteX10" fmla="*/ 1975945 w 2112579"/>
              <a:gd name="connsiteY10" fmla="*/ 597629 h 1015207"/>
              <a:gd name="connsiteX11" fmla="*/ 2017986 w 2112579"/>
              <a:gd name="connsiteY11" fmla="*/ 744774 h 1015207"/>
              <a:gd name="connsiteX12" fmla="*/ 2112579 w 2112579"/>
              <a:gd name="connsiteY12" fmla="*/ 713243 h 1015207"/>
              <a:gd name="connsiteX0" fmla="*/ 0 w 2112579"/>
              <a:gd name="connsiteY0" fmla="*/ 447355 h 1159223"/>
              <a:gd name="connsiteX1" fmla="*/ 367862 w 2112579"/>
              <a:gd name="connsiteY1" fmla="*/ 710114 h 1159223"/>
              <a:gd name="connsiteX2" fmla="*/ 735724 w 2112579"/>
              <a:gd name="connsiteY2" fmla="*/ 499907 h 1159223"/>
              <a:gd name="connsiteX3" fmla="*/ 998285 w 2112579"/>
              <a:gd name="connsiteY3" fmla="*/ 59095 h 1159223"/>
              <a:gd name="connsiteX4" fmla="*/ 998285 w 2112579"/>
              <a:gd name="connsiteY4" fmla="*/ 491143 h 1159223"/>
              <a:gd name="connsiteX5" fmla="*/ 998285 w 2112579"/>
              <a:gd name="connsiteY5" fmla="*/ 851183 h 1159223"/>
              <a:gd name="connsiteX6" fmla="*/ 1502341 w 2112579"/>
              <a:gd name="connsiteY6" fmla="*/ 1139215 h 1159223"/>
              <a:gd name="connsiteX7" fmla="*/ 1418897 w 2112579"/>
              <a:gd name="connsiteY7" fmla="*/ 731134 h 1159223"/>
              <a:gd name="connsiteX8" fmla="*/ 1502341 w 2112579"/>
              <a:gd name="connsiteY8" fmla="*/ 275119 h 1159223"/>
              <a:gd name="connsiteX9" fmla="*/ 1891862 w 2112579"/>
              <a:gd name="connsiteY9" fmla="*/ 562969 h 1159223"/>
              <a:gd name="connsiteX10" fmla="*/ 1975945 w 2112579"/>
              <a:gd name="connsiteY10" fmla="*/ 741645 h 1159223"/>
              <a:gd name="connsiteX11" fmla="*/ 2017986 w 2112579"/>
              <a:gd name="connsiteY11" fmla="*/ 888790 h 1159223"/>
              <a:gd name="connsiteX12" fmla="*/ 2112579 w 2112579"/>
              <a:gd name="connsiteY12" fmla="*/ 857259 h 1159223"/>
              <a:gd name="connsiteX0" fmla="*/ 0 w 2112579"/>
              <a:gd name="connsiteY0" fmla="*/ 447355 h 1159223"/>
              <a:gd name="connsiteX1" fmla="*/ 367862 w 2112579"/>
              <a:gd name="connsiteY1" fmla="*/ 710114 h 1159223"/>
              <a:gd name="connsiteX2" fmla="*/ 735724 w 2112579"/>
              <a:gd name="connsiteY2" fmla="*/ 499907 h 1159223"/>
              <a:gd name="connsiteX3" fmla="*/ 998285 w 2112579"/>
              <a:gd name="connsiteY3" fmla="*/ 59095 h 1159223"/>
              <a:gd name="connsiteX4" fmla="*/ 998285 w 2112579"/>
              <a:gd name="connsiteY4" fmla="*/ 491143 h 1159223"/>
              <a:gd name="connsiteX5" fmla="*/ 998285 w 2112579"/>
              <a:gd name="connsiteY5" fmla="*/ 851183 h 1159223"/>
              <a:gd name="connsiteX6" fmla="*/ 1502341 w 2112579"/>
              <a:gd name="connsiteY6" fmla="*/ 1139215 h 1159223"/>
              <a:gd name="connsiteX7" fmla="*/ 1418897 w 2112579"/>
              <a:gd name="connsiteY7" fmla="*/ 731134 h 1159223"/>
              <a:gd name="connsiteX8" fmla="*/ 1502341 w 2112579"/>
              <a:gd name="connsiteY8" fmla="*/ 275119 h 1159223"/>
              <a:gd name="connsiteX9" fmla="*/ 1891862 w 2112579"/>
              <a:gd name="connsiteY9" fmla="*/ 562969 h 1159223"/>
              <a:gd name="connsiteX10" fmla="*/ 1975945 w 2112579"/>
              <a:gd name="connsiteY10" fmla="*/ 741645 h 1159223"/>
              <a:gd name="connsiteX11" fmla="*/ 2017986 w 2112579"/>
              <a:gd name="connsiteY11" fmla="*/ 888790 h 1159223"/>
              <a:gd name="connsiteX12" fmla="*/ 2112579 w 2112579"/>
              <a:gd name="connsiteY12" fmla="*/ 857259 h 11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579" h="1159223">
                <a:moveTo>
                  <a:pt x="0" y="447355"/>
                </a:moveTo>
                <a:cubicBezTo>
                  <a:pt x="122620" y="574355"/>
                  <a:pt x="245241" y="701355"/>
                  <a:pt x="367862" y="710114"/>
                </a:cubicBezTo>
                <a:cubicBezTo>
                  <a:pt x="490483" y="718873"/>
                  <a:pt x="630654" y="608410"/>
                  <a:pt x="735724" y="499907"/>
                </a:cubicBezTo>
                <a:cubicBezTo>
                  <a:pt x="840794" y="391404"/>
                  <a:pt x="693529" y="0"/>
                  <a:pt x="998285" y="59095"/>
                </a:cubicBezTo>
                <a:cubicBezTo>
                  <a:pt x="1369628" y="120073"/>
                  <a:pt x="998285" y="359128"/>
                  <a:pt x="998285" y="491143"/>
                </a:cubicBezTo>
                <a:cubicBezTo>
                  <a:pt x="998285" y="623158"/>
                  <a:pt x="914276" y="743171"/>
                  <a:pt x="998285" y="851183"/>
                </a:cubicBezTo>
                <a:cubicBezTo>
                  <a:pt x="1082294" y="959195"/>
                  <a:pt x="1432239" y="1159223"/>
                  <a:pt x="1502341" y="1139215"/>
                </a:cubicBezTo>
                <a:cubicBezTo>
                  <a:pt x="1572443" y="1119207"/>
                  <a:pt x="1418897" y="875150"/>
                  <a:pt x="1418897" y="731134"/>
                </a:cubicBezTo>
                <a:cubicBezTo>
                  <a:pt x="1418897" y="587118"/>
                  <a:pt x="1423514" y="303146"/>
                  <a:pt x="1502341" y="275119"/>
                </a:cubicBezTo>
                <a:cubicBezTo>
                  <a:pt x="1581168" y="247092"/>
                  <a:pt x="1812928" y="485215"/>
                  <a:pt x="1891862" y="562969"/>
                </a:cubicBezTo>
                <a:cubicBezTo>
                  <a:pt x="1970796" y="640723"/>
                  <a:pt x="1954924" y="687342"/>
                  <a:pt x="1975945" y="741645"/>
                </a:cubicBezTo>
                <a:cubicBezTo>
                  <a:pt x="1996966" y="795948"/>
                  <a:pt x="1995214" y="869521"/>
                  <a:pt x="2017986" y="888790"/>
                </a:cubicBezTo>
                <a:cubicBezTo>
                  <a:pt x="2040758" y="908059"/>
                  <a:pt x="2076668" y="882659"/>
                  <a:pt x="2112579" y="85725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596336" y="14847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cxnSp>
        <p:nvCxnSpPr>
          <p:cNvPr id="87" name="Curved Connector 86"/>
          <p:cNvCxnSpPr>
            <a:stCxn id="32" idx="6"/>
            <a:endCxn id="86" idx="2"/>
          </p:cNvCxnSpPr>
          <p:nvPr/>
        </p:nvCxnSpPr>
        <p:spPr bwMode="auto">
          <a:xfrm>
            <a:off x="6588224" y="1520788"/>
            <a:ext cx="1008112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301601" y="15819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084168" y="19888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525737" y="184482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</a:t>
            </a:r>
            <a:endParaRPr lang="en-NZ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317825" y="24928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35</a:t>
            </a:r>
            <a:endParaRPr lang="en-NZ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48264" y="134076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 </a:t>
            </a:r>
            <a:r>
              <a:rPr lang="en-US" sz="1400" dirty="0"/>
              <a:t>6</a:t>
            </a:r>
            <a:endParaRPr lang="en-NZ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60032" y="30689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</a:t>
            </a:r>
            <a:endParaRPr lang="en-NZ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740352" y="22048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139952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81217" y="2924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40352" y="37170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02001" y="4293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2625" y="3573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</a:t>
            </a:r>
            <a:endParaRPr lang="en-NZ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10074" y="4139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</a:t>
            </a:r>
            <a:endParaRPr lang="en-NZ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8809" y="53732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52043" y="49504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910274" y="3707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75856" y="43558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13</a:t>
            </a:r>
            <a:endParaRPr lang="en-NZ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855899" y="50038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910274" y="42117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18</a:t>
            </a:r>
            <a:endParaRPr lang="en-NZ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278426" y="54359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868144" y="58052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029089" y="5147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80" name="Oval 179"/>
          <p:cNvSpPr/>
          <p:nvPr/>
        </p:nvSpPr>
        <p:spPr bwMode="auto">
          <a:xfrm>
            <a:off x="827584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31</a:t>
            </a:r>
          </a:p>
        </p:txBody>
      </p:sp>
      <p:cxnSp>
        <p:nvCxnSpPr>
          <p:cNvPr id="181" name="Shape 98"/>
          <p:cNvCxnSpPr>
            <a:stCxn id="180" idx="6"/>
            <a:endCxn id="13" idx="2"/>
          </p:cNvCxnSpPr>
          <p:nvPr/>
        </p:nvCxnSpPr>
        <p:spPr bwMode="auto">
          <a:xfrm>
            <a:off x="1187624" y="3176972"/>
            <a:ext cx="936104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84473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</a:t>
            </a:r>
            <a:endParaRPr lang="en-NZ" sz="1400" dirty="0"/>
          </a:p>
        </p:txBody>
      </p:sp>
      <p:cxnSp>
        <p:nvCxnSpPr>
          <p:cNvPr id="184" name="Curved Connector 183"/>
          <p:cNvCxnSpPr/>
          <p:nvPr/>
        </p:nvCxnSpPr>
        <p:spPr bwMode="auto">
          <a:xfrm rot="5400000">
            <a:off x="3151121" y="3088241"/>
            <a:ext cx="1329590" cy="3214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5" name="TextBox 184"/>
          <p:cNvSpPr txBox="1"/>
          <p:nvPr/>
        </p:nvSpPr>
        <p:spPr>
          <a:xfrm>
            <a:off x="3491880" y="2924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 dirty="0" smtClean="0"/>
              <a:t>8</a:t>
            </a:r>
            <a:endParaRPr lang="en-NZ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37186" y="1600309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Number in node is estimate</a:t>
            </a:r>
          </a:p>
          <a:p>
            <a:r>
              <a:rPr lang="en-NZ" dirty="0" smtClean="0"/>
              <a:t>of remaining path length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776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example.</a:t>
            </a:r>
            <a:endParaRPr lang="en-NZ" dirty="0"/>
          </a:p>
        </p:txBody>
      </p:sp>
      <p:sp>
        <p:nvSpPr>
          <p:cNvPr id="4" name="Oval 3"/>
          <p:cNvSpPr/>
          <p:nvPr/>
        </p:nvSpPr>
        <p:spPr bwMode="auto">
          <a:xfrm>
            <a:off x="467544" y="184482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34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547664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403648" y="21328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39752" y="16288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23528" y="45091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27584" y="299695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131840" y="21328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619672" y="580526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932040" y="126876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123728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23728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26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043608" y="630932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131840" y="62373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67544" y="55172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34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347864" y="3861048"/>
            <a:ext cx="360040" cy="360040"/>
          </a:xfrm>
          <a:prstGeom prst="ellipse">
            <a:avLst/>
          </a:prstGeom>
          <a:solidFill>
            <a:srgbClr val="3399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20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419872" y="537321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22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724128" y="3933056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283968" y="472514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4572000" y="61653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092280" y="44371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732240" y="58772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8244408" y="50851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400" dirty="0"/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940152" y="49411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7740352" y="623731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532440" y="242088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347864" y="98072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923928" y="227687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283968" y="3429000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15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28184" y="134076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148064" y="256490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460432" y="3861048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524328" y="3212976"/>
            <a:ext cx="360040" cy="36004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6" name="Curved Connector 35"/>
          <p:cNvCxnSpPr>
            <a:stCxn id="4" idx="6"/>
            <a:endCxn id="6" idx="2"/>
          </p:cNvCxnSpPr>
          <p:nvPr/>
        </p:nvCxnSpPr>
        <p:spPr bwMode="auto">
          <a:xfrm>
            <a:off x="827584" y="2024844"/>
            <a:ext cx="576064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hape 88"/>
          <p:cNvCxnSpPr>
            <a:stCxn id="4" idx="0"/>
            <a:endCxn id="7" idx="1"/>
          </p:cNvCxnSpPr>
          <p:nvPr/>
        </p:nvCxnSpPr>
        <p:spPr bwMode="auto">
          <a:xfrm rot="5400000" flipH="1" flipV="1">
            <a:off x="1438373" y="890719"/>
            <a:ext cx="163297" cy="1744915"/>
          </a:xfrm>
          <a:prstGeom prst="curvedConnector3">
            <a:avLst>
              <a:gd name="adj1" fmla="val 27227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Curved Connector 37"/>
          <p:cNvCxnSpPr>
            <a:stCxn id="7" idx="6"/>
            <a:endCxn id="29" idx="2"/>
          </p:cNvCxnSpPr>
          <p:nvPr/>
        </p:nvCxnSpPr>
        <p:spPr bwMode="auto">
          <a:xfrm flipV="1">
            <a:off x="2699792" y="1160748"/>
            <a:ext cx="648072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Curved Connector 38"/>
          <p:cNvCxnSpPr>
            <a:stCxn id="7" idx="5"/>
            <a:endCxn id="18" idx="0"/>
          </p:cNvCxnSpPr>
          <p:nvPr/>
        </p:nvCxnSpPr>
        <p:spPr bwMode="auto">
          <a:xfrm rot="16200000" flipH="1">
            <a:off x="2125007" y="2458170"/>
            <a:ext cx="1924935" cy="88081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Curved Connector 94"/>
          <p:cNvCxnSpPr>
            <a:stCxn id="7" idx="2"/>
            <a:endCxn id="13" idx="0"/>
          </p:cNvCxnSpPr>
          <p:nvPr/>
        </p:nvCxnSpPr>
        <p:spPr bwMode="auto">
          <a:xfrm rot="10800000" flipV="1">
            <a:off x="2303748" y="1808820"/>
            <a:ext cx="36004" cy="162018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Curved Connector 40"/>
          <p:cNvCxnSpPr>
            <a:stCxn id="13" idx="4"/>
            <a:endCxn id="14" idx="0"/>
          </p:cNvCxnSpPr>
          <p:nvPr/>
        </p:nvCxnSpPr>
        <p:spPr bwMode="auto">
          <a:xfrm rot="5400000">
            <a:off x="1727684" y="4365104"/>
            <a:ext cx="1152128" cy="15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hape 98"/>
          <p:cNvCxnSpPr>
            <a:stCxn id="9" idx="6"/>
            <a:endCxn id="13" idx="2"/>
          </p:cNvCxnSpPr>
          <p:nvPr/>
        </p:nvCxnSpPr>
        <p:spPr bwMode="auto">
          <a:xfrm>
            <a:off x="1187624" y="3176972"/>
            <a:ext cx="936104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hape 42"/>
          <p:cNvCxnSpPr>
            <a:stCxn id="9" idx="2"/>
            <a:endCxn id="4" idx="4"/>
          </p:cNvCxnSpPr>
          <p:nvPr/>
        </p:nvCxnSpPr>
        <p:spPr bwMode="auto">
          <a:xfrm rot="10800000">
            <a:off x="647564" y="2204864"/>
            <a:ext cx="180020" cy="97210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Curved Connector 43"/>
          <p:cNvCxnSpPr>
            <a:stCxn id="9" idx="0"/>
            <a:endCxn id="6" idx="3"/>
          </p:cNvCxnSpPr>
          <p:nvPr/>
        </p:nvCxnSpPr>
        <p:spPr bwMode="auto">
          <a:xfrm rot="5400000" flipH="1" flipV="1">
            <a:off x="953598" y="2494176"/>
            <a:ext cx="556783" cy="44877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Shape 104"/>
          <p:cNvCxnSpPr>
            <a:stCxn id="9" idx="3"/>
            <a:endCxn id="8" idx="7"/>
          </p:cNvCxnSpPr>
          <p:nvPr/>
        </p:nvCxnSpPr>
        <p:spPr bwMode="auto">
          <a:xfrm rot="5400000">
            <a:off x="126785" y="3808321"/>
            <a:ext cx="1257582" cy="24947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hape 45"/>
          <p:cNvCxnSpPr>
            <a:stCxn id="8" idx="5"/>
            <a:endCxn id="5" idx="2"/>
          </p:cNvCxnSpPr>
          <p:nvPr/>
        </p:nvCxnSpPr>
        <p:spPr bwMode="auto">
          <a:xfrm rot="5400000" flipH="1" flipV="1">
            <a:off x="1025605" y="4294375"/>
            <a:ext cx="127293" cy="916823"/>
          </a:xfrm>
          <a:prstGeom prst="curvedConnector4">
            <a:avLst>
              <a:gd name="adj1" fmla="val -179586"/>
              <a:gd name="adj2" fmla="val 528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Curved Connector 46"/>
          <p:cNvCxnSpPr>
            <a:stCxn id="5" idx="3"/>
            <a:endCxn id="17" idx="7"/>
          </p:cNvCxnSpPr>
          <p:nvPr/>
        </p:nvCxnSpPr>
        <p:spPr bwMode="auto">
          <a:xfrm rot="5400000">
            <a:off x="810861" y="4780429"/>
            <a:ext cx="753526" cy="82553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Curved Connector 47"/>
          <p:cNvCxnSpPr>
            <a:stCxn id="8" idx="4"/>
            <a:endCxn id="17" idx="0"/>
          </p:cNvCxnSpPr>
          <p:nvPr/>
        </p:nvCxnSpPr>
        <p:spPr bwMode="auto">
          <a:xfrm rot="16200000" flipH="1">
            <a:off x="251520" y="5121188"/>
            <a:ext cx="648072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Shape 114"/>
          <p:cNvCxnSpPr>
            <a:stCxn id="13" idx="6"/>
            <a:endCxn id="18" idx="2"/>
          </p:cNvCxnSpPr>
          <p:nvPr/>
        </p:nvCxnSpPr>
        <p:spPr bwMode="auto">
          <a:xfrm>
            <a:off x="2483768" y="3609020"/>
            <a:ext cx="864096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Curved Connector 116"/>
          <p:cNvCxnSpPr>
            <a:stCxn id="11" idx="3"/>
            <a:endCxn id="15" idx="7"/>
          </p:cNvCxnSpPr>
          <p:nvPr/>
        </p:nvCxnSpPr>
        <p:spPr bwMode="auto">
          <a:xfrm rot="5400000">
            <a:off x="1386925" y="6076573"/>
            <a:ext cx="249470" cy="3214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Curved Connector 50"/>
          <p:cNvCxnSpPr>
            <a:stCxn id="5" idx="4"/>
            <a:endCxn id="11" idx="0"/>
          </p:cNvCxnSpPr>
          <p:nvPr/>
        </p:nvCxnSpPr>
        <p:spPr bwMode="auto">
          <a:xfrm rot="16200000" flipH="1">
            <a:off x="1295636" y="5301208"/>
            <a:ext cx="936104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Curved Connector 51"/>
          <p:cNvCxnSpPr>
            <a:stCxn id="16" idx="1"/>
            <a:endCxn id="11" idx="5"/>
          </p:cNvCxnSpPr>
          <p:nvPr/>
        </p:nvCxnSpPr>
        <p:spPr bwMode="auto">
          <a:xfrm rot="16200000" flipV="1">
            <a:off x="2467045" y="5572517"/>
            <a:ext cx="177462" cy="125758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Curved Connector 52"/>
          <p:cNvCxnSpPr>
            <a:stCxn id="11" idx="6"/>
            <a:endCxn id="14" idx="2"/>
          </p:cNvCxnSpPr>
          <p:nvPr/>
        </p:nvCxnSpPr>
        <p:spPr bwMode="auto">
          <a:xfrm flipV="1">
            <a:off x="1979712" y="5121188"/>
            <a:ext cx="144016" cy="86409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hape 53"/>
          <p:cNvCxnSpPr>
            <a:stCxn id="14" idx="6"/>
            <a:endCxn id="18" idx="3"/>
          </p:cNvCxnSpPr>
          <p:nvPr/>
        </p:nvCxnSpPr>
        <p:spPr bwMode="auto">
          <a:xfrm flipV="1">
            <a:off x="2483768" y="4168361"/>
            <a:ext cx="916823" cy="952827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Curved Connector 54"/>
          <p:cNvCxnSpPr>
            <a:stCxn id="18" idx="6"/>
            <a:endCxn id="31" idx="2"/>
          </p:cNvCxnSpPr>
          <p:nvPr/>
        </p:nvCxnSpPr>
        <p:spPr bwMode="auto">
          <a:xfrm flipV="1">
            <a:off x="3707904" y="3609020"/>
            <a:ext cx="576064" cy="43204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Curved Connector 55"/>
          <p:cNvCxnSpPr>
            <a:stCxn id="31" idx="1"/>
            <a:endCxn id="30" idx="4"/>
          </p:cNvCxnSpPr>
          <p:nvPr/>
        </p:nvCxnSpPr>
        <p:spPr bwMode="auto">
          <a:xfrm rot="16200000" flipV="1">
            <a:off x="3797915" y="2942946"/>
            <a:ext cx="844815" cy="2327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hape 130"/>
          <p:cNvCxnSpPr>
            <a:stCxn id="30" idx="6"/>
            <a:endCxn id="12" idx="2"/>
          </p:cNvCxnSpPr>
          <p:nvPr/>
        </p:nvCxnSpPr>
        <p:spPr bwMode="auto">
          <a:xfrm flipV="1">
            <a:off x="4283968" y="1448780"/>
            <a:ext cx="648072" cy="100811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Curved Connector 132"/>
          <p:cNvCxnSpPr>
            <a:stCxn id="12" idx="1"/>
            <a:endCxn id="29" idx="6"/>
          </p:cNvCxnSpPr>
          <p:nvPr/>
        </p:nvCxnSpPr>
        <p:spPr bwMode="auto">
          <a:xfrm rot="16200000" flipV="1">
            <a:off x="4265967" y="602686"/>
            <a:ext cx="160739" cy="127686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9" name="Curved Connector 58"/>
          <p:cNvCxnSpPr>
            <a:stCxn id="29" idx="3"/>
            <a:endCxn id="10" idx="7"/>
          </p:cNvCxnSpPr>
          <p:nvPr/>
        </p:nvCxnSpPr>
        <p:spPr bwMode="auto">
          <a:xfrm rot="16200000" flipH="1">
            <a:off x="2971101" y="1717531"/>
            <a:ext cx="897542" cy="3856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Curved Connector 136"/>
          <p:cNvCxnSpPr>
            <a:stCxn id="10" idx="6"/>
            <a:endCxn id="30" idx="2"/>
          </p:cNvCxnSpPr>
          <p:nvPr/>
        </p:nvCxnSpPr>
        <p:spPr bwMode="auto">
          <a:xfrm>
            <a:off x="3491880" y="2312876"/>
            <a:ext cx="432048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Curved Connector 60"/>
          <p:cNvCxnSpPr>
            <a:stCxn id="30" idx="3"/>
            <a:endCxn id="18" idx="7"/>
          </p:cNvCxnSpPr>
          <p:nvPr/>
        </p:nvCxnSpPr>
        <p:spPr bwMode="auto">
          <a:xfrm rot="5400000">
            <a:off x="3151121" y="3088241"/>
            <a:ext cx="1329590" cy="3214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Curved Connector 61"/>
          <p:cNvCxnSpPr>
            <a:stCxn id="13" idx="5"/>
            <a:endCxn id="19" idx="1"/>
          </p:cNvCxnSpPr>
          <p:nvPr/>
        </p:nvCxnSpPr>
        <p:spPr bwMode="auto">
          <a:xfrm rot="16200000" flipH="1">
            <a:off x="2107005" y="4060349"/>
            <a:ext cx="1689630" cy="104155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hape 62"/>
          <p:cNvCxnSpPr>
            <a:stCxn id="19" idx="6"/>
            <a:endCxn id="21" idx="2"/>
          </p:cNvCxnSpPr>
          <p:nvPr/>
        </p:nvCxnSpPr>
        <p:spPr bwMode="auto">
          <a:xfrm flipV="1">
            <a:off x="3779912" y="4905164"/>
            <a:ext cx="504056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4" name="Curved Connector 63"/>
          <p:cNvCxnSpPr>
            <a:stCxn id="23" idx="3"/>
            <a:endCxn id="24" idx="0"/>
          </p:cNvCxnSpPr>
          <p:nvPr/>
        </p:nvCxnSpPr>
        <p:spPr bwMode="auto">
          <a:xfrm rot="5400000">
            <a:off x="6462211" y="5194475"/>
            <a:ext cx="1132847" cy="2327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urved Connector 64"/>
          <p:cNvCxnSpPr>
            <a:stCxn id="21" idx="4"/>
            <a:endCxn id="22" idx="0"/>
          </p:cNvCxnSpPr>
          <p:nvPr/>
        </p:nvCxnSpPr>
        <p:spPr bwMode="auto">
          <a:xfrm rot="16200000" flipH="1">
            <a:off x="4067944" y="5481228"/>
            <a:ext cx="1080120" cy="28803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6" name="Shape 65"/>
          <p:cNvCxnSpPr>
            <a:stCxn id="16" idx="5"/>
            <a:endCxn id="24" idx="4"/>
          </p:cNvCxnSpPr>
          <p:nvPr/>
        </p:nvCxnSpPr>
        <p:spPr bwMode="auto">
          <a:xfrm rot="5400000" flipH="1" flipV="1">
            <a:off x="5022049" y="4654415"/>
            <a:ext cx="307313" cy="3473107"/>
          </a:xfrm>
          <a:prstGeom prst="curvedConnector3">
            <a:avLst>
              <a:gd name="adj1" fmla="val -9154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7" name="Curved Connector 66"/>
          <p:cNvCxnSpPr>
            <a:stCxn id="19" idx="4"/>
            <a:endCxn id="16" idx="7"/>
          </p:cNvCxnSpPr>
          <p:nvPr/>
        </p:nvCxnSpPr>
        <p:spPr bwMode="auto">
          <a:xfrm rot="5400000">
            <a:off x="3241132" y="5931278"/>
            <a:ext cx="556783" cy="16073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8" name="Curved Connector 67"/>
          <p:cNvCxnSpPr>
            <a:stCxn id="31" idx="5"/>
            <a:endCxn id="20" idx="1"/>
          </p:cNvCxnSpPr>
          <p:nvPr/>
        </p:nvCxnSpPr>
        <p:spPr bwMode="auto">
          <a:xfrm rot="16200000" flipH="1">
            <a:off x="5059333" y="3268261"/>
            <a:ext cx="249470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hape 353"/>
          <p:cNvCxnSpPr>
            <a:stCxn id="34" idx="2"/>
            <a:endCxn id="23" idx="6"/>
          </p:cNvCxnSpPr>
          <p:nvPr/>
        </p:nvCxnSpPr>
        <p:spPr bwMode="auto">
          <a:xfrm rot="10800000" flipV="1">
            <a:off x="7452320" y="4041068"/>
            <a:ext cx="1008112" cy="57606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Curved Connector 160"/>
          <p:cNvCxnSpPr>
            <a:stCxn id="34" idx="7"/>
            <a:endCxn id="35" idx="2"/>
          </p:cNvCxnSpPr>
          <p:nvPr/>
        </p:nvCxnSpPr>
        <p:spPr bwMode="auto">
          <a:xfrm rot="16200000" flipV="1">
            <a:off x="7885648" y="3031677"/>
            <a:ext cx="520779" cy="1243417"/>
          </a:xfrm>
          <a:prstGeom prst="curvedConnector4">
            <a:avLst>
              <a:gd name="adj1" fmla="val 27654"/>
              <a:gd name="adj2" fmla="val 11838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Curved Connector 70"/>
          <p:cNvCxnSpPr>
            <a:stCxn id="35" idx="0"/>
            <a:endCxn id="86" idx="4"/>
          </p:cNvCxnSpPr>
          <p:nvPr/>
        </p:nvCxnSpPr>
        <p:spPr bwMode="auto">
          <a:xfrm rot="5400000" flipH="1" flipV="1">
            <a:off x="7056276" y="2492896"/>
            <a:ext cx="1368152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Curved Connector 164"/>
          <p:cNvCxnSpPr>
            <a:stCxn id="28" idx="3"/>
            <a:endCxn id="35" idx="7"/>
          </p:cNvCxnSpPr>
          <p:nvPr/>
        </p:nvCxnSpPr>
        <p:spPr bwMode="auto">
          <a:xfrm rot="5400000">
            <a:off x="7939653" y="2620189"/>
            <a:ext cx="537502" cy="75352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Curved Connector 166"/>
          <p:cNvCxnSpPr>
            <a:stCxn id="33" idx="6"/>
            <a:endCxn id="32" idx="3"/>
          </p:cNvCxnSpPr>
          <p:nvPr/>
        </p:nvCxnSpPr>
        <p:spPr bwMode="auto">
          <a:xfrm flipV="1">
            <a:off x="5508104" y="1648081"/>
            <a:ext cx="772807" cy="1096843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hape 73"/>
          <p:cNvCxnSpPr>
            <a:stCxn id="33" idx="1"/>
            <a:endCxn id="12" idx="6"/>
          </p:cNvCxnSpPr>
          <p:nvPr/>
        </p:nvCxnSpPr>
        <p:spPr bwMode="auto">
          <a:xfrm rot="5400000" flipH="1" flipV="1">
            <a:off x="4662010" y="1987562"/>
            <a:ext cx="1168851" cy="91289"/>
          </a:xfrm>
          <a:prstGeom prst="curvedConnector4">
            <a:avLst>
              <a:gd name="adj1" fmla="val 40044"/>
              <a:gd name="adj2" fmla="val 35041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hape 74"/>
          <p:cNvCxnSpPr>
            <a:stCxn id="33" idx="2"/>
            <a:endCxn id="31" idx="6"/>
          </p:cNvCxnSpPr>
          <p:nvPr/>
        </p:nvCxnSpPr>
        <p:spPr bwMode="auto">
          <a:xfrm rot="10800000" flipV="1">
            <a:off x="4644008" y="2744924"/>
            <a:ext cx="504056" cy="86409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Curved Connector 75"/>
          <p:cNvCxnSpPr>
            <a:stCxn id="20" idx="3"/>
            <a:endCxn id="21" idx="7"/>
          </p:cNvCxnSpPr>
          <p:nvPr/>
        </p:nvCxnSpPr>
        <p:spPr bwMode="auto">
          <a:xfrm rot="5400000">
            <a:off x="4915317" y="3916333"/>
            <a:ext cx="537502" cy="118557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Curved Connector 76"/>
          <p:cNvCxnSpPr>
            <a:stCxn id="20" idx="4"/>
            <a:endCxn id="26" idx="7"/>
          </p:cNvCxnSpPr>
          <p:nvPr/>
        </p:nvCxnSpPr>
        <p:spPr bwMode="auto">
          <a:xfrm rot="16200000" flipH="1">
            <a:off x="5725407" y="4471836"/>
            <a:ext cx="700799" cy="34331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Curved Connector 77"/>
          <p:cNvCxnSpPr>
            <a:stCxn id="22" idx="5"/>
            <a:endCxn id="24" idx="1"/>
          </p:cNvCxnSpPr>
          <p:nvPr/>
        </p:nvCxnSpPr>
        <p:spPr bwMode="auto">
          <a:xfrm rot="5400000" flipH="1" flipV="1">
            <a:off x="5560831" y="5248481"/>
            <a:ext cx="542618" cy="1905654"/>
          </a:xfrm>
          <a:prstGeom prst="curvedConnector5">
            <a:avLst>
              <a:gd name="adj1" fmla="val -42129"/>
              <a:gd name="adj2" fmla="val 50000"/>
              <a:gd name="adj3" fmla="val 14212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Curved Connector 78"/>
          <p:cNvCxnSpPr>
            <a:stCxn id="24" idx="5"/>
            <a:endCxn id="27" idx="1"/>
          </p:cNvCxnSpPr>
          <p:nvPr/>
        </p:nvCxnSpPr>
        <p:spPr bwMode="auto">
          <a:xfrm rot="16200000" flipH="1">
            <a:off x="7363589" y="5860549"/>
            <a:ext cx="105454" cy="753526"/>
          </a:xfrm>
          <a:prstGeom prst="curvedConnector5">
            <a:avLst>
              <a:gd name="adj1" fmla="val 216777"/>
              <a:gd name="adj2" fmla="val 50000"/>
              <a:gd name="adj3" fmla="val -11677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stCxn id="25" idx="3"/>
            <a:endCxn id="27" idx="7"/>
          </p:cNvCxnSpPr>
          <p:nvPr/>
        </p:nvCxnSpPr>
        <p:spPr bwMode="auto">
          <a:xfrm rot="5400000">
            <a:off x="7723629" y="5716533"/>
            <a:ext cx="897542" cy="24947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Curved Connector 80"/>
          <p:cNvCxnSpPr>
            <a:stCxn id="23" idx="5"/>
            <a:endCxn id="25" idx="1"/>
          </p:cNvCxnSpPr>
          <p:nvPr/>
        </p:nvCxnSpPr>
        <p:spPr bwMode="auto">
          <a:xfrm rot="16200000" flipH="1">
            <a:off x="7651621" y="4492397"/>
            <a:ext cx="393486" cy="89754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Curved Connector 81"/>
          <p:cNvCxnSpPr>
            <a:stCxn id="26" idx="2"/>
            <a:endCxn id="21" idx="6"/>
          </p:cNvCxnSpPr>
          <p:nvPr/>
        </p:nvCxnSpPr>
        <p:spPr bwMode="auto">
          <a:xfrm rot="10800000">
            <a:off x="4644008" y="4905164"/>
            <a:ext cx="1296144" cy="2160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hape 83"/>
          <p:cNvCxnSpPr>
            <a:stCxn id="22" idx="7"/>
            <a:endCxn id="26" idx="3"/>
          </p:cNvCxnSpPr>
          <p:nvPr/>
        </p:nvCxnSpPr>
        <p:spPr bwMode="auto">
          <a:xfrm rot="5400000" flipH="1" flipV="1">
            <a:off x="4951321" y="5176473"/>
            <a:ext cx="969550" cy="111356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Curved Connector 83"/>
          <p:cNvCxnSpPr>
            <a:stCxn id="18" idx="5"/>
            <a:endCxn id="21" idx="1"/>
          </p:cNvCxnSpPr>
          <p:nvPr/>
        </p:nvCxnSpPr>
        <p:spPr bwMode="auto">
          <a:xfrm rot="16200000" flipH="1">
            <a:off x="3691181" y="4132357"/>
            <a:ext cx="609510" cy="68151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Freeform 84"/>
          <p:cNvSpPr/>
          <p:nvPr/>
        </p:nvSpPr>
        <p:spPr bwMode="auto">
          <a:xfrm>
            <a:off x="5436096" y="2420888"/>
            <a:ext cx="2112579" cy="1159223"/>
          </a:xfrm>
          <a:custGeom>
            <a:avLst/>
            <a:gdLst>
              <a:gd name="connsiteX0" fmla="*/ 0 w 2112579"/>
              <a:gd name="connsiteY0" fmla="*/ 171669 h 681421"/>
              <a:gd name="connsiteX1" fmla="*/ 367862 w 2112579"/>
              <a:gd name="connsiteY1" fmla="*/ 434428 h 681421"/>
              <a:gd name="connsiteX2" fmla="*/ 735724 w 2112579"/>
              <a:gd name="connsiteY2" fmla="*/ 224221 h 681421"/>
              <a:gd name="connsiteX3" fmla="*/ 1061545 w 2112579"/>
              <a:gd name="connsiteY3" fmla="*/ 14014 h 681421"/>
              <a:gd name="connsiteX4" fmla="*/ 1114097 w 2112579"/>
              <a:gd name="connsiteY4" fmla="*/ 308304 h 681421"/>
              <a:gd name="connsiteX5" fmla="*/ 1145628 w 2112579"/>
              <a:gd name="connsiteY5" fmla="*/ 613104 h 681421"/>
              <a:gd name="connsiteX6" fmla="*/ 1397876 w 2112579"/>
              <a:gd name="connsiteY6" fmla="*/ 655145 h 681421"/>
              <a:gd name="connsiteX7" fmla="*/ 1418897 w 2112579"/>
              <a:gd name="connsiteY7" fmla="*/ 455448 h 681421"/>
              <a:gd name="connsiteX8" fmla="*/ 1555531 w 2112579"/>
              <a:gd name="connsiteY8" fmla="*/ 266262 h 681421"/>
              <a:gd name="connsiteX9" fmla="*/ 1891862 w 2112579"/>
              <a:gd name="connsiteY9" fmla="*/ 287283 h 681421"/>
              <a:gd name="connsiteX10" fmla="*/ 1975945 w 2112579"/>
              <a:gd name="connsiteY10" fmla="*/ 465959 h 681421"/>
              <a:gd name="connsiteX11" fmla="*/ 2017986 w 2112579"/>
              <a:gd name="connsiteY11" fmla="*/ 613104 h 681421"/>
              <a:gd name="connsiteX12" fmla="*/ 2112579 w 2112579"/>
              <a:gd name="connsiteY12" fmla="*/ 581573 h 681421"/>
              <a:gd name="connsiteX0" fmla="*/ 0 w 2112579"/>
              <a:gd name="connsiteY0" fmla="*/ 474282 h 984034"/>
              <a:gd name="connsiteX1" fmla="*/ 367862 w 2112579"/>
              <a:gd name="connsiteY1" fmla="*/ 737041 h 984034"/>
              <a:gd name="connsiteX2" fmla="*/ 735724 w 2112579"/>
              <a:gd name="connsiteY2" fmla="*/ 526834 h 984034"/>
              <a:gd name="connsiteX3" fmla="*/ 1142301 w 2112579"/>
              <a:gd name="connsiteY3" fmla="*/ 14014 h 984034"/>
              <a:gd name="connsiteX4" fmla="*/ 1114097 w 2112579"/>
              <a:gd name="connsiteY4" fmla="*/ 610917 h 984034"/>
              <a:gd name="connsiteX5" fmla="*/ 1145628 w 2112579"/>
              <a:gd name="connsiteY5" fmla="*/ 915717 h 984034"/>
              <a:gd name="connsiteX6" fmla="*/ 1397876 w 2112579"/>
              <a:gd name="connsiteY6" fmla="*/ 957758 h 984034"/>
              <a:gd name="connsiteX7" fmla="*/ 1418897 w 2112579"/>
              <a:gd name="connsiteY7" fmla="*/ 758061 h 984034"/>
              <a:gd name="connsiteX8" fmla="*/ 1555531 w 2112579"/>
              <a:gd name="connsiteY8" fmla="*/ 568875 h 984034"/>
              <a:gd name="connsiteX9" fmla="*/ 1891862 w 2112579"/>
              <a:gd name="connsiteY9" fmla="*/ 589896 h 984034"/>
              <a:gd name="connsiteX10" fmla="*/ 1975945 w 2112579"/>
              <a:gd name="connsiteY10" fmla="*/ 768572 h 984034"/>
              <a:gd name="connsiteX11" fmla="*/ 2017986 w 2112579"/>
              <a:gd name="connsiteY11" fmla="*/ 915717 h 984034"/>
              <a:gd name="connsiteX12" fmla="*/ 2112579 w 2112579"/>
              <a:gd name="connsiteY12" fmla="*/ 884186 h 984034"/>
              <a:gd name="connsiteX0" fmla="*/ 0 w 2112579"/>
              <a:gd name="connsiteY0" fmla="*/ 474282 h 977766"/>
              <a:gd name="connsiteX1" fmla="*/ 367862 w 2112579"/>
              <a:gd name="connsiteY1" fmla="*/ 737041 h 977766"/>
              <a:gd name="connsiteX2" fmla="*/ 735724 w 2112579"/>
              <a:gd name="connsiteY2" fmla="*/ 526834 h 977766"/>
              <a:gd name="connsiteX3" fmla="*/ 1142301 w 2112579"/>
              <a:gd name="connsiteY3" fmla="*/ 14014 h 977766"/>
              <a:gd name="connsiteX4" fmla="*/ 1114097 w 2112579"/>
              <a:gd name="connsiteY4" fmla="*/ 610917 h 977766"/>
              <a:gd name="connsiteX5" fmla="*/ 998285 w 2112579"/>
              <a:gd name="connsiteY5" fmla="*/ 878110 h 977766"/>
              <a:gd name="connsiteX6" fmla="*/ 1397876 w 2112579"/>
              <a:gd name="connsiteY6" fmla="*/ 957758 h 977766"/>
              <a:gd name="connsiteX7" fmla="*/ 1418897 w 2112579"/>
              <a:gd name="connsiteY7" fmla="*/ 758061 h 977766"/>
              <a:gd name="connsiteX8" fmla="*/ 1555531 w 2112579"/>
              <a:gd name="connsiteY8" fmla="*/ 568875 h 977766"/>
              <a:gd name="connsiteX9" fmla="*/ 1891862 w 2112579"/>
              <a:gd name="connsiteY9" fmla="*/ 589896 h 977766"/>
              <a:gd name="connsiteX10" fmla="*/ 1975945 w 2112579"/>
              <a:gd name="connsiteY10" fmla="*/ 768572 h 977766"/>
              <a:gd name="connsiteX11" fmla="*/ 2017986 w 2112579"/>
              <a:gd name="connsiteY11" fmla="*/ 915717 h 977766"/>
              <a:gd name="connsiteX12" fmla="*/ 2112579 w 2112579"/>
              <a:gd name="connsiteY12" fmla="*/ 884186 h 977766"/>
              <a:gd name="connsiteX0" fmla="*/ 0 w 2112579"/>
              <a:gd name="connsiteY0" fmla="*/ 461729 h 965213"/>
              <a:gd name="connsiteX1" fmla="*/ 367862 w 2112579"/>
              <a:gd name="connsiteY1" fmla="*/ 724488 h 965213"/>
              <a:gd name="connsiteX2" fmla="*/ 735724 w 2112579"/>
              <a:gd name="connsiteY2" fmla="*/ 514281 h 965213"/>
              <a:gd name="connsiteX3" fmla="*/ 1142301 w 2112579"/>
              <a:gd name="connsiteY3" fmla="*/ 1461 h 965213"/>
              <a:gd name="connsiteX4" fmla="*/ 998285 w 2112579"/>
              <a:gd name="connsiteY4" fmla="*/ 505517 h 965213"/>
              <a:gd name="connsiteX5" fmla="*/ 998285 w 2112579"/>
              <a:gd name="connsiteY5" fmla="*/ 865557 h 965213"/>
              <a:gd name="connsiteX6" fmla="*/ 1397876 w 2112579"/>
              <a:gd name="connsiteY6" fmla="*/ 945205 h 965213"/>
              <a:gd name="connsiteX7" fmla="*/ 1418897 w 2112579"/>
              <a:gd name="connsiteY7" fmla="*/ 745508 h 965213"/>
              <a:gd name="connsiteX8" fmla="*/ 1555531 w 2112579"/>
              <a:gd name="connsiteY8" fmla="*/ 556322 h 965213"/>
              <a:gd name="connsiteX9" fmla="*/ 1891862 w 2112579"/>
              <a:gd name="connsiteY9" fmla="*/ 577343 h 965213"/>
              <a:gd name="connsiteX10" fmla="*/ 1975945 w 2112579"/>
              <a:gd name="connsiteY10" fmla="*/ 756019 h 965213"/>
              <a:gd name="connsiteX11" fmla="*/ 2017986 w 2112579"/>
              <a:gd name="connsiteY11" fmla="*/ 903164 h 965213"/>
              <a:gd name="connsiteX12" fmla="*/ 2112579 w 2112579"/>
              <a:gd name="connsiteY12" fmla="*/ 871633 h 965213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55531 w 2112579"/>
              <a:gd name="connsiteY8" fmla="*/ 556322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142301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461729 h 1173597"/>
              <a:gd name="connsiteX1" fmla="*/ 367862 w 2112579"/>
              <a:gd name="connsiteY1" fmla="*/ 724488 h 1173597"/>
              <a:gd name="connsiteX2" fmla="*/ 735724 w 2112579"/>
              <a:gd name="connsiteY2" fmla="*/ 514281 h 1173597"/>
              <a:gd name="connsiteX3" fmla="*/ 1286317 w 2112579"/>
              <a:gd name="connsiteY3" fmla="*/ 1461 h 1173597"/>
              <a:gd name="connsiteX4" fmla="*/ 998285 w 2112579"/>
              <a:gd name="connsiteY4" fmla="*/ 505517 h 1173597"/>
              <a:gd name="connsiteX5" fmla="*/ 998285 w 2112579"/>
              <a:gd name="connsiteY5" fmla="*/ 865557 h 1173597"/>
              <a:gd name="connsiteX6" fmla="*/ 1502341 w 2112579"/>
              <a:gd name="connsiteY6" fmla="*/ 1153589 h 1173597"/>
              <a:gd name="connsiteX7" fmla="*/ 1418897 w 2112579"/>
              <a:gd name="connsiteY7" fmla="*/ 745508 h 1173597"/>
              <a:gd name="connsiteX8" fmla="*/ 1502341 w 2112579"/>
              <a:gd name="connsiteY8" fmla="*/ 289493 h 1173597"/>
              <a:gd name="connsiteX9" fmla="*/ 1891862 w 2112579"/>
              <a:gd name="connsiteY9" fmla="*/ 577343 h 1173597"/>
              <a:gd name="connsiteX10" fmla="*/ 1975945 w 2112579"/>
              <a:gd name="connsiteY10" fmla="*/ 756019 h 1173597"/>
              <a:gd name="connsiteX11" fmla="*/ 2017986 w 2112579"/>
              <a:gd name="connsiteY11" fmla="*/ 903164 h 1173597"/>
              <a:gd name="connsiteX12" fmla="*/ 2112579 w 2112579"/>
              <a:gd name="connsiteY12" fmla="*/ 871633 h 1173597"/>
              <a:gd name="connsiteX0" fmla="*/ 0 w 2112579"/>
              <a:gd name="connsiteY0" fmla="*/ 200263 h 912131"/>
              <a:gd name="connsiteX1" fmla="*/ 367862 w 2112579"/>
              <a:gd name="connsiteY1" fmla="*/ 463022 h 912131"/>
              <a:gd name="connsiteX2" fmla="*/ 735724 w 2112579"/>
              <a:gd name="connsiteY2" fmla="*/ 252815 h 912131"/>
              <a:gd name="connsiteX3" fmla="*/ 998285 w 2112579"/>
              <a:gd name="connsiteY3" fmla="*/ 28027 h 912131"/>
              <a:gd name="connsiteX4" fmla="*/ 998285 w 2112579"/>
              <a:gd name="connsiteY4" fmla="*/ 244051 h 912131"/>
              <a:gd name="connsiteX5" fmla="*/ 998285 w 2112579"/>
              <a:gd name="connsiteY5" fmla="*/ 604091 h 912131"/>
              <a:gd name="connsiteX6" fmla="*/ 1502341 w 2112579"/>
              <a:gd name="connsiteY6" fmla="*/ 892123 h 912131"/>
              <a:gd name="connsiteX7" fmla="*/ 1418897 w 2112579"/>
              <a:gd name="connsiteY7" fmla="*/ 484042 h 912131"/>
              <a:gd name="connsiteX8" fmla="*/ 1502341 w 2112579"/>
              <a:gd name="connsiteY8" fmla="*/ 28027 h 912131"/>
              <a:gd name="connsiteX9" fmla="*/ 1891862 w 2112579"/>
              <a:gd name="connsiteY9" fmla="*/ 315877 h 912131"/>
              <a:gd name="connsiteX10" fmla="*/ 1975945 w 2112579"/>
              <a:gd name="connsiteY10" fmla="*/ 494553 h 912131"/>
              <a:gd name="connsiteX11" fmla="*/ 2017986 w 2112579"/>
              <a:gd name="connsiteY11" fmla="*/ 641698 h 912131"/>
              <a:gd name="connsiteX12" fmla="*/ 2112579 w 2112579"/>
              <a:gd name="connsiteY12" fmla="*/ 610167 h 912131"/>
              <a:gd name="connsiteX0" fmla="*/ 0 w 2112579"/>
              <a:gd name="connsiteY0" fmla="*/ 200263 h 912131"/>
              <a:gd name="connsiteX1" fmla="*/ 367862 w 2112579"/>
              <a:gd name="connsiteY1" fmla="*/ 463022 h 912131"/>
              <a:gd name="connsiteX2" fmla="*/ 735724 w 2112579"/>
              <a:gd name="connsiteY2" fmla="*/ 252815 h 912131"/>
              <a:gd name="connsiteX3" fmla="*/ 1214309 w 2112579"/>
              <a:gd name="connsiteY3" fmla="*/ 28027 h 912131"/>
              <a:gd name="connsiteX4" fmla="*/ 998285 w 2112579"/>
              <a:gd name="connsiteY4" fmla="*/ 244051 h 912131"/>
              <a:gd name="connsiteX5" fmla="*/ 998285 w 2112579"/>
              <a:gd name="connsiteY5" fmla="*/ 604091 h 912131"/>
              <a:gd name="connsiteX6" fmla="*/ 1502341 w 2112579"/>
              <a:gd name="connsiteY6" fmla="*/ 892123 h 912131"/>
              <a:gd name="connsiteX7" fmla="*/ 1418897 w 2112579"/>
              <a:gd name="connsiteY7" fmla="*/ 484042 h 912131"/>
              <a:gd name="connsiteX8" fmla="*/ 1502341 w 2112579"/>
              <a:gd name="connsiteY8" fmla="*/ 28027 h 912131"/>
              <a:gd name="connsiteX9" fmla="*/ 1891862 w 2112579"/>
              <a:gd name="connsiteY9" fmla="*/ 315877 h 912131"/>
              <a:gd name="connsiteX10" fmla="*/ 1975945 w 2112579"/>
              <a:gd name="connsiteY10" fmla="*/ 494553 h 912131"/>
              <a:gd name="connsiteX11" fmla="*/ 2017986 w 2112579"/>
              <a:gd name="connsiteY11" fmla="*/ 641698 h 912131"/>
              <a:gd name="connsiteX12" fmla="*/ 2112579 w 2112579"/>
              <a:gd name="connsiteY12" fmla="*/ 610167 h 912131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57780 h 969648"/>
              <a:gd name="connsiteX1" fmla="*/ 367862 w 2112579"/>
              <a:gd name="connsiteY1" fmla="*/ 520539 h 969648"/>
              <a:gd name="connsiteX2" fmla="*/ 735724 w 2112579"/>
              <a:gd name="connsiteY2" fmla="*/ 310332 h 969648"/>
              <a:gd name="connsiteX3" fmla="*/ 909509 w 2112579"/>
              <a:gd name="connsiteY3" fmla="*/ 1461 h 969648"/>
              <a:gd name="connsiteX4" fmla="*/ 998285 w 2112579"/>
              <a:gd name="connsiteY4" fmla="*/ 301568 h 969648"/>
              <a:gd name="connsiteX5" fmla="*/ 998285 w 2112579"/>
              <a:gd name="connsiteY5" fmla="*/ 661608 h 969648"/>
              <a:gd name="connsiteX6" fmla="*/ 1502341 w 2112579"/>
              <a:gd name="connsiteY6" fmla="*/ 949640 h 969648"/>
              <a:gd name="connsiteX7" fmla="*/ 1418897 w 2112579"/>
              <a:gd name="connsiteY7" fmla="*/ 541559 h 969648"/>
              <a:gd name="connsiteX8" fmla="*/ 1502341 w 2112579"/>
              <a:gd name="connsiteY8" fmla="*/ 85544 h 969648"/>
              <a:gd name="connsiteX9" fmla="*/ 1891862 w 2112579"/>
              <a:gd name="connsiteY9" fmla="*/ 373394 h 969648"/>
              <a:gd name="connsiteX10" fmla="*/ 1975945 w 2112579"/>
              <a:gd name="connsiteY10" fmla="*/ 552070 h 969648"/>
              <a:gd name="connsiteX11" fmla="*/ 2017986 w 2112579"/>
              <a:gd name="connsiteY11" fmla="*/ 699215 h 969648"/>
              <a:gd name="connsiteX12" fmla="*/ 2112579 w 2112579"/>
              <a:gd name="connsiteY12" fmla="*/ 667684 h 969648"/>
              <a:gd name="connsiteX0" fmla="*/ 0 w 2112579"/>
              <a:gd name="connsiteY0" fmla="*/ 245705 h 957573"/>
              <a:gd name="connsiteX1" fmla="*/ 367862 w 2112579"/>
              <a:gd name="connsiteY1" fmla="*/ 508464 h 957573"/>
              <a:gd name="connsiteX2" fmla="*/ 735724 w 2112579"/>
              <a:gd name="connsiteY2" fmla="*/ 298257 h 957573"/>
              <a:gd name="connsiteX3" fmla="*/ 1142301 w 2112579"/>
              <a:gd name="connsiteY3" fmla="*/ 1461 h 957573"/>
              <a:gd name="connsiteX4" fmla="*/ 998285 w 2112579"/>
              <a:gd name="connsiteY4" fmla="*/ 289493 h 957573"/>
              <a:gd name="connsiteX5" fmla="*/ 998285 w 2112579"/>
              <a:gd name="connsiteY5" fmla="*/ 649533 h 957573"/>
              <a:gd name="connsiteX6" fmla="*/ 1502341 w 2112579"/>
              <a:gd name="connsiteY6" fmla="*/ 937565 h 957573"/>
              <a:gd name="connsiteX7" fmla="*/ 1418897 w 2112579"/>
              <a:gd name="connsiteY7" fmla="*/ 529484 h 957573"/>
              <a:gd name="connsiteX8" fmla="*/ 1502341 w 2112579"/>
              <a:gd name="connsiteY8" fmla="*/ 73469 h 957573"/>
              <a:gd name="connsiteX9" fmla="*/ 1891862 w 2112579"/>
              <a:gd name="connsiteY9" fmla="*/ 361319 h 957573"/>
              <a:gd name="connsiteX10" fmla="*/ 1975945 w 2112579"/>
              <a:gd name="connsiteY10" fmla="*/ 539995 h 957573"/>
              <a:gd name="connsiteX11" fmla="*/ 2017986 w 2112579"/>
              <a:gd name="connsiteY11" fmla="*/ 687140 h 957573"/>
              <a:gd name="connsiteX12" fmla="*/ 2112579 w 2112579"/>
              <a:gd name="connsiteY12" fmla="*/ 655609 h 957573"/>
              <a:gd name="connsiteX0" fmla="*/ 0 w 2112579"/>
              <a:gd name="connsiteY0" fmla="*/ 303339 h 1015207"/>
              <a:gd name="connsiteX1" fmla="*/ 367862 w 2112579"/>
              <a:gd name="connsiteY1" fmla="*/ 566098 h 1015207"/>
              <a:gd name="connsiteX2" fmla="*/ 735724 w 2112579"/>
              <a:gd name="connsiteY2" fmla="*/ 355891 h 1015207"/>
              <a:gd name="connsiteX3" fmla="*/ 1142301 w 2112579"/>
              <a:gd name="connsiteY3" fmla="*/ 59095 h 1015207"/>
              <a:gd name="connsiteX4" fmla="*/ 998285 w 2112579"/>
              <a:gd name="connsiteY4" fmla="*/ 347127 h 1015207"/>
              <a:gd name="connsiteX5" fmla="*/ 998285 w 2112579"/>
              <a:gd name="connsiteY5" fmla="*/ 707167 h 1015207"/>
              <a:gd name="connsiteX6" fmla="*/ 1502341 w 2112579"/>
              <a:gd name="connsiteY6" fmla="*/ 995199 h 1015207"/>
              <a:gd name="connsiteX7" fmla="*/ 1418897 w 2112579"/>
              <a:gd name="connsiteY7" fmla="*/ 587118 h 1015207"/>
              <a:gd name="connsiteX8" fmla="*/ 1502341 w 2112579"/>
              <a:gd name="connsiteY8" fmla="*/ 131103 h 1015207"/>
              <a:gd name="connsiteX9" fmla="*/ 1891862 w 2112579"/>
              <a:gd name="connsiteY9" fmla="*/ 418953 h 1015207"/>
              <a:gd name="connsiteX10" fmla="*/ 1975945 w 2112579"/>
              <a:gd name="connsiteY10" fmla="*/ 597629 h 1015207"/>
              <a:gd name="connsiteX11" fmla="*/ 2017986 w 2112579"/>
              <a:gd name="connsiteY11" fmla="*/ 744774 h 1015207"/>
              <a:gd name="connsiteX12" fmla="*/ 2112579 w 2112579"/>
              <a:gd name="connsiteY12" fmla="*/ 713243 h 1015207"/>
              <a:gd name="connsiteX0" fmla="*/ 0 w 2112579"/>
              <a:gd name="connsiteY0" fmla="*/ 447355 h 1159223"/>
              <a:gd name="connsiteX1" fmla="*/ 367862 w 2112579"/>
              <a:gd name="connsiteY1" fmla="*/ 710114 h 1159223"/>
              <a:gd name="connsiteX2" fmla="*/ 735724 w 2112579"/>
              <a:gd name="connsiteY2" fmla="*/ 499907 h 1159223"/>
              <a:gd name="connsiteX3" fmla="*/ 998285 w 2112579"/>
              <a:gd name="connsiteY3" fmla="*/ 59095 h 1159223"/>
              <a:gd name="connsiteX4" fmla="*/ 998285 w 2112579"/>
              <a:gd name="connsiteY4" fmla="*/ 491143 h 1159223"/>
              <a:gd name="connsiteX5" fmla="*/ 998285 w 2112579"/>
              <a:gd name="connsiteY5" fmla="*/ 851183 h 1159223"/>
              <a:gd name="connsiteX6" fmla="*/ 1502341 w 2112579"/>
              <a:gd name="connsiteY6" fmla="*/ 1139215 h 1159223"/>
              <a:gd name="connsiteX7" fmla="*/ 1418897 w 2112579"/>
              <a:gd name="connsiteY7" fmla="*/ 731134 h 1159223"/>
              <a:gd name="connsiteX8" fmla="*/ 1502341 w 2112579"/>
              <a:gd name="connsiteY8" fmla="*/ 275119 h 1159223"/>
              <a:gd name="connsiteX9" fmla="*/ 1891862 w 2112579"/>
              <a:gd name="connsiteY9" fmla="*/ 562969 h 1159223"/>
              <a:gd name="connsiteX10" fmla="*/ 1975945 w 2112579"/>
              <a:gd name="connsiteY10" fmla="*/ 741645 h 1159223"/>
              <a:gd name="connsiteX11" fmla="*/ 2017986 w 2112579"/>
              <a:gd name="connsiteY11" fmla="*/ 888790 h 1159223"/>
              <a:gd name="connsiteX12" fmla="*/ 2112579 w 2112579"/>
              <a:gd name="connsiteY12" fmla="*/ 857259 h 1159223"/>
              <a:gd name="connsiteX0" fmla="*/ 0 w 2112579"/>
              <a:gd name="connsiteY0" fmla="*/ 447355 h 1159223"/>
              <a:gd name="connsiteX1" fmla="*/ 367862 w 2112579"/>
              <a:gd name="connsiteY1" fmla="*/ 710114 h 1159223"/>
              <a:gd name="connsiteX2" fmla="*/ 735724 w 2112579"/>
              <a:gd name="connsiteY2" fmla="*/ 499907 h 1159223"/>
              <a:gd name="connsiteX3" fmla="*/ 998285 w 2112579"/>
              <a:gd name="connsiteY3" fmla="*/ 59095 h 1159223"/>
              <a:gd name="connsiteX4" fmla="*/ 998285 w 2112579"/>
              <a:gd name="connsiteY4" fmla="*/ 491143 h 1159223"/>
              <a:gd name="connsiteX5" fmla="*/ 998285 w 2112579"/>
              <a:gd name="connsiteY5" fmla="*/ 851183 h 1159223"/>
              <a:gd name="connsiteX6" fmla="*/ 1502341 w 2112579"/>
              <a:gd name="connsiteY6" fmla="*/ 1139215 h 1159223"/>
              <a:gd name="connsiteX7" fmla="*/ 1418897 w 2112579"/>
              <a:gd name="connsiteY7" fmla="*/ 731134 h 1159223"/>
              <a:gd name="connsiteX8" fmla="*/ 1502341 w 2112579"/>
              <a:gd name="connsiteY8" fmla="*/ 275119 h 1159223"/>
              <a:gd name="connsiteX9" fmla="*/ 1891862 w 2112579"/>
              <a:gd name="connsiteY9" fmla="*/ 562969 h 1159223"/>
              <a:gd name="connsiteX10" fmla="*/ 1975945 w 2112579"/>
              <a:gd name="connsiteY10" fmla="*/ 741645 h 1159223"/>
              <a:gd name="connsiteX11" fmla="*/ 2017986 w 2112579"/>
              <a:gd name="connsiteY11" fmla="*/ 888790 h 1159223"/>
              <a:gd name="connsiteX12" fmla="*/ 2112579 w 2112579"/>
              <a:gd name="connsiteY12" fmla="*/ 857259 h 11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579" h="1159223">
                <a:moveTo>
                  <a:pt x="0" y="447355"/>
                </a:moveTo>
                <a:cubicBezTo>
                  <a:pt x="122620" y="574355"/>
                  <a:pt x="245241" y="701355"/>
                  <a:pt x="367862" y="710114"/>
                </a:cubicBezTo>
                <a:cubicBezTo>
                  <a:pt x="490483" y="718873"/>
                  <a:pt x="630654" y="608410"/>
                  <a:pt x="735724" y="499907"/>
                </a:cubicBezTo>
                <a:cubicBezTo>
                  <a:pt x="840794" y="391404"/>
                  <a:pt x="693529" y="0"/>
                  <a:pt x="998285" y="59095"/>
                </a:cubicBezTo>
                <a:cubicBezTo>
                  <a:pt x="1369628" y="120073"/>
                  <a:pt x="998285" y="359128"/>
                  <a:pt x="998285" y="491143"/>
                </a:cubicBezTo>
                <a:cubicBezTo>
                  <a:pt x="998285" y="623158"/>
                  <a:pt x="914276" y="743171"/>
                  <a:pt x="998285" y="851183"/>
                </a:cubicBezTo>
                <a:cubicBezTo>
                  <a:pt x="1082294" y="959195"/>
                  <a:pt x="1432239" y="1159223"/>
                  <a:pt x="1502341" y="1139215"/>
                </a:cubicBezTo>
                <a:cubicBezTo>
                  <a:pt x="1572443" y="1119207"/>
                  <a:pt x="1418897" y="875150"/>
                  <a:pt x="1418897" y="731134"/>
                </a:cubicBezTo>
                <a:cubicBezTo>
                  <a:pt x="1418897" y="587118"/>
                  <a:pt x="1423514" y="303146"/>
                  <a:pt x="1502341" y="275119"/>
                </a:cubicBezTo>
                <a:cubicBezTo>
                  <a:pt x="1581168" y="247092"/>
                  <a:pt x="1812928" y="485215"/>
                  <a:pt x="1891862" y="562969"/>
                </a:cubicBezTo>
                <a:cubicBezTo>
                  <a:pt x="1970796" y="640723"/>
                  <a:pt x="1954924" y="687342"/>
                  <a:pt x="1975945" y="741645"/>
                </a:cubicBezTo>
                <a:cubicBezTo>
                  <a:pt x="1996966" y="795948"/>
                  <a:pt x="1995214" y="869521"/>
                  <a:pt x="2017986" y="888790"/>
                </a:cubicBezTo>
                <a:cubicBezTo>
                  <a:pt x="2040758" y="908059"/>
                  <a:pt x="2076668" y="882659"/>
                  <a:pt x="2112579" y="85725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7596336" y="1484784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</a:p>
        </p:txBody>
      </p:sp>
      <p:cxnSp>
        <p:nvCxnSpPr>
          <p:cNvPr id="87" name="Curved Connector 86"/>
          <p:cNvCxnSpPr>
            <a:stCxn id="32" idx="6"/>
            <a:endCxn id="86" idx="2"/>
          </p:cNvCxnSpPr>
          <p:nvPr/>
        </p:nvCxnSpPr>
        <p:spPr bwMode="auto">
          <a:xfrm>
            <a:off x="6588224" y="1520788"/>
            <a:ext cx="1008112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Oval 87"/>
          <p:cNvSpPr/>
          <p:nvPr/>
        </p:nvSpPr>
        <p:spPr bwMode="auto">
          <a:xfrm>
            <a:off x="6300192" y="3717032"/>
            <a:ext cx="36004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cxnSp>
        <p:nvCxnSpPr>
          <p:cNvPr id="89" name="Curved Connector 88"/>
          <p:cNvCxnSpPr>
            <a:stCxn id="88" idx="4"/>
            <a:endCxn id="23" idx="1"/>
          </p:cNvCxnSpPr>
          <p:nvPr/>
        </p:nvCxnSpPr>
        <p:spPr bwMode="auto">
          <a:xfrm rot="16200000" flipH="1">
            <a:off x="6606226" y="3951057"/>
            <a:ext cx="412767" cy="66479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67944" y="11247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15616" y="11247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NZ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771800" y="12687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NZ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283968" y="15819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95536" y="2492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971600" y="18448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NZ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475656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259632" y="25649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084168" y="19888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 8</a:t>
            </a:r>
            <a:endParaRPr lang="en-NZ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508104" y="184482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NZ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300192" y="24928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</a:t>
            </a:r>
            <a:endParaRPr lang="en-NZ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48264" y="134076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/>
              <a:t>6</a:t>
            </a:r>
            <a:endParaRPr lang="en-NZ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860032" y="30689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7</a:t>
            </a:r>
            <a:endParaRPr lang="en-NZ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740352" y="22048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139952" y="27809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9</a:t>
            </a:r>
            <a:endParaRPr lang="en-NZ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172400" y="2924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91880" y="29249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8</a:t>
            </a:r>
            <a:endParaRPr lang="en-NZ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740352" y="37170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85144" y="24928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NZ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884368" y="4293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10" name="TextBox 109"/>
          <p:cNvSpPr txBox="1"/>
          <p:nvPr/>
        </p:nvSpPr>
        <p:spPr>
          <a:xfrm flipH="1">
            <a:off x="6660232" y="40050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55776" y="41490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NZ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43808" y="3573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NZ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9552" y="37170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99592" y="46531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51520" y="49411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475656" y="53894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99592" y="51571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en-NZ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403648" y="6165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NZ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83768" y="6165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67744" y="2636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10074" y="4139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NZ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979712" y="53732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NZ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62202" y="57959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499992" y="53732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34410" y="49504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854490" y="45091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NZ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0394" y="42210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004048" y="3779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910274" y="3707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275856" y="43558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NZ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838266" y="500388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910274" y="42117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NZ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278426" y="54359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868144" y="58052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</a:t>
            </a:r>
            <a:endParaRPr lang="en-NZ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156176" y="63720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</a:t>
            </a:r>
            <a:endParaRPr lang="en-NZ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236296" y="58679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NZ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172400" y="5651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NZ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654690" y="48598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NZ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020272" y="5147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NZ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63888" y="2060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NZ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419872" y="15567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63850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heuristic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heuristic estimate of the remaining path is admissible if</a:t>
            </a:r>
            <a:br>
              <a:rPr lang="en-US" sz="2000" dirty="0" smtClean="0"/>
            </a:br>
            <a:r>
              <a:rPr lang="en-US" sz="2000" dirty="0" smtClean="0"/>
              <a:t> 	it always underestimates the remaining cost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If it is not admissible, it may not find the shortest path:</a:t>
            </a:r>
          </a:p>
          <a:p>
            <a:pPr>
              <a:buNone/>
            </a:pPr>
            <a:endParaRPr lang="en-NZ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2771800" y="4463243"/>
            <a:ext cx="743478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1400" dirty="0" smtClean="0"/>
              <a:t>  /40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23728" y="3265239"/>
            <a:ext cx="743478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sz="1400" dirty="0" smtClean="0"/>
              <a:t> /25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71600" y="4463243"/>
            <a:ext cx="743478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 /30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4463243"/>
            <a:ext cx="743478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1400" dirty="0" smtClean="0"/>
              <a:t> /25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72200" y="4463243"/>
            <a:ext cx="743478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 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20072" y="3265239"/>
            <a:ext cx="743478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Y /7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" name="Shape 130"/>
          <p:cNvCxnSpPr>
            <a:stCxn id="7" idx="6"/>
            <a:endCxn id="9" idx="2"/>
          </p:cNvCxnSpPr>
          <p:nvPr/>
        </p:nvCxnSpPr>
        <p:spPr bwMode="auto">
          <a:xfrm>
            <a:off x="5315478" y="4643263"/>
            <a:ext cx="1056722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Curved Connector 132"/>
          <p:cNvCxnSpPr>
            <a:stCxn id="5" idx="2"/>
            <a:endCxn id="6" idx="0"/>
          </p:cNvCxnSpPr>
          <p:nvPr/>
        </p:nvCxnSpPr>
        <p:spPr bwMode="auto">
          <a:xfrm rot="10800000" flipV="1">
            <a:off x="1343340" y="3445259"/>
            <a:ext cx="780389" cy="10179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Curved Connector 14"/>
          <p:cNvCxnSpPr>
            <a:stCxn id="6" idx="6"/>
            <a:endCxn id="4" idx="2"/>
          </p:cNvCxnSpPr>
          <p:nvPr/>
        </p:nvCxnSpPr>
        <p:spPr bwMode="auto">
          <a:xfrm>
            <a:off x="1715078" y="4643263"/>
            <a:ext cx="1056722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Curved Connector 136"/>
          <p:cNvCxnSpPr>
            <a:stCxn id="4" idx="6"/>
            <a:endCxn id="7" idx="2"/>
          </p:cNvCxnSpPr>
          <p:nvPr/>
        </p:nvCxnSpPr>
        <p:spPr bwMode="auto">
          <a:xfrm>
            <a:off x="3515278" y="4643263"/>
            <a:ext cx="1056722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Curved Connector 166"/>
          <p:cNvCxnSpPr>
            <a:stCxn id="10" idx="6"/>
            <a:endCxn id="9" idx="0"/>
          </p:cNvCxnSpPr>
          <p:nvPr/>
        </p:nvCxnSpPr>
        <p:spPr bwMode="auto">
          <a:xfrm>
            <a:off x="5963550" y="3445259"/>
            <a:ext cx="780389" cy="101798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hape 19"/>
          <p:cNvCxnSpPr>
            <a:stCxn id="10" idx="2"/>
            <a:endCxn id="84" idx="6"/>
          </p:cNvCxnSpPr>
          <p:nvPr/>
        </p:nvCxnSpPr>
        <p:spPr bwMode="auto">
          <a:xfrm rot="10800000">
            <a:off x="4379374" y="3445259"/>
            <a:ext cx="840698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331640" y="35010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128" y="46531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46531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348802" y="35010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051720" y="46531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131840" y="31932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84" name="Oval 83"/>
          <p:cNvSpPr/>
          <p:nvPr/>
        </p:nvSpPr>
        <p:spPr bwMode="auto">
          <a:xfrm>
            <a:off x="3635896" y="3265239"/>
            <a:ext cx="743478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1400" dirty="0" smtClean="0"/>
              <a:t> /15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5" name="Shape 19"/>
          <p:cNvCxnSpPr>
            <a:stCxn id="84" idx="2"/>
            <a:endCxn id="5" idx="6"/>
          </p:cNvCxnSpPr>
          <p:nvPr/>
        </p:nvCxnSpPr>
        <p:spPr bwMode="auto">
          <a:xfrm rot="10800000">
            <a:off x="2867206" y="3445259"/>
            <a:ext cx="768690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548602" y="31932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98" name="Rectangle 97"/>
          <p:cNvSpPr/>
          <p:nvPr/>
        </p:nvSpPr>
        <p:spPr bwMode="auto">
          <a:xfrm>
            <a:off x="611560" y="5877272"/>
            <a:ext cx="8136904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1520" y="3176971"/>
            <a:ext cx="885454" cy="340295"/>
          </a:xfrm>
          <a:prstGeom prst="wedgeRoundRectCallout">
            <a:avLst>
              <a:gd name="adj1" fmla="val 82880"/>
              <a:gd name="adj2" fmla="val 355057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47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heuristic</a:t>
            </a:r>
            <a:r>
              <a:rPr lang="en-US" smtClean="0"/>
              <a:t>:  monotonic/consistent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Admissible is not enough for the fast version of A*:</a:t>
            </a:r>
          </a:p>
          <a:p>
            <a:pPr>
              <a:buNone/>
            </a:pPr>
            <a:r>
              <a:rPr lang="en-US" sz="2000" dirty="0" smtClean="0"/>
              <a:t>	When visit a node, must be the best path to a node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To be able to commit to visited nodes:</a:t>
            </a:r>
          </a:p>
          <a:p>
            <a:pPr marL="674687" lvl="2" indent="-266700">
              <a:spcBef>
                <a:spcPts val="600"/>
              </a:spcBef>
            </a:pPr>
            <a:r>
              <a:rPr lang="pt-BR" sz="2000" dirty="0"/>
              <a:t>heuristic </a:t>
            </a:r>
            <a:r>
              <a:rPr lang="pt-BR" sz="2000" dirty="0" smtClean="0"/>
              <a:t>must get </a:t>
            </a:r>
            <a:r>
              <a:rPr lang="pt-BR" sz="2000" dirty="0"/>
              <a:t>more accurate as you go along a </a:t>
            </a:r>
            <a:r>
              <a:rPr lang="pt-BR" sz="2000" dirty="0" smtClean="0"/>
              <a:t>path</a:t>
            </a:r>
            <a:endParaRPr lang="en-US" sz="20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	d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 + h(X)  </a:t>
            </a:r>
            <a:r>
              <a:rPr lang="en-US" sz="2000" dirty="0" smtClean="0"/>
              <a:t>&lt;=   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x </a:t>
            </a:r>
            <a:r>
              <a:rPr lang="en-US" sz="2000" dirty="0" smtClean="0"/>
              <a:t>+ 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xy</a:t>
            </a:r>
            <a:r>
              <a:rPr lang="en-US" sz="2000" dirty="0" smtClean="0"/>
              <a:t> + h(Y)    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Consistent heuristic</a:t>
            </a:r>
            <a:r>
              <a:rPr lang="pt-BR" sz="2000" dirty="0" smtClean="0"/>
              <a:t>:  </a:t>
            </a:r>
            <a:r>
              <a:rPr lang="pt-BR" sz="2000" dirty="0" smtClean="0"/>
              <a:t>h(X</a:t>
            </a:r>
            <a:r>
              <a:rPr lang="pt-BR" sz="2000" dirty="0"/>
              <a:t>) </a:t>
            </a:r>
            <a:r>
              <a:rPr lang="pt-BR" sz="2000" dirty="0" smtClean="0"/>
              <a:t>- h(Y</a:t>
            </a:r>
            <a:r>
              <a:rPr lang="pt-BR" sz="2000" dirty="0"/>
              <a:t>) </a:t>
            </a:r>
            <a:r>
              <a:rPr lang="pt-BR" sz="2000" dirty="0"/>
              <a:t>&lt;</a:t>
            </a:r>
            <a:r>
              <a:rPr lang="pt-BR" sz="2000" dirty="0" smtClean="0"/>
              <a:t>=   W</a:t>
            </a:r>
            <a:r>
              <a:rPr lang="pt-BR" sz="2000" baseline="-25000" dirty="0" smtClean="0"/>
              <a:t>xy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400" dirty="0" smtClean="0"/>
              <a:t>NB! See excellent discussion on this in Wikipedia article on A* search. What matters is the </a:t>
            </a:r>
            <a:r>
              <a:rPr lang="pt-BR" sz="1400" i="1" dirty="0" smtClean="0"/>
              <a:t>priority</a:t>
            </a:r>
            <a:r>
              <a:rPr lang="pt-BR" sz="1400" dirty="0" smtClean="0"/>
              <a:t> on the queue which is the </a:t>
            </a:r>
            <a:r>
              <a:rPr lang="pt-BR" sz="1400" i="1" dirty="0" smtClean="0"/>
              <a:t>total path length</a:t>
            </a:r>
            <a:r>
              <a:rPr lang="pt-BR" sz="1400" dirty="0" smtClean="0"/>
              <a:t>. Its essential that once you “greedily” commit to the node, you can never later find a node with a smaller priority (total path length) value – this what makes fast version of A* work.</a:t>
            </a:r>
            <a:endParaRPr lang="pt-BR" sz="1400" baseline="-25000" dirty="0" smtClean="0"/>
          </a:p>
          <a:p>
            <a:pPr>
              <a:spcBef>
                <a:spcPts val="2400"/>
              </a:spcBef>
              <a:buNone/>
            </a:pPr>
            <a:r>
              <a:rPr lang="en-US" sz="2000" dirty="0" smtClean="0"/>
              <a:t>	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555776" y="3356992"/>
            <a:ext cx="72008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1400" dirty="0" smtClean="0"/>
              <a:t>/100</a:t>
            </a:r>
            <a:r>
              <a:rPr lang="en-NZ" sz="1400" dirty="0" smtClean="0"/>
              <a:t>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55776" y="2060848"/>
            <a:ext cx="72008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sz="1400" dirty="0" smtClean="0"/>
              <a:t> /10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87624" y="3356992"/>
            <a:ext cx="72008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1400" dirty="0" smtClean="0"/>
              <a:t> /20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96136" y="2276872"/>
            <a:ext cx="720080" cy="36004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Curved Connector 132"/>
          <p:cNvCxnSpPr>
            <a:stCxn id="5" idx="2"/>
            <a:endCxn id="6" idx="0"/>
          </p:cNvCxnSpPr>
          <p:nvPr/>
        </p:nvCxnSpPr>
        <p:spPr bwMode="auto">
          <a:xfrm rot="10800000" flipV="1">
            <a:off x="1547664" y="2240868"/>
            <a:ext cx="1008112" cy="111612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Curved Connector 11"/>
          <p:cNvCxnSpPr>
            <a:stCxn id="6" idx="6"/>
            <a:endCxn id="4" idx="2"/>
          </p:cNvCxnSpPr>
          <p:nvPr/>
        </p:nvCxnSpPr>
        <p:spPr bwMode="auto">
          <a:xfrm>
            <a:off x="1907704" y="3537012"/>
            <a:ext cx="648072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Curved Connector 136"/>
          <p:cNvCxnSpPr>
            <a:stCxn id="4" idx="6"/>
            <a:endCxn id="22" idx="2"/>
          </p:cNvCxnSpPr>
          <p:nvPr/>
        </p:nvCxnSpPr>
        <p:spPr bwMode="auto">
          <a:xfrm>
            <a:off x="3275856" y="3537012"/>
            <a:ext cx="504056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hape 19"/>
          <p:cNvCxnSpPr>
            <a:stCxn id="9" idx="2"/>
            <a:endCxn id="22" idx="6"/>
          </p:cNvCxnSpPr>
          <p:nvPr/>
        </p:nvCxnSpPr>
        <p:spPr bwMode="auto">
          <a:xfrm rot="10800000" flipV="1">
            <a:off x="4499992" y="2456892"/>
            <a:ext cx="1296144" cy="108012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47664" y="22048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3852" y="35010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35010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NZ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6514" y="232913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NZ" sz="1400" dirty="0"/>
          </a:p>
        </p:txBody>
      </p:sp>
      <p:sp>
        <p:nvSpPr>
          <p:cNvPr id="22" name="Oval 21"/>
          <p:cNvSpPr/>
          <p:nvPr/>
        </p:nvSpPr>
        <p:spPr bwMode="auto">
          <a:xfrm>
            <a:off x="3779912" y="3356992"/>
            <a:ext cx="720080" cy="3600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1400" dirty="0" smtClean="0"/>
              <a:t> /20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3" name="Shape 19"/>
          <p:cNvCxnSpPr>
            <a:stCxn id="22" idx="0"/>
            <a:endCxn id="5" idx="6"/>
          </p:cNvCxnSpPr>
          <p:nvPr/>
        </p:nvCxnSpPr>
        <p:spPr bwMode="auto">
          <a:xfrm rot="16200000" flipV="1">
            <a:off x="3149842" y="2366882"/>
            <a:ext cx="1116124" cy="864096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644008" y="2492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</a:t>
            </a:r>
            <a:endParaRPr lang="en-NZ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148898" y="5085184"/>
            <a:ext cx="2455550" cy="504056"/>
            <a:chOff x="1331640" y="5301208"/>
            <a:chExt cx="2455550" cy="504056"/>
          </a:xfrm>
        </p:grpSpPr>
        <p:sp>
          <p:nvSpPr>
            <p:cNvPr id="19" name="Oval 18"/>
            <p:cNvSpPr/>
            <p:nvPr/>
          </p:nvSpPr>
          <p:spPr bwMode="auto">
            <a:xfrm>
              <a:off x="2203014" y="54452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X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   /h(X)</a:t>
              </a:r>
              <a:r>
                <a:rPr lang="en-NZ" sz="1400" dirty="0" smtClean="0"/>
                <a:t>    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5" name="Curved Connector 136"/>
            <p:cNvCxnSpPr>
              <a:stCxn id="19" idx="6"/>
              <a:endCxn id="27" idx="2"/>
            </p:cNvCxnSpPr>
            <p:nvPr/>
          </p:nvCxnSpPr>
          <p:spPr bwMode="auto">
            <a:xfrm>
              <a:off x="2563054" y="5625244"/>
              <a:ext cx="864096" cy="15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842702" y="530120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</a:t>
              </a:r>
              <a:r>
                <a:rPr lang="en-US" sz="1400" baseline="-25000" dirty="0" err="1" smtClean="0"/>
                <a:t>xy</a:t>
              </a:r>
              <a:endParaRPr lang="en-NZ" sz="1400" dirty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427150" y="5445224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Y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   /h(Y)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9" name="Straight Connector 28"/>
            <p:cNvCxnSpPr>
              <a:endCxn id="19" idx="2"/>
            </p:cNvCxnSpPr>
            <p:nvPr/>
          </p:nvCxnSpPr>
          <p:spPr bwMode="auto">
            <a:xfrm flipV="1">
              <a:off x="1331640" y="5625244"/>
              <a:ext cx="871374" cy="59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475656" y="5322694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</a:t>
              </a:r>
              <a:r>
                <a:rPr lang="en-US" sz="1400" baseline="-25000" dirty="0" err="1" smtClean="0"/>
                <a:t>x</a:t>
              </a:r>
              <a:endParaRPr lang="en-NZ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1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A* heuristic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Consistent heuristics can be hard to find</a:t>
            </a:r>
            <a:br>
              <a:rPr lang="en-NZ" sz="2000" dirty="0" smtClean="0"/>
            </a:br>
            <a:r>
              <a:rPr lang="en-NZ" sz="2000" dirty="0" smtClean="0"/>
              <a:t>(Euclidean distance to goal </a:t>
            </a:r>
            <a:r>
              <a:rPr lang="en-NZ" sz="2000" i="1" dirty="0" smtClean="0"/>
              <a:t>is </a:t>
            </a:r>
            <a:r>
              <a:rPr lang="en-NZ" sz="2000" dirty="0" smtClean="0"/>
              <a:t> consistent)</a:t>
            </a:r>
            <a:endParaRPr lang="en-NZ" sz="2000" i="1" dirty="0" smtClean="0"/>
          </a:p>
          <a:p>
            <a:pPr lvl="1">
              <a:buNone/>
            </a:pPr>
            <a:endParaRPr lang="en-NZ" sz="2000" dirty="0" smtClean="0"/>
          </a:p>
          <a:p>
            <a:r>
              <a:rPr lang="en-NZ" sz="2000" dirty="0" smtClean="0"/>
              <a:t>If the estimate is admissible, but is not consistent,</a:t>
            </a:r>
            <a:br>
              <a:rPr lang="en-NZ" sz="2000" dirty="0" smtClean="0"/>
            </a:br>
            <a:r>
              <a:rPr lang="en-NZ" sz="2000" dirty="0" smtClean="0"/>
              <a:t>then:</a:t>
            </a:r>
          </a:p>
          <a:p>
            <a:pPr lvl="1">
              <a:buNone/>
            </a:pPr>
            <a:r>
              <a:rPr lang="en-NZ" sz="1800" dirty="0" smtClean="0"/>
              <a:t>⇒</a:t>
            </a:r>
            <a:r>
              <a:rPr lang="en-NZ" sz="2000" dirty="0" smtClean="0"/>
              <a:t> cannot commit to a node when we take it off the queue</a:t>
            </a:r>
          </a:p>
          <a:p>
            <a:pPr lvl="2">
              <a:buNone/>
            </a:pPr>
            <a:r>
              <a:rPr lang="en-NZ" sz="1800" dirty="0" smtClean="0"/>
              <a:t>⇒</a:t>
            </a:r>
            <a:r>
              <a:rPr lang="en-NZ" sz="2000" dirty="0" smtClean="0"/>
              <a:t>  may need to revisit nodes</a:t>
            </a:r>
          </a:p>
          <a:p>
            <a:pPr lvl="2">
              <a:buNone/>
            </a:pPr>
            <a:r>
              <a:rPr lang="en-NZ" sz="1800" dirty="0" smtClean="0"/>
              <a:t>⇒</a:t>
            </a:r>
            <a:r>
              <a:rPr lang="en-NZ" sz="2000" dirty="0" smtClean="0"/>
              <a:t> no point in the visited set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NZ" sz="2000" dirty="0" smtClean="0"/>
          </a:p>
          <a:p>
            <a:r>
              <a:rPr lang="en-NZ" sz="2000" dirty="0" smtClean="0"/>
              <a:t>Do we have to keep searching all possible paths?</a:t>
            </a:r>
          </a:p>
          <a:p>
            <a:r>
              <a:rPr lang="en-NZ" sz="2000" dirty="0" smtClean="0"/>
              <a:t>When is it not worth putting a neighbour on the fringe? </a:t>
            </a:r>
          </a:p>
          <a:p>
            <a:pPr lvl="1">
              <a:buNone/>
            </a:pPr>
            <a:r>
              <a:rPr lang="en-NZ" sz="2000" dirty="0" smtClean="0"/>
              <a:t>If this path to the neighbour is worse than the best to neighbour so far.</a:t>
            </a:r>
          </a:p>
          <a:p>
            <a:pPr lvl="1">
              <a:buNone/>
            </a:pPr>
            <a:r>
              <a:rPr lang="en-US" sz="2000" dirty="0" smtClean="0"/>
              <a:t>If this path to the 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is worse than the best path to the goal so far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1139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435909" y="1700808"/>
            <a:ext cx="1899264" cy="288032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72616" y="6569968"/>
            <a:ext cx="5598767" cy="288032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56542" y="5183660"/>
            <a:ext cx="3422216" cy="288032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29243" y="5876814"/>
            <a:ext cx="2873053" cy="288032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 (slow version) 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1800" i="1" dirty="0" smtClean="0"/>
              <a:t>No </a:t>
            </a:r>
            <a:r>
              <a:rPr lang="en-NZ" sz="1800" i="1" u="sng" dirty="0" smtClean="0"/>
              <a:t>visited set</a:t>
            </a:r>
            <a:r>
              <a:rPr lang="en-NZ" sz="1800" i="1" dirty="0" smtClean="0"/>
              <a:t>!</a:t>
            </a:r>
            <a:r>
              <a:rPr lang="en-NZ" sz="1800" dirty="0" smtClean="0"/>
              <a:t> But must store length of best path to each node</a:t>
            </a:r>
          </a:p>
          <a:p>
            <a:pPr lvl="1">
              <a:spcBef>
                <a:spcPts val="1200"/>
              </a:spcBef>
              <a:buNone/>
            </a:pPr>
            <a:r>
              <a:rPr lang="en-NZ" sz="1800" dirty="0" smtClean="0"/>
              <a:t>Initialise: </a:t>
            </a:r>
            <a:r>
              <a:rPr lang="en-NZ" sz="1800" i="1" dirty="0" err="1" smtClean="0"/>
              <a:t>bestToGoal</a:t>
            </a:r>
            <a:r>
              <a:rPr lang="en-NZ" sz="1800" i="1" dirty="0" smtClean="0"/>
              <a:t> </a:t>
            </a:r>
            <a:r>
              <a:rPr lang="en-NZ" sz="1800" dirty="0" smtClean="0"/>
              <a:t>← </a:t>
            </a:r>
            <a:r>
              <a:rPr lang="en-NZ" sz="1800" dirty="0">
                <a:sym typeface="Symbol"/>
              </a:rPr>
              <a:t> </a:t>
            </a:r>
            <a:r>
              <a:rPr lang="en-NZ" sz="1800" dirty="0" smtClean="0">
                <a:sym typeface="Symbol"/>
              </a:rPr>
              <a:t>, </a:t>
            </a:r>
            <a:r>
              <a:rPr lang="en-NZ" sz="1800" dirty="0" smtClean="0"/>
              <a:t>for all nodes </a:t>
            </a:r>
            <a:r>
              <a:rPr lang="en-NZ" sz="1800" i="1" dirty="0" err="1" smtClean="0"/>
              <a:t>node.pathLength</a:t>
            </a:r>
            <a:r>
              <a:rPr lang="en-NZ" sz="1800" dirty="0" smtClean="0"/>
              <a:t>  ← </a:t>
            </a:r>
            <a:r>
              <a:rPr lang="en-NZ" sz="1800" dirty="0" smtClean="0">
                <a:sym typeface="Symbol"/>
              </a:rPr>
              <a:t></a:t>
            </a:r>
            <a:r>
              <a:rPr lang="en-NZ" sz="1800" dirty="0" smtClean="0"/>
              <a:t>   </a:t>
            </a:r>
          </a:p>
          <a:p>
            <a:pPr lvl="1">
              <a:buNone/>
              <a:tabLst>
                <a:tab pos="5289550" algn="l"/>
              </a:tabLst>
            </a:pPr>
            <a:r>
              <a:rPr lang="en-NZ" sz="1800" i="1" dirty="0" err="1" smtClean="0"/>
              <a:t>fringe.</a:t>
            </a:r>
            <a:r>
              <a:rPr lang="en-NZ" sz="1800" dirty="0" err="1" smtClean="0"/>
              <a:t>enqueue</a:t>
            </a:r>
            <a:r>
              <a:rPr lang="en-NZ" sz="1800" dirty="0" smtClean="0"/>
              <a:t>(</a:t>
            </a:r>
            <a:r>
              <a:rPr lang="en-NZ" sz="1800" dirty="0" smtClean="0">
                <a:sym typeface="Symbol"/>
              </a:rPr>
              <a:t></a:t>
            </a:r>
            <a:r>
              <a:rPr lang="en-NZ" sz="1800" i="1" dirty="0" smtClean="0">
                <a:sym typeface="Symbol"/>
              </a:rPr>
              <a:t>start, null, </a:t>
            </a:r>
            <a:r>
              <a:rPr lang="en-NZ" sz="1800" dirty="0" smtClean="0">
                <a:sym typeface="Symbol"/>
              </a:rPr>
              <a:t>0, estimate(</a:t>
            </a:r>
            <a:r>
              <a:rPr lang="en-NZ" sz="1800" i="1" dirty="0" smtClean="0">
                <a:sym typeface="Symbol"/>
              </a:rPr>
              <a:t>start, goal </a:t>
            </a:r>
            <a:r>
              <a:rPr lang="en-NZ" sz="1800" dirty="0" smtClean="0">
                <a:sym typeface="Symbol"/>
              </a:rPr>
              <a:t>) </a:t>
            </a:r>
            <a:r>
              <a:rPr lang="en-NZ" sz="1800" dirty="0" smtClean="0"/>
              <a:t>)  </a:t>
            </a:r>
          </a:p>
          <a:p>
            <a:pPr lvl="1">
              <a:buNone/>
              <a:tabLst>
                <a:tab pos="5289550" algn="l"/>
              </a:tabLst>
            </a:pPr>
            <a:r>
              <a:rPr lang="en-NZ" sz="1800" b="1" dirty="0" smtClean="0"/>
              <a:t>Repeat</a:t>
            </a:r>
            <a:r>
              <a:rPr lang="en-NZ" sz="1800" dirty="0" smtClean="0"/>
              <a:t> </a:t>
            </a:r>
            <a:r>
              <a:rPr lang="en-NZ" sz="1800" b="1" dirty="0" smtClean="0"/>
              <a:t>until</a:t>
            </a:r>
            <a:r>
              <a:rPr lang="en-NZ" sz="1800" dirty="0" smtClean="0"/>
              <a:t> </a:t>
            </a:r>
            <a:r>
              <a:rPr lang="en-NZ" sz="1800" i="1" dirty="0" smtClean="0"/>
              <a:t>fringe</a:t>
            </a:r>
            <a:r>
              <a:rPr lang="en-NZ" sz="1800" dirty="0" smtClean="0"/>
              <a:t>  is empty: </a:t>
            </a:r>
          </a:p>
          <a:p>
            <a:pPr marL="990600" lvl="2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dirty="0" smtClean="0">
                <a:sym typeface="Symbol"/>
              </a:rPr>
              <a:t></a:t>
            </a:r>
            <a:r>
              <a:rPr lang="en-NZ" sz="1800" i="1" dirty="0" smtClean="0">
                <a:sym typeface="Symbol"/>
              </a:rPr>
              <a:t>node, from, </a:t>
            </a:r>
            <a:r>
              <a:rPr lang="en-NZ" sz="1800" i="1" dirty="0" err="1" smtClean="0">
                <a:sym typeface="Symbol"/>
              </a:rPr>
              <a:t>costToHere</a:t>
            </a:r>
            <a:r>
              <a:rPr lang="en-NZ" sz="1800" i="1" dirty="0" smtClean="0">
                <a:sym typeface="Symbol"/>
              </a:rPr>
              <a:t>, </a:t>
            </a:r>
            <a:r>
              <a:rPr lang="en-NZ" sz="1800" i="1" dirty="0" err="1" smtClean="0">
                <a:sym typeface="Symbol"/>
              </a:rPr>
              <a:t>totalCostToGoal</a:t>
            </a:r>
            <a:r>
              <a:rPr lang="en-NZ" sz="1800" dirty="0" smtClean="0">
                <a:sym typeface="Symbol"/>
              </a:rPr>
              <a:t>   </a:t>
            </a:r>
            <a:r>
              <a:rPr lang="en-NZ" sz="1800" i="1" dirty="0" smtClean="0"/>
              <a:t> ←</a:t>
            </a:r>
            <a:r>
              <a:rPr lang="en-NZ" sz="1800" dirty="0" smtClean="0"/>
              <a:t> </a:t>
            </a:r>
            <a:r>
              <a:rPr lang="en-NZ" sz="1800" i="1" dirty="0" err="1" smtClean="0"/>
              <a:t>fringe.</a:t>
            </a:r>
            <a:r>
              <a:rPr lang="en-NZ" sz="1800" dirty="0" err="1" smtClean="0"/>
              <a:t>dequeue</a:t>
            </a:r>
            <a:endParaRPr lang="en-NZ" sz="1800" dirty="0" smtClean="0"/>
          </a:p>
          <a:p>
            <a:pPr marL="990600" lvl="2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b="1" dirty="0" smtClean="0"/>
              <a:t>If</a:t>
            </a:r>
            <a:r>
              <a:rPr lang="en-NZ" sz="1800" i="1" dirty="0" smtClean="0"/>
              <a:t>  </a:t>
            </a:r>
            <a:r>
              <a:rPr lang="en-NZ" sz="1800" i="1" dirty="0" err="1" smtClean="0"/>
              <a:t>costToHere</a:t>
            </a:r>
            <a:r>
              <a:rPr lang="en-NZ" sz="1800" i="1" dirty="0" smtClean="0"/>
              <a:t> &lt; </a:t>
            </a:r>
            <a:r>
              <a:rPr lang="en-NZ" sz="1800" i="1" dirty="0" err="1" smtClean="0"/>
              <a:t>node.cost</a:t>
            </a:r>
            <a:r>
              <a:rPr lang="en-NZ" sz="1800" i="1" dirty="0" smtClean="0"/>
              <a:t>  </a:t>
            </a:r>
            <a:r>
              <a:rPr lang="en-NZ" sz="1800" dirty="0" smtClean="0"/>
              <a:t>then	  </a:t>
            </a:r>
            <a:r>
              <a:rPr lang="en-NZ" sz="1800" dirty="0" smtClean="0">
                <a:solidFill>
                  <a:schemeClr val="accent6"/>
                </a:solidFill>
              </a:rPr>
              <a:t>// shorter route to node</a:t>
            </a:r>
          </a:p>
          <a:p>
            <a:pPr marL="1255713" lvl="3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i="1" dirty="0" err="1" smtClean="0"/>
              <a:t>node.pathFrom</a:t>
            </a:r>
            <a:r>
              <a:rPr lang="en-NZ" sz="1800" i="1" dirty="0" smtClean="0"/>
              <a:t>← from,   </a:t>
            </a:r>
            <a:r>
              <a:rPr lang="en-NZ" sz="1800" i="1" dirty="0" err="1" smtClean="0"/>
              <a:t>node.cost</a:t>
            </a:r>
            <a:r>
              <a:rPr lang="en-NZ" sz="1800" i="1" dirty="0" smtClean="0"/>
              <a:t> ← </a:t>
            </a:r>
            <a:r>
              <a:rPr lang="en-NZ" sz="1800" i="1" dirty="0" err="1" smtClean="0"/>
              <a:t>costToHere</a:t>
            </a:r>
            <a:endParaRPr lang="en-NZ" sz="1800" dirty="0" smtClean="0"/>
          </a:p>
          <a:p>
            <a:pPr marL="1255713" lvl="3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b="1" dirty="0"/>
              <a:t>If </a:t>
            </a:r>
            <a:r>
              <a:rPr lang="en-NZ" sz="1800" i="1" dirty="0"/>
              <a:t>node</a:t>
            </a:r>
            <a:r>
              <a:rPr lang="en-NZ" sz="1800" dirty="0"/>
              <a:t> = </a:t>
            </a:r>
            <a:r>
              <a:rPr lang="en-NZ" sz="1800" i="1" dirty="0"/>
              <a:t>goal   </a:t>
            </a:r>
            <a:r>
              <a:rPr lang="en-NZ" sz="1800" b="1" dirty="0"/>
              <a:t>then </a:t>
            </a:r>
            <a:r>
              <a:rPr lang="en-NZ" sz="1800" dirty="0"/>
              <a:t>exit</a:t>
            </a:r>
            <a:r>
              <a:rPr lang="en-NZ" sz="1800" i="1" dirty="0"/>
              <a:t>	</a:t>
            </a:r>
            <a:r>
              <a:rPr lang="en-NZ" sz="1800" dirty="0">
                <a:solidFill>
                  <a:schemeClr val="accent6"/>
                </a:solidFill>
              </a:rPr>
              <a:t>// found shortest route to goal </a:t>
            </a:r>
          </a:p>
          <a:p>
            <a:pPr marL="1255713" lvl="3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b="1" dirty="0" smtClean="0"/>
              <a:t>for</a:t>
            </a:r>
            <a:r>
              <a:rPr lang="en-NZ" sz="1800" dirty="0" smtClean="0"/>
              <a:t> </a:t>
            </a:r>
            <a:r>
              <a:rPr lang="en-NZ" sz="1800" b="1" dirty="0" smtClean="0"/>
              <a:t>each</a:t>
            </a:r>
            <a:r>
              <a:rPr lang="en-NZ" sz="1800" dirty="0" smtClean="0"/>
              <a:t> </a:t>
            </a:r>
            <a:r>
              <a:rPr lang="en-NZ" sz="1800" i="1" dirty="0" smtClean="0"/>
              <a:t>edge</a:t>
            </a:r>
            <a:r>
              <a:rPr lang="en-NZ" sz="1800" dirty="0" smtClean="0"/>
              <a:t>  from </a:t>
            </a:r>
            <a:r>
              <a:rPr lang="en-NZ" sz="1800" i="1" dirty="0" smtClean="0"/>
              <a:t>node</a:t>
            </a:r>
            <a:r>
              <a:rPr lang="en-NZ" sz="1800" dirty="0" smtClean="0"/>
              <a:t>  to </a:t>
            </a:r>
            <a:r>
              <a:rPr lang="en-NZ" sz="1800" i="1" dirty="0" smtClean="0"/>
              <a:t>neighbour </a:t>
            </a:r>
          </a:p>
          <a:p>
            <a:pPr marL="1535113" lvl="4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i="1" dirty="0" err="1" smtClean="0"/>
              <a:t>toNeigh</a:t>
            </a:r>
            <a:r>
              <a:rPr lang="en-NZ" sz="1800" i="1" dirty="0" smtClean="0"/>
              <a:t> ← </a:t>
            </a:r>
            <a:r>
              <a:rPr lang="en-NZ" sz="1800" i="1" dirty="0" err="1" smtClean="0"/>
              <a:t>costToHere</a:t>
            </a:r>
            <a:r>
              <a:rPr lang="en-NZ" sz="1800" i="1" dirty="0" smtClean="0"/>
              <a:t> + </a:t>
            </a:r>
            <a:r>
              <a:rPr lang="en-NZ" sz="1800" i="1" dirty="0" err="1" smtClean="0"/>
              <a:t>edge.weight</a:t>
            </a:r>
            <a:endParaRPr lang="en-NZ" sz="1800" i="1" dirty="0" smtClean="0"/>
          </a:p>
          <a:p>
            <a:pPr marL="1535113" lvl="4">
              <a:spcBef>
                <a:spcPts val="600"/>
              </a:spcBef>
              <a:buNone/>
              <a:tabLst>
                <a:tab pos="5289550" algn="l"/>
              </a:tabLst>
            </a:pPr>
            <a:endParaRPr lang="en-NZ" sz="1800" b="1" dirty="0" smtClean="0"/>
          </a:p>
          <a:p>
            <a:pPr marL="1535113" lvl="4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</a:t>
            </a:r>
            <a:r>
              <a:rPr lang="en-NZ" sz="1800" i="1" dirty="0" err="1"/>
              <a:t>toNeigh</a:t>
            </a:r>
            <a:r>
              <a:rPr lang="en-NZ" sz="1800" dirty="0"/>
              <a:t>  &lt; </a:t>
            </a:r>
            <a:r>
              <a:rPr lang="en-NZ" sz="1800" i="1" dirty="0" err="1" smtClean="0"/>
              <a:t>neigh.cost</a:t>
            </a:r>
            <a:r>
              <a:rPr lang="en-NZ" sz="1800" i="1" dirty="0" smtClean="0"/>
              <a:t>   </a:t>
            </a:r>
            <a:r>
              <a:rPr lang="en-NZ" sz="1800" b="1" dirty="0"/>
              <a:t>then</a:t>
            </a:r>
            <a:endParaRPr lang="en-NZ" sz="1800" dirty="0"/>
          </a:p>
          <a:p>
            <a:pPr marL="1992313" lvl="5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i="1" dirty="0" err="1" smtClean="0"/>
              <a:t>estTotal</a:t>
            </a:r>
            <a:r>
              <a:rPr lang="en-NZ" sz="1800" i="1" dirty="0" smtClean="0"/>
              <a:t>  </a:t>
            </a:r>
            <a:r>
              <a:rPr lang="en-NZ" sz="1800" i="1" dirty="0" smtClean="0">
                <a:latin typeface="Arial Unicode MS"/>
                <a:ea typeface="Arial Unicode MS"/>
                <a:cs typeface="Arial Unicode MS"/>
              </a:rPr>
              <a:t>← </a:t>
            </a:r>
            <a:r>
              <a:rPr lang="en-NZ" sz="1800" i="1" dirty="0" err="1"/>
              <a:t>toNeigh</a:t>
            </a:r>
            <a:r>
              <a:rPr lang="en-NZ" sz="1800" i="1" dirty="0"/>
              <a:t>  </a:t>
            </a:r>
            <a:r>
              <a:rPr lang="en-NZ" sz="1800" dirty="0"/>
              <a:t>+</a:t>
            </a:r>
            <a:r>
              <a:rPr lang="en-NZ" sz="1800" i="1" dirty="0"/>
              <a:t> </a:t>
            </a:r>
            <a:r>
              <a:rPr lang="en-NZ" sz="1800" dirty="0"/>
              <a:t>estimate(</a:t>
            </a:r>
            <a:r>
              <a:rPr lang="en-NZ" sz="1800" i="1" dirty="0"/>
              <a:t>neighbour, goal </a:t>
            </a:r>
            <a:r>
              <a:rPr lang="en-NZ" sz="1800" dirty="0"/>
              <a:t>)</a:t>
            </a:r>
            <a:endParaRPr lang="en-NZ" sz="1800" i="1" dirty="0" smtClean="0"/>
          </a:p>
          <a:p>
            <a:pPr marL="1992313" lvl="5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</a:t>
            </a:r>
            <a:r>
              <a:rPr lang="en-NZ" sz="1800" i="1" dirty="0" err="1" smtClean="0"/>
              <a:t>estTotal</a:t>
            </a:r>
            <a:r>
              <a:rPr lang="en-NZ" sz="1800" i="1" dirty="0" smtClean="0"/>
              <a:t> &lt; </a:t>
            </a:r>
            <a:r>
              <a:rPr lang="en-NZ" sz="1800" i="1" dirty="0" err="1" smtClean="0"/>
              <a:t>bestToGoal</a:t>
            </a:r>
            <a:r>
              <a:rPr lang="en-NZ" sz="1800" i="1" dirty="0" smtClean="0"/>
              <a:t>  </a:t>
            </a:r>
            <a:r>
              <a:rPr lang="en-NZ" sz="1800" b="1" dirty="0" smtClean="0"/>
              <a:t>then</a:t>
            </a:r>
            <a:endParaRPr lang="en-NZ" sz="1800" dirty="0" smtClean="0"/>
          </a:p>
          <a:p>
            <a:pPr marL="1978025" lvl="5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NZ" sz="1800" i="1" dirty="0" err="1" smtClean="0"/>
              <a:t>fringe.</a:t>
            </a:r>
            <a:r>
              <a:rPr lang="en-NZ" sz="1800" dirty="0" err="1" smtClean="0"/>
              <a:t>enqueue</a:t>
            </a:r>
            <a:r>
              <a:rPr lang="en-NZ" sz="1800" dirty="0" smtClean="0"/>
              <a:t>(</a:t>
            </a:r>
            <a:r>
              <a:rPr lang="en-NZ" sz="1800" dirty="0" smtClean="0">
                <a:sym typeface="Symbol"/>
              </a:rPr>
              <a:t></a:t>
            </a:r>
            <a:r>
              <a:rPr lang="en-NZ" sz="1800" i="1" dirty="0" smtClean="0">
                <a:sym typeface="Symbol"/>
              </a:rPr>
              <a:t>neighbour, node, </a:t>
            </a:r>
            <a:r>
              <a:rPr lang="en-NZ" sz="1800" i="1" dirty="0" err="1" smtClean="0">
                <a:sym typeface="Symbol"/>
              </a:rPr>
              <a:t>toNeigh</a:t>
            </a:r>
            <a:r>
              <a:rPr lang="en-NZ" sz="1800" i="1" dirty="0" smtClean="0">
                <a:sym typeface="Symbol"/>
              </a:rPr>
              <a:t>, </a:t>
            </a:r>
            <a:r>
              <a:rPr lang="en-NZ" sz="1800" i="1" dirty="0" err="1" smtClean="0">
                <a:sym typeface="Symbol"/>
              </a:rPr>
              <a:t>estTotal</a:t>
            </a:r>
            <a:r>
              <a:rPr lang="en-NZ" sz="1800" i="1" dirty="0" smtClean="0">
                <a:sym typeface="Symbol"/>
              </a:rPr>
              <a:t> </a:t>
            </a:r>
            <a:r>
              <a:rPr lang="en-NZ" sz="1800" dirty="0" smtClean="0">
                <a:sym typeface="Symbol"/>
              </a:rPr>
              <a:t></a:t>
            </a:r>
            <a:r>
              <a:rPr lang="en-NZ" sz="1800" dirty="0" smtClean="0"/>
              <a:t>)</a:t>
            </a:r>
          </a:p>
          <a:p>
            <a:pPr marL="1978025" lvl="5">
              <a:spcBef>
                <a:spcPts val="600"/>
              </a:spcBef>
              <a:buNone/>
              <a:tabLst>
                <a:tab pos="5289550" algn="l"/>
              </a:tabLst>
            </a:pPr>
            <a:r>
              <a:rPr lang="en-US" sz="1800" dirty="0" smtClean="0"/>
              <a:t>if </a:t>
            </a:r>
            <a:r>
              <a:rPr lang="en-US" sz="1800" i="1" dirty="0" err="1" smtClean="0"/>
              <a:t>neighbour</a:t>
            </a:r>
            <a:r>
              <a:rPr lang="en-US" sz="1800" dirty="0" smtClean="0"/>
              <a:t>  = </a:t>
            </a:r>
            <a:r>
              <a:rPr lang="en-US" sz="1800" i="1" dirty="0" smtClean="0"/>
              <a:t>goal</a:t>
            </a:r>
            <a:r>
              <a:rPr lang="en-US" sz="1800" dirty="0" smtClean="0"/>
              <a:t>   then  </a:t>
            </a:r>
            <a:r>
              <a:rPr lang="en-US" sz="1800" i="1" dirty="0" err="1" smtClean="0"/>
              <a:t>bestToGoal</a:t>
            </a:r>
            <a:r>
              <a:rPr lang="en-US" sz="1800" i="1" dirty="0" smtClean="0"/>
              <a:t>  </a:t>
            </a:r>
            <a:r>
              <a:rPr lang="en-NZ" sz="1800" i="1" dirty="0" smtClean="0"/>
              <a:t>←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toNeigh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385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20</TotalTime>
  <Words>555</Words>
  <Application>Microsoft Office PowerPoint</Application>
  <PresentationFormat>On-screen Show (4:3)</PresentationFormat>
  <Paragraphs>258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ＭＳ Ｐゴシック</vt:lpstr>
      <vt:lpstr>Arial</vt:lpstr>
      <vt:lpstr>Calibri</vt:lpstr>
      <vt:lpstr>Symbol</vt:lpstr>
      <vt:lpstr>Alex's VUW Template</vt:lpstr>
      <vt:lpstr>COMP261 Lecture 7</vt:lpstr>
      <vt:lpstr>A* search</vt:lpstr>
      <vt:lpstr>A* algorithm (fast version)  </vt:lpstr>
      <vt:lpstr>A*  example.</vt:lpstr>
      <vt:lpstr>An example.</vt:lpstr>
      <vt:lpstr>A* heuristic</vt:lpstr>
      <vt:lpstr>A* heuristic:  monotonic/consistent</vt:lpstr>
      <vt:lpstr>A* heuristic</vt:lpstr>
      <vt:lpstr>A* algorithm (slow version)  </vt:lpstr>
      <vt:lpstr>More on A*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6</dc:title>
  <dc:creator>Alex Potanin</dc:creator>
  <cp:lastModifiedBy>Alex Potanin</cp:lastModifiedBy>
  <cp:revision>14</cp:revision>
  <dcterms:created xsi:type="dcterms:W3CDTF">2015-03-12T05:34:42Z</dcterms:created>
  <dcterms:modified xsi:type="dcterms:W3CDTF">2016-03-16T23:27:49Z</dcterms:modified>
</cp:coreProperties>
</file>