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F8DB5-7A8D-4532-AD05-695966CBDA85}" type="datetimeFigureOut">
              <a:rPr lang="en-AU" smtClean="0"/>
              <a:t>4/03/2016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CA013-0EF9-46C0-BF1F-16B26C5914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625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4A0C-F93F-6348-88EB-E09500F7AC5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5B76F-E482-6F48-A006-9957E91ED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  <a:endParaRPr lang="en-NZ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4387850" cy="5876925"/>
          </a:xfrm>
        </p:spPr>
        <p:txBody>
          <a:bodyPr/>
          <a:lstStyle>
            <a:lvl2pPr marL="355600" indent="-193675">
              <a:defRPr/>
            </a:lvl2pPr>
            <a:lvl3pPr marL="539750" indent="-228600">
              <a:defRPr/>
            </a:lvl3pPr>
            <a:lvl4pPr marL="714375" indent="-228600" defTabSz="715963">
              <a:defRPr/>
            </a:lvl4pPr>
            <a:lvl5pPr marL="900113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6638" y="980728"/>
            <a:ext cx="4387850" cy="5876925"/>
          </a:xfrm>
        </p:spPr>
        <p:txBody>
          <a:bodyPr/>
          <a:lstStyle>
            <a:lvl2pPr marL="355600" indent="-193675">
              <a:defRPr/>
            </a:lvl2pPr>
            <a:lvl3pPr marL="539750" indent="-228600">
              <a:defRPr/>
            </a:lvl3pPr>
            <a:lvl4pPr marL="714375" indent="-228600" defTabSz="715963">
              <a:defRPr/>
            </a:lvl4pPr>
            <a:lvl5pPr marL="900113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065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Articulation Points 1 </a:t>
            </a:r>
            <a:r>
              <a:rPr lang="en-US" smtClean="0"/>
              <a:t>of </a:t>
            </a:r>
            <a:r>
              <a:rPr lang="en-US" smtClean="0"/>
              <a:t>2 (Ideas)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1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Connectedness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graph connected or not?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DFS to traverse graph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467544" y="27089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547664" y="39330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Z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63688" y="27089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FF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39752" y="249289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3528" y="46531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9592" y="31409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59832" y="400506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331640" y="47251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Y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860032" y="24208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123728" y="35730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39752" y="52292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3568" y="53732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923928" y="53732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51520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051720" y="44371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724128" y="40770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51920" y="44371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572000" y="501317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092280" y="429309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L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732240" y="5085185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532440" y="47251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940152" y="49411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00392" y="544522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092280" y="335699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V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131840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79912" y="28529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283968" y="35730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44208" y="27089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292080" y="29969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460432" y="400506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X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0392" y="31409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5" name="Curved Connector 34"/>
          <p:cNvCxnSpPr>
            <a:stCxn id="4" idx="7"/>
            <a:endCxn id="6" idx="1"/>
          </p:cNvCxnSpPr>
          <p:nvPr/>
        </p:nvCxnSpPr>
        <p:spPr bwMode="auto">
          <a:xfrm rot="5400000" flipH="1" flipV="1">
            <a:off x="1295636" y="2240868"/>
            <a:ext cx="1588" cy="1041558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hape 88"/>
          <p:cNvCxnSpPr>
            <a:stCxn id="4" idx="0"/>
            <a:endCxn id="7" idx="1"/>
          </p:cNvCxnSpPr>
          <p:nvPr/>
        </p:nvCxnSpPr>
        <p:spPr bwMode="auto">
          <a:xfrm rot="5400000" flipH="1" flipV="1">
            <a:off x="1438373" y="1754815"/>
            <a:ext cx="163297" cy="1744915"/>
          </a:xfrm>
          <a:prstGeom prst="curvedConnector3">
            <a:avLst>
              <a:gd name="adj1" fmla="val 27227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Curved Connector 36"/>
          <p:cNvCxnSpPr>
            <a:stCxn id="7" idx="6"/>
            <a:endCxn id="32" idx="1"/>
          </p:cNvCxnSpPr>
          <p:nvPr/>
        </p:nvCxnSpPr>
        <p:spPr bwMode="auto">
          <a:xfrm>
            <a:off x="2699792" y="2672916"/>
            <a:ext cx="2645015" cy="37676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Curved Connector 37"/>
          <p:cNvCxnSpPr>
            <a:stCxn id="7" idx="5"/>
            <a:endCxn id="78" idx="1"/>
          </p:cNvCxnSpPr>
          <p:nvPr/>
        </p:nvCxnSpPr>
        <p:spPr bwMode="auto">
          <a:xfrm rot="16200000" flipH="1">
            <a:off x="3943209" y="1504065"/>
            <a:ext cx="1113566" cy="370585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Curved Connector 94"/>
          <p:cNvCxnSpPr>
            <a:stCxn id="7" idx="4"/>
            <a:endCxn id="13" idx="0"/>
          </p:cNvCxnSpPr>
          <p:nvPr/>
        </p:nvCxnSpPr>
        <p:spPr bwMode="auto">
          <a:xfrm rot="5400000">
            <a:off x="2051720" y="3104964"/>
            <a:ext cx="720080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hape 98"/>
          <p:cNvCxnSpPr>
            <a:stCxn id="9" idx="6"/>
            <a:endCxn id="13" idx="2"/>
          </p:cNvCxnSpPr>
          <p:nvPr/>
        </p:nvCxnSpPr>
        <p:spPr bwMode="auto">
          <a:xfrm>
            <a:off x="1259632" y="3320988"/>
            <a:ext cx="864096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hape 40"/>
          <p:cNvCxnSpPr>
            <a:stCxn id="9" idx="2"/>
            <a:endCxn id="4" idx="4"/>
          </p:cNvCxnSpPr>
          <p:nvPr/>
        </p:nvCxnSpPr>
        <p:spPr bwMode="auto">
          <a:xfrm rot="10800000">
            <a:off x="647564" y="3068960"/>
            <a:ext cx="252028" cy="252028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Curved Connector 41"/>
          <p:cNvCxnSpPr>
            <a:stCxn id="9" idx="7"/>
            <a:endCxn id="6" idx="3"/>
          </p:cNvCxnSpPr>
          <p:nvPr/>
        </p:nvCxnSpPr>
        <p:spPr bwMode="auto">
          <a:xfrm rot="5400000" flipH="1" flipV="1">
            <a:off x="1422929" y="2800209"/>
            <a:ext cx="177462" cy="60951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hape 104"/>
          <p:cNvCxnSpPr>
            <a:stCxn id="9" idx="3"/>
            <a:endCxn id="8" idx="7"/>
          </p:cNvCxnSpPr>
          <p:nvPr/>
        </p:nvCxnSpPr>
        <p:spPr bwMode="auto">
          <a:xfrm rot="5400000">
            <a:off x="162789" y="3916333"/>
            <a:ext cx="1257582" cy="3214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hape 43"/>
          <p:cNvCxnSpPr>
            <a:stCxn id="8" idx="6"/>
            <a:endCxn id="11" idx="2"/>
          </p:cNvCxnSpPr>
          <p:nvPr/>
        </p:nvCxnSpPr>
        <p:spPr bwMode="auto">
          <a:xfrm>
            <a:off x="683568" y="4833156"/>
            <a:ext cx="648072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Curved Connector 46"/>
          <p:cNvCxnSpPr>
            <a:stCxn id="5" idx="4"/>
            <a:endCxn id="14" idx="2"/>
          </p:cNvCxnSpPr>
          <p:nvPr/>
        </p:nvCxnSpPr>
        <p:spPr bwMode="auto">
          <a:xfrm rot="16200000" flipH="1">
            <a:off x="1475656" y="4545124"/>
            <a:ext cx="1116124" cy="612068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Curved Connector 47"/>
          <p:cNvCxnSpPr>
            <a:stCxn id="5" idx="2"/>
            <a:endCxn id="17" idx="7"/>
          </p:cNvCxnSpPr>
          <p:nvPr/>
        </p:nvCxnSpPr>
        <p:spPr bwMode="auto">
          <a:xfrm rot="10800000">
            <a:off x="558834" y="3913776"/>
            <a:ext cx="988831" cy="199301"/>
          </a:xfrm>
          <a:prstGeom prst="curvedConnector4">
            <a:avLst>
              <a:gd name="adj1" fmla="val 47334"/>
              <a:gd name="adj2" fmla="val 21470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Curved Connector 116"/>
          <p:cNvCxnSpPr>
            <a:stCxn id="11" idx="3"/>
            <a:endCxn id="15" idx="7"/>
          </p:cNvCxnSpPr>
          <p:nvPr/>
        </p:nvCxnSpPr>
        <p:spPr bwMode="auto">
          <a:xfrm rot="5400000">
            <a:off x="990881" y="5032457"/>
            <a:ext cx="393486" cy="39348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Curved Connector 47"/>
          <p:cNvCxnSpPr>
            <a:stCxn id="16" idx="1"/>
            <a:endCxn id="11" idx="5"/>
          </p:cNvCxnSpPr>
          <p:nvPr/>
        </p:nvCxnSpPr>
        <p:spPr bwMode="auto">
          <a:xfrm rot="16200000" flipV="1">
            <a:off x="2611061" y="4060349"/>
            <a:ext cx="393486" cy="233770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Shape 48"/>
          <p:cNvCxnSpPr>
            <a:stCxn id="14" idx="6"/>
            <a:endCxn id="20" idx="3"/>
          </p:cNvCxnSpPr>
          <p:nvPr/>
        </p:nvCxnSpPr>
        <p:spPr bwMode="auto">
          <a:xfrm flipV="1">
            <a:off x="2699792" y="4744425"/>
            <a:ext cx="1204855" cy="664795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Curved Connector 49"/>
          <p:cNvCxnSpPr>
            <a:stCxn id="30" idx="1"/>
            <a:endCxn id="29" idx="4"/>
          </p:cNvCxnSpPr>
          <p:nvPr/>
        </p:nvCxnSpPr>
        <p:spPr bwMode="auto">
          <a:xfrm rot="16200000" flipV="1">
            <a:off x="3941931" y="3230978"/>
            <a:ext cx="412767" cy="37676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Shape 130"/>
          <p:cNvCxnSpPr>
            <a:stCxn id="29" idx="6"/>
            <a:endCxn id="12" idx="2"/>
          </p:cNvCxnSpPr>
          <p:nvPr/>
        </p:nvCxnSpPr>
        <p:spPr bwMode="auto">
          <a:xfrm flipV="1">
            <a:off x="4139952" y="2600908"/>
            <a:ext cx="720080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Curved Connector 132"/>
          <p:cNvCxnSpPr>
            <a:stCxn id="12" idx="1"/>
            <a:endCxn id="28" idx="6"/>
          </p:cNvCxnSpPr>
          <p:nvPr/>
        </p:nvCxnSpPr>
        <p:spPr bwMode="auto">
          <a:xfrm rot="16200000" flipV="1">
            <a:off x="4193959" y="1754814"/>
            <a:ext cx="16723" cy="1420879"/>
          </a:xfrm>
          <a:prstGeom prst="curvedConnector4">
            <a:avLst>
              <a:gd name="adj1" fmla="val 1366980"/>
              <a:gd name="adj2" fmla="val 5185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Curved Connector 52"/>
          <p:cNvCxnSpPr>
            <a:stCxn id="28" idx="4"/>
            <a:endCxn id="10" idx="0"/>
          </p:cNvCxnSpPr>
          <p:nvPr/>
        </p:nvCxnSpPr>
        <p:spPr bwMode="auto">
          <a:xfrm rot="5400000">
            <a:off x="2591780" y="3284984"/>
            <a:ext cx="1368152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Curved Connector 136"/>
          <p:cNvCxnSpPr>
            <a:stCxn id="10" idx="6"/>
            <a:endCxn id="29" idx="2"/>
          </p:cNvCxnSpPr>
          <p:nvPr/>
        </p:nvCxnSpPr>
        <p:spPr bwMode="auto">
          <a:xfrm flipV="1">
            <a:off x="3419872" y="3032956"/>
            <a:ext cx="360040" cy="11521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Curved Connector 61"/>
          <p:cNvCxnSpPr>
            <a:stCxn id="5" idx="6"/>
            <a:endCxn id="20" idx="2"/>
          </p:cNvCxnSpPr>
          <p:nvPr/>
        </p:nvCxnSpPr>
        <p:spPr bwMode="auto">
          <a:xfrm>
            <a:off x="1907704" y="4113076"/>
            <a:ext cx="1944216" cy="5040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Curved Connector 63"/>
          <p:cNvCxnSpPr>
            <a:stCxn id="22" idx="3"/>
            <a:endCxn id="13" idx="6"/>
          </p:cNvCxnSpPr>
          <p:nvPr/>
        </p:nvCxnSpPr>
        <p:spPr bwMode="auto">
          <a:xfrm rot="5400000" flipH="1">
            <a:off x="4390701" y="1846104"/>
            <a:ext cx="847373" cy="4661239"/>
          </a:xfrm>
          <a:prstGeom prst="curvedConnector4">
            <a:avLst>
              <a:gd name="adj1" fmla="val -26977"/>
              <a:gd name="adj2" fmla="val 5056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Curved Connector 56"/>
          <p:cNvCxnSpPr>
            <a:stCxn id="30" idx="4"/>
            <a:endCxn id="21" idx="0"/>
          </p:cNvCxnSpPr>
          <p:nvPr/>
        </p:nvCxnSpPr>
        <p:spPr bwMode="auto">
          <a:xfrm rot="16200000" flipH="1">
            <a:off x="4067944" y="4329100"/>
            <a:ext cx="1080120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hape 65"/>
          <p:cNvCxnSpPr>
            <a:stCxn id="16" idx="5"/>
            <a:endCxn id="23" idx="4"/>
          </p:cNvCxnSpPr>
          <p:nvPr/>
        </p:nvCxnSpPr>
        <p:spPr bwMode="auto">
          <a:xfrm rot="5400000" flipH="1" flipV="1">
            <a:off x="5454098" y="4222367"/>
            <a:ext cx="235304" cy="2681019"/>
          </a:xfrm>
          <a:prstGeom prst="curvedConnector3">
            <a:avLst>
              <a:gd name="adj1" fmla="val -11955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Curved Connector 66"/>
          <p:cNvCxnSpPr>
            <a:stCxn id="18" idx="6"/>
            <a:endCxn id="16" idx="0"/>
          </p:cNvCxnSpPr>
          <p:nvPr/>
        </p:nvCxnSpPr>
        <p:spPr bwMode="auto">
          <a:xfrm>
            <a:off x="2411760" y="4617132"/>
            <a:ext cx="1692188" cy="75608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Curved Connector 59"/>
          <p:cNvCxnSpPr>
            <a:stCxn id="30" idx="5"/>
            <a:endCxn id="19" idx="1"/>
          </p:cNvCxnSpPr>
          <p:nvPr/>
        </p:nvCxnSpPr>
        <p:spPr bwMode="auto">
          <a:xfrm rot="16200000" flipH="1">
            <a:off x="5059333" y="3412277"/>
            <a:ext cx="249470" cy="118557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hape 353"/>
          <p:cNvCxnSpPr>
            <a:stCxn id="33" idx="2"/>
            <a:endCxn id="22" idx="6"/>
          </p:cNvCxnSpPr>
          <p:nvPr/>
        </p:nvCxnSpPr>
        <p:spPr bwMode="auto">
          <a:xfrm rot="10800000" flipV="1">
            <a:off x="7452320" y="4185084"/>
            <a:ext cx="1008112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Curved Connector 160"/>
          <p:cNvCxnSpPr>
            <a:stCxn id="33" idx="7"/>
            <a:endCxn id="34" idx="4"/>
          </p:cNvCxnSpPr>
          <p:nvPr/>
        </p:nvCxnSpPr>
        <p:spPr bwMode="auto">
          <a:xfrm rot="16200000" flipV="1">
            <a:off x="8245688" y="3535733"/>
            <a:ext cx="556783" cy="48733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Curved Connector 62"/>
          <p:cNvCxnSpPr>
            <a:stCxn id="34" idx="1"/>
            <a:endCxn id="76" idx="5"/>
          </p:cNvCxnSpPr>
          <p:nvPr/>
        </p:nvCxnSpPr>
        <p:spPr bwMode="auto">
          <a:xfrm rot="16200000" flipV="1">
            <a:off x="7687625" y="2728201"/>
            <a:ext cx="321478" cy="60951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Curved Connector 164"/>
          <p:cNvCxnSpPr>
            <a:stCxn id="27" idx="2"/>
            <a:endCxn id="12" idx="7"/>
          </p:cNvCxnSpPr>
          <p:nvPr/>
        </p:nvCxnSpPr>
        <p:spPr bwMode="auto">
          <a:xfrm rot="10800000">
            <a:off x="5167346" y="2473616"/>
            <a:ext cx="1924935" cy="1063397"/>
          </a:xfrm>
          <a:prstGeom prst="curvedConnector4">
            <a:avLst>
              <a:gd name="adj1" fmla="val 48630"/>
              <a:gd name="adj2" fmla="val 12149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Curved Connector 166"/>
          <p:cNvCxnSpPr>
            <a:stCxn id="32" idx="6"/>
            <a:endCxn id="31" idx="2"/>
          </p:cNvCxnSpPr>
          <p:nvPr/>
        </p:nvCxnSpPr>
        <p:spPr bwMode="auto">
          <a:xfrm flipV="1">
            <a:off x="5652120" y="2888940"/>
            <a:ext cx="792088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hape 65"/>
          <p:cNvCxnSpPr>
            <a:stCxn id="30" idx="0"/>
            <a:endCxn id="12" idx="5"/>
          </p:cNvCxnSpPr>
          <p:nvPr/>
        </p:nvCxnSpPr>
        <p:spPr bwMode="auto">
          <a:xfrm rot="5400000" flipH="1" flipV="1">
            <a:off x="4393259" y="2798931"/>
            <a:ext cx="844815" cy="70335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Curved Connector 75"/>
          <p:cNvCxnSpPr>
            <a:stCxn id="19" idx="2"/>
            <a:endCxn id="20" idx="7"/>
          </p:cNvCxnSpPr>
          <p:nvPr/>
        </p:nvCxnSpPr>
        <p:spPr bwMode="auto">
          <a:xfrm rot="10800000" flipV="1">
            <a:off x="4159234" y="4257091"/>
            <a:ext cx="1564895" cy="232747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Curved Connector 67"/>
          <p:cNvCxnSpPr>
            <a:stCxn id="19" idx="5"/>
            <a:endCxn id="25" idx="7"/>
          </p:cNvCxnSpPr>
          <p:nvPr/>
        </p:nvCxnSpPr>
        <p:spPr bwMode="auto">
          <a:xfrm rot="16200000" flipH="1">
            <a:off x="5834698" y="4581128"/>
            <a:ext cx="609510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Curved Connector 68"/>
          <p:cNvCxnSpPr>
            <a:stCxn id="22" idx="3"/>
            <a:endCxn id="23" idx="1"/>
          </p:cNvCxnSpPr>
          <p:nvPr/>
        </p:nvCxnSpPr>
        <p:spPr bwMode="auto">
          <a:xfrm rot="5400000">
            <a:off x="6696236" y="4689140"/>
            <a:ext cx="537503" cy="36004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Curved Connector 78"/>
          <p:cNvCxnSpPr>
            <a:stCxn id="23" idx="5"/>
            <a:endCxn id="26" idx="2"/>
          </p:cNvCxnSpPr>
          <p:nvPr/>
        </p:nvCxnSpPr>
        <p:spPr bwMode="auto">
          <a:xfrm rot="16200000" flipH="1">
            <a:off x="7453599" y="4978451"/>
            <a:ext cx="232746" cy="1060839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Curved Connector 70"/>
          <p:cNvCxnSpPr>
            <a:stCxn id="24" idx="3"/>
            <a:endCxn id="26" idx="7"/>
          </p:cNvCxnSpPr>
          <p:nvPr/>
        </p:nvCxnSpPr>
        <p:spPr bwMode="auto">
          <a:xfrm rot="5400000">
            <a:off x="8263689" y="5176473"/>
            <a:ext cx="465494" cy="17746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Curved Connector 80"/>
          <p:cNvCxnSpPr>
            <a:stCxn id="22" idx="5"/>
            <a:endCxn id="24" idx="1"/>
          </p:cNvCxnSpPr>
          <p:nvPr/>
        </p:nvCxnSpPr>
        <p:spPr bwMode="auto">
          <a:xfrm rot="16200000" flipH="1">
            <a:off x="7903649" y="4096353"/>
            <a:ext cx="177462" cy="118557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Curved Connector 72"/>
          <p:cNvCxnSpPr>
            <a:stCxn id="25" idx="2"/>
            <a:endCxn id="20" idx="6"/>
          </p:cNvCxnSpPr>
          <p:nvPr/>
        </p:nvCxnSpPr>
        <p:spPr bwMode="auto">
          <a:xfrm rot="10800000">
            <a:off x="4211960" y="4617132"/>
            <a:ext cx="1728192" cy="5040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hape 83"/>
          <p:cNvCxnSpPr>
            <a:stCxn id="21" idx="5"/>
            <a:endCxn id="25" idx="3"/>
          </p:cNvCxnSpPr>
          <p:nvPr/>
        </p:nvCxnSpPr>
        <p:spPr bwMode="auto">
          <a:xfrm rot="5400000" flipH="1" flipV="1">
            <a:off x="5400092" y="4727702"/>
            <a:ext cx="72008" cy="1113566"/>
          </a:xfrm>
          <a:prstGeom prst="curvedConnector3">
            <a:avLst>
              <a:gd name="adj1" fmla="val -39068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Curved Connector 83"/>
          <p:cNvCxnSpPr>
            <a:stCxn id="30" idx="2"/>
            <a:endCxn id="20" idx="1"/>
          </p:cNvCxnSpPr>
          <p:nvPr/>
        </p:nvCxnSpPr>
        <p:spPr bwMode="auto">
          <a:xfrm rot="10800000" flipV="1">
            <a:off x="3904648" y="3753035"/>
            <a:ext cx="379321" cy="73680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7236296" y="256490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7" name="Curved Connector 76"/>
          <p:cNvCxnSpPr>
            <a:stCxn id="31" idx="6"/>
            <a:endCxn id="76" idx="2"/>
          </p:cNvCxnSpPr>
          <p:nvPr/>
        </p:nvCxnSpPr>
        <p:spPr bwMode="auto">
          <a:xfrm flipV="1">
            <a:off x="6804248" y="2744924"/>
            <a:ext cx="432048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6300192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K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9" name="Curved Connector 78"/>
          <p:cNvCxnSpPr>
            <a:stCxn id="78" idx="4"/>
            <a:endCxn id="22" idx="1"/>
          </p:cNvCxnSpPr>
          <p:nvPr/>
        </p:nvCxnSpPr>
        <p:spPr bwMode="auto">
          <a:xfrm rot="16200000" flipH="1">
            <a:off x="6750242" y="3951057"/>
            <a:ext cx="124735" cy="66479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stCxn id="19" idx="0"/>
            <a:endCxn id="27" idx="4"/>
          </p:cNvCxnSpPr>
          <p:nvPr/>
        </p:nvCxnSpPr>
        <p:spPr bwMode="auto">
          <a:xfrm rot="5400000" flipH="1" flipV="1">
            <a:off x="6408204" y="3212976"/>
            <a:ext cx="360040" cy="136815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13914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Articulation points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This graph is connected, but is it “fragile”?  </a:t>
            </a:r>
            <a:br>
              <a:rPr lang="en-US" sz="2000" dirty="0" smtClean="0"/>
            </a:br>
            <a:r>
              <a:rPr lang="en-US" sz="2000" dirty="0" smtClean="0"/>
              <a:t>Would deleting one node disconnect it?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spcBef>
                <a:spcPts val="2400"/>
              </a:spcBef>
            </a:pPr>
            <a:r>
              <a:rPr lang="en-US" sz="2000" i="1" dirty="0" smtClean="0"/>
              <a:t>Articulation point: node whose removal would disconnect part of the graph.</a:t>
            </a:r>
            <a:endParaRPr lang="en-NZ" sz="2000" i="1" dirty="0" smtClean="0"/>
          </a:p>
          <a:p>
            <a:endParaRPr lang="en-NZ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467544" y="249289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547664" y="42210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Z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907704" y="27809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FF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39752" y="234888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3528" y="49411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71600" y="328498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11760" y="34290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403648" y="47971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Y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860032" y="220486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699792" y="49411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99592" y="55892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51920" y="515719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51520" y="364502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627784" y="44371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724128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067944" y="429309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572000" y="47971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164288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L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732240" y="4869161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244408" y="4365105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940152" y="47251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596336" y="515719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32240" y="29249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V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131840" y="20608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923928" y="234888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283968" y="335699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28184" y="26369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860032" y="27089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172400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X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524328" y="31409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5" name="Curved Connector 34"/>
          <p:cNvCxnSpPr>
            <a:stCxn id="4" idx="6"/>
            <a:endCxn id="6" idx="0"/>
          </p:cNvCxnSpPr>
          <p:nvPr/>
        </p:nvCxnSpPr>
        <p:spPr bwMode="auto">
          <a:xfrm>
            <a:off x="827584" y="2672916"/>
            <a:ext cx="1260140" cy="108012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hape 88"/>
          <p:cNvCxnSpPr>
            <a:stCxn id="4" idx="0"/>
            <a:endCxn id="7" idx="1"/>
          </p:cNvCxnSpPr>
          <p:nvPr/>
        </p:nvCxnSpPr>
        <p:spPr bwMode="auto">
          <a:xfrm rot="5400000" flipH="1" flipV="1">
            <a:off x="1474377" y="1574795"/>
            <a:ext cx="91289" cy="1744915"/>
          </a:xfrm>
          <a:prstGeom prst="curvedConnector3">
            <a:avLst>
              <a:gd name="adj1" fmla="val 40817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Curved Connector 36"/>
          <p:cNvCxnSpPr>
            <a:stCxn id="7" idx="6"/>
            <a:endCxn id="32" idx="2"/>
          </p:cNvCxnSpPr>
          <p:nvPr/>
        </p:nvCxnSpPr>
        <p:spPr bwMode="auto">
          <a:xfrm>
            <a:off x="2699792" y="2528900"/>
            <a:ext cx="2160240" cy="36004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Curved Connector 37"/>
          <p:cNvCxnSpPr>
            <a:stCxn id="7" idx="5"/>
            <a:endCxn id="78" idx="1"/>
          </p:cNvCxnSpPr>
          <p:nvPr/>
        </p:nvCxnSpPr>
        <p:spPr bwMode="auto">
          <a:xfrm rot="16200000" flipH="1">
            <a:off x="3979213" y="1324045"/>
            <a:ext cx="1041558" cy="370585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Curved Connector 94"/>
          <p:cNvCxnSpPr>
            <a:stCxn id="7" idx="4"/>
            <a:endCxn id="10" idx="0"/>
          </p:cNvCxnSpPr>
          <p:nvPr/>
        </p:nvCxnSpPr>
        <p:spPr bwMode="auto">
          <a:xfrm rot="16200000" flipH="1">
            <a:off x="2195736" y="3032956"/>
            <a:ext cx="720080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hape 98"/>
          <p:cNvCxnSpPr>
            <a:stCxn id="9" idx="6"/>
            <a:endCxn id="10" idx="2"/>
          </p:cNvCxnSpPr>
          <p:nvPr/>
        </p:nvCxnSpPr>
        <p:spPr bwMode="auto">
          <a:xfrm>
            <a:off x="1331640" y="3465004"/>
            <a:ext cx="1080120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hape 40"/>
          <p:cNvCxnSpPr>
            <a:stCxn id="9" idx="2"/>
            <a:endCxn id="4" idx="4"/>
          </p:cNvCxnSpPr>
          <p:nvPr/>
        </p:nvCxnSpPr>
        <p:spPr bwMode="auto">
          <a:xfrm rot="10800000">
            <a:off x="647564" y="2852936"/>
            <a:ext cx="324036" cy="612068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Curved Connector 41"/>
          <p:cNvCxnSpPr>
            <a:stCxn id="9" idx="7"/>
            <a:endCxn id="6" idx="2"/>
          </p:cNvCxnSpPr>
          <p:nvPr/>
        </p:nvCxnSpPr>
        <p:spPr bwMode="auto">
          <a:xfrm rot="5400000" flipH="1" flipV="1">
            <a:off x="1404927" y="2834935"/>
            <a:ext cx="376763" cy="628791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hape 104"/>
          <p:cNvCxnSpPr>
            <a:stCxn id="9" idx="3"/>
            <a:endCxn id="8" idx="7"/>
          </p:cNvCxnSpPr>
          <p:nvPr/>
        </p:nvCxnSpPr>
        <p:spPr bwMode="auto">
          <a:xfrm rot="5400000">
            <a:off x="126785" y="4096353"/>
            <a:ext cx="1401598" cy="39348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hape 43"/>
          <p:cNvCxnSpPr>
            <a:stCxn id="8" idx="6"/>
            <a:endCxn id="11" idx="1"/>
          </p:cNvCxnSpPr>
          <p:nvPr/>
        </p:nvCxnSpPr>
        <p:spPr bwMode="auto">
          <a:xfrm flipV="1">
            <a:off x="683568" y="4849879"/>
            <a:ext cx="772807" cy="271309"/>
          </a:xfrm>
          <a:prstGeom prst="curvedConnector4">
            <a:avLst>
              <a:gd name="adj1" fmla="val 46589"/>
              <a:gd name="adj2" fmla="val 20369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Curved Connector 46"/>
          <p:cNvCxnSpPr>
            <a:stCxn id="5" idx="5"/>
            <a:endCxn id="14" idx="2"/>
          </p:cNvCxnSpPr>
          <p:nvPr/>
        </p:nvCxnSpPr>
        <p:spPr bwMode="auto">
          <a:xfrm rot="16200000" flipH="1">
            <a:off x="1980991" y="4402386"/>
            <a:ext cx="592787" cy="844815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Curved Connector 47"/>
          <p:cNvCxnSpPr>
            <a:stCxn id="5" idx="2"/>
            <a:endCxn id="17" idx="6"/>
          </p:cNvCxnSpPr>
          <p:nvPr/>
        </p:nvCxnSpPr>
        <p:spPr bwMode="auto">
          <a:xfrm rot="10800000">
            <a:off x="611560" y="3825044"/>
            <a:ext cx="936104" cy="57606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Curved Connector 116"/>
          <p:cNvCxnSpPr>
            <a:stCxn id="11" idx="3"/>
            <a:endCxn id="15" idx="7"/>
          </p:cNvCxnSpPr>
          <p:nvPr/>
        </p:nvCxnSpPr>
        <p:spPr bwMode="auto">
          <a:xfrm rot="5400000">
            <a:off x="1062889" y="5248481"/>
            <a:ext cx="537502" cy="24947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Curved Connector 47"/>
          <p:cNvCxnSpPr>
            <a:stCxn id="16" idx="3"/>
            <a:endCxn id="11" idx="5"/>
          </p:cNvCxnSpPr>
          <p:nvPr/>
        </p:nvCxnSpPr>
        <p:spPr bwMode="auto">
          <a:xfrm rot="5400000" flipH="1">
            <a:off x="2627784" y="4187642"/>
            <a:ext cx="360040" cy="2193686"/>
          </a:xfrm>
          <a:prstGeom prst="curvedConnector3">
            <a:avLst>
              <a:gd name="adj1" fmla="val -7813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Shape 48"/>
          <p:cNvCxnSpPr>
            <a:stCxn id="14" idx="6"/>
            <a:endCxn id="20" idx="4"/>
          </p:cNvCxnSpPr>
          <p:nvPr/>
        </p:nvCxnSpPr>
        <p:spPr bwMode="auto">
          <a:xfrm flipV="1">
            <a:off x="3059832" y="4653136"/>
            <a:ext cx="1188132" cy="468052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Curved Connector 49"/>
          <p:cNvCxnSpPr>
            <a:stCxn id="30" idx="1"/>
            <a:endCxn id="29" idx="4"/>
          </p:cNvCxnSpPr>
          <p:nvPr/>
        </p:nvCxnSpPr>
        <p:spPr bwMode="auto">
          <a:xfrm rot="16200000" flipV="1">
            <a:off x="3869923" y="2942946"/>
            <a:ext cx="700799" cy="2327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Shape 130"/>
          <p:cNvCxnSpPr>
            <a:stCxn id="29" idx="6"/>
            <a:endCxn id="12" idx="2"/>
          </p:cNvCxnSpPr>
          <p:nvPr/>
        </p:nvCxnSpPr>
        <p:spPr bwMode="auto">
          <a:xfrm flipV="1">
            <a:off x="4283968" y="2384884"/>
            <a:ext cx="576064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Curved Connector 132"/>
          <p:cNvCxnSpPr>
            <a:stCxn id="12" idx="1"/>
            <a:endCxn id="28" idx="6"/>
          </p:cNvCxnSpPr>
          <p:nvPr/>
        </p:nvCxnSpPr>
        <p:spPr bwMode="auto">
          <a:xfrm rot="16200000" flipV="1">
            <a:off x="4193959" y="1538790"/>
            <a:ext cx="16723" cy="1420879"/>
          </a:xfrm>
          <a:prstGeom prst="curvedConnector4">
            <a:avLst>
              <a:gd name="adj1" fmla="val 1366980"/>
              <a:gd name="adj2" fmla="val 5185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Curved Connector 52"/>
          <p:cNvCxnSpPr>
            <a:stCxn id="28" idx="3"/>
            <a:endCxn id="10" idx="7"/>
          </p:cNvCxnSpPr>
          <p:nvPr/>
        </p:nvCxnSpPr>
        <p:spPr bwMode="auto">
          <a:xfrm rot="5400000">
            <a:off x="2395037" y="2692197"/>
            <a:ext cx="1113566" cy="46549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Curved Connector 136"/>
          <p:cNvCxnSpPr>
            <a:stCxn id="10" idx="6"/>
            <a:endCxn id="29" idx="2"/>
          </p:cNvCxnSpPr>
          <p:nvPr/>
        </p:nvCxnSpPr>
        <p:spPr bwMode="auto">
          <a:xfrm flipV="1">
            <a:off x="2771800" y="2528900"/>
            <a:ext cx="1152128" cy="108012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Curved Connector 61"/>
          <p:cNvCxnSpPr>
            <a:stCxn id="5" idx="0"/>
            <a:endCxn id="20" idx="2"/>
          </p:cNvCxnSpPr>
          <p:nvPr/>
        </p:nvCxnSpPr>
        <p:spPr bwMode="auto">
          <a:xfrm rot="16200000" flipH="1">
            <a:off x="2771800" y="3176972"/>
            <a:ext cx="252028" cy="2340260"/>
          </a:xfrm>
          <a:prstGeom prst="curvedConnector4">
            <a:avLst>
              <a:gd name="adj1" fmla="val -90704"/>
              <a:gd name="adj2" fmla="val 5384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Curved Connector 56"/>
          <p:cNvCxnSpPr>
            <a:stCxn id="30" idx="4"/>
            <a:endCxn id="21" idx="0"/>
          </p:cNvCxnSpPr>
          <p:nvPr/>
        </p:nvCxnSpPr>
        <p:spPr bwMode="auto">
          <a:xfrm rot="16200000" flipH="1">
            <a:off x="4067944" y="4113076"/>
            <a:ext cx="1080120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hape 65"/>
          <p:cNvCxnSpPr>
            <a:stCxn id="16" idx="5"/>
            <a:endCxn id="23" idx="4"/>
          </p:cNvCxnSpPr>
          <p:nvPr/>
        </p:nvCxnSpPr>
        <p:spPr bwMode="auto">
          <a:xfrm rot="5400000" flipH="1" flipV="1">
            <a:off x="5418094" y="3970339"/>
            <a:ext cx="235304" cy="2753027"/>
          </a:xfrm>
          <a:prstGeom prst="curvedConnector3">
            <a:avLst>
              <a:gd name="adj1" fmla="val -11955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Curved Connector 66"/>
          <p:cNvCxnSpPr>
            <a:stCxn id="18" idx="6"/>
            <a:endCxn id="16" idx="0"/>
          </p:cNvCxnSpPr>
          <p:nvPr/>
        </p:nvCxnSpPr>
        <p:spPr bwMode="auto">
          <a:xfrm>
            <a:off x="2987824" y="4617132"/>
            <a:ext cx="1044116" cy="54006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Curved Connector 59"/>
          <p:cNvCxnSpPr>
            <a:stCxn id="30" idx="5"/>
            <a:endCxn id="19" idx="1"/>
          </p:cNvCxnSpPr>
          <p:nvPr/>
        </p:nvCxnSpPr>
        <p:spPr bwMode="auto">
          <a:xfrm rot="16200000" flipH="1">
            <a:off x="5059333" y="3196253"/>
            <a:ext cx="249470" cy="118557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hape 353"/>
          <p:cNvCxnSpPr>
            <a:stCxn id="33" idx="2"/>
            <a:endCxn id="22" idx="6"/>
          </p:cNvCxnSpPr>
          <p:nvPr/>
        </p:nvCxnSpPr>
        <p:spPr bwMode="auto">
          <a:xfrm rot="10800000">
            <a:off x="7524328" y="4041068"/>
            <a:ext cx="648072" cy="158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Curved Connector 160"/>
          <p:cNvCxnSpPr>
            <a:stCxn id="33" idx="1"/>
            <a:endCxn id="34" idx="5"/>
          </p:cNvCxnSpPr>
          <p:nvPr/>
        </p:nvCxnSpPr>
        <p:spPr bwMode="auto">
          <a:xfrm rot="16200000" flipV="1">
            <a:off x="7795637" y="3484285"/>
            <a:ext cx="465494" cy="39348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Curved Connector 62"/>
          <p:cNvCxnSpPr>
            <a:stCxn id="34" idx="0"/>
            <a:endCxn id="76" idx="4"/>
          </p:cNvCxnSpPr>
          <p:nvPr/>
        </p:nvCxnSpPr>
        <p:spPr bwMode="auto">
          <a:xfrm rot="16200000" flipV="1">
            <a:off x="7488324" y="2924944"/>
            <a:ext cx="216024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Curved Connector 164"/>
          <p:cNvCxnSpPr>
            <a:stCxn id="27" idx="0"/>
            <a:endCxn id="12" idx="7"/>
          </p:cNvCxnSpPr>
          <p:nvPr/>
        </p:nvCxnSpPr>
        <p:spPr bwMode="auto">
          <a:xfrm rot="16200000" flipV="1">
            <a:off x="5706127" y="1718810"/>
            <a:ext cx="667353" cy="1744915"/>
          </a:xfrm>
          <a:prstGeom prst="curvedConnector3">
            <a:avLst>
              <a:gd name="adj1" fmla="val 14215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Curved Connector 166"/>
          <p:cNvCxnSpPr>
            <a:stCxn id="32" idx="6"/>
            <a:endCxn id="31" idx="2"/>
          </p:cNvCxnSpPr>
          <p:nvPr/>
        </p:nvCxnSpPr>
        <p:spPr bwMode="auto">
          <a:xfrm flipV="1">
            <a:off x="5220072" y="2816932"/>
            <a:ext cx="1008112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hape 65"/>
          <p:cNvCxnSpPr>
            <a:stCxn id="30" idx="6"/>
            <a:endCxn id="12" idx="6"/>
          </p:cNvCxnSpPr>
          <p:nvPr/>
        </p:nvCxnSpPr>
        <p:spPr bwMode="auto">
          <a:xfrm flipV="1">
            <a:off x="4644008" y="2384884"/>
            <a:ext cx="576064" cy="1152128"/>
          </a:xfrm>
          <a:prstGeom prst="curvedConnector3">
            <a:avLst>
              <a:gd name="adj1" fmla="val 1396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Curved Connector 75"/>
          <p:cNvCxnSpPr>
            <a:stCxn id="19" idx="3"/>
            <a:endCxn id="20" idx="7"/>
          </p:cNvCxnSpPr>
          <p:nvPr/>
        </p:nvCxnSpPr>
        <p:spPr bwMode="auto">
          <a:xfrm rot="5400000">
            <a:off x="4987325" y="3556293"/>
            <a:ext cx="177462" cy="140159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Curved Connector 67"/>
          <p:cNvCxnSpPr>
            <a:stCxn id="19" idx="4"/>
            <a:endCxn id="25" idx="7"/>
          </p:cNvCxnSpPr>
          <p:nvPr/>
        </p:nvCxnSpPr>
        <p:spPr bwMode="auto">
          <a:xfrm rot="16200000" flipH="1">
            <a:off x="5797415" y="4327820"/>
            <a:ext cx="556783" cy="34331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Curved Connector 68"/>
          <p:cNvCxnSpPr>
            <a:stCxn id="22" idx="3"/>
            <a:endCxn id="23" idx="1"/>
          </p:cNvCxnSpPr>
          <p:nvPr/>
        </p:nvCxnSpPr>
        <p:spPr bwMode="auto">
          <a:xfrm rot="5400000">
            <a:off x="6624228" y="4329100"/>
            <a:ext cx="753527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Curved Connector 78"/>
          <p:cNvCxnSpPr>
            <a:stCxn id="23" idx="5"/>
            <a:endCxn id="26" idx="2"/>
          </p:cNvCxnSpPr>
          <p:nvPr/>
        </p:nvCxnSpPr>
        <p:spPr bwMode="auto">
          <a:xfrm rot="16200000" flipH="1">
            <a:off x="7237575" y="4978451"/>
            <a:ext cx="160738" cy="55678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Curved Connector 70"/>
          <p:cNvCxnSpPr>
            <a:stCxn id="24" idx="3"/>
            <a:endCxn id="26" idx="7"/>
          </p:cNvCxnSpPr>
          <p:nvPr/>
        </p:nvCxnSpPr>
        <p:spPr bwMode="auto">
          <a:xfrm rot="5400000">
            <a:off x="7831642" y="4744425"/>
            <a:ext cx="537501" cy="39348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Curved Connector 80"/>
          <p:cNvCxnSpPr>
            <a:stCxn id="22" idx="5"/>
            <a:endCxn id="24" idx="1"/>
          </p:cNvCxnSpPr>
          <p:nvPr/>
        </p:nvCxnSpPr>
        <p:spPr bwMode="auto">
          <a:xfrm rot="16200000" flipH="1">
            <a:off x="7759633" y="3880329"/>
            <a:ext cx="249471" cy="82553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Curved Connector 72"/>
          <p:cNvCxnSpPr>
            <a:stCxn id="25" idx="2"/>
            <a:endCxn id="20" idx="6"/>
          </p:cNvCxnSpPr>
          <p:nvPr/>
        </p:nvCxnSpPr>
        <p:spPr bwMode="auto">
          <a:xfrm rot="10800000">
            <a:off x="4427984" y="4473116"/>
            <a:ext cx="1512168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hape 83"/>
          <p:cNvCxnSpPr>
            <a:stCxn id="21" idx="5"/>
            <a:endCxn id="25" idx="3"/>
          </p:cNvCxnSpPr>
          <p:nvPr/>
        </p:nvCxnSpPr>
        <p:spPr bwMode="auto">
          <a:xfrm rot="5400000" flipH="1" flipV="1">
            <a:off x="5400092" y="4511678"/>
            <a:ext cx="72008" cy="1113566"/>
          </a:xfrm>
          <a:prstGeom prst="curvedConnector3">
            <a:avLst>
              <a:gd name="adj1" fmla="val -39068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Curved Connector 83"/>
          <p:cNvCxnSpPr>
            <a:stCxn id="30" idx="3"/>
            <a:endCxn id="20" idx="0"/>
          </p:cNvCxnSpPr>
          <p:nvPr/>
        </p:nvCxnSpPr>
        <p:spPr bwMode="auto">
          <a:xfrm rot="5400000">
            <a:off x="3977935" y="3934335"/>
            <a:ext cx="628791" cy="8873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7308304" y="256490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7" name="Curved Connector 76"/>
          <p:cNvCxnSpPr>
            <a:stCxn id="31" idx="6"/>
            <a:endCxn id="76" idx="2"/>
          </p:cNvCxnSpPr>
          <p:nvPr/>
        </p:nvCxnSpPr>
        <p:spPr bwMode="auto">
          <a:xfrm flipV="1">
            <a:off x="6588224" y="2744924"/>
            <a:ext cx="720080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6300192" y="364502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K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9" name="Curved Connector 78"/>
          <p:cNvCxnSpPr>
            <a:stCxn id="78" idx="5"/>
            <a:endCxn id="22" idx="2"/>
          </p:cNvCxnSpPr>
          <p:nvPr/>
        </p:nvCxnSpPr>
        <p:spPr bwMode="auto">
          <a:xfrm rot="16200000" flipH="1">
            <a:off x="6841531" y="3718310"/>
            <a:ext cx="88731" cy="55678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stCxn id="19" idx="0"/>
            <a:endCxn id="27" idx="2"/>
          </p:cNvCxnSpPr>
          <p:nvPr/>
        </p:nvCxnSpPr>
        <p:spPr bwMode="auto">
          <a:xfrm rot="5400000" flipH="1" flipV="1">
            <a:off x="5940152" y="3068960"/>
            <a:ext cx="756084" cy="828092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73129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Articulation Points: a bad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1800" dirty="0" smtClean="0"/>
              <a:t>Take each node out in turn, and test for connectedness</a:t>
            </a:r>
          </a:p>
          <a:p>
            <a:pPr lvl="1">
              <a:spcBef>
                <a:spcPts val="1200"/>
              </a:spcBef>
              <a:buNone/>
            </a:pPr>
            <a:r>
              <a:rPr lang="en-NZ" sz="1800" i="1" dirty="0" err="1" smtClean="0"/>
              <a:t>articulationPoints</a:t>
            </a:r>
            <a:r>
              <a:rPr lang="en-NZ" sz="1800" b="1" dirty="0" smtClean="0"/>
              <a:t> </a:t>
            </a:r>
            <a:r>
              <a:rPr lang="en-NZ" sz="1800" i="1" dirty="0"/>
              <a:t>←</a:t>
            </a:r>
            <a:r>
              <a:rPr lang="en-NZ" sz="1800" dirty="0"/>
              <a:t> </a:t>
            </a:r>
            <a:r>
              <a:rPr lang="en-NZ" sz="1800" dirty="0" smtClean="0"/>
              <a:t> empty set</a:t>
            </a:r>
          </a:p>
          <a:p>
            <a:pPr lvl="1">
              <a:spcBef>
                <a:spcPts val="600"/>
              </a:spcBef>
              <a:buNone/>
            </a:pPr>
            <a:r>
              <a:rPr lang="en-NZ" sz="1800" b="1" dirty="0" smtClean="0"/>
              <a:t>for</a:t>
            </a:r>
            <a:r>
              <a:rPr lang="en-NZ" sz="1800" dirty="0" smtClean="0"/>
              <a:t> each </a:t>
            </a:r>
            <a:r>
              <a:rPr lang="en-NZ" sz="1800" i="1" dirty="0" smtClean="0"/>
              <a:t>node</a:t>
            </a:r>
            <a:r>
              <a:rPr lang="en-NZ" sz="1800" dirty="0" smtClean="0"/>
              <a:t>  in graph </a:t>
            </a:r>
          </a:p>
          <a:p>
            <a:pPr lvl="2">
              <a:spcBef>
                <a:spcPts val="600"/>
              </a:spcBef>
              <a:buNone/>
            </a:pPr>
            <a:r>
              <a:rPr lang="en-NZ" sz="1800" i="1" dirty="0" err="1" smtClean="0"/>
              <a:t>node.visited</a:t>
            </a:r>
            <a:r>
              <a:rPr lang="en-NZ" sz="1800" b="1" dirty="0" smtClean="0"/>
              <a:t>  </a:t>
            </a:r>
            <a:r>
              <a:rPr lang="en-NZ" sz="1800" b="1" dirty="0" smtClean="0">
                <a:latin typeface="Arial Unicode MS"/>
                <a:ea typeface="Arial Unicode MS"/>
                <a:cs typeface="Arial Unicode MS"/>
              </a:rPr>
              <a:t>← </a:t>
            </a:r>
            <a:r>
              <a:rPr lang="en-NZ" sz="1800" dirty="0" smtClean="0">
                <a:latin typeface="Arial Unicode MS"/>
                <a:ea typeface="Arial Unicode MS"/>
                <a:cs typeface="Arial Unicode MS"/>
              </a:rPr>
              <a:t>true</a:t>
            </a:r>
            <a:r>
              <a:rPr lang="en-NZ" sz="1800" b="1" dirty="0" smtClean="0">
                <a:latin typeface="Arial Unicode MS"/>
                <a:ea typeface="Arial Unicode MS"/>
                <a:cs typeface="Arial Unicode MS"/>
              </a:rPr>
              <a:t>;</a:t>
            </a:r>
          </a:p>
          <a:p>
            <a:pPr lvl="2">
              <a:spcBef>
                <a:spcPts val="600"/>
              </a:spcBef>
              <a:buNone/>
            </a:pPr>
            <a:r>
              <a:rPr lang="en-NZ" sz="1800" b="1" dirty="0" smtClean="0"/>
              <a:t>for</a:t>
            </a:r>
            <a:r>
              <a:rPr lang="en-NZ" sz="1800" dirty="0" smtClean="0"/>
              <a:t> </a:t>
            </a:r>
            <a:r>
              <a:rPr lang="en-NZ" sz="1800" dirty="0"/>
              <a:t>all </a:t>
            </a:r>
            <a:r>
              <a:rPr lang="en-NZ" sz="1800" dirty="0" smtClean="0"/>
              <a:t>other nodes </a:t>
            </a:r>
            <a:r>
              <a:rPr lang="en-NZ" sz="1800" i="1" dirty="0" err="1" smtClean="0"/>
              <a:t>nd</a:t>
            </a:r>
            <a:r>
              <a:rPr lang="en-NZ" sz="1800" dirty="0" smtClean="0"/>
              <a:t> :  </a:t>
            </a:r>
            <a:r>
              <a:rPr lang="en-NZ" sz="1800" i="1" dirty="0" err="1" smtClean="0"/>
              <a:t>nd.visited</a:t>
            </a:r>
            <a:r>
              <a:rPr lang="en-NZ" sz="1800" dirty="0" smtClean="0"/>
              <a:t>  </a:t>
            </a:r>
            <a:r>
              <a:rPr lang="en-NZ" sz="1800" dirty="0"/>
              <a:t>← false   </a:t>
            </a:r>
          </a:p>
          <a:p>
            <a:pPr lvl="2">
              <a:buNone/>
            </a:pPr>
            <a:r>
              <a:rPr lang="en-NZ" sz="1800" dirty="0" err="1" smtClean="0"/>
              <a:t>recDFS</a:t>
            </a:r>
            <a:r>
              <a:rPr lang="en-NZ" sz="1800" dirty="0" smtClean="0"/>
              <a:t>(first neighbour of </a:t>
            </a:r>
            <a:r>
              <a:rPr lang="en-NZ" sz="1800" i="1" dirty="0" smtClean="0"/>
              <a:t>node</a:t>
            </a:r>
            <a:r>
              <a:rPr lang="en-NZ" sz="1800" dirty="0" smtClean="0"/>
              <a:t>)</a:t>
            </a:r>
          </a:p>
          <a:p>
            <a:pPr lvl="2">
              <a:buNone/>
            </a:pPr>
            <a:r>
              <a:rPr lang="en-NZ" sz="1800" b="1" dirty="0" smtClean="0"/>
              <a:t>for</a:t>
            </a:r>
            <a:r>
              <a:rPr lang="en-NZ" sz="1800" dirty="0" smtClean="0"/>
              <a:t> each remaining </a:t>
            </a:r>
            <a:r>
              <a:rPr lang="en-NZ" sz="1800" i="1" dirty="0" smtClean="0"/>
              <a:t>neighbour</a:t>
            </a:r>
            <a:r>
              <a:rPr lang="en-NZ" sz="1800" dirty="0" smtClean="0"/>
              <a:t>  of </a:t>
            </a:r>
            <a:r>
              <a:rPr lang="en-NZ" sz="1800" i="1" dirty="0" smtClean="0"/>
              <a:t>node</a:t>
            </a:r>
            <a:r>
              <a:rPr lang="en-NZ" sz="1800" dirty="0" smtClean="0"/>
              <a:t>  </a:t>
            </a:r>
          </a:p>
          <a:p>
            <a:pPr lvl="3">
              <a:buNone/>
            </a:pPr>
            <a:r>
              <a:rPr lang="en-NZ" sz="1800" b="1" dirty="0" smtClean="0"/>
              <a:t>if</a:t>
            </a:r>
            <a:r>
              <a:rPr lang="en-NZ" sz="1800" dirty="0" smtClean="0"/>
              <a:t> </a:t>
            </a:r>
            <a:r>
              <a:rPr lang="en-NZ" sz="1800" dirty="0"/>
              <a:t> </a:t>
            </a:r>
            <a:r>
              <a:rPr lang="en-NZ" sz="1800" dirty="0" smtClean="0"/>
              <a:t>not </a:t>
            </a:r>
            <a:r>
              <a:rPr lang="en-NZ" sz="1800" i="1" dirty="0" err="1" smtClean="0"/>
              <a:t>neighbour.visited</a:t>
            </a:r>
            <a:r>
              <a:rPr lang="en-NZ" sz="1800" i="1" dirty="0" smtClean="0"/>
              <a:t>  </a:t>
            </a:r>
            <a:r>
              <a:rPr lang="en-NZ" sz="1800" b="1" dirty="0" smtClean="0"/>
              <a:t>then</a:t>
            </a:r>
            <a:r>
              <a:rPr lang="en-NZ" sz="1800" dirty="0">
                <a:sym typeface="Symbol"/>
              </a:rPr>
              <a:t>	</a:t>
            </a:r>
            <a:r>
              <a:rPr lang="en-NZ" sz="1800" dirty="0" smtClean="0">
                <a:sym typeface="Symbol"/>
              </a:rPr>
              <a:t> </a:t>
            </a:r>
          </a:p>
          <a:p>
            <a:pPr lvl="4">
              <a:buNone/>
            </a:pPr>
            <a:r>
              <a:rPr lang="en-NZ" sz="1800" dirty="0" smtClean="0">
                <a:sym typeface="Symbol"/>
              </a:rPr>
              <a:t>add </a:t>
            </a:r>
            <a:r>
              <a:rPr lang="en-NZ" sz="1800" i="1" dirty="0" smtClean="0">
                <a:sym typeface="Symbol"/>
              </a:rPr>
              <a:t>node</a:t>
            </a:r>
            <a:r>
              <a:rPr lang="en-NZ" sz="1800" dirty="0" smtClean="0">
                <a:sym typeface="Symbol"/>
              </a:rPr>
              <a:t> to </a:t>
            </a:r>
            <a:r>
              <a:rPr lang="en-NZ" sz="1800" i="1" dirty="0" err="1" smtClean="0">
                <a:sym typeface="Symbol"/>
              </a:rPr>
              <a:t>articulationPoints</a:t>
            </a:r>
            <a:r>
              <a:rPr lang="en-NZ" sz="1800" dirty="0" smtClean="0">
                <a:sym typeface="Symbol"/>
              </a:rPr>
              <a:t> </a:t>
            </a:r>
            <a:r>
              <a:rPr lang="en-NZ" sz="1800" dirty="0" smtClean="0"/>
              <a:t> </a:t>
            </a:r>
            <a:endParaRPr lang="en-NZ" sz="1800" dirty="0"/>
          </a:p>
          <a:p>
            <a:pPr lvl="1">
              <a:spcBef>
                <a:spcPts val="1800"/>
              </a:spcBef>
              <a:buNone/>
            </a:pPr>
            <a:r>
              <a:rPr lang="en-NZ" sz="1800" dirty="0" err="1"/>
              <a:t>recDFS</a:t>
            </a:r>
            <a:r>
              <a:rPr lang="en-NZ" sz="1800" dirty="0"/>
              <a:t> (</a:t>
            </a:r>
            <a:r>
              <a:rPr lang="en-NZ" sz="1800" i="1" dirty="0"/>
              <a:t>node </a:t>
            </a:r>
            <a:r>
              <a:rPr lang="en-NZ" sz="1800" dirty="0"/>
              <a:t>):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b="1" dirty="0"/>
              <a:t>if</a:t>
            </a:r>
            <a:r>
              <a:rPr lang="en-NZ" sz="1800" i="1" dirty="0"/>
              <a:t>  </a:t>
            </a:r>
            <a:r>
              <a:rPr lang="en-NZ" sz="1800" dirty="0"/>
              <a:t>not</a:t>
            </a:r>
            <a:r>
              <a:rPr lang="en-NZ" sz="1800" i="1" dirty="0"/>
              <a:t> </a:t>
            </a:r>
            <a:r>
              <a:rPr lang="en-NZ" sz="1800" i="1" dirty="0" err="1"/>
              <a:t>node.visited</a:t>
            </a:r>
            <a:r>
              <a:rPr lang="en-NZ" sz="1800" i="1" dirty="0"/>
              <a:t> </a:t>
            </a:r>
            <a:r>
              <a:rPr lang="en-NZ" sz="1800" dirty="0"/>
              <a:t> then</a:t>
            </a:r>
          </a:p>
          <a:p>
            <a:pPr lvl="3">
              <a:spcBef>
                <a:spcPts val="400"/>
              </a:spcBef>
              <a:buNone/>
            </a:pPr>
            <a:r>
              <a:rPr lang="en-NZ" sz="1800" i="1" dirty="0" err="1"/>
              <a:t>node.visited</a:t>
            </a:r>
            <a:r>
              <a:rPr lang="en-NZ" sz="1800" i="1" dirty="0"/>
              <a:t> </a:t>
            </a:r>
            <a:r>
              <a:rPr lang="en-NZ" sz="1800" dirty="0"/>
              <a:t> ← true, </a:t>
            </a:r>
            <a:endParaRPr lang="en-NZ" sz="1800" dirty="0" smtClean="0"/>
          </a:p>
          <a:p>
            <a:pPr lvl="3">
              <a:spcBef>
                <a:spcPts val="400"/>
              </a:spcBef>
              <a:buNone/>
            </a:pPr>
            <a:r>
              <a:rPr lang="en-NZ" sz="1800" b="1" dirty="0" smtClean="0"/>
              <a:t>for</a:t>
            </a:r>
            <a:r>
              <a:rPr lang="en-NZ" sz="1800" dirty="0" smtClean="0"/>
              <a:t> </a:t>
            </a:r>
            <a:r>
              <a:rPr lang="en-NZ" sz="1800" b="1" dirty="0"/>
              <a:t>each</a:t>
            </a:r>
            <a:r>
              <a:rPr lang="en-NZ" sz="1800" dirty="0"/>
              <a:t>  </a:t>
            </a:r>
            <a:r>
              <a:rPr lang="en-NZ" sz="1800" i="1" dirty="0"/>
              <a:t>neighbour   </a:t>
            </a:r>
            <a:r>
              <a:rPr lang="en-NZ" sz="1800" dirty="0"/>
              <a:t>of</a:t>
            </a:r>
            <a:r>
              <a:rPr lang="en-NZ" sz="1800" i="1" dirty="0"/>
              <a:t> node</a:t>
            </a:r>
          </a:p>
          <a:p>
            <a:pPr lvl="4">
              <a:spcBef>
                <a:spcPts val="400"/>
              </a:spcBef>
              <a:buNone/>
            </a:pPr>
            <a:r>
              <a:rPr lang="en-NZ" sz="1800" b="1" dirty="0"/>
              <a:t>if</a:t>
            </a:r>
            <a:r>
              <a:rPr lang="en-NZ" sz="1800" dirty="0"/>
              <a:t>  not </a:t>
            </a:r>
            <a:r>
              <a:rPr lang="en-NZ" sz="1800" i="1" dirty="0" err="1"/>
              <a:t>neighbour.visited</a:t>
            </a:r>
            <a:r>
              <a:rPr lang="en-NZ" sz="1800" dirty="0"/>
              <a:t> </a:t>
            </a:r>
          </a:p>
          <a:p>
            <a:pPr lvl="5">
              <a:spcBef>
                <a:spcPts val="400"/>
              </a:spcBef>
              <a:buNone/>
            </a:pPr>
            <a:r>
              <a:rPr lang="en-NZ" sz="1800" dirty="0" err="1"/>
              <a:t>recDFS</a:t>
            </a:r>
            <a:r>
              <a:rPr lang="en-NZ" sz="1800" dirty="0"/>
              <a:t>(</a:t>
            </a:r>
            <a:r>
              <a:rPr lang="en-NZ" sz="1800" i="1" dirty="0">
                <a:sym typeface="Symbol"/>
              </a:rPr>
              <a:t>neighbour</a:t>
            </a:r>
            <a:r>
              <a:rPr lang="en-NZ" sz="1800" i="1" dirty="0"/>
              <a:t> </a:t>
            </a:r>
            <a:r>
              <a:rPr lang="en-NZ" sz="1800" dirty="0"/>
              <a:t>)</a:t>
            </a:r>
          </a:p>
          <a:p>
            <a:pPr lvl="1">
              <a:spcBef>
                <a:spcPts val="400"/>
              </a:spcBef>
              <a:buNone/>
            </a:pPr>
            <a:endParaRPr lang="en-US" sz="1800" dirty="0"/>
          </a:p>
          <a:p>
            <a:pPr marL="446088" lvl="1" indent="0">
              <a:buNone/>
            </a:pPr>
            <a:endParaRPr lang="en-NZ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8070536" y="37559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774392" y="4980092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838288" y="3899972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990416" y="2531820"/>
            <a:ext cx="360040" cy="360040"/>
          </a:xfrm>
          <a:prstGeom prst="ellips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710496" y="4476036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14352" y="3755956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0" name="Curved Connector 94"/>
          <p:cNvCxnSpPr>
            <a:stCxn id="7" idx="2"/>
            <a:endCxn id="6" idx="7"/>
          </p:cNvCxnSpPr>
          <p:nvPr/>
        </p:nvCxnSpPr>
        <p:spPr bwMode="auto">
          <a:xfrm rot="10800000" flipV="1">
            <a:off x="6145602" y="2711839"/>
            <a:ext cx="844815" cy="1240859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Curved Connector 10"/>
          <p:cNvCxnSpPr>
            <a:endCxn id="6" idx="3"/>
          </p:cNvCxnSpPr>
          <p:nvPr/>
        </p:nvCxnSpPr>
        <p:spPr bwMode="auto">
          <a:xfrm rot="5400000" flipH="1" flipV="1">
            <a:off x="5455222" y="4544299"/>
            <a:ext cx="772807" cy="9878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hape 130"/>
          <p:cNvCxnSpPr>
            <a:stCxn id="7" idx="6"/>
            <a:endCxn id="4" idx="0"/>
          </p:cNvCxnSpPr>
          <p:nvPr/>
        </p:nvCxnSpPr>
        <p:spPr bwMode="auto">
          <a:xfrm>
            <a:off x="7350456" y="2711840"/>
            <a:ext cx="900100" cy="1044116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Curved Connector 132"/>
          <p:cNvCxnSpPr/>
          <p:nvPr/>
        </p:nvCxnSpPr>
        <p:spPr bwMode="auto">
          <a:xfrm rot="5400000" flipH="1" flipV="1">
            <a:off x="6054062" y="4260263"/>
            <a:ext cx="745517" cy="45698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Curved Connector 13"/>
          <p:cNvCxnSpPr>
            <a:stCxn id="7" idx="4"/>
            <a:endCxn id="5" idx="0"/>
          </p:cNvCxnSpPr>
          <p:nvPr/>
        </p:nvCxnSpPr>
        <p:spPr bwMode="auto">
          <a:xfrm rot="5400000">
            <a:off x="6018308" y="3827964"/>
            <a:ext cx="2088232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Curved Connector 83"/>
          <p:cNvCxnSpPr>
            <a:stCxn id="8" idx="2"/>
            <a:endCxn id="5" idx="7"/>
          </p:cNvCxnSpPr>
          <p:nvPr/>
        </p:nvCxnSpPr>
        <p:spPr bwMode="auto">
          <a:xfrm rot="10800000" flipV="1">
            <a:off x="7081706" y="4656055"/>
            <a:ext cx="628791" cy="376763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Curved Connector 66"/>
          <p:cNvCxnSpPr>
            <a:stCxn id="8" idx="7"/>
            <a:endCxn id="7" idx="5"/>
          </p:cNvCxnSpPr>
          <p:nvPr/>
        </p:nvCxnSpPr>
        <p:spPr bwMode="auto">
          <a:xfrm rot="16200000" flipV="1">
            <a:off x="6812954" y="3323908"/>
            <a:ext cx="1689630" cy="72008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Curved Connector 66"/>
          <p:cNvCxnSpPr/>
          <p:nvPr/>
        </p:nvCxnSpPr>
        <p:spPr bwMode="auto">
          <a:xfrm rot="16200000" flipV="1">
            <a:off x="8040065" y="4378313"/>
            <a:ext cx="686923" cy="16229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Curved Connector 132"/>
          <p:cNvCxnSpPr>
            <a:stCxn id="7" idx="3"/>
            <a:endCxn id="9" idx="0"/>
          </p:cNvCxnSpPr>
          <p:nvPr/>
        </p:nvCxnSpPr>
        <p:spPr bwMode="auto">
          <a:xfrm rot="5400000">
            <a:off x="6360347" y="3073159"/>
            <a:ext cx="916823" cy="44877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Curved Connector 132"/>
          <p:cNvCxnSpPr>
            <a:endCxn id="5" idx="4"/>
          </p:cNvCxnSpPr>
          <p:nvPr/>
        </p:nvCxnSpPr>
        <p:spPr bwMode="auto">
          <a:xfrm flipV="1">
            <a:off x="6198328" y="5340132"/>
            <a:ext cx="756084" cy="28803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Curved Connector 20"/>
          <p:cNvCxnSpPr>
            <a:endCxn id="8" idx="4"/>
          </p:cNvCxnSpPr>
          <p:nvPr/>
        </p:nvCxnSpPr>
        <p:spPr bwMode="auto">
          <a:xfrm rot="5400000" flipH="1" flipV="1">
            <a:off x="7240532" y="5224725"/>
            <a:ext cx="1038632" cy="26133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Freeform 25"/>
          <p:cNvSpPr/>
          <p:nvPr/>
        </p:nvSpPr>
        <p:spPr bwMode="auto">
          <a:xfrm>
            <a:off x="5508104" y="4852917"/>
            <a:ext cx="951472" cy="1210962"/>
          </a:xfrm>
          <a:custGeom>
            <a:avLst/>
            <a:gdLst>
              <a:gd name="connsiteX0" fmla="*/ 766118 w 1025610"/>
              <a:gd name="connsiteY0" fmla="*/ 12357 h 1235676"/>
              <a:gd name="connsiteX1" fmla="*/ 432486 w 1025610"/>
              <a:gd name="connsiteY1" fmla="*/ 0 h 1235676"/>
              <a:gd name="connsiteX2" fmla="*/ 185351 w 1025610"/>
              <a:gd name="connsiteY2" fmla="*/ 49427 h 1235676"/>
              <a:gd name="connsiteX3" fmla="*/ 49427 w 1025610"/>
              <a:gd name="connsiteY3" fmla="*/ 234778 h 1235676"/>
              <a:gd name="connsiteX4" fmla="*/ 0 w 1025610"/>
              <a:gd name="connsiteY4" fmla="*/ 691978 h 1235676"/>
              <a:gd name="connsiteX5" fmla="*/ 457200 w 1025610"/>
              <a:gd name="connsiteY5" fmla="*/ 1050324 h 1235676"/>
              <a:gd name="connsiteX6" fmla="*/ 1025610 w 1025610"/>
              <a:gd name="connsiteY6" fmla="*/ 1235676 h 1235676"/>
              <a:gd name="connsiteX7" fmla="*/ 753762 w 1025610"/>
              <a:gd name="connsiteY7" fmla="*/ 803189 h 1235676"/>
              <a:gd name="connsiteX8" fmla="*/ 741405 w 1025610"/>
              <a:gd name="connsiteY8" fmla="*/ 654908 h 1235676"/>
              <a:gd name="connsiteX9" fmla="*/ 815546 w 1025610"/>
              <a:gd name="connsiteY9" fmla="*/ 568411 h 1235676"/>
              <a:gd name="connsiteX10" fmla="*/ 840259 w 1025610"/>
              <a:gd name="connsiteY10" fmla="*/ 531341 h 1235676"/>
              <a:gd name="connsiteX11" fmla="*/ 939113 w 1025610"/>
              <a:gd name="connsiteY11" fmla="*/ 345989 h 1235676"/>
              <a:gd name="connsiteX12" fmla="*/ 951470 w 1025610"/>
              <a:gd name="connsiteY12" fmla="*/ 222422 h 1235676"/>
              <a:gd name="connsiteX13" fmla="*/ 766118 w 1025610"/>
              <a:gd name="connsiteY13" fmla="*/ 12357 h 1235676"/>
              <a:gd name="connsiteX0" fmla="*/ 766118 w 1025610"/>
              <a:gd name="connsiteY0" fmla="*/ 12357 h 1235676"/>
              <a:gd name="connsiteX1" fmla="*/ 432486 w 1025610"/>
              <a:gd name="connsiteY1" fmla="*/ 0 h 1235676"/>
              <a:gd name="connsiteX2" fmla="*/ 185351 w 1025610"/>
              <a:gd name="connsiteY2" fmla="*/ 49427 h 1235676"/>
              <a:gd name="connsiteX3" fmla="*/ 49427 w 1025610"/>
              <a:gd name="connsiteY3" fmla="*/ 234778 h 1235676"/>
              <a:gd name="connsiteX4" fmla="*/ 0 w 1025610"/>
              <a:gd name="connsiteY4" fmla="*/ 691978 h 1235676"/>
              <a:gd name="connsiteX5" fmla="*/ 123567 w 1025610"/>
              <a:gd name="connsiteY5" fmla="*/ 1210962 h 1235676"/>
              <a:gd name="connsiteX6" fmla="*/ 1025610 w 1025610"/>
              <a:gd name="connsiteY6" fmla="*/ 1235676 h 1235676"/>
              <a:gd name="connsiteX7" fmla="*/ 753762 w 1025610"/>
              <a:gd name="connsiteY7" fmla="*/ 803189 h 1235676"/>
              <a:gd name="connsiteX8" fmla="*/ 741405 w 1025610"/>
              <a:gd name="connsiteY8" fmla="*/ 654908 h 1235676"/>
              <a:gd name="connsiteX9" fmla="*/ 815546 w 1025610"/>
              <a:gd name="connsiteY9" fmla="*/ 568411 h 1235676"/>
              <a:gd name="connsiteX10" fmla="*/ 840259 w 1025610"/>
              <a:gd name="connsiteY10" fmla="*/ 531341 h 1235676"/>
              <a:gd name="connsiteX11" fmla="*/ 939113 w 1025610"/>
              <a:gd name="connsiteY11" fmla="*/ 345989 h 1235676"/>
              <a:gd name="connsiteX12" fmla="*/ 951470 w 1025610"/>
              <a:gd name="connsiteY12" fmla="*/ 222422 h 1235676"/>
              <a:gd name="connsiteX13" fmla="*/ 766118 w 1025610"/>
              <a:gd name="connsiteY13" fmla="*/ 12357 h 1235676"/>
              <a:gd name="connsiteX0" fmla="*/ 766118 w 951472"/>
              <a:gd name="connsiteY0" fmla="*/ 12357 h 1210962"/>
              <a:gd name="connsiteX1" fmla="*/ 432486 w 951472"/>
              <a:gd name="connsiteY1" fmla="*/ 0 h 1210962"/>
              <a:gd name="connsiteX2" fmla="*/ 185351 w 951472"/>
              <a:gd name="connsiteY2" fmla="*/ 49427 h 1210962"/>
              <a:gd name="connsiteX3" fmla="*/ 49427 w 951472"/>
              <a:gd name="connsiteY3" fmla="*/ 234778 h 1210962"/>
              <a:gd name="connsiteX4" fmla="*/ 0 w 951472"/>
              <a:gd name="connsiteY4" fmla="*/ 691978 h 1210962"/>
              <a:gd name="connsiteX5" fmla="*/ 123567 w 951472"/>
              <a:gd name="connsiteY5" fmla="*/ 1210962 h 1210962"/>
              <a:gd name="connsiteX6" fmla="*/ 753762 w 951472"/>
              <a:gd name="connsiteY6" fmla="*/ 1161535 h 1210962"/>
              <a:gd name="connsiteX7" fmla="*/ 753762 w 951472"/>
              <a:gd name="connsiteY7" fmla="*/ 803189 h 1210962"/>
              <a:gd name="connsiteX8" fmla="*/ 741405 w 951472"/>
              <a:gd name="connsiteY8" fmla="*/ 654908 h 1210962"/>
              <a:gd name="connsiteX9" fmla="*/ 815546 w 951472"/>
              <a:gd name="connsiteY9" fmla="*/ 568411 h 1210962"/>
              <a:gd name="connsiteX10" fmla="*/ 840259 w 951472"/>
              <a:gd name="connsiteY10" fmla="*/ 531341 h 1210962"/>
              <a:gd name="connsiteX11" fmla="*/ 939113 w 951472"/>
              <a:gd name="connsiteY11" fmla="*/ 345989 h 1210962"/>
              <a:gd name="connsiteX12" fmla="*/ 951470 w 951472"/>
              <a:gd name="connsiteY12" fmla="*/ 222422 h 1210962"/>
              <a:gd name="connsiteX13" fmla="*/ 766118 w 951472"/>
              <a:gd name="connsiteY13" fmla="*/ 12357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1472" h="1210962">
                <a:moveTo>
                  <a:pt x="766118" y="12357"/>
                </a:moveTo>
                <a:lnTo>
                  <a:pt x="432486" y="0"/>
                </a:lnTo>
                <a:lnTo>
                  <a:pt x="185351" y="49427"/>
                </a:lnTo>
                <a:lnTo>
                  <a:pt x="49427" y="234778"/>
                </a:lnTo>
                <a:lnTo>
                  <a:pt x="0" y="691978"/>
                </a:lnTo>
                <a:lnTo>
                  <a:pt x="123567" y="1210962"/>
                </a:lnTo>
                <a:lnTo>
                  <a:pt x="753762" y="1161535"/>
                </a:lnTo>
                <a:lnTo>
                  <a:pt x="753762" y="803189"/>
                </a:lnTo>
                <a:lnTo>
                  <a:pt x="741405" y="654908"/>
                </a:lnTo>
                <a:cubicBezTo>
                  <a:pt x="766119" y="626076"/>
                  <a:pt x="793769" y="599521"/>
                  <a:pt x="815546" y="568411"/>
                </a:cubicBezTo>
                <a:cubicBezTo>
                  <a:pt x="844230" y="527433"/>
                  <a:pt x="810125" y="531341"/>
                  <a:pt x="840259" y="531341"/>
                </a:cubicBezTo>
                <a:lnTo>
                  <a:pt x="939113" y="345989"/>
                </a:lnTo>
                <a:cubicBezTo>
                  <a:pt x="951925" y="230685"/>
                  <a:pt x="951470" y="272076"/>
                  <a:pt x="951470" y="222422"/>
                </a:cubicBezTo>
                <a:lnTo>
                  <a:pt x="766118" y="12357"/>
                </a:ln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6521358" y="5594322"/>
            <a:ext cx="1334529" cy="1075038"/>
          </a:xfrm>
          <a:custGeom>
            <a:avLst/>
            <a:gdLst>
              <a:gd name="connsiteX0" fmla="*/ 1248032 w 1334529"/>
              <a:gd name="connsiteY0" fmla="*/ 247136 h 1075038"/>
              <a:gd name="connsiteX1" fmla="*/ 741405 w 1334529"/>
              <a:gd name="connsiteY1" fmla="*/ 0 h 1075038"/>
              <a:gd name="connsiteX2" fmla="*/ 160637 w 1334529"/>
              <a:gd name="connsiteY2" fmla="*/ 148282 h 1075038"/>
              <a:gd name="connsiteX3" fmla="*/ 0 w 1334529"/>
              <a:gd name="connsiteY3" fmla="*/ 481914 h 1075038"/>
              <a:gd name="connsiteX4" fmla="*/ 0 w 1334529"/>
              <a:gd name="connsiteY4" fmla="*/ 852617 h 1075038"/>
              <a:gd name="connsiteX5" fmla="*/ 333632 w 1334529"/>
              <a:gd name="connsiteY5" fmla="*/ 1000898 h 1075038"/>
              <a:gd name="connsiteX6" fmla="*/ 939113 w 1334529"/>
              <a:gd name="connsiteY6" fmla="*/ 1075038 h 1075038"/>
              <a:gd name="connsiteX7" fmla="*/ 1260389 w 1334529"/>
              <a:gd name="connsiteY7" fmla="*/ 815546 h 1075038"/>
              <a:gd name="connsiteX8" fmla="*/ 1285102 w 1334529"/>
              <a:gd name="connsiteY8" fmla="*/ 704336 h 1075038"/>
              <a:gd name="connsiteX9" fmla="*/ 1334529 w 1334529"/>
              <a:gd name="connsiteY9" fmla="*/ 543698 h 1075038"/>
              <a:gd name="connsiteX10" fmla="*/ 1322173 w 1334529"/>
              <a:gd name="connsiteY10" fmla="*/ 432487 h 1075038"/>
              <a:gd name="connsiteX11" fmla="*/ 1309816 w 1334529"/>
              <a:gd name="connsiteY11" fmla="*/ 395417 h 1075038"/>
              <a:gd name="connsiteX12" fmla="*/ 1248032 w 1334529"/>
              <a:gd name="connsiteY12" fmla="*/ 247136 h 107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4529" h="1075038">
                <a:moveTo>
                  <a:pt x="1248032" y="247136"/>
                </a:moveTo>
                <a:lnTo>
                  <a:pt x="741405" y="0"/>
                </a:lnTo>
                <a:lnTo>
                  <a:pt x="160637" y="148282"/>
                </a:lnTo>
                <a:lnTo>
                  <a:pt x="0" y="481914"/>
                </a:lnTo>
                <a:lnTo>
                  <a:pt x="0" y="852617"/>
                </a:lnTo>
                <a:lnTo>
                  <a:pt x="333632" y="1000898"/>
                </a:lnTo>
                <a:lnTo>
                  <a:pt x="939113" y="1075038"/>
                </a:lnTo>
                <a:lnTo>
                  <a:pt x="1260389" y="815546"/>
                </a:lnTo>
                <a:lnTo>
                  <a:pt x="1285102" y="704336"/>
                </a:lnTo>
                <a:lnTo>
                  <a:pt x="1334529" y="543698"/>
                </a:lnTo>
                <a:cubicBezTo>
                  <a:pt x="1330410" y="506628"/>
                  <a:pt x="1328305" y="469278"/>
                  <a:pt x="1322173" y="432487"/>
                </a:cubicBezTo>
                <a:cubicBezTo>
                  <a:pt x="1320032" y="419639"/>
                  <a:pt x="1309816" y="395417"/>
                  <a:pt x="1309816" y="395417"/>
                </a:cubicBezTo>
                <a:lnTo>
                  <a:pt x="1248032" y="247136"/>
                </a:ln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8054447" y="4671684"/>
            <a:ext cx="935258" cy="1414898"/>
          </a:xfrm>
          <a:custGeom>
            <a:avLst/>
            <a:gdLst>
              <a:gd name="connsiteX0" fmla="*/ 1248032 w 1334529"/>
              <a:gd name="connsiteY0" fmla="*/ 247136 h 1075038"/>
              <a:gd name="connsiteX1" fmla="*/ 741405 w 1334529"/>
              <a:gd name="connsiteY1" fmla="*/ 0 h 1075038"/>
              <a:gd name="connsiteX2" fmla="*/ 160637 w 1334529"/>
              <a:gd name="connsiteY2" fmla="*/ 148282 h 1075038"/>
              <a:gd name="connsiteX3" fmla="*/ 0 w 1334529"/>
              <a:gd name="connsiteY3" fmla="*/ 481914 h 1075038"/>
              <a:gd name="connsiteX4" fmla="*/ 0 w 1334529"/>
              <a:gd name="connsiteY4" fmla="*/ 852617 h 1075038"/>
              <a:gd name="connsiteX5" fmla="*/ 333632 w 1334529"/>
              <a:gd name="connsiteY5" fmla="*/ 1000898 h 1075038"/>
              <a:gd name="connsiteX6" fmla="*/ 939113 w 1334529"/>
              <a:gd name="connsiteY6" fmla="*/ 1075038 h 1075038"/>
              <a:gd name="connsiteX7" fmla="*/ 1260389 w 1334529"/>
              <a:gd name="connsiteY7" fmla="*/ 815546 h 1075038"/>
              <a:gd name="connsiteX8" fmla="*/ 1285102 w 1334529"/>
              <a:gd name="connsiteY8" fmla="*/ 704336 h 1075038"/>
              <a:gd name="connsiteX9" fmla="*/ 1334529 w 1334529"/>
              <a:gd name="connsiteY9" fmla="*/ 543698 h 1075038"/>
              <a:gd name="connsiteX10" fmla="*/ 1322173 w 1334529"/>
              <a:gd name="connsiteY10" fmla="*/ 432487 h 1075038"/>
              <a:gd name="connsiteX11" fmla="*/ 1309816 w 1334529"/>
              <a:gd name="connsiteY11" fmla="*/ 395417 h 1075038"/>
              <a:gd name="connsiteX12" fmla="*/ 1248032 w 1334529"/>
              <a:gd name="connsiteY12" fmla="*/ 247136 h 1075038"/>
              <a:gd name="connsiteX0" fmla="*/ 1248032 w 1334529"/>
              <a:gd name="connsiteY0" fmla="*/ 247136 h 1198606"/>
              <a:gd name="connsiteX1" fmla="*/ 741405 w 1334529"/>
              <a:gd name="connsiteY1" fmla="*/ 0 h 1198606"/>
              <a:gd name="connsiteX2" fmla="*/ 160637 w 1334529"/>
              <a:gd name="connsiteY2" fmla="*/ 148282 h 1198606"/>
              <a:gd name="connsiteX3" fmla="*/ 0 w 1334529"/>
              <a:gd name="connsiteY3" fmla="*/ 481914 h 1198606"/>
              <a:gd name="connsiteX4" fmla="*/ 0 w 1334529"/>
              <a:gd name="connsiteY4" fmla="*/ 852617 h 1198606"/>
              <a:gd name="connsiteX5" fmla="*/ 172994 w 1334529"/>
              <a:gd name="connsiteY5" fmla="*/ 1198606 h 1198606"/>
              <a:gd name="connsiteX6" fmla="*/ 939113 w 1334529"/>
              <a:gd name="connsiteY6" fmla="*/ 1075038 h 1198606"/>
              <a:gd name="connsiteX7" fmla="*/ 1260389 w 1334529"/>
              <a:gd name="connsiteY7" fmla="*/ 815546 h 1198606"/>
              <a:gd name="connsiteX8" fmla="*/ 1285102 w 1334529"/>
              <a:gd name="connsiteY8" fmla="*/ 704336 h 1198606"/>
              <a:gd name="connsiteX9" fmla="*/ 1334529 w 1334529"/>
              <a:gd name="connsiteY9" fmla="*/ 543698 h 1198606"/>
              <a:gd name="connsiteX10" fmla="*/ 1322173 w 1334529"/>
              <a:gd name="connsiteY10" fmla="*/ 432487 h 1198606"/>
              <a:gd name="connsiteX11" fmla="*/ 1309816 w 1334529"/>
              <a:gd name="connsiteY11" fmla="*/ 395417 h 1198606"/>
              <a:gd name="connsiteX12" fmla="*/ 1248032 w 1334529"/>
              <a:gd name="connsiteY12" fmla="*/ 247136 h 1198606"/>
              <a:gd name="connsiteX0" fmla="*/ 1248032 w 1334529"/>
              <a:gd name="connsiteY0" fmla="*/ 247136 h 1643449"/>
              <a:gd name="connsiteX1" fmla="*/ 741405 w 1334529"/>
              <a:gd name="connsiteY1" fmla="*/ 0 h 1643449"/>
              <a:gd name="connsiteX2" fmla="*/ 160637 w 1334529"/>
              <a:gd name="connsiteY2" fmla="*/ 148282 h 1643449"/>
              <a:gd name="connsiteX3" fmla="*/ 0 w 1334529"/>
              <a:gd name="connsiteY3" fmla="*/ 481914 h 1643449"/>
              <a:gd name="connsiteX4" fmla="*/ 0 w 1334529"/>
              <a:gd name="connsiteY4" fmla="*/ 852617 h 1643449"/>
              <a:gd name="connsiteX5" fmla="*/ 172994 w 1334529"/>
              <a:gd name="connsiteY5" fmla="*/ 1198606 h 1643449"/>
              <a:gd name="connsiteX6" fmla="*/ 383059 w 1334529"/>
              <a:gd name="connsiteY6" fmla="*/ 1643449 h 1643449"/>
              <a:gd name="connsiteX7" fmla="*/ 1260389 w 1334529"/>
              <a:gd name="connsiteY7" fmla="*/ 815546 h 1643449"/>
              <a:gd name="connsiteX8" fmla="*/ 1285102 w 1334529"/>
              <a:gd name="connsiteY8" fmla="*/ 704336 h 1643449"/>
              <a:gd name="connsiteX9" fmla="*/ 1334529 w 1334529"/>
              <a:gd name="connsiteY9" fmla="*/ 543698 h 1643449"/>
              <a:gd name="connsiteX10" fmla="*/ 1322173 w 1334529"/>
              <a:gd name="connsiteY10" fmla="*/ 432487 h 1643449"/>
              <a:gd name="connsiteX11" fmla="*/ 1309816 w 1334529"/>
              <a:gd name="connsiteY11" fmla="*/ 395417 h 1643449"/>
              <a:gd name="connsiteX12" fmla="*/ 1248032 w 1334529"/>
              <a:gd name="connsiteY12" fmla="*/ 247136 h 1643449"/>
              <a:gd name="connsiteX0" fmla="*/ 1248032 w 1343512"/>
              <a:gd name="connsiteY0" fmla="*/ 247136 h 1643449"/>
              <a:gd name="connsiteX1" fmla="*/ 741405 w 1343512"/>
              <a:gd name="connsiteY1" fmla="*/ 0 h 1643449"/>
              <a:gd name="connsiteX2" fmla="*/ 160637 w 1343512"/>
              <a:gd name="connsiteY2" fmla="*/ 148282 h 1643449"/>
              <a:gd name="connsiteX3" fmla="*/ 0 w 1343512"/>
              <a:gd name="connsiteY3" fmla="*/ 481914 h 1643449"/>
              <a:gd name="connsiteX4" fmla="*/ 0 w 1343512"/>
              <a:gd name="connsiteY4" fmla="*/ 852617 h 1643449"/>
              <a:gd name="connsiteX5" fmla="*/ 172994 w 1343512"/>
              <a:gd name="connsiteY5" fmla="*/ 1198606 h 1643449"/>
              <a:gd name="connsiteX6" fmla="*/ 383059 w 1343512"/>
              <a:gd name="connsiteY6" fmla="*/ 1643449 h 1643449"/>
              <a:gd name="connsiteX7" fmla="*/ 704335 w 1343512"/>
              <a:gd name="connsiteY7" fmla="*/ 1322173 h 1643449"/>
              <a:gd name="connsiteX8" fmla="*/ 1285102 w 1343512"/>
              <a:gd name="connsiteY8" fmla="*/ 704336 h 1643449"/>
              <a:gd name="connsiteX9" fmla="*/ 1334529 w 1343512"/>
              <a:gd name="connsiteY9" fmla="*/ 543698 h 1643449"/>
              <a:gd name="connsiteX10" fmla="*/ 1322173 w 1343512"/>
              <a:gd name="connsiteY10" fmla="*/ 432487 h 1643449"/>
              <a:gd name="connsiteX11" fmla="*/ 1309816 w 1343512"/>
              <a:gd name="connsiteY11" fmla="*/ 395417 h 1643449"/>
              <a:gd name="connsiteX12" fmla="*/ 1248032 w 1343512"/>
              <a:gd name="connsiteY12" fmla="*/ 247136 h 1643449"/>
              <a:gd name="connsiteX0" fmla="*/ 1248032 w 1334529"/>
              <a:gd name="connsiteY0" fmla="*/ 247136 h 1643449"/>
              <a:gd name="connsiteX1" fmla="*/ 741405 w 1334529"/>
              <a:gd name="connsiteY1" fmla="*/ 0 h 1643449"/>
              <a:gd name="connsiteX2" fmla="*/ 160637 w 1334529"/>
              <a:gd name="connsiteY2" fmla="*/ 148282 h 1643449"/>
              <a:gd name="connsiteX3" fmla="*/ 0 w 1334529"/>
              <a:gd name="connsiteY3" fmla="*/ 481914 h 1643449"/>
              <a:gd name="connsiteX4" fmla="*/ 0 w 1334529"/>
              <a:gd name="connsiteY4" fmla="*/ 852617 h 1643449"/>
              <a:gd name="connsiteX5" fmla="*/ 172994 w 1334529"/>
              <a:gd name="connsiteY5" fmla="*/ 1198606 h 1643449"/>
              <a:gd name="connsiteX6" fmla="*/ 383059 w 1334529"/>
              <a:gd name="connsiteY6" fmla="*/ 1643449 h 1643449"/>
              <a:gd name="connsiteX7" fmla="*/ 704335 w 1334529"/>
              <a:gd name="connsiteY7" fmla="*/ 1322173 h 1643449"/>
              <a:gd name="connsiteX8" fmla="*/ 902042 w 1334529"/>
              <a:gd name="connsiteY8" fmla="*/ 951471 h 1643449"/>
              <a:gd name="connsiteX9" fmla="*/ 1334529 w 1334529"/>
              <a:gd name="connsiteY9" fmla="*/ 543698 h 1643449"/>
              <a:gd name="connsiteX10" fmla="*/ 1322173 w 1334529"/>
              <a:gd name="connsiteY10" fmla="*/ 432487 h 1643449"/>
              <a:gd name="connsiteX11" fmla="*/ 1309816 w 1334529"/>
              <a:gd name="connsiteY11" fmla="*/ 395417 h 1643449"/>
              <a:gd name="connsiteX12" fmla="*/ 1248032 w 1334529"/>
              <a:gd name="connsiteY12" fmla="*/ 247136 h 1643449"/>
              <a:gd name="connsiteX0" fmla="*/ 1248032 w 1322227"/>
              <a:gd name="connsiteY0" fmla="*/ 247136 h 1643449"/>
              <a:gd name="connsiteX1" fmla="*/ 741405 w 1322227"/>
              <a:gd name="connsiteY1" fmla="*/ 0 h 1643449"/>
              <a:gd name="connsiteX2" fmla="*/ 160637 w 1322227"/>
              <a:gd name="connsiteY2" fmla="*/ 148282 h 1643449"/>
              <a:gd name="connsiteX3" fmla="*/ 0 w 1322227"/>
              <a:gd name="connsiteY3" fmla="*/ 481914 h 1643449"/>
              <a:gd name="connsiteX4" fmla="*/ 0 w 1322227"/>
              <a:gd name="connsiteY4" fmla="*/ 852617 h 1643449"/>
              <a:gd name="connsiteX5" fmla="*/ 172994 w 1322227"/>
              <a:gd name="connsiteY5" fmla="*/ 1198606 h 1643449"/>
              <a:gd name="connsiteX6" fmla="*/ 383059 w 1322227"/>
              <a:gd name="connsiteY6" fmla="*/ 1643449 h 1643449"/>
              <a:gd name="connsiteX7" fmla="*/ 704335 w 1322227"/>
              <a:gd name="connsiteY7" fmla="*/ 1322173 h 1643449"/>
              <a:gd name="connsiteX8" fmla="*/ 902042 w 1322227"/>
              <a:gd name="connsiteY8" fmla="*/ 951471 h 1643449"/>
              <a:gd name="connsiteX9" fmla="*/ 815545 w 1322227"/>
              <a:gd name="connsiteY9" fmla="*/ 667265 h 1643449"/>
              <a:gd name="connsiteX10" fmla="*/ 1322173 w 1322227"/>
              <a:gd name="connsiteY10" fmla="*/ 432487 h 1643449"/>
              <a:gd name="connsiteX11" fmla="*/ 1309816 w 1322227"/>
              <a:gd name="connsiteY11" fmla="*/ 395417 h 1643449"/>
              <a:gd name="connsiteX12" fmla="*/ 1248032 w 1322227"/>
              <a:gd name="connsiteY12" fmla="*/ 247136 h 1643449"/>
              <a:gd name="connsiteX0" fmla="*/ 1248032 w 1322227"/>
              <a:gd name="connsiteY0" fmla="*/ 247136 h 1643449"/>
              <a:gd name="connsiteX1" fmla="*/ 741405 w 1322227"/>
              <a:gd name="connsiteY1" fmla="*/ 0 h 1643449"/>
              <a:gd name="connsiteX2" fmla="*/ 160637 w 1322227"/>
              <a:gd name="connsiteY2" fmla="*/ 148282 h 1643449"/>
              <a:gd name="connsiteX3" fmla="*/ 0 w 1322227"/>
              <a:gd name="connsiteY3" fmla="*/ 481914 h 1643449"/>
              <a:gd name="connsiteX4" fmla="*/ 0 w 1322227"/>
              <a:gd name="connsiteY4" fmla="*/ 852617 h 1643449"/>
              <a:gd name="connsiteX5" fmla="*/ 172994 w 1322227"/>
              <a:gd name="connsiteY5" fmla="*/ 1198606 h 1643449"/>
              <a:gd name="connsiteX6" fmla="*/ 383059 w 1322227"/>
              <a:gd name="connsiteY6" fmla="*/ 1643449 h 1643449"/>
              <a:gd name="connsiteX7" fmla="*/ 704335 w 1322227"/>
              <a:gd name="connsiteY7" fmla="*/ 1322173 h 1643449"/>
              <a:gd name="connsiteX8" fmla="*/ 902042 w 1322227"/>
              <a:gd name="connsiteY8" fmla="*/ 951471 h 1643449"/>
              <a:gd name="connsiteX9" fmla="*/ 815545 w 1322227"/>
              <a:gd name="connsiteY9" fmla="*/ 667265 h 1643449"/>
              <a:gd name="connsiteX10" fmla="*/ 1322173 w 1322227"/>
              <a:gd name="connsiteY10" fmla="*/ 432487 h 1643449"/>
              <a:gd name="connsiteX11" fmla="*/ 741405 w 1322227"/>
              <a:gd name="connsiteY11" fmla="*/ 444844 h 1643449"/>
              <a:gd name="connsiteX12" fmla="*/ 1248032 w 1322227"/>
              <a:gd name="connsiteY12" fmla="*/ 247136 h 1643449"/>
              <a:gd name="connsiteX0" fmla="*/ 1248032 w 1248032"/>
              <a:gd name="connsiteY0" fmla="*/ 247136 h 1643449"/>
              <a:gd name="connsiteX1" fmla="*/ 741405 w 1248032"/>
              <a:gd name="connsiteY1" fmla="*/ 0 h 1643449"/>
              <a:gd name="connsiteX2" fmla="*/ 160637 w 1248032"/>
              <a:gd name="connsiteY2" fmla="*/ 148282 h 1643449"/>
              <a:gd name="connsiteX3" fmla="*/ 0 w 1248032"/>
              <a:gd name="connsiteY3" fmla="*/ 481914 h 1643449"/>
              <a:gd name="connsiteX4" fmla="*/ 0 w 1248032"/>
              <a:gd name="connsiteY4" fmla="*/ 852617 h 1643449"/>
              <a:gd name="connsiteX5" fmla="*/ 172994 w 1248032"/>
              <a:gd name="connsiteY5" fmla="*/ 1198606 h 1643449"/>
              <a:gd name="connsiteX6" fmla="*/ 383059 w 1248032"/>
              <a:gd name="connsiteY6" fmla="*/ 1643449 h 1643449"/>
              <a:gd name="connsiteX7" fmla="*/ 704335 w 1248032"/>
              <a:gd name="connsiteY7" fmla="*/ 1322173 h 1643449"/>
              <a:gd name="connsiteX8" fmla="*/ 902042 w 1248032"/>
              <a:gd name="connsiteY8" fmla="*/ 951471 h 1643449"/>
              <a:gd name="connsiteX9" fmla="*/ 815545 w 1248032"/>
              <a:gd name="connsiteY9" fmla="*/ 667265 h 1643449"/>
              <a:gd name="connsiteX10" fmla="*/ 926757 w 1248032"/>
              <a:gd name="connsiteY10" fmla="*/ 556055 h 1643449"/>
              <a:gd name="connsiteX11" fmla="*/ 741405 w 1248032"/>
              <a:gd name="connsiteY11" fmla="*/ 444844 h 1643449"/>
              <a:gd name="connsiteX12" fmla="*/ 1248032 w 1248032"/>
              <a:gd name="connsiteY12" fmla="*/ 247136 h 1643449"/>
              <a:gd name="connsiteX0" fmla="*/ 914399 w 926981"/>
              <a:gd name="connsiteY0" fmla="*/ 172996 h 1643449"/>
              <a:gd name="connsiteX1" fmla="*/ 741405 w 926981"/>
              <a:gd name="connsiteY1" fmla="*/ 0 h 1643449"/>
              <a:gd name="connsiteX2" fmla="*/ 160637 w 926981"/>
              <a:gd name="connsiteY2" fmla="*/ 148282 h 1643449"/>
              <a:gd name="connsiteX3" fmla="*/ 0 w 926981"/>
              <a:gd name="connsiteY3" fmla="*/ 481914 h 1643449"/>
              <a:gd name="connsiteX4" fmla="*/ 0 w 926981"/>
              <a:gd name="connsiteY4" fmla="*/ 852617 h 1643449"/>
              <a:gd name="connsiteX5" fmla="*/ 172994 w 926981"/>
              <a:gd name="connsiteY5" fmla="*/ 1198606 h 1643449"/>
              <a:gd name="connsiteX6" fmla="*/ 383059 w 926981"/>
              <a:gd name="connsiteY6" fmla="*/ 1643449 h 1643449"/>
              <a:gd name="connsiteX7" fmla="*/ 704335 w 926981"/>
              <a:gd name="connsiteY7" fmla="*/ 1322173 h 1643449"/>
              <a:gd name="connsiteX8" fmla="*/ 902042 w 926981"/>
              <a:gd name="connsiteY8" fmla="*/ 951471 h 1643449"/>
              <a:gd name="connsiteX9" fmla="*/ 815545 w 926981"/>
              <a:gd name="connsiteY9" fmla="*/ 667265 h 1643449"/>
              <a:gd name="connsiteX10" fmla="*/ 926757 w 926981"/>
              <a:gd name="connsiteY10" fmla="*/ 556055 h 1643449"/>
              <a:gd name="connsiteX11" fmla="*/ 741405 w 926981"/>
              <a:gd name="connsiteY11" fmla="*/ 444844 h 1643449"/>
              <a:gd name="connsiteX12" fmla="*/ 914399 w 926981"/>
              <a:gd name="connsiteY12" fmla="*/ 172996 h 1643449"/>
              <a:gd name="connsiteX0" fmla="*/ 914399 w 926981"/>
              <a:gd name="connsiteY0" fmla="*/ 172996 h 1408670"/>
              <a:gd name="connsiteX1" fmla="*/ 741405 w 926981"/>
              <a:gd name="connsiteY1" fmla="*/ 0 h 1408670"/>
              <a:gd name="connsiteX2" fmla="*/ 160637 w 926981"/>
              <a:gd name="connsiteY2" fmla="*/ 148282 h 1408670"/>
              <a:gd name="connsiteX3" fmla="*/ 0 w 926981"/>
              <a:gd name="connsiteY3" fmla="*/ 481914 h 1408670"/>
              <a:gd name="connsiteX4" fmla="*/ 0 w 926981"/>
              <a:gd name="connsiteY4" fmla="*/ 852617 h 1408670"/>
              <a:gd name="connsiteX5" fmla="*/ 172994 w 926981"/>
              <a:gd name="connsiteY5" fmla="*/ 1198606 h 1408670"/>
              <a:gd name="connsiteX6" fmla="*/ 383059 w 926981"/>
              <a:gd name="connsiteY6" fmla="*/ 1408670 h 1408670"/>
              <a:gd name="connsiteX7" fmla="*/ 704335 w 926981"/>
              <a:gd name="connsiteY7" fmla="*/ 1322173 h 1408670"/>
              <a:gd name="connsiteX8" fmla="*/ 902042 w 926981"/>
              <a:gd name="connsiteY8" fmla="*/ 951471 h 1408670"/>
              <a:gd name="connsiteX9" fmla="*/ 815545 w 926981"/>
              <a:gd name="connsiteY9" fmla="*/ 667265 h 1408670"/>
              <a:gd name="connsiteX10" fmla="*/ 926757 w 926981"/>
              <a:gd name="connsiteY10" fmla="*/ 556055 h 1408670"/>
              <a:gd name="connsiteX11" fmla="*/ 741405 w 926981"/>
              <a:gd name="connsiteY11" fmla="*/ 444844 h 1408670"/>
              <a:gd name="connsiteX12" fmla="*/ 914399 w 926981"/>
              <a:gd name="connsiteY12" fmla="*/ 172996 h 1408670"/>
              <a:gd name="connsiteX0" fmla="*/ 914399 w 926981"/>
              <a:gd name="connsiteY0" fmla="*/ 172996 h 1414898"/>
              <a:gd name="connsiteX1" fmla="*/ 741405 w 926981"/>
              <a:gd name="connsiteY1" fmla="*/ 0 h 1414898"/>
              <a:gd name="connsiteX2" fmla="*/ 160637 w 926981"/>
              <a:gd name="connsiteY2" fmla="*/ 148282 h 1414898"/>
              <a:gd name="connsiteX3" fmla="*/ 0 w 926981"/>
              <a:gd name="connsiteY3" fmla="*/ 481914 h 1414898"/>
              <a:gd name="connsiteX4" fmla="*/ 0 w 926981"/>
              <a:gd name="connsiteY4" fmla="*/ 852617 h 1414898"/>
              <a:gd name="connsiteX5" fmla="*/ 172994 w 926981"/>
              <a:gd name="connsiteY5" fmla="*/ 1198606 h 1414898"/>
              <a:gd name="connsiteX6" fmla="*/ 383059 w 926981"/>
              <a:gd name="connsiteY6" fmla="*/ 1408670 h 1414898"/>
              <a:gd name="connsiteX7" fmla="*/ 704335 w 926981"/>
              <a:gd name="connsiteY7" fmla="*/ 1322173 h 1414898"/>
              <a:gd name="connsiteX8" fmla="*/ 902042 w 926981"/>
              <a:gd name="connsiteY8" fmla="*/ 951471 h 1414898"/>
              <a:gd name="connsiteX9" fmla="*/ 815545 w 926981"/>
              <a:gd name="connsiteY9" fmla="*/ 667265 h 1414898"/>
              <a:gd name="connsiteX10" fmla="*/ 926757 w 926981"/>
              <a:gd name="connsiteY10" fmla="*/ 556055 h 1414898"/>
              <a:gd name="connsiteX11" fmla="*/ 741405 w 926981"/>
              <a:gd name="connsiteY11" fmla="*/ 444844 h 1414898"/>
              <a:gd name="connsiteX12" fmla="*/ 914399 w 926981"/>
              <a:gd name="connsiteY12" fmla="*/ 172996 h 1414898"/>
              <a:gd name="connsiteX0" fmla="*/ 935258 w 947840"/>
              <a:gd name="connsiteY0" fmla="*/ 172996 h 1414898"/>
              <a:gd name="connsiteX1" fmla="*/ 762264 w 947840"/>
              <a:gd name="connsiteY1" fmla="*/ 0 h 1414898"/>
              <a:gd name="connsiteX2" fmla="*/ 181496 w 947840"/>
              <a:gd name="connsiteY2" fmla="*/ 148282 h 1414898"/>
              <a:gd name="connsiteX3" fmla="*/ 20859 w 947840"/>
              <a:gd name="connsiteY3" fmla="*/ 481914 h 1414898"/>
              <a:gd name="connsiteX4" fmla="*/ 20859 w 947840"/>
              <a:gd name="connsiteY4" fmla="*/ 852617 h 1414898"/>
              <a:gd name="connsiteX5" fmla="*/ 193853 w 947840"/>
              <a:gd name="connsiteY5" fmla="*/ 1198606 h 1414898"/>
              <a:gd name="connsiteX6" fmla="*/ 403918 w 947840"/>
              <a:gd name="connsiteY6" fmla="*/ 1408670 h 1414898"/>
              <a:gd name="connsiteX7" fmla="*/ 725194 w 947840"/>
              <a:gd name="connsiteY7" fmla="*/ 1322173 h 1414898"/>
              <a:gd name="connsiteX8" fmla="*/ 922901 w 947840"/>
              <a:gd name="connsiteY8" fmla="*/ 951471 h 1414898"/>
              <a:gd name="connsiteX9" fmla="*/ 836404 w 947840"/>
              <a:gd name="connsiteY9" fmla="*/ 667265 h 1414898"/>
              <a:gd name="connsiteX10" fmla="*/ 947616 w 947840"/>
              <a:gd name="connsiteY10" fmla="*/ 556055 h 1414898"/>
              <a:gd name="connsiteX11" fmla="*/ 762264 w 947840"/>
              <a:gd name="connsiteY11" fmla="*/ 444844 h 1414898"/>
              <a:gd name="connsiteX12" fmla="*/ 935258 w 947840"/>
              <a:gd name="connsiteY12" fmla="*/ 172996 h 1414898"/>
              <a:gd name="connsiteX0" fmla="*/ 935258 w 947840"/>
              <a:gd name="connsiteY0" fmla="*/ 172996 h 1414898"/>
              <a:gd name="connsiteX1" fmla="*/ 762264 w 947840"/>
              <a:gd name="connsiteY1" fmla="*/ 0 h 1414898"/>
              <a:gd name="connsiteX2" fmla="*/ 181496 w 947840"/>
              <a:gd name="connsiteY2" fmla="*/ 148282 h 1414898"/>
              <a:gd name="connsiteX3" fmla="*/ 20859 w 947840"/>
              <a:gd name="connsiteY3" fmla="*/ 481914 h 1414898"/>
              <a:gd name="connsiteX4" fmla="*/ 20859 w 947840"/>
              <a:gd name="connsiteY4" fmla="*/ 852617 h 1414898"/>
              <a:gd name="connsiteX5" fmla="*/ 193853 w 947840"/>
              <a:gd name="connsiteY5" fmla="*/ 1198606 h 1414898"/>
              <a:gd name="connsiteX6" fmla="*/ 403918 w 947840"/>
              <a:gd name="connsiteY6" fmla="*/ 1408670 h 1414898"/>
              <a:gd name="connsiteX7" fmla="*/ 725194 w 947840"/>
              <a:gd name="connsiteY7" fmla="*/ 1322173 h 1414898"/>
              <a:gd name="connsiteX8" fmla="*/ 922901 w 947840"/>
              <a:gd name="connsiteY8" fmla="*/ 951471 h 1414898"/>
              <a:gd name="connsiteX9" fmla="*/ 836404 w 947840"/>
              <a:gd name="connsiteY9" fmla="*/ 667265 h 1414898"/>
              <a:gd name="connsiteX10" fmla="*/ 947616 w 947840"/>
              <a:gd name="connsiteY10" fmla="*/ 556055 h 1414898"/>
              <a:gd name="connsiteX11" fmla="*/ 762264 w 947840"/>
              <a:gd name="connsiteY11" fmla="*/ 444844 h 1414898"/>
              <a:gd name="connsiteX12" fmla="*/ 935258 w 947840"/>
              <a:gd name="connsiteY12" fmla="*/ 172996 h 1414898"/>
              <a:gd name="connsiteX0" fmla="*/ 935258 w 947840"/>
              <a:gd name="connsiteY0" fmla="*/ 172996 h 1414898"/>
              <a:gd name="connsiteX1" fmla="*/ 762264 w 947840"/>
              <a:gd name="connsiteY1" fmla="*/ 0 h 1414898"/>
              <a:gd name="connsiteX2" fmla="*/ 181496 w 947840"/>
              <a:gd name="connsiteY2" fmla="*/ 148282 h 1414898"/>
              <a:gd name="connsiteX3" fmla="*/ 20859 w 947840"/>
              <a:gd name="connsiteY3" fmla="*/ 481914 h 1414898"/>
              <a:gd name="connsiteX4" fmla="*/ 20859 w 947840"/>
              <a:gd name="connsiteY4" fmla="*/ 852617 h 1414898"/>
              <a:gd name="connsiteX5" fmla="*/ 193853 w 947840"/>
              <a:gd name="connsiteY5" fmla="*/ 1198606 h 1414898"/>
              <a:gd name="connsiteX6" fmla="*/ 403918 w 947840"/>
              <a:gd name="connsiteY6" fmla="*/ 1408670 h 1414898"/>
              <a:gd name="connsiteX7" fmla="*/ 725194 w 947840"/>
              <a:gd name="connsiteY7" fmla="*/ 1322173 h 1414898"/>
              <a:gd name="connsiteX8" fmla="*/ 922901 w 947840"/>
              <a:gd name="connsiteY8" fmla="*/ 951471 h 1414898"/>
              <a:gd name="connsiteX9" fmla="*/ 836404 w 947840"/>
              <a:gd name="connsiteY9" fmla="*/ 667265 h 1414898"/>
              <a:gd name="connsiteX10" fmla="*/ 947616 w 947840"/>
              <a:gd name="connsiteY10" fmla="*/ 556055 h 1414898"/>
              <a:gd name="connsiteX11" fmla="*/ 762264 w 947840"/>
              <a:gd name="connsiteY11" fmla="*/ 444844 h 1414898"/>
              <a:gd name="connsiteX12" fmla="*/ 935258 w 947840"/>
              <a:gd name="connsiteY12" fmla="*/ 172996 h 1414898"/>
              <a:gd name="connsiteX0" fmla="*/ 935258 w 935258"/>
              <a:gd name="connsiteY0" fmla="*/ 172996 h 1414898"/>
              <a:gd name="connsiteX1" fmla="*/ 762264 w 935258"/>
              <a:gd name="connsiteY1" fmla="*/ 0 h 1414898"/>
              <a:gd name="connsiteX2" fmla="*/ 181496 w 935258"/>
              <a:gd name="connsiteY2" fmla="*/ 148282 h 1414898"/>
              <a:gd name="connsiteX3" fmla="*/ 20859 w 935258"/>
              <a:gd name="connsiteY3" fmla="*/ 481914 h 1414898"/>
              <a:gd name="connsiteX4" fmla="*/ 20859 w 935258"/>
              <a:gd name="connsiteY4" fmla="*/ 852617 h 1414898"/>
              <a:gd name="connsiteX5" fmla="*/ 193853 w 935258"/>
              <a:gd name="connsiteY5" fmla="*/ 1198606 h 1414898"/>
              <a:gd name="connsiteX6" fmla="*/ 403918 w 935258"/>
              <a:gd name="connsiteY6" fmla="*/ 1408670 h 1414898"/>
              <a:gd name="connsiteX7" fmla="*/ 725194 w 935258"/>
              <a:gd name="connsiteY7" fmla="*/ 1322173 h 1414898"/>
              <a:gd name="connsiteX8" fmla="*/ 922901 w 935258"/>
              <a:gd name="connsiteY8" fmla="*/ 951471 h 1414898"/>
              <a:gd name="connsiteX9" fmla="*/ 836404 w 935258"/>
              <a:gd name="connsiteY9" fmla="*/ 667265 h 1414898"/>
              <a:gd name="connsiteX10" fmla="*/ 700481 w 935258"/>
              <a:gd name="connsiteY10" fmla="*/ 568412 h 1414898"/>
              <a:gd name="connsiteX11" fmla="*/ 762264 w 935258"/>
              <a:gd name="connsiteY11" fmla="*/ 444844 h 1414898"/>
              <a:gd name="connsiteX12" fmla="*/ 935258 w 935258"/>
              <a:gd name="connsiteY12" fmla="*/ 172996 h 1414898"/>
              <a:gd name="connsiteX0" fmla="*/ 935258 w 935258"/>
              <a:gd name="connsiteY0" fmla="*/ 172996 h 1414898"/>
              <a:gd name="connsiteX1" fmla="*/ 762264 w 935258"/>
              <a:gd name="connsiteY1" fmla="*/ 0 h 1414898"/>
              <a:gd name="connsiteX2" fmla="*/ 181496 w 935258"/>
              <a:gd name="connsiteY2" fmla="*/ 148282 h 1414898"/>
              <a:gd name="connsiteX3" fmla="*/ 20859 w 935258"/>
              <a:gd name="connsiteY3" fmla="*/ 481914 h 1414898"/>
              <a:gd name="connsiteX4" fmla="*/ 20859 w 935258"/>
              <a:gd name="connsiteY4" fmla="*/ 852617 h 1414898"/>
              <a:gd name="connsiteX5" fmla="*/ 193853 w 935258"/>
              <a:gd name="connsiteY5" fmla="*/ 1198606 h 1414898"/>
              <a:gd name="connsiteX6" fmla="*/ 403918 w 935258"/>
              <a:gd name="connsiteY6" fmla="*/ 1408670 h 1414898"/>
              <a:gd name="connsiteX7" fmla="*/ 725194 w 935258"/>
              <a:gd name="connsiteY7" fmla="*/ 1322173 h 1414898"/>
              <a:gd name="connsiteX8" fmla="*/ 922901 w 935258"/>
              <a:gd name="connsiteY8" fmla="*/ 951471 h 1414898"/>
              <a:gd name="connsiteX9" fmla="*/ 836404 w 935258"/>
              <a:gd name="connsiteY9" fmla="*/ 667265 h 1414898"/>
              <a:gd name="connsiteX10" fmla="*/ 700481 w 935258"/>
              <a:gd name="connsiteY10" fmla="*/ 568412 h 1414898"/>
              <a:gd name="connsiteX11" fmla="*/ 762264 w 935258"/>
              <a:gd name="connsiteY11" fmla="*/ 444844 h 1414898"/>
              <a:gd name="connsiteX12" fmla="*/ 935258 w 935258"/>
              <a:gd name="connsiteY12" fmla="*/ 172996 h 141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5258" h="1414898">
                <a:moveTo>
                  <a:pt x="935258" y="172996"/>
                </a:moveTo>
                <a:cubicBezTo>
                  <a:pt x="935258" y="98855"/>
                  <a:pt x="887891" y="4119"/>
                  <a:pt x="762264" y="0"/>
                </a:cubicBezTo>
                <a:lnTo>
                  <a:pt x="181496" y="148282"/>
                </a:lnTo>
                <a:lnTo>
                  <a:pt x="20859" y="481914"/>
                </a:lnTo>
                <a:cubicBezTo>
                  <a:pt x="-5914" y="599303"/>
                  <a:pt x="-7973" y="733168"/>
                  <a:pt x="20859" y="852617"/>
                </a:cubicBezTo>
                <a:lnTo>
                  <a:pt x="193853" y="1198606"/>
                </a:lnTo>
                <a:lnTo>
                  <a:pt x="403918" y="1408670"/>
                </a:lnTo>
                <a:cubicBezTo>
                  <a:pt x="492475" y="1429265"/>
                  <a:pt x="638697" y="1398373"/>
                  <a:pt x="725194" y="1322173"/>
                </a:cubicBezTo>
                <a:cubicBezTo>
                  <a:pt x="918783" y="1116227"/>
                  <a:pt x="904366" y="1060622"/>
                  <a:pt x="922901" y="951471"/>
                </a:cubicBezTo>
                <a:cubicBezTo>
                  <a:pt x="941436" y="842320"/>
                  <a:pt x="819928" y="720811"/>
                  <a:pt x="836404" y="667265"/>
                </a:cubicBezTo>
                <a:cubicBezTo>
                  <a:pt x="832285" y="630195"/>
                  <a:pt x="702622" y="581260"/>
                  <a:pt x="700481" y="568412"/>
                </a:cubicBezTo>
                <a:cubicBezTo>
                  <a:pt x="698340" y="555564"/>
                  <a:pt x="723135" y="510747"/>
                  <a:pt x="762264" y="444844"/>
                </a:cubicBezTo>
                <a:cubicBezTo>
                  <a:pt x="801393" y="378941"/>
                  <a:pt x="877593" y="263612"/>
                  <a:pt x="935258" y="172996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6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is it bad?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Cost of DFS:    O(e)      = O(n</a:t>
            </a:r>
            <a:r>
              <a:rPr lang="en-NZ" sz="2400" baseline="30000" dirty="0" smtClean="0"/>
              <a:t>2</a:t>
            </a:r>
            <a:r>
              <a:rPr lang="en-NZ" sz="2400" dirty="0" smtClean="0"/>
              <a:t>) for very dense graphs</a:t>
            </a:r>
          </a:p>
          <a:p>
            <a:endParaRPr lang="en-NZ" sz="2400" dirty="0"/>
          </a:p>
          <a:p>
            <a:r>
              <a:rPr lang="en-NZ" sz="2400" dirty="0" smtClean="0"/>
              <a:t>Cost of </a:t>
            </a:r>
            <a:r>
              <a:rPr lang="en-NZ" sz="2400" dirty="0" err="1" smtClean="0"/>
              <a:t>Alg</a:t>
            </a:r>
            <a:r>
              <a:rPr lang="en-NZ" sz="2400" dirty="0" smtClean="0"/>
              <a:t>:     O(ne)      = O(n</a:t>
            </a:r>
            <a:r>
              <a:rPr lang="en-NZ" sz="2400" baseline="30000" dirty="0" smtClean="0"/>
              <a:t>3</a:t>
            </a:r>
            <a:r>
              <a:rPr lang="en-NZ" sz="2400" dirty="0" smtClean="0"/>
              <a:t>) for very dense graphs</a:t>
            </a:r>
          </a:p>
          <a:p>
            <a:endParaRPr lang="en-NZ" sz="2400" dirty="0"/>
          </a:p>
          <a:p>
            <a:endParaRPr lang="en-NZ" sz="2400" dirty="0" smtClean="0"/>
          </a:p>
          <a:p>
            <a:r>
              <a:rPr lang="en-NZ" sz="2400" dirty="0" smtClean="0"/>
              <a:t>Why do we have to traverse the whole graph n times, once for each node?</a:t>
            </a:r>
          </a:p>
          <a:p>
            <a:endParaRPr lang="en-NZ" sz="2400" dirty="0"/>
          </a:p>
          <a:p>
            <a:r>
              <a:rPr lang="en-NZ" sz="2400" dirty="0" smtClean="0"/>
              <a:t>Why not do a single traversal, identifying all articulation points as we go? 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1464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Articulation Points.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What are we looking for?</a:t>
            </a:r>
          </a:p>
          <a:p>
            <a:endParaRPr lang="en-NZ" sz="2400" dirty="0" smtClean="0"/>
          </a:p>
          <a:p>
            <a:pPr>
              <a:buNone/>
            </a:pPr>
            <a:r>
              <a:rPr lang="en-NZ" sz="2400" dirty="0" smtClean="0"/>
              <a:t>Nodes in a graph that separate</a:t>
            </a:r>
          </a:p>
          <a:p>
            <a:pPr>
              <a:buNone/>
            </a:pPr>
            <a:r>
              <a:rPr lang="en-NZ" sz="2400" dirty="0" smtClean="0">
                <a:latin typeface="Arial Unicode MS"/>
                <a:ea typeface="Arial Unicode MS"/>
                <a:cs typeface="Arial Unicode MS"/>
              </a:rPr>
              <a:t>the graph into two groups, so that</a:t>
            </a:r>
          </a:p>
          <a:p>
            <a:pPr>
              <a:buNone/>
            </a:pPr>
            <a:r>
              <a:rPr lang="en-NZ" sz="2400" dirty="0" smtClean="0">
                <a:latin typeface="Arial Unicode MS"/>
                <a:ea typeface="Arial Unicode MS"/>
                <a:cs typeface="Arial Unicode MS"/>
              </a:rPr>
              <a:t>all paths from nodes in one group </a:t>
            </a:r>
          </a:p>
          <a:p>
            <a:pPr>
              <a:buNone/>
            </a:pPr>
            <a:r>
              <a:rPr lang="en-NZ" sz="2400" dirty="0" smtClean="0">
                <a:latin typeface="Arial Unicode MS"/>
                <a:ea typeface="Arial Unicode MS"/>
                <a:cs typeface="Arial Unicode MS"/>
              </a:rPr>
              <a:t>to nodes in the other group </a:t>
            </a:r>
          </a:p>
          <a:p>
            <a:pPr>
              <a:buNone/>
            </a:pPr>
            <a:r>
              <a:rPr lang="en-NZ" sz="2400" dirty="0" smtClean="0">
                <a:latin typeface="Arial Unicode MS"/>
                <a:ea typeface="Arial Unicode MS"/>
                <a:cs typeface="Arial Unicode MS"/>
              </a:rPr>
              <a:t>go through the node.</a:t>
            </a:r>
          </a:p>
          <a:p>
            <a:pPr>
              <a:buNone/>
            </a:pPr>
            <a:endParaRPr lang="en-NZ" sz="2400" dirty="0" smtClean="0">
              <a:latin typeface="Arial Unicode MS"/>
              <a:ea typeface="Arial Unicode MS"/>
              <a:cs typeface="Arial Unicode MS"/>
            </a:endParaRPr>
          </a:p>
          <a:p>
            <a:pPr>
              <a:buNone/>
            </a:pPr>
            <a:endParaRPr lang="en-NZ" sz="2400" dirty="0" smtClean="0">
              <a:latin typeface="Arial Unicode MS"/>
              <a:ea typeface="Arial Unicode MS"/>
              <a:cs typeface="Arial Unicode MS"/>
            </a:endParaRPr>
          </a:p>
          <a:p>
            <a:pPr>
              <a:buNone/>
            </a:pPr>
            <a:endParaRPr lang="en-NZ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8100392" y="24208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92079" y="58772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24327" y="45091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64087" y="45091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516215" y="57332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8144" y="20608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88224" y="16288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092280" y="34290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U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308304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R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6" name="Curved Connector 15"/>
          <p:cNvCxnSpPr>
            <a:stCxn id="15" idx="4"/>
            <a:endCxn id="14" idx="0"/>
          </p:cNvCxnSpPr>
          <p:nvPr/>
        </p:nvCxnSpPr>
        <p:spPr bwMode="auto">
          <a:xfrm rot="5400000">
            <a:off x="6984268" y="2924944"/>
            <a:ext cx="792088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Curved Connector 94"/>
          <p:cNvCxnSpPr>
            <a:stCxn id="13" idx="2"/>
            <a:endCxn id="12" idx="7"/>
          </p:cNvCxnSpPr>
          <p:nvPr/>
        </p:nvCxnSpPr>
        <p:spPr bwMode="auto">
          <a:xfrm rot="10800000" flipV="1">
            <a:off x="6175458" y="1808819"/>
            <a:ext cx="412767" cy="304755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hape 17"/>
          <p:cNvCxnSpPr>
            <a:stCxn id="6" idx="0"/>
            <a:endCxn id="10" idx="4"/>
          </p:cNvCxnSpPr>
          <p:nvPr/>
        </p:nvCxnSpPr>
        <p:spPr bwMode="auto">
          <a:xfrm rot="5400000" flipH="1" flipV="1">
            <a:off x="5004047" y="5337212"/>
            <a:ext cx="1008112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Curved Connector 18"/>
          <p:cNvCxnSpPr>
            <a:stCxn id="14" idx="1"/>
            <a:endCxn id="13" idx="4"/>
          </p:cNvCxnSpPr>
          <p:nvPr/>
        </p:nvCxnSpPr>
        <p:spPr bwMode="auto">
          <a:xfrm rot="16200000" flipV="1">
            <a:off x="6210183" y="2546902"/>
            <a:ext cx="1492887" cy="37676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hape 130"/>
          <p:cNvCxnSpPr>
            <a:stCxn id="13" idx="6"/>
            <a:endCxn id="5" idx="1"/>
          </p:cNvCxnSpPr>
          <p:nvPr/>
        </p:nvCxnSpPr>
        <p:spPr bwMode="auto">
          <a:xfrm>
            <a:off x="6948264" y="1808820"/>
            <a:ext cx="1204855" cy="664795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Curved Connector 132"/>
          <p:cNvCxnSpPr>
            <a:stCxn id="15" idx="6"/>
            <a:endCxn id="5" idx="2"/>
          </p:cNvCxnSpPr>
          <p:nvPr/>
        </p:nvCxnSpPr>
        <p:spPr bwMode="auto">
          <a:xfrm>
            <a:off x="7668344" y="2456892"/>
            <a:ext cx="432048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>
            <a:stCxn id="12" idx="5"/>
            <a:endCxn id="14" idx="2"/>
          </p:cNvCxnSpPr>
          <p:nvPr/>
        </p:nvCxnSpPr>
        <p:spPr bwMode="auto">
          <a:xfrm rot="16200000" flipH="1">
            <a:off x="6013439" y="2530178"/>
            <a:ext cx="1240859" cy="91682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Curved Connector 136"/>
          <p:cNvCxnSpPr>
            <a:endCxn id="9" idx="5"/>
          </p:cNvCxnSpPr>
          <p:nvPr/>
        </p:nvCxnSpPr>
        <p:spPr bwMode="auto">
          <a:xfrm rot="16200000" flipV="1">
            <a:off x="7579613" y="5068461"/>
            <a:ext cx="1204855" cy="70079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Curved Connector 23"/>
          <p:cNvCxnSpPr>
            <a:stCxn id="14" idx="4"/>
            <a:endCxn id="11" idx="0"/>
          </p:cNvCxnSpPr>
          <p:nvPr/>
        </p:nvCxnSpPr>
        <p:spPr bwMode="auto">
          <a:xfrm rot="5400000">
            <a:off x="6012160" y="4473116"/>
            <a:ext cx="1944216" cy="57606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Curved Connector 66"/>
          <p:cNvCxnSpPr>
            <a:stCxn id="6" idx="3"/>
          </p:cNvCxnSpPr>
          <p:nvPr/>
        </p:nvCxnSpPr>
        <p:spPr bwMode="auto">
          <a:xfrm rot="5400000">
            <a:off x="4860032" y="6184587"/>
            <a:ext cx="484777" cy="48477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Curved Connector 25"/>
          <p:cNvCxnSpPr>
            <a:stCxn id="14" idx="5"/>
            <a:endCxn id="9" idx="1"/>
          </p:cNvCxnSpPr>
          <p:nvPr/>
        </p:nvCxnSpPr>
        <p:spPr bwMode="auto">
          <a:xfrm rot="16200000" flipH="1">
            <a:off x="7075556" y="4060349"/>
            <a:ext cx="825534" cy="17746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hape 65"/>
          <p:cNvCxnSpPr>
            <a:stCxn id="14" idx="7"/>
            <a:endCxn id="5" idx="4"/>
          </p:cNvCxnSpPr>
          <p:nvPr/>
        </p:nvCxnSpPr>
        <p:spPr bwMode="auto">
          <a:xfrm rot="5400000" flipH="1" flipV="1">
            <a:off x="7489603" y="2690919"/>
            <a:ext cx="700799" cy="8808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Curved Connector 75"/>
          <p:cNvCxnSpPr>
            <a:stCxn id="9" idx="3"/>
            <a:endCxn id="10" idx="6"/>
          </p:cNvCxnSpPr>
          <p:nvPr/>
        </p:nvCxnSpPr>
        <p:spPr bwMode="auto">
          <a:xfrm rot="5400000" flipH="1">
            <a:off x="6586944" y="3826324"/>
            <a:ext cx="127293" cy="1852927"/>
          </a:xfrm>
          <a:prstGeom prst="curvedConnector4">
            <a:avLst>
              <a:gd name="adj1" fmla="val -179586"/>
              <a:gd name="adj2" fmla="val 5142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Curved Connector 28"/>
          <p:cNvCxnSpPr>
            <a:stCxn id="11" idx="1"/>
            <a:endCxn id="10" idx="5"/>
          </p:cNvCxnSpPr>
          <p:nvPr/>
        </p:nvCxnSpPr>
        <p:spPr bwMode="auto">
          <a:xfrm rot="16200000" flipV="1">
            <a:off x="5635396" y="4852437"/>
            <a:ext cx="969550" cy="89754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hape 83"/>
          <p:cNvCxnSpPr>
            <a:stCxn id="11" idx="6"/>
            <a:endCxn id="9" idx="4"/>
          </p:cNvCxnSpPr>
          <p:nvPr/>
        </p:nvCxnSpPr>
        <p:spPr bwMode="auto">
          <a:xfrm flipV="1">
            <a:off x="6876255" y="4869160"/>
            <a:ext cx="828092" cy="1044116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Curved Connector 83"/>
          <p:cNvCxnSpPr>
            <a:stCxn id="14" idx="3"/>
            <a:endCxn id="10" idx="0"/>
          </p:cNvCxnSpPr>
          <p:nvPr/>
        </p:nvCxnSpPr>
        <p:spPr bwMode="auto">
          <a:xfrm rot="5400000">
            <a:off x="5958154" y="3322266"/>
            <a:ext cx="772807" cy="16009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Curved Connector 66"/>
          <p:cNvCxnSpPr>
            <a:endCxn id="12" idx="1"/>
          </p:cNvCxnSpPr>
          <p:nvPr/>
        </p:nvCxnSpPr>
        <p:spPr bwMode="auto">
          <a:xfrm>
            <a:off x="5364088" y="1844824"/>
            <a:ext cx="556783" cy="268751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Curved Connector 66"/>
          <p:cNvCxnSpPr>
            <a:endCxn id="5" idx="0"/>
          </p:cNvCxnSpPr>
          <p:nvPr/>
        </p:nvCxnSpPr>
        <p:spPr bwMode="auto">
          <a:xfrm rot="5400000">
            <a:off x="8082391" y="1898829"/>
            <a:ext cx="720080" cy="32403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86" name="Curved Connector 66"/>
          <p:cNvCxnSpPr>
            <a:endCxn id="13" idx="0"/>
          </p:cNvCxnSpPr>
          <p:nvPr/>
        </p:nvCxnSpPr>
        <p:spPr bwMode="auto">
          <a:xfrm rot="16200000" flipH="1">
            <a:off x="6534218" y="1394774"/>
            <a:ext cx="432048" cy="3600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Curved Connector 136"/>
          <p:cNvCxnSpPr>
            <a:endCxn id="11" idx="3"/>
          </p:cNvCxnSpPr>
          <p:nvPr/>
        </p:nvCxnSpPr>
        <p:spPr bwMode="auto">
          <a:xfrm rot="5400000" flipH="1" flipV="1">
            <a:off x="6192180" y="6076574"/>
            <a:ext cx="412767" cy="34075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05" name="Curved Connector 136"/>
          <p:cNvCxnSpPr>
            <a:endCxn id="11" idx="5"/>
          </p:cNvCxnSpPr>
          <p:nvPr/>
        </p:nvCxnSpPr>
        <p:spPr bwMode="auto">
          <a:xfrm rot="10800000">
            <a:off x="6823528" y="6040570"/>
            <a:ext cx="484776" cy="484775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5" name="Curved Connector 132"/>
          <p:cNvCxnSpPr>
            <a:stCxn id="13" idx="5"/>
            <a:endCxn id="15" idx="2"/>
          </p:cNvCxnSpPr>
          <p:nvPr/>
        </p:nvCxnSpPr>
        <p:spPr bwMode="auto">
          <a:xfrm rot="16200000" flipH="1">
            <a:off x="6841531" y="1990118"/>
            <a:ext cx="520779" cy="412767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4192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8" y="0"/>
            <a:ext cx="8077200" cy="838200"/>
          </a:xfrm>
        </p:spPr>
        <p:txBody>
          <a:bodyPr/>
          <a:lstStyle/>
          <a:p>
            <a:r>
              <a:rPr lang="en-NZ" dirty="0" smtClean="0"/>
              <a:t>Articulation points: DFS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151223"/>
            <a:ext cx="4387850" cy="5590145"/>
          </a:xfrm>
        </p:spPr>
        <p:txBody>
          <a:bodyPr>
            <a:normAutofit/>
          </a:bodyPr>
          <a:lstStyle/>
          <a:p>
            <a:r>
              <a:rPr lang="en-NZ" sz="2400" dirty="0" smtClean="0"/>
              <a:t>Use depth first search, keeping track of the depth of each node in the search tree</a:t>
            </a:r>
          </a:p>
          <a:p>
            <a:endParaRPr lang="en-NZ" sz="2400" dirty="0" smtClean="0"/>
          </a:p>
          <a:p>
            <a:r>
              <a:rPr lang="en-NZ" sz="2400" dirty="0" smtClean="0"/>
              <a:t>At root:</a:t>
            </a:r>
          </a:p>
          <a:p>
            <a:pPr lvl="2">
              <a:buNone/>
            </a:pPr>
            <a:r>
              <a:rPr lang="en-US" sz="2400" b="1" dirty="0" smtClean="0"/>
              <a:t>if</a:t>
            </a:r>
            <a:r>
              <a:rPr lang="en-US" sz="2400" dirty="0" smtClean="0"/>
              <a:t> there is more than one edge to an unvisited node, </a:t>
            </a:r>
          </a:p>
          <a:p>
            <a:pPr lvl="2">
              <a:spcBef>
                <a:spcPts val="0"/>
              </a:spcBef>
              <a:buNone/>
            </a:pPr>
            <a:r>
              <a:rPr lang="en-US" sz="2400" b="1" dirty="0" smtClean="0"/>
              <a:t>then</a:t>
            </a:r>
            <a:r>
              <a:rPr lang="en-US" sz="2400" dirty="0" smtClean="0"/>
              <a:t>  root is an articulation point.</a:t>
            </a:r>
            <a:endParaRPr lang="en-NZ" sz="2400" dirty="0" smtClean="0"/>
          </a:p>
          <a:p>
            <a:endParaRPr lang="en-NZ" sz="2400" dirty="0" smtClean="0"/>
          </a:p>
          <a:p>
            <a:r>
              <a:rPr lang="en-NZ" sz="2400" dirty="0" smtClean="0"/>
              <a:t>At other node:</a:t>
            </a:r>
            <a:endParaRPr lang="en-NZ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576638" y="1078859"/>
            <a:ext cx="4387850" cy="5662509"/>
          </a:xfrm>
        </p:spPr>
        <p:txBody>
          <a:bodyPr/>
          <a:lstStyle/>
          <a:p>
            <a:pPr>
              <a:buNone/>
            </a:pPr>
            <a:r>
              <a:rPr lang="en-NZ" sz="2400" dirty="0" smtClean="0"/>
              <a:t>    </a:t>
            </a:r>
            <a:r>
              <a:rPr lang="en-NZ" sz="2400" u="sng" dirty="0" smtClean="0"/>
              <a:t>Root node</a:t>
            </a:r>
            <a:r>
              <a:rPr lang="en-NZ" sz="2400" dirty="0" smtClean="0"/>
              <a:t> of </a:t>
            </a:r>
          </a:p>
          <a:p>
            <a:pPr>
              <a:buNone/>
            </a:pPr>
            <a:r>
              <a:rPr lang="en-NZ" sz="2400" dirty="0" smtClean="0"/>
              <a:t>    search tree:</a:t>
            </a:r>
            <a:endParaRPr lang="en-NZ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8172400" y="27089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76256" y="3933056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0152" y="2852936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92280" y="1484784"/>
            <a:ext cx="360040" cy="360040"/>
          </a:xfrm>
          <a:prstGeom prst="ellips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 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812360" y="3429000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6216" y="2708920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5" name="Curved Connector 94"/>
          <p:cNvCxnSpPr>
            <a:stCxn id="11" idx="2"/>
            <a:endCxn id="10" idx="7"/>
          </p:cNvCxnSpPr>
          <p:nvPr/>
        </p:nvCxnSpPr>
        <p:spPr bwMode="auto">
          <a:xfrm rot="10800000" flipV="1">
            <a:off x="6247466" y="1664803"/>
            <a:ext cx="844815" cy="1240859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Curved Connector 16"/>
          <p:cNvCxnSpPr>
            <a:stCxn id="53" idx="0"/>
            <a:endCxn id="10" idx="3"/>
          </p:cNvCxnSpPr>
          <p:nvPr/>
        </p:nvCxnSpPr>
        <p:spPr bwMode="auto">
          <a:xfrm rot="5400000" flipH="1" flipV="1">
            <a:off x="5579412" y="3401010"/>
            <a:ext cx="654228" cy="17270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hape 130"/>
          <p:cNvCxnSpPr>
            <a:stCxn id="11" idx="6"/>
            <a:endCxn id="5" idx="0"/>
          </p:cNvCxnSpPr>
          <p:nvPr/>
        </p:nvCxnSpPr>
        <p:spPr bwMode="auto">
          <a:xfrm>
            <a:off x="7452320" y="1664804"/>
            <a:ext cx="900100" cy="1044116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Curved Connector 132"/>
          <p:cNvCxnSpPr>
            <a:stCxn id="53" idx="5"/>
            <a:endCxn id="13" idx="4"/>
          </p:cNvCxnSpPr>
          <p:nvPr/>
        </p:nvCxnSpPr>
        <p:spPr bwMode="auto">
          <a:xfrm flipV="1">
            <a:off x="5582018" y="3068960"/>
            <a:ext cx="1114218" cy="137994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Curved Connector 23"/>
          <p:cNvCxnSpPr>
            <a:stCxn id="11" idx="4"/>
            <a:endCxn id="7" idx="0"/>
          </p:cNvCxnSpPr>
          <p:nvPr/>
        </p:nvCxnSpPr>
        <p:spPr bwMode="auto">
          <a:xfrm rot="5400000">
            <a:off x="6120172" y="2780928"/>
            <a:ext cx="2088232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Curved Connector 83"/>
          <p:cNvCxnSpPr>
            <a:stCxn id="12" idx="2"/>
            <a:endCxn id="7" idx="7"/>
          </p:cNvCxnSpPr>
          <p:nvPr/>
        </p:nvCxnSpPr>
        <p:spPr bwMode="auto">
          <a:xfrm rot="10800000" flipV="1">
            <a:off x="7183570" y="3609019"/>
            <a:ext cx="628791" cy="376763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Curved Connector 66"/>
          <p:cNvCxnSpPr>
            <a:stCxn id="12" idx="7"/>
            <a:endCxn id="11" idx="5"/>
          </p:cNvCxnSpPr>
          <p:nvPr/>
        </p:nvCxnSpPr>
        <p:spPr bwMode="auto">
          <a:xfrm rot="16200000" flipV="1">
            <a:off x="6914818" y="2276872"/>
            <a:ext cx="1689630" cy="72008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Curved Connector 66"/>
          <p:cNvCxnSpPr>
            <a:stCxn id="112" idx="0"/>
          </p:cNvCxnSpPr>
          <p:nvPr/>
        </p:nvCxnSpPr>
        <p:spPr bwMode="auto">
          <a:xfrm rot="16200000" flipV="1">
            <a:off x="8141929" y="3331277"/>
            <a:ext cx="686923" cy="16229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Curved Connector 132"/>
          <p:cNvCxnSpPr>
            <a:stCxn id="11" idx="3"/>
            <a:endCxn id="13" idx="0"/>
          </p:cNvCxnSpPr>
          <p:nvPr/>
        </p:nvCxnSpPr>
        <p:spPr bwMode="auto">
          <a:xfrm rot="5400000">
            <a:off x="6462211" y="2026123"/>
            <a:ext cx="916823" cy="44877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3" name="Isosceles Triangle 52"/>
          <p:cNvSpPr/>
          <p:nvPr/>
        </p:nvSpPr>
        <p:spPr bwMode="auto">
          <a:xfrm rot="2253982">
            <a:off x="5029012" y="3680098"/>
            <a:ext cx="792088" cy="1296144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6" name="Curved Connector 132"/>
          <p:cNvCxnSpPr>
            <a:stCxn id="53" idx="4"/>
            <a:endCxn id="7" idx="4"/>
          </p:cNvCxnSpPr>
          <p:nvPr/>
        </p:nvCxnSpPr>
        <p:spPr bwMode="auto">
          <a:xfrm rot="5400000" flipH="1" flipV="1">
            <a:off x="5804955" y="3832003"/>
            <a:ext cx="790227" cy="1712413"/>
          </a:xfrm>
          <a:prstGeom prst="curvedConnector3">
            <a:avLst>
              <a:gd name="adj1" fmla="val -1537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Curved Connector 103"/>
          <p:cNvCxnSpPr>
            <a:stCxn id="105" idx="0"/>
            <a:endCxn id="12" idx="4"/>
          </p:cNvCxnSpPr>
          <p:nvPr/>
        </p:nvCxnSpPr>
        <p:spPr bwMode="auto">
          <a:xfrm rot="5400000" flipH="1" flipV="1">
            <a:off x="7342396" y="4177689"/>
            <a:ext cx="1038632" cy="26133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5" name="Isosceles Triangle 104"/>
          <p:cNvSpPr/>
          <p:nvPr/>
        </p:nvSpPr>
        <p:spPr bwMode="auto">
          <a:xfrm rot="265183">
            <a:off x="7285059" y="4825745"/>
            <a:ext cx="792088" cy="1296144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" name="Isosceles Triangle 111"/>
          <p:cNvSpPr/>
          <p:nvPr/>
        </p:nvSpPr>
        <p:spPr bwMode="auto">
          <a:xfrm rot="21262232">
            <a:off x="8234063" y="3752757"/>
            <a:ext cx="792088" cy="1296144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29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Articulation points: DFS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143000"/>
            <a:ext cx="4387850" cy="57150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Use depth first search, keeping track of the depth of each node in the search tree</a:t>
            </a:r>
          </a:p>
          <a:p>
            <a:endParaRPr lang="en-NZ" sz="2000" dirty="0" smtClean="0"/>
          </a:p>
          <a:p>
            <a:r>
              <a:rPr lang="en-NZ" sz="2000" dirty="0" smtClean="0"/>
              <a:t>At root:</a:t>
            </a:r>
          </a:p>
          <a:p>
            <a:pPr lvl="2">
              <a:buNone/>
            </a:pPr>
            <a:r>
              <a:rPr lang="en-US" sz="2000" b="1" dirty="0"/>
              <a:t>i</a:t>
            </a:r>
            <a:r>
              <a:rPr lang="en-US" sz="2000" b="1" dirty="0" smtClean="0"/>
              <a:t>f</a:t>
            </a:r>
            <a:r>
              <a:rPr lang="en-US" sz="2000" dirty="0" smtClean="0"/>
              <a:t> there is more than one edge to an unvisited node, 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 smtClean="0"/>
              <a:t>then</a:t>
            </a:r>
            <a:r>
              <a:rPr lang="en-US" sz="2000" dirty="0" smtClean="0"/>
              <a:t>  root is an articulation point.</a:t>
            </a:r>
            <a:endParaRPr lang="en-NZ" sz="2000" dirty="0" smtClean="0"/>
          </a:p>
          <a:p>
            <a:endParaRPr lang="en-NZ" sz="2000" dirty="0" smtClean="0"/>
          </a:p>
          <a:p>
            <a:r>
              <a:rPr lang="en-NZ" sz="2000" dirty="0" smtClean="0"/>
              <a:t>At other node:</a:t>
            </a:r>
          </a:p>
          <a:p>
            <a:pPr lvl="2">
              <a:buNone/>
            </a:pPr>
            <a:r>
              <a:rPr lang="en-NZ" sz="2000" b="1" dirty="0" smtClean="0"/>
              <a:t>If</a:t>
            </a:r>
            <a:r>
              <a:rPr lang="en-NZ" sz="2000" dirty="0" smtClean="0"/>
              <a:t> there is a </a:t>
            </a:r>
            <a:r>
              <a:rPr lang="en-NZ" sz="2000" dirty="0" err="1" smtClean="0"/>
              <a:t>subtree</a:t>
            </a:r>
            <a:r>
              <a:rPr lang="en-NZ" sz="2000" dirty="0" smtClean="0"/>
              <a:t> that has no edge up to an ancestor node  </a:t>
            </a:r>
          </a:p>
          <a:p>
            <a:pPr lvl="2">
              <a:spcBef>
                <a:spcPts val="0"/>
              </a:spcBef>
              <a:buNone/>
            </a:pPr>
            <a:r>
              <a:rPr lang="en-NZ" sz="2000" b="1" dirty="0" smtClean="0"/>
              <a:t>then</a:t>
            </a:r>
            <a:r>
              <a:rPr lang="en-NZ" sz="2000" dirty="0" smtClean="0"/>
              <a:t> node is an articulation point.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576638" y="1092017"/>
            <a:ext cx="4387850" cy="5765636"/>
          </a:xfrm>
        </p:spPr>
        <p:txBody>
          <a:bodyPr/>
          <a:lstStyle/>
          <a:p>
            <a:pPr>
              <a:buNone/>
            </a:pPr>
            <a:r>
              <a:rPr lang="en-NZ" dirty="0" smtClean="0"/>
              <a:t>     </a:t>
            </a:r>
            <a:r>
              <a:rPr lang="en-NZ" u="sng" dirty="0" smtClean="0"/>
              <a:t>Non root:</a:t>
            </a:r>
            <a:endParaRPr lang="en-NZ" u="sng" dirty="0"/>
          </a:p>
        </p:txBody>
      </p:sp>
      <p:sp>
        <p:nvSpPr>
          <p:cNvPr id="6" name="Oval 5"/>
          <p:cNvSpPr/>
          <p:nvPr/>
        </p:nvSpPr>
        <p:spPr bwMode="auto">
          <a:xfrm>
            <a:off x="5220072" y="580526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917746" y="44731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02049" y="48428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60231" y="5625245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6136" y="1772816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92280" y="1340768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660232" y="3429000"/>
            <a:ext cx="360040" cy="360040"/>
          </a:xfrm>
          <a:prstGeom prst="ellips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20272" y="2322897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4" name="Curved Connector 13"/>
          <p:cNvCxnSpPr>
            <a:stCxn id="13" idx="4"/>
            <a:endCxn id="12" idx="0"/>
          </p:cNvCxnSpPr>
          <p:nvPr/>
        </p:nvCxnSpPr>
        <p:spPr bwMode="auto">
          <a:xfrm rot="5400000">
            <a:off x="6647241" y="2875948"/>
            <a:ext cx="746063" cy="36004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Curved Connector 94"/>
          <p:cNvCxnSpPr>
            <a:stCxn id="11" idx="2"/>
            <a:endCxn id="10" idx="7"/>
          </p:cNvCxnSpPr>
          <p:nvPr/>
        </p:nvCxnSpPr>
        <p:spPr bwMode="auto">
          <a:xfrm rot="10800000" flipV="1">
            <a:off x="6103450" y="1520787"/>
            <a:ext cx="988831" cy="304755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hape 17"/>
          <p:cNvCxnSpPr>
            <a:stCxn id="6" idx="0"/>
            <a:endCxn id="8" idx="3"/>
          </p:cNvCxnSpPr>
          <p:nvPr/>
        </p:nvCxnSpPr>
        <p:spPr bwMode="auto">
          <a:xfrm rot="5400000" flipH="1" flipV="1">
            <a:off x="5249903" y="5300391"/>
            <a:ext cx="655063" cy="35468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Curved Connector 16"/>
          <p:cNvCxnSpPr>
            <a:stCxn id="53" idx="0"/>
            <a:endCxn id="10" idx="3"/>
          </p:cNvCxnSpPr>
          <p:nvPr/>
        </p:nvCxnSpPr>
        <p:spPr bwMode="auto">
          <a:xfrm rot="5400000" flipH="1" flipV="1">
            <a:off x="5651421" y="2176875"/>
            <a:ext cx="294187" cy="10069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Curved Connector 136"/>
          <p:cNvCxnSpPr>
            <a:stCxn id="13" idx="6"/>
            <a:endCxn id="9" idx="6"/>
          </p:cNvCxnSpPr>
          <p:nvPr/>
        </p:nvCxnSpPr>
        <p:spPr bwMode="auto">
          <a:xfrm flipH="1">
            <a:off x="7020271" y="2502917"/>
            <a:ext cx="360041" cy="3302348"/>
          </a:xfrm>
          <a:prstGeom prst="curvedConnector3">
            <a:avLst>
              <a:gd name="adj1" fmla="val -6349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>
            <a:stCxn id="12" idx="4"/>
            <a:endCxn id="9" idx="0"/>
          </p:cNvCxnSpPr>
          <p:nvPr/>
        </p:nvCxnSpPr>
        <p:spPr bwMode="auto">
          <a:xfrm rot="5400000">
            <a:off x="5922150" y="4707142"/>
            <a:ext cx="1836205" cy="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Curved Connector 66"/>
          <p:cNvCxnSpPr>
            <a:stCxn id="6" idx="3"/>
          </p:cNvCxnSpPr>
          <p:nvPr/>
        </p:nvCxnSpPr>
        <p:spPr bwMode="auto">
          <a:xfrm rot="5400000">
            <a:off x="4788025" y="6112579"/>
            <a:ext cx="484777" cy="48477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Curved Connector 23"/>
          <p:cNvCxnSpPr>
            <a:stCxn id="12" idx="5"/>
            <a:endCxn id="7" idx="1"/>
          </p:cNvCxnSpPr>
          <p:nvPr/>
        </p:nvCxnSpPr>
        <p:spPr bwMode="auto">
          <a:xfrm rot="16200000" flipH="1">
            <a:off x="7074244" y="3629614"/>
            <a:ext cx="789530" cy="10029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Curved Connector 83"/>
          <p:cNvCxnSpPr>
            <a:stCxn id="12" idx="3"/>
            <a:endCxn id="8" idx="0"/>
          </p:cNvCxnSpPr>
          <p:nvPr/>
        </p:nvCxnSpPr>
        <p:spPr bwMode="auto">
          <a:xfrm rot="5400000">
            <a:off x="5744227" y="3874155"/>
            <a:ext cx="1106575" cy="83089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Curved Connector 66"/>
          <p:cNvCxnSpPr>
            <a:endCxn id="11" idx="0"/>
          </p:cNvCxnSpPr>
          <p:nvPr/>
        </p:nvCxnSpPr>
        <p:spPr bwMode="auto">
          <a:xfrm rot="16200000" flipH="1">
            <a:off x="7038274" y="1106742"/>
            <a:ext cx="432048" cy="3600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Curved Connector 136"/>
          <p:cNvCxnSpPr>
            <a:endCxn id="9" idx="4"/>
          </p:cNvCxnSpPr>
          <p:nvPr/>
        </p:nvCxnSpPr>
        <p:spPr bwMode="auto">
          <a:xfrm rot="5400000" flipH="1" flipV="1">
            <a:off x="6426205" y="6147303"/>
            <a:ext cx="576064" cy="2520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Curved Connector 136"/>
          <p:cNvCxnSpPr>
            <a:endCxn id="9" idx="5"/>
          </p:cNvCxnSpPr>
          <p:nvPr/>
        </p:nvCxnSpPr>
        <p:spPr bwMode="auto">
          <a:xfrm rot="16200000" flipV="1">
            <a:off x="6751521" y="6148582"/>
            <a:ext cx="628791" cy="19674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Curved Connector 132"/>
          <p:cNvCxnSpPr>
            <a:stCxn id="11" idx="4"/>
            <a:endCxn id="13" idx="0"/>
          </p:cNvCxnSpPr>
          <p:nvPr/>
        </p:nvCxnSpPr>
        <p:spPr bwMode="auto">
          <a:xfrm rot="5400000">
            <a:off x="6925252" y="1975848"/>
            <a:ext cx="622089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Isosceles Triangle 52"/>
          <p:cNvSpPr/>
          <p:nvPr/>
        </p:nvSpPr>
        <p:spPr bwMode="auto">
          <a:xfrm rot="2253982">
            <a:off x="4957005" y="2239937"/>
            <a:ext cx="792088" cy="1296144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4" name="Curved Connector 63"/>
          <p:cNvCxnSpPr>
            <a:stCxn id="66" idx="0"/>
            <a:endCxn id="7" idx="4"/>
          </p:cNvCxnSpPr>
          <p:nvPr/>
        </p:nvCxnSpPr>
        <p:spPr bwMode="auto">
          <a:xfrm rot="16200000" flipV="1">
            <a:off x="7921279" y="5009644"/>
            <a:ext cx="434277" cy="8130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Curved Connector 132"/>
          <p:cNvCxnSpPr>
            <a:stCxn id="66" idx="5"/>
            <a:endCxn id="11" idx="7"/>
          </p:cNvCxnSpPr>
          <p:nvPr/>
        </p:nvCxnSpPr>
        <p:spPr bwMode="auto">
          <a:xfrm flipH="1" flipV="1">
            <a:off x="7399593" y="1393495"/>
            <a:ext cx="1099704" cy="4471151"/>
          </a:xfrm>
          <a:prstGeom prst="curvedConnector4">
            <a:avLst>
              <a:gd name="adj1" fmla="val -39138"/>
              <a:gd name="adj2" fmla="val 10629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66" name="Isosceles Triangle 65"/>
          <p:cNvSpPr/>
          <p:nvPr/>
        </p:nvSpPr>
        <p:spPr bwMode="auto">
          <a:xfrm rot="20927422">
            <a:off x="7909009" y="5255069"/>
            <a:ext cx="792088" cy="1296144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9" name="Curved Connector 83"/>
          <p:cNvCxnSpPr>
            <a:stCxn id="9" idx="1"/>
            <a:endCxn id="8" idx="5"/>
          </p:cNvCxnSpPr>
          <p:nvPr/>
        </p:nvCxnSpPr>
        <p:spPr bwMode="auto">
          <a:xfrm rot="16200000" flipV="1">
            <a:off x="6097275" y="5062289"/>
            <a:ext cx="527771" cy="70359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1419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Articulation Points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Key ideas of algorithm:</a:t>
            </a:r>
          </a:p>
          <a:p>
            <a:pPr lvl="1">
              <a:spcBef>
                <a:spcPts val="1800"/>
              </a:spcBef>
            </a:pPr>
            <a:r>
              <a:rPr lang="en-NZ" sz="2400" dirty="0" smtClean="0"/>
              <a:t>record depth of nodes as you search</a:t>
            </a:r>
            <a:br>
              <a:rPr lang="en-NZ" sz="2400" dirty="0" smtClean="0"/>
            </a:br>
            <a:r>
              <a:rPr lang="en-NZ" sz="2400" dirty="0" smtClean="0"/>
              <a:t>(or record order in which visited)</a:t>
            </a:r>
          </a:p>
          <a:p>
            <a:pPr lvl="1">
              <a:spcBef>
                <a:spcPts val="1800"/>
              </a:spcBef>
            </a:pPr>
            <a:r>
              <a:rPr lang="en-NZ" sz="2400" dirty="0" smtClean="0"/>
              <a:t>From each recursive search of a </a:t>
            </a:r>
            <a:r>
              <a:rPr lang="en-NZ" sz="2400" dirty="0" err="1" smtClean="0"/>
              <a:t>subtree</a:t>
            </a:r>
            <a:r>
              <a:rPr lang="en-NZ" sz="2400" dirty="0" smtClean="0"/>
              <a:t>, return the minimum depth that the </a:t>
            </a:r>
            <a:r>
              <a:rPr lang="en-NZ" sz="2400" dirty="0" err="1" smtClean="0"/>
              <a:t>subtree</a:t>
            </a:r>
            <a:r>
              <a:rPr lang="en-NZ" sz="2400" dirty="0" smtClean="0"/>
              <a:t> node that the </a:t>
            </a:r>
            <a:r>
              <a:rPr lang="en-NZ" sz="2400" dirty="0" err="1" smtClean="0"/>
              <a:t>subtree</a:t>
            </a:r>
            <a:r>
              <a:rPr lang="en-NZ" sz="2400" dirty="0" smtClean="0"/>
              <a:t> can "reach back" to.</a:t>
            </a:r>
            <a:br>
              <a:rPr lang="en-NZ" sz="2400" dirty="0" smtClean="0"/>
            </a:br>
            <a:r>
              <a:rPr lang="en-NZ" sz="2400" dirty="0" smtClean="0"/>
              <a:t>(</a:t>
            </a:r>
            <a:r>
              <a:rPr lang="en-NZ" sz="2400" dirty="0" err="1" smtClean="0"/>
              <a:t>ie</a:t>
            </a:r>
            <a:r>
              <a:rPr lang="en-NZ" sz="2400" dirty="0" smtClean="0"/>
              <a:t>, the minimum depth of any previously visited neighbour</a:t>
            </a:r>
          </a:p>
          <a:p>
            <a:pPr lvl="1">
              <a:spcBef>
                <a:spcPts val="1800"/>
              </a:spcBef>
            </a:pPr>
            <a:r>
              <a:rPr lang="en-NZ" sz="2400" dirty="0" smtClean="0"/>
              <a:t>Compare the "reach back" of each </a:t>
            </a:r>
            <a:r>
              <a:rPr lang="en-NZ" sz="2400" dirty="0" err="1" smtClean="0"/>
              <a:t>subtree</a:t>
            </a:r>
            <a:r>
              <a:rPr lang="en-NZ" sz="2400" dirty="0" smtClean="0"/>
              <a:t> to depth of this node</a:t>
            </a:r>
          </a:p>
          <a:p>
            <a:pPr lvl="1">
              <a:spcBef>
                <a:spcPts val="1800"/>
              </a:spcBef>
            </a:pPr>
            <a:endParaRPr lang="en-NZ" sz="2400" dirty="0" smtClean="0"/>
          </a:p>
          <a:p>
            <a:pPr lvl="1">
              <a:spcBef>
                <a:spcPts val="1800"/>
              </a:spcBef>
            </a:pPr>
            <a:r>
              <a:rPr lang="en-NZ" sz="2400" dirty="0" smtClean="0"/>
              <a:t>Can use depth to record whether visited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7982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VUW Templat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VUW Template.thmx</Template>
  <TotalTime>185</TotalTime>
  <Words>425</Words>
  <Application>Microsoft Office PowerPoint</Application>
  <PresentationFormat>On-screen Show (4:3)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ＭＳ Ｐゴシック</vt:lpstr>
      <vt:lpstr>Arial</vt:lpstr>
      <vt:lpstr>Calibri</vt:lpstr>
      <vt:lpstr>Symbol</vt:lpstr>
      <vt:lpstr>Alex's VUW Template</vt:lpstr>
      <vt:lpstr>COMP261 Lecture 8</vt:lpstr>
      <vt:lpstr>Connectedness</vt:lpstr>
      <vt:lpstr>Articulation points</vt:lpstr>
      <vt:lpstr>Articulation Points: a bad algorithm</vt:lpstr>
      <vt:lpstr>Why is it bad?</vt:lpstr>
      <vt:lpstr>Articulation Points.</vt:lpstr>
      <vt:lpstr>Articulation points: DFS</vt:lpstr>
      <vt:lpstr>Articulation points: DFS</vt:lpstr>
      <vt:lpstr>Articulation Points</vt:lpstr>
    </vt:vector>
  </TitlesOfParts>
  <Company>Victoria University of Wellington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Lecture 6</dc:title>
  <dc:creator>Alex Potanin</dc:creator>
  <cp:lastModifiedBy>Alex Potanin</cp:lastModifiedBy>
  <cp:revision>17</cp:revision>
  <cp:lastPrinted>2015-03-16T22:48:02Z</cp:lastPrinted>
  <dcterms:created xsi:type="dcterms:W3CDTF">2015-03-12T05:34:42Z</dcterms:created>
  <dcterms:modified xsi:type="dcterms:W3CDTF">2016-03-03T22:27:24Z</dcterms:modified>
</cp:coreProperties>
</file>