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7" r:id="rId3"/>
    <p:sldId id="300" r:id="rId4"/>
    <p:sldId id="298" r:id="rId5"/>
    <p:sldId id="299" r:id="rId6"/>
    <p:sldId id="301" r:id="rId7"/>
    <p:sldId id="302" r:id="rId8"/>
    <p:sldId id="304" r:id="rId9"/>
    <p:sldId id="305" r:id="rId10"/>
    <p:sldId id="306" r:id="rId11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163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F8DB5-7A8D-4532-AD05-695966CBDA85}" type="datetimeFigureOut">
              <a:rPr lang="en-AU" smtClean="0"/>
              <a:t>8/04/2016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CA013-0EF9-46C0-BF1F-16B26C5914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625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14A0C-F93F-6348-88EB-E09500F7AC5E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5B76F-E482-6F48-A006-9957E91ED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4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  <a:endParaRPr lang="en-NZ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AU" noProof="0" smtClean="0"/>
              <a:t>Click to edit Master subtitle style</a:t>
            </a:r>
            <a:endParaRPr lang="en-NZ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4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6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  <a:endParaRPr lang="en-NZ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COMP261 Lecture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Articulation Points 2 of 2 (Algorithm)</a:t>
            </a:r>
          </a:p>
        </p:txBody>
      </p:sp>
    </p:spTree>
    <p:extLst>
      <p:ext uri="{BB962C8B-B14F-4D97-AF65-F5344CB8AC3E}">
        <p14:creationId xmlns:p14="http://schemas.microsoft.com/office/powerpoint/2010/main" val="23641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Articulation Points with stack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50"/>
              </a:spcBef>
              <a:buNone/>
            </a:pPr>
            <a:r>
              <a:rPr lang="en-NZ" sz="1600" b="1" u="sng" dirty="0" err="1" smtClean="0">
                <a:solidFill>
                  <a:srgbClr val="008000"/>
                </a:solidFill>
              </a:rPr>
              <a:t>iterArtPoints</a:t>
            </a:r>
            <a:r>
              <a:rPr lang="en-NZ" sz="1600" dirty="0" smtClean="0"/>
              <a:t> (</a:t>
            </a:r>
            <a:r>
              <a:rPr lang="en-NZ" sz="1600" dirty="0" err="1" smtClean="0"/>
              <a:t>firstNode</a:t>
            </a:r>
            <a:r>
              <a:rPr lang="en-NZ" sz="1600" dirty="0" smtClean="0"/>
              <a:t>, root):</a:t>
            </a:r>
            <a:endParaRPr lang="en-NZ" sz="1600" dirty="0"/>
          </a:p>
          <a:p>
            <a:pPr lvl="1">
              <a:spcBef>
                <a:spcPts val="50"/>
              </a:spcBef>
              <a:buNone/>
            </a:pPr>
            <a:r>
              <a:rPr lang="en-NZ" sz="1600" dirty="0" smtClean="0"/>
              <a:t>push (</a:t>
            </a:r>
            <a:r>
              <a:rPr lang="en-NZ" sz="1600" dirty="0" err="1" smtClean="0"/>
              <a:t>firstNode</a:t>
            </a:r>
            <a:r>
              <a:rPr lang="en-NZ" sz="1600" dirty="0" smtClean="0"/>
              <a:t>, 1, 〈root, 0, -〉〉 onto stack</a:t>
            </a:r>
            <a:endParaRPr lang="en-NZ" sz="1600" dirty="0"/>
          </a:p>
          <a:p>
            <a:pPr lvl="1">
              <a:spcBef>
                <a:spcPts val="50"/>
              </a:spcBef>
              <a:buNone/>
            </a:pPr>
            <a:r>
              <a:rPr lang="en-NZ" sz="1600" b="1" dirty="0" smtClean="0"/>
              <a:t>while</a:t>
            </a:r>
            <a:r>
              <a:rPr lang="en-NZ" sz="1600" dirty="0" smtClean="0"/>
              <a:t> stack not empty</a:t>
            </a:r>
          </a:p>
          <a:p>
            <a:pPr lvl="2">
              <a:spcBef>
                <a:spcPts val="50"/>
              </a:spcBef>
              <a:buNone/>
            </a:pPr>
            <a:r>
              <a:rPr lang="en-NZ" sz="1600" dirty="0" err="1" smtClean="0"/>
              <a:t>elem</a:t>
            </a:r>
            <a:r>
              <a:rPr lang="en-NZ" sz="1600" dirty="0" smtClean="0"/>
              <a:t> </a:t>
            </a:r>
            <a:r>
              <a:rPr lang="en-NZ" sz="1600" dirty="0"/>
              <a:t>← </a:t>
            </a:r>
            <a:r>
              <a:rPr lang="en-NZ" sz="1600" dirty="0" smtClean="0"/>
              <a:t> peek at stack,   node ← </a:t>
            </a:r>
            <a:r>
              <a:rPr lang="en-NZ" sz="1600" dirty="0" err="1" smtClean="0"/>
              <a:t>elem.node</a:t>
            </a:r>
            <a:endParaRPr lang="en-NZ" sz="1600" dirty="0" smtClean="0"/>
          </a:p>
          <a:p>
            <a:pPr lvl="2">
              <a:spcBef>
                <a:spcPts val="50"/>
              </a:spcBef>
              <a:buNone/>
            </a:pPr>
            <a:r>
              <a:rPr lang="en-AU" sz="1600" b="1" dirty="0" smtClean="0"/>
              <a:t>if</a:t>
            </a:r>
            <a:r>
              <a:rPr lang="en-AU" sz="1600" dirty="0" smtClean="0"/>
              <a:t>   </a:t>
            </a:r>
            <a:r>
              <a:rPr lang="en-AU" sz="1600" dirty="0" err="1" smtClean="0"/>
              <a:t>elem.children</a:t>
            </a:r>
            <a:r>
              <a:rPr lang="en-AU" sz="1600" dirty="0" smtClean="0"/>
              <a:t> = null</a:t>
            </a:r>
          </a:p>
          <a:p>
            <a:pPr lvl="3">
              <a:spcBef>
                <a:spcPts val="50"/>
              </a:spcBef>
              <a:buNone/>
            </a:pPr>
            <a:r>
              <a:rPr lang="en-US" sz="1600" dirty="0" err="1"/>
              <a:t>node.depth</a:t>
            </a:r>
            <a:r>
              <a:rPr lang="en-US" sz="1600" dirty="0"/>
              <a:t> </a:t>
            </a:r>
            <a:r>
              <a:rPr lang="en-NZ" sz="1600" dirty="0"/>
              <a:t>← </a:t>
            </a:r>
            <a:r>
              <a:rPr lang="en-NZ" sz="1600" dirty="0" err="1" smtClean="0"/>
              <a:t>elem.</a:t>
            </a:r>
            <a:r>
              <a:rPr lang="en-NZ" sz="1600" dirty="0" err="1" smtClean="0">
                <a:sym typeface="Symbol"/>
              </a:rPr>
              <a:t>depth</a:t>
            </a:r>
            <a:r>
              <a:rPr lang="en-NZ" sz="1600" dirty="0"/>
              <a:t>,  </a:t>
            </a:r>
            <a:r>
              <a:rPr lang="en-NZ" sz="1600" dirty="0" smtClean="0"/>
              <a:t>elem.</a:t>
            </a:r>
            <a:r>
              <a:rPr lang="en-US" sz="1600" dirty="0"/>
              <a:t>reach </a:t>
            </a:r>
            <a:r>
              <a:rPr lang="en-NZ" sz="1600" dirty="0"/>
              <a:t>← </a:t>
            </a:r>
            <a:r>
              <a:rPr lang="en-NZ" sz="1600" dirty="0" err="1" smtClean="0"/>
              <a:t>elem.</a:t>
            </a:r>
            <a:r>
              <a:rPr lang="en-NZ" sz="1600" dirty="0" err="1" smtClean="0">
                <a:sym typeface="Symbol"/>
              </a:rPr>
              <a:t>depth</a:t>
            </a:r>
            <a:r>
              <a:rPr lang="en-NZ" sz="1600" dirty="0" smtClean="0">
                <a:sym typeface="Symbol"/>
              </a:rPr>
              <a:t>  </a:t>
            </a:r>
          </a:p>
          <a:p>
            <a:pPr lvl="3">
              <a:spcBef>
                <a:spcPts val="50"/>
              </a:spcBef>
              <a:buNone/>
            </a:pPr>
            <a:r>
              <a:rPr lang="en-NZ" sz="1600" dirty="0" err="1" smtClean="0"/>
              <a:t>elem.children</a:t>
            </a:r>
            <a:r>
              <a:rPr lang="en-NZ" sz="1600" dirty="0" smtClean="0"/>
              <a:t>  </a:t>
            </a:r>
            <a:r>
              <a:rPr lang="en-NZ" sz="1600" dirty="0"/>
              <a:t>← new queue</a:t>
            </a:r>
          </a:p>
          <a:p>
            <a:pPr lvl="3">
              <a:spcBef>
                <a:spcPts val="50"/>
              </a:spcBef>
              <a:buNone/>
            </a:pPr>
            <a:r>
              <a:rPr lang="en-NZ" sz="1600" b="1" dirty="0"/>
              <a:t>for</a:t>
            </a:r>
            <a:r>
              <a:rPr lang="en-NZ" sz="1600" dirty="0"/>
              <a:t> </a:t>
            </a:r>
            <a:r>
              <a:rPr lang="en-NZ" sz="1600" b="1" dirty="0"/>
              <a:t>each</a:t>
            </a:r>
            <a:r>
              <a:rPr lang="en-NZ" sz="1600" dirty="0"/>
              <a:t>  neighbour  of  node </a:t>
            </a:r>
          </a:p>
          <a:p>
            <a:pPr lvl="4">
              <a:spcBef>
                <a:spcPts val="50"/>
              </a:spcBef>
              <a:buNone/>
            </a:pPr>
            <a:r>
              <a:rPr lang="en-NZ" sz="1600" b="1" dirty="0"/>
              <a:t>if</a:t>
            </a:r>
            <a:r>
              <a:rPr lang="en-NZ" sz="1600" dirty="0"/>
              <a:t>  neighbour ≠ </a:t>
            </a:r>
            <a:r>
              <a:rPr lang="en-NZ" sz="1600" dirty="0" err="1" smtClean="0"/>
              <a:t>elem.parent.node</a:t>
            </a:r>
            <a:r>
              <a:rPr lang="en-NZ" sz="1600" dirty="0" smtClean="0">
                <a:sym typeface="Symbol"/>
              </a:rPr>
              <a:t> </a:t>
            </a:r>
            <a:r>
              <a:rPr lang="en-NZ" sz="1600" b="1" dirty="0" smtClean="0">
                <a:sym typeface="Symbol"/>
              </a:rPr>
              <a:t>   </a:t>
            </a:r>
            <a:r>
              <a:rPr lang="en-NZ" sz="1600" b="1" dirty="0" smtClean="0"/>
              <a:t>then</a:t>
            </a:r>
            <a:r>
              <a:rPr lang="en-NZ" sz="1600" dirty="0" smtClean="0"/>
              <a:t> </a:t>
            </a:r>
            <a:endParaRPr lang="en-NZ" sz="1600" dirty="0"/>
          </a:p>
          <a:p>
            <a:pPr lvl="5">
              <a:spcBef>
                <a:spcPts val="50"/>
              </a:spcBef>
              <a:buNone/>
            </a:pPr>
            <a:r>
              <a:rPr lang="en-NZ" sz="1600" dirty="0"/>
              <a:t>add neighbour to </a:t>
            </a:r>
            <a:r>
              <a:rPr lang="en-NZ" sz="1600" dirty="0" err="1" smtClean="0"/>
              <a:t>elem.children</a:t>
            </a:r>
            <a:endParaRPr lang="en-NZ" sz="1600" dirty="0"/>
          </a:p>
          <a:p>
            <a:pPr lvl="2">
              <a:spcBef>
                <a:spcPts val="50"/>
              </a:spcBef>
              <a:buNone/>
            </a:pPr>
            <a:r>
              <a:rPr lang="en-NZ" sz="1600" b="1" dirty="0" smtClean="0"/>
              <a:t>else if</a:t>
            </a:r>
            <a:r>
              <a:rPr lang="en-NZ" sz="1600" dirty="0" smtClean="0"/>
              <a:t>  </a:t>
            </a:r>
            <a:r>
              <a:rPr lang="en-NZ" sz="1600" dirty="0" err="1" smtClean="0"/>
              <a:t>elem.children</a:t>
            </a:r>
            <a:r>
              <a:rPr lang="en-NZ" sz="1600" dirty="0" smtClean="0"/>
              <a:t> not empty</a:t>
            </a:r>
          </a:p>
          <a:p>
            <a:pPr lvl="3">
              <a:spcBef>
                <a:spcPts val="50"/>
              </a:spcBef>
              <a:buNone/>
            </a:pPr>
            <a:r>
              <a:rPr lang="en-AU" sz="1600" dirty="0" smtClean="0"/>
              <a:t>child </a:t>
            </a:r>
            <a:r>
              <a:rPr lang="en-NZ" sz="1600" dirty="0"/>
              <a:t>← </a:t>
            </a:r>
            <a:r>
              <a:rPr lang="en-NZ" sz="1600" dirty="0" err="1" smtClean="0"/>
              <a:t>dequeue</a:t>
            </a:r>
            <a:r>
              <a:rPr lang="en-NZ" sz="1600" dirty="0"/>
              <a:t> </a:t>
            </a:r>
            <a:r>
              <a:rPr lang="en-NZ" sz="1600" dirty="0" smtClean="0"/>
              <a:t> </a:t>
            </a:r>
            <a:r>
              <a:rPr lang="en-NZ" sz="1600" dirty="0" err="1" smtClean="0"/>
              <a:t>elem.children</a:t>
            </a:r>
            <a:endParaRPr lang="en-NZ" sz="1600" dirty="0" smtClean="0"/>
          </a:p>
          <a:p>
            <a:pPr lvl="3">
              <a:spcBef>
                <a:spcPts val="50"/>
              </a:spcBef>
              <a:buNone/>
            </a:pPr>
            <a:r>
              <a:rPr lang="en-AU" sz="1600" b="1" dirty="0" smtClean="0"/>
              <a:t>if </a:t>
            </a:r>
            <a:r>
              <a:rPr lang="en-AU" sz="1600" dirty="0" smtClean="0"/>
              <a:t> </a:t>
            </a:r>
            <a:r>
              <a:rPr lang="en-AU" sz="1600" dirty="0" err="1" smtClean="0"/>
              <a:t>child.depth</a:t>
            </a:r>
            <a:r>
              <a:rPr lang="en-AU" sz="1600" dirty="0" smtClean="0"/>
              <a:t> &lt; </a:t>
            </a:r>
            <a:r>
              <a:rPr lang="en-AU" sz="1600" dirty="0" smtClean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AU" sz="1600" dirty="0" smtClean="0"/>
              <a:t>   </a:t>
            </a:r>
            <a:r>
              <a:rPr lang="en-AU" sz="1600" b="1" dirty="0" smtClean="0"/>
              <a:t>then</a:t>
            </a:r>
            <a:r>
              <a:rPr lang="en-AU" sz="1600" dirty="0" smtClean="0"/>
              <a:t>  </a:t>
            </a:r>
            <a:r>
              <a:rPr lang="en-AU" sz="1600" dirty="0" err="1" smtClean="0"/>
              <a:t>elem.reach</a:t>
            </a:r>
            <a:r>
              <a:rPr lang="en-AU" sz="1600" dirty="0" smtClean="0"/>
              <a:t> </a:t>
            </a:r>
            <a:r>
              <a:rPr lang="en-NZ" sz="1600" dirty="0" smtClean="0"/>
              <a:t>← min(</a:t>
            </a:r>
            <a:r>
              <a:rPr lang="en-NZ" sz="1600" dirty="0" err="1" smtClean="0"/>
              <a:t>elem.reach</a:t>
            </a:r>
            <a:r>
              <a:rPr lang="en-NZ" sz="1600" dirty="0" smtClean="0"/>
              <a:t>, </a:t>
            </a:r>
            <a:r>
              <a:rPr lang="en-NZ" sz="1600" dirty="0" err="1" smtClean="0"/>
              <a:t>child.depth</a:t>
            </a:r>
            <a:r>
              <a:rPr lang="en-NZ" sz="1600" dirty="0" smtClean="0"/>
              <a:t>)</a:t>
            </a:r>
          </a:p>
          <a:p>
            <a:pPr lvl="3">
              <a:spcBef>
                <a:spcPts val="50"/>
              </a:spcBef>
              <a:buNone/>
            </a:pPr>
            <a:r>
              <a:rPr lang="en-AU" sz="1600" b="1" dirty="0" smtClean="0"/>
              <a:t>else</a:t>
            </a:r>
            <a:r>
              <a:rPr lang="en-AU" sz="1600" dirty="0" smtClean="0"/>
              <a:t>   push </a:t>
            </a:r>
            <a:r>
              <a:rPr lang="en-NZ" sz="1600" dirty="0" smtClean="0"/>
              <a:t> 〈child, node.depth+1, </a:t>
            </a:r>
            <a:r>
              <a:rPr lang="en-NZ" sz="1600" dirty="0" err="1" smtClean="0"/>
              <a:t>elem</a:t>
            </a:r>
            <a:r>
              <a:rPr lang="en-NZ" sz="1600" dirty="0" smtClean="0"/>
              <a:t>〉  </a:t>
            </a:r>
            <a:r>
              <a:rPr lang="en-NZ" sz="1600" dirty="0" smtClean="0"/>
              <a:t>onto stack</a:t>
            </a:r>
          </a:p>
          <a:p>
            <a:pPr lvl="2">
              <a:spcBef>
                <a:spcPts val="50"/>
              </a:spcBef>
              <a:buNone/>
            </a:pPr>
            <a:r>
              <a:rPr lang="en-NZ" sz="1600" b="1" dirty="0" smtClean="0"/>
              <a:t>else</a:t>
            </a:r>
            <a:r>
              <a:rPr lang="en-NZ" sz="1600" dirty="0" smtClean="0"/>
              <a:t> </a:t>
            </a:r>
          </a:p>
          <a:p>
            <a:pPr lvl="3">
              <a:spcBef>
                <a:spcPts val="50"/>
              </a:spcBef>
              <a:buNone/>
            </a:pPr>
            <a:r>
              <a:rPr lang="en-US" sz="1600" b="1" dirty="0"/>
              <a:t>if</a:t>
            </a:r>
            <a:r>
              <a:rPr lang="en-US" sz="1600" dirty="0"/>
              <a:t> </a:t>
            </a:r>
            <a:r>
              <a:rPr lang="en-US" sz="1600" dirty="0" smtClean="0"/>
              <a:t> node </a:t>
            </a:r>
            <a:r>
              <a:rPr lang="en-NZ" sz="1600" dirty="0" smtClean="0"/>
              <a:t>≠ </a:t>
            </a:r>
            <a:r>
              <a:rPr lang="en-NZ" sz="1600" dirty="0" err="1" smtClean="0"/>
              <a:t>firstNode</a:t>
            </a:r>
            <a:r>
              <a:rPr lang="en-US" sz="1600" dirty="0" smtClean="0"/>
              <a:t> </a:t>
            </a:r>
            <a:r>
              <a:rPr lang="en-NZ" sz="1600" dirty="0" smtClean="0"/>
              <a:t>  </a:t>
            </a:r>
            <a:endParaRPr lang="en-NZ" sz="1600" dirty="0"/>
          </a:p>
          <a:p>
            <a:pPr lvl="4">
              <a:spcBef>
                <a:spcPts val="50"/>
              </a:spcBef>
              <a:buNone/>
            </a:pPr>
            <a:r>
              <a:rPr lang="en-NZ" sz="1600" b="1" dirty="0" smtClean="0"/>
              <a:t>if</a:t>
            </a:r>
            <a:r>
              <a:rPr lang="en-NZ" sz="1600" dirty="0" smtClean="0"/>
              <a:t>  </a:t>
            </a:r>
            <a:r>
              <a:rPr lang="en-NZ" sz="1600" dirty="0" err="1" smtClean="0"/>
              <a:t>elem.reach</a:t>
            </a:r>
            <a:r>
              <a:rPr lang="en-NZ" sz="1600" dirty="0" smtClean="0"/>
              <a:t> ≥ </a:t>
            </a:r>
            <a:r>
              <a:rPr lang="en-NZ" sz="1600" dirty="0" err="1" smtClean="0"/>
              <a:t>elem.parent.depth</a:t>
            </a:r>
            <a:r>
              <a:rPr lang="en-NZ" sz="1600" dirty="0" smtClean="0"/>
              <a:t>  </a:t>
            </a:r>
            <a:r>
              <a:rPr lang="en-NZ" sz="1600" b="1" dirty="0" smtClean="0"/>
              <a:t>then</a:t>
            </a:r>
            <a:r>
              <a:rPr lang="en-NZ" sz="1600" dirty="0" smtClean="0"/>
              <a:t> </a:t>
            </a:r>
            <a:r>
              <a:rPr lang="en-AU" sz="1600" dirty="0" smtClean="0"/>
              <a:t> </a:t>
            </a:r>
          </a:p>
          <a:p>
            <a:pPr lvl="5">
              <a:spcBef>
                <a:spcPts val="50"/>
              </a:spcBef>
              <a:buNone/>
            </a:pPr>
            <a:r>
              <a:rPr lang="en-AU" sz="1600" dirty="0" smtClean="0"/>
              <a:t>add  </a:t>
            </a:r>
            <a:r>
              <a:rPr lang="en-AU" sz="1600" dirty="0" err="1" smtClean="0"/>
              <a:t>elem.parent.node</a:t>
            </a:r>
            <a:r>
              <a:rPr lang="en-US" sz="1600" dirty="0" smtClean="0"/>
              <a:t>  to </a:t>
            </a:r>
            <a:r>
              <a:rPr lang="en-US" sz="1600" dirty="0" err="1" smtClean="0"/>
              <a:t>articulationPoints</a:t>
            </a:r>
            <a:endParaRPr lang="en-AU" sz="1600" dirty="0"/>
          </a:p>
          <a:p>
            <a:pPr lvl="4">
              <a:spcBef>
                <a:spcPts val="50"/>
              </a:spcBef>
              <a:buNone/>
            </a:pPr>
            <a:r>
              <a:rPr lang="en-AU" sz="1600" dirty="0" err="1" smtClean="0"/>
              <a:t>elem.parent.reach</a:t>
            </a:r>
            <a:r>
              <a:rPr lang="en-AU" sz="1600" dirty="0" smtClean="0"/>
              <a:t> </a:t>
            </a:r>
            <a:r>
              <a:rPr lang="en-AU" sz="1600" dirty="0"/>
              <a:t>=  min </a:t>
            </a:r>
            <a:r>
              <a:rPr lang="en-AU" sz="1600" dirty="0" smtClean="0"/>
              <a:t>(</a:t>
            </a:r>
            <a:r>
              <a:rPr lang="en-AU" sz="1600" dirty="0" err="1" smtClean="0"/>
              <a:t>elem.parent.reach</a:t>
            </a:r>
            <a:r>
              <a:rPr lang="en-AU" sz="1600" dirty="0"/>
              <a:t>,   </a:t>
            </a:r>
            <a:r>
              <a:rPr lang="en-AU" sz="1600" dirty="0" err="1" smtClean="0"/>
              <a:t>elem.reach</a:t>
            </a:r>
            <a:r>
              <a:rPr lang="en-AU" sz="1600" dirty="0" smtClean="0"/>
              <a:t>)</a:t>
            </a:r>
          </a:p>
          <a:p>
            <a:pPr lvl="3">
              <a:spcBef>
                <a:spcPts val="50"/>
              </a:spcBef>
              <a:buNone/>
            </a:pPr>
            <a:r>
              <a:rPr lang="en-AU" sz="1600" dirty="0" smtClean="0"/>
              <a:t>pop </a:t>
            </a:r>
            <a:r>
              <a:rPr lang="en-AU" sz="1600" dirty="0" err="1" smtClean="0"/>
              <a:t>elem</a:t>
            </a:r>
            <a:r>
              <a:rPr lang="en-AU" sz="1600" dirty="0" smtClean="0"/>
              <a:t> from stack</a:t>
            </a:r>
            <a:endParaRPr lang="en-NZ" sz="1600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7740352" y="2096272"/>
            <a:ext cx="914400" cy="396624"/>
          </a:xfrm>
          <a:prstGeom prst="wedgeRoundRectCallout">
            <a:avLst>
              <a:gd name="adj1" fmla="val -79167"/>
              <a:gd name="adj2" fmla="val 37624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First time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740352" y="3897052"/>
            <a:ext cx="1106424" cy="504056"/>
          </a:xfrm>
          <a:prstGeom prst="wedgeRoundRectCallout">
            <a:avLst>
              <a:gd name="adj1" fmla="val -81750"/>
              <a:gd name="adj2" fmla="val -13397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Children to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process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740352" y="5157192"/>
            <a:ext cx="1106424" cy="504056"/>
          </a:xfrm>
          <a:prstGeom prst="wedgeRoundRectCallout">
            <a:avLst>
              <a:gd name="adj1" fmla="val -82611"/>
              <a:gd name="adj2" fmla="val 41404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Last 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ime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009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Articulation points: DFS</a:t>
            </a:r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spcBef>
                <a:spcPts val="1800"/>
              </a:spcBef>
              <a:buNone/>
            </a:pPr>
            <a:r>
              <a:rPr lang="en-NZ" sz="1800" b="1" dirty="0" smtClean="0"/>
              <a:t>Initialise</a:t>
            </a:r>
            <a:r>
              <a:rPr lang="en-NZ" sz="1800" dirty="0" smtClean="0"/>
              <a:t>:   </a:t>
            </a:r>
            <a:r>
              <a:rPr lang="en-NZ" sz="1800" b="1" dirty="0" smtClean="0"/>
              <a:t>for each </a:t>
            </a:r>
            <a:r>
              <a:rPr lang="en-NZ" sz="1800" dirty="0" smtClean="0"/>
              <a:t>node: </a:t>
            </a:r>
            <a:r>
              <a:rPr lang="en-NZ" sz="1800" dirty="0" err="1" smtClean="0"/>
              <a:t>node.depth</a:t>
            </a:r>
            <a:r>
              <a:rPr lang="en-NZ" sz="1800" dirty="0" smtClean="0"/>
              <a:t> ← </a:t>
            </a:r>
            <a:r>
              <a:rPr lang="en-NZ" sz="1800" dirty="0" smtClean="0">
                <a:latin typeface="Arial Unicode MS"/>
                <a:ea typeface="Arial Unicode MS"/>
                <a:cs typeface="Arial Unicode MS"/>
                <a:sym typeface="Symbol"/>
              </a:rPr>
              <a:t>, </a:t>
            </a:r>
            <a:r>
              <a:rPr lang="en-US" sz="1800" dirty="0" err="1" smtClean="0"/>
              <a:t>articulationPoints</a:t>
            </a:r>
            <a:r>
              <a:rPr lang="en-US" sz="1800" dirty="0" smtClean="0"/>
              <a:t> </a:t>
            </a:r>
            <a:r>
              <a:rPr lang="en-NZ" sz="1800" dirty="0" smtClean="0"/>
              <a:t>← { }</a:t>
            </a:r>
            <a:endParaRPr lang="en-NZ" sz="1800" dirty="0" smtClean="0">
              <a:latin typeface="Arial Unicode MS"/>
              <a:ea typeface="Arial Unicode MS"/>
              <a:cs typeface="Arial Unicode MS"/>
              <a:sym typeface="Symbol"/>
            </a:endParaRPr>
          </a:p>
          <a:p>
            <a:pPr lvl="1">
              <a:spcBef>
                <a:spcPts val="600"/>
              </a:spcBef>
              <a:buNone/>
            </a:pPr>
            <a:r>
              <a:rPr lang="en-NZ" sz="1800" dirty="0" err="1" smtClean="0">
                <a:latin typeface="Arial Unicode MS"/>
                <a:ea typeface="Arial Unicode MS"/>
                <a:cs typeface="Arial Unicode MS"/>
                <a:sym typeface="Symbol"/>
              </a:rPr>
              <a:t>start.depth</a:t>
            </a:r>
            <a:r>
              <a:rPr lang="en-NZ" sz="1800" dirty="0" smtClean="0">
                <a:latin typeface="Arial Unicode MS"/>
                <a:ea typeface="Arial Unicode MS"/>
                <a:cs typeface="Arial Unicode MS"/>
                <a:sym typeface="Symbol"/>
              </a:rPr>
              <a:t> ← 0</a:t>
            </a:r>
            <a:r>
              <a:rPr lang="en-NZ" sz="1800" dirty="0" smtClean="0">
                <a:sym typeface="Symbol"/>
              </a:rPr>
              <a:t>,  </a:t>
            </a:r>
            <a:r>
              <a:rPr lang="en-NZ" sz="1800" dirty="0" err="1" smtClean="0">
                <a:sym typeface="Symbol"/>
              </a:rPr>
              <a:t>numSubtrees</a:t>
            </a:r>
            <a:r>
              <a:rPr lang="en-NZ" sz="1800" dirty="0" smtClean="0">
                <a:sym typeface="Symbol"/>
              </a:rPr>
              <a:t>  ← 0</a:t>
            </a:r>
            <a:endParaRPr lang="en-NZ" sz="1800" dirty="0" smtClean="0"/>
          </a:p>
          <a:p>
            <a:pPr lvl="1">
              <a:spcBef>
                <a:spcPts val="0"/>
              </a:spcBef>
              <a:buNone/>
            </a:pPr>
            <a:r>
              <a:rPr lang="en-NZ" sz="1800" b="1" dirty="0" smtClean="0"/>
              <a:t>for each </a:t>
            </a:r>
            <a:r>
              <a:rPr lang="en-NZ" sz="1800" dirty="0" smtClean="0"/>
              <a:t>neighbour  of start </a:t>
            </a:r>
          </a:p>
          <a:p>
            <a:pPr lvl="2">
              <a:spcBef>
                <a:spcPts val="0"/>
              </a:spcBef>
              <a:buNone/>
            </a:pPr>
            <a:r>
              <a:rPr lang="en-US" sz="1800" b="1" dirty="0" smtClean="0"/>
              <a:t>if</a:t>
            </a:r>
            <a:r>
              <a:rPr lang="en-US" sz="1800" dirty="0" smtClean="0"/>
              <a:t> </a:t>
            </a:r>
            <a:r>
              <a:rPr lang="en-US" sz="1800" dirty="0" err="1" smtClean="0"/>
              <a:t>neighbour.depth</a:t>
            </a:r>
            <a:r>
              <a:rPr lang="en-US" sz="1800" dirty="0" smtClean="0"/>
              <a:t> </a:t>
            </a:r>
            <a:r>
              <a:rPr lang="en-US" sz="1800" dirty="0" smtClean="0">
                <a:sym typeface="Symbol"/>
              </a:rPr>
              <a:t>= </a:t>
            </a:r>
            <a:r>
              <a:rPr lang="en-NZ" sz="1800" dirty="0" smtClean="0">
                <a:sym typeface="Symbol"/>
              </a:rPr>
              <a:t></a:t>
            </a:r>
            <a:r>
              <a:rPr lang="en-US" sz="1800" dirty="0" smtClean="0"/>
              <a:t> </a:t>
            </a:r>
            <a:r>
              <a:rPr lang="en-US" sz="1800" b="1" dirty="0" smtClean="0"/>
              <a:t>then</a:t>
            </a:r>
            <a:r>
              <a:rPr lang="en-US" sz="1800" dirty="0" smtClean="0"/>
              <a:t> </a:t>
            </a:r>
          </a:p>
          <a:p>
            <a:pPr lvl="3">
              <a:spcBef>
                <a:spcPts val="0"/>
              </a:spcBef>
              <a:buNone/>
            </a:pPr>
            <a:r>
              <a:rPr lang="en-NZ" sz="1800" b="1" u="sng" dirty="0" err="1" smtClean="0">
                <a:solidFill>
                  <a:srgbClr val="008000"/>
                </a:solidFill>
                <a:sym typeface="Symbol"/>
              </a:rPr>
              <a:t>recArtPts</a:t>
            </a:r>
            <a:r>
              <a:rPr lang="en-NZ" sz="1800" dirty="0" smtClean="0">
                <a:sym typeface="Symbol"/>
              </a:rPr>
              <a:t>( neighbour, 1, start) </a:t>
            </a:r>
          </a:p>
          <a:p>
            <a:pPr lvl="3">
              <a:spcBef>
                <a:spcPts val="0"/>
              </a:spcBef>
              <a:buNone/>
            </a:pPr>
            <a:r>
              <a:rPr lang="en-NZ" sz="1800" dirty="0" err="1" smtClean="0">
                <a:sym typeface="Symbol"/>
              </a:rPr>
              <a:t>numSubtrees</a:t>
            </a:r>
            <a:r>
              <a:rPr lang="en-NZ" sz="1800" dirty="0" smtClean="0">
                <a:sym typeface="Symbol"/>
              </a:rPr>
              <a:t> ++</a:t>
            </a:r>
          </a:p>
          <a:p>
            <a:pPr lvl="1">
              <a:spcBef>
                <a:spcPts val="0"/>
              </a:spcBef>
              <a:buNone/>
            </a:pPr>
            <a:r>
              <a:rPr lang="en-NZ" sz="1800" b="1" i="1" dirty="0" smtClean="0">
                <a:sym typeface="Symbol"/>
              </a:rPr>
              <a:t>if</a:t>
            </a:r>
            <a:r>
              <a:rPr lang="en-NZ" sz="1800" i="1" dirty="0" smtClean="0">
                <a:sym typeface="Symbol"/>
              </a:rPr>
              <a:t> </a:t>
            </a:r>
            <a:r>
              <a:rPr lang="en-NZ" sz="1800" i="1" dirty="0" err="1" smtClean="0">
                <a:sym typeface="Symbol"/>
              </a:rPr>
              <a:t>numSubtrees</a:t>
            </a:r>
            <a:r>
              <a:rPr lang="en-NZ" sz="1800" i="1" dirty="0" smtClean="0">
                <a:sym typeface="Symbol"/>
              </a:rPr>
              <a:t> &gt; 1   </a:t>
            </a:r>
            <a:r>
              <a:rPr lang="en-NZ" sz="1800" b="1" i="1" dirty="0" smtClean="0">
                <a:sym typeface="Symbol"/>
              </a:rPr>
              <a:t>then </a:t>
            </a:r>
            <a:r>
              <a:rPr lang="en-US" sz="1800" i="1" dirty="0" smtClean="0">
                <a:sym typeface="Symbol"/>
              </a:rPr>
              <a:t>add s</a:t>
            </a:r>
            <a:r>
              <a:rPr lang="en-US" sz="1800" i="1" dirty="0" smtClean="0"/>
              <a:t>tart to </a:t>
            </a:r>
            <a:r>
              <a:rPr lang="en-US" sz="1800" i="1" dirty="0" err="1" smtClean="0"/>
              <a:t>articulationPoints</a:t>
            </a:r>
            <a:endParaRPr lang="en-NZ" sz="1800" b="1" i="1" dirty="0" smtClean="0"/>
          </a:p>
          <a:p>
            <a:pPr lvl="1">
              <a:spcBef>
                <a:spcPts val="1500"/>
              </a:spcBef>
              <a:buNone/>
            </a:pPr>
            <a:r>
              <a:rPr lang="en-NZ" sz="1800" b="1" u="sng" dirty="0" err="1">
                <a:solidFill>
                  <a:srgbClr val="008000"/>
                </a:solidFill>
                <a:sym typeface="Symbol"/>
              </a:rPr>
              <a:t>recArtPts</a:t>
            </a:r>
            <a:r>
              <a:rPr lang="en-NZ" sz="1800" dirty="0" smtClean="0"/>
              <a:t>(node, depth, </a:t>
            </a:r>
            <a:r>
              <a:rPr lang="en-NZ" sz="1800" dirty="0" err="1" smtClean="0"/>
              <a:t>fromNode</a:t>
            </a:r>
            <a:r>
              <a:rPr lang="en-NZ" sz="1800" dirty="0" smtClean="0"/>
              <a:t>):</a:t>
            </a:r>
          </a:p>
          <a:p>
            <a:pPr lvl="2">
              <a:spcBef>
                <a:spcPts val="400"/>
              </a:spcBef>
              <a:buNone/>
            </a:pPr>
            <a:r>
              <a:rPr lang="en-NZ" sz="1800" dirty="0" err="1" smtClean="0"/>
              <a:t>node.depth</a:t>
            </a:r>
            <a:r>
              <a:rPr lang="en-NZ" sz="1800" dirty="0" smtClean="0"/>
              <a:t> ← depth,    </a:t>
            </a:r>
            <a:r>
              <a:rPr lang="en-US" sz="1800" dirty="0" err="1" smtClean="0"/>
              <a:t>reachBack</a:t>
            </a:r>
            <a:r>
              <a:rPr lang="en-US" sz="1800" dirty="0" smtClean="0"/>
              <a:t> </a:t>
            </a:r>
            <a:r>
              <a:rPr lang="en-NZ" sz="1800" dirty="0" smtClean="0"/>
              <a:t>← </a:t>
            </a:r>
            <a:r>
              <a:rPr lang="en-NZ" sz="1800" dirty="0" smtClean="0">
                <a:sym typeface="Symbol"/>
              </a:rPr>
              <a:t>depth</a:t>
            </a:r>
            <a:r>
              <a:rPr lang="en-NZ" sz="1800" dirty="0" smtClean="0"/>
              <a:t>, </a:t>
            </a:r>
          </a:p>
          <a:p>
            <a:pPr lvl="2">
              <a:spcBef>
                <a:spcPts val="400"/>
              </a:spcBef>
              <a:buNone/>
            </a:pPr>
            <a:r>
              <a:rPr lang="en-NZ" sz="1800" b="1" dirty="0" smtClean="0"/>
              <a:t>for</a:t>
            </a:r>
            <a:r>
              <a:rPr lang="en-NZ" sz="1800" dirty="0" smtClean="0"/>
              <a:t> </a:t>
            </a:r>
            <a:r>
              <a:rPr lang="en-NZ" sz="1800" b="1" dirty="0" smtClean="0"/>
              <a:t>each</a:t>
            </a:r>
            <a:r>
              <a:rPr lang="en-NZ" sz="1800" dirty="0" smtClean="0"/>
              <a:t>  neighbour  of node other than </a:t>
            </a:r>
            <a:r>
              <a:rPr lang="en-NZ" sz="1800" dirty="0" err="1" smtClean="0"/>
              <a:t>fromNode</a:t>
            </a:r>
            <a:endParaRPr lang="en-NZ" sz="1800" dirty="0" smtClean="0"/>
          </a:p>
          <a:p>
            <a:pPr lvl="3">
              <a:spcBef>
                <a:spcPts val="0"/>
              </a:spcBef>
              <a:buNone/>
            </a:pPr>
            <a:r>
              <a:rPr lang="en-NZ" sz="1800" b="1" dirty="0" smtClean="0"/>
              <a:t>if</a:t>
            </a:r>
            <a:r>
              <a:rPr lang="en-NZ" sz="1800" dirty="0" smtClean="0"/>
              <a:t>  </a:t>
            </a:r>
            <a:r>
              <a:rPr lang="en-NZ" sz="1800" dirty="0" err="1" smtClean="0"/>
              <a:t>neighbour.depth</a:t>
            </a:r>
            <a:r>
              <a:rPr lang="en-NZ" sz="1800" dirty="0" smtClean="0"/>
              <a:t> </a:t>
            </a:r>
            <a:r>
              <a:rPr lang="en-US" sz="1800" dirty="0" smtClean="0">
                <a:sym typeface="Symbol"/>
              </a:rPr>
              <a:t>&lt;</a:t>
            </a:r>
            <a:r>
              <a:rPr lang="en-NZ" sz="1800" dirty="0" smtClean="0">
                <a:sym typeface="Symbol"/>
              </a:rPr>
              <a:t> </a:t>
            </a:r>
            <a:r>
              <a:rPr lang="en-NZ" sz="1800" b="1" dirty="0" smtClean="0"/>
              <a:t>then</a:t>
            </a:r>
            <a:r>
              <a:rPr lang="en-NZ" sz="1800" dirty="0" smtClean="0"/>
              <a:t> </a:t>
            </a:r>
          </a:p>
          <a:p>
            <a:pPr lvl="4">
              <a:spcBef>
                <a:spcPts val="0"/>
              </a:spcBef>
              <a:buNone/>
            </a:pPr>
            <a:r>
              <a:rPr lang="en-NZ" sz="1800" dirty="0" err="1" smtClean="0"/>
              <a:t>reachBack</a:t>
            </a:r>
            <a:r>
              <a:rPr lang="en-NZ" sz="1800" dirty="0" smtClean="0"/>
              <a:t> = min(</a:t>
            </a:r>
            <a:r>
              <a:rPr lang="en-NZ" sz="1800" dirty="0" err="1" smtClean="0"/>
              <a:t>neighbour.depth</a:t>
            </a:r>
            <a:r>
              <a:rPr lang="en-NZ" sz="1800" dirty="0" smtClean="0"/>
              <a:t>, </a:t>
            </a:r>
            <a:r>
              <a:rPr lang="en-NZ" sz="1800" dirty="0" err="1" smtClean="0"/>
              <a:t>reachBack</a:t>
            </a:r>
            <a:r>
              <a:rPr lang="en-NZ" sz="1800" dirty="0" smtClean="0"/>
              <a:t>)</a:t>
            </a:r>
            <a:endParaRPr lang="en-NZ" sz="1800" b="1" dirty="0" smtClean="0"/>
          </a:p>
          <a:p>
            <a:pPr lvl="3">
              <a:spcBef>
                <a:spcPts val="400"/>
              </a:spcBef>
              <a:buNone/>
            </a:pPr>
            <a:r>
              <a:rPr lang="en-NZ" sz="1800" b="1" dirty="0" smtClean="0"/>
              <a:t>else</a:t>
            </a:r>
            <a:r>
              <a:rPr lang="en-NZ" sz="1800" dirty="0" smtClean="0"/>
              <a:t> </a:t>
            </a:r>
          </a:p>
          <a:p>
            <a:pPr lvl="4">
              <a:spcBef>
                <a:spcPts val="0"/>
              </a:spcBef>
              <a:buNone/>
            </a:pPr>
            <a:r>
              <a:rPr lang="en-NZ" sz="1800" dirty="0" err="1" smtClean="0"/>
              <a:t>childReach</a:t>
            </a:r>
            <a:r>
              <a:rPr lang="en-NZ" sz="1800" dirty="0" smtClean="0"/>
              <a:t> = </a:t>
            </a:r>
            <a:r>
              <a:rPr lang="en-NZ" sz="1800" b="1" u="sng" dirty="0" err="1">
                <a:solidFill>
                  <a:srgbClr val="008000"/>
                </a:solidFill>
                <a:sym typeface="Symbol"/>
              </a:rPr>
              <a:t>recArtPts</a:t>
            </a:r>
            <a:r>
              <a:rPr lang="en-NZ" sz="1800" dirty="0" smtClean="0"/>
              <a:t>(</a:t>
            </a:r>
            <a:r>
              <a:rPr lang="en-NZ" sz="1800" dirty="0" smtClean="0">
                <a:sym typeface="Symbol"/>
              </a:rPr>
              <a:t>neighbour,</a:t>
            </a:r>
            <a:r>
              <a:rPr lang="en-NZ" sz="1800" dirty="0" smtClean="0"/>
              <a:t> depth +1, node)</a:t>
            </a:r>
          </a:p>
          <a:p>
            <a:pPr lvl="4">
              <a:spcBef>
                <a:spcPts val="0"/>
              </a:spcBef>
              <a:buNone/>
            </a:pPr>
            <a:r>
              <a:rPr lang="en-US" sz="1800" b="1" i="1" dirty="0"/>
              <a:t>if </a:t>
            </a:r>
            <a:r>
              <a:rPr lang="en-US" sz="1800" i="1" dirty="0" err="1"/>
              <a:t>childReach</a:t>
            </a:r>
            <a:r>
              <a:rPr lang="en-US" sz="1800" i="1" dirty="0"/>
              <a:t>  &gt;= depth  </a:t>
            </a:r>
            <a:r>
              <a:rPr lang="en-US" sz="1800" b="1" i="1" dirty="0" smtClean="0"/>
              <a:t>then</a:t>
            </a:r>
          </a:p>
          <a:p>
            <a:pPr lvl="4">
              <a:spcBef>
                <a:spcPts val="0"/>
              </a:spcBef>
              <a:buNone/>
            </a:pPr>
            <a:r>
              <a:rPr lang="en-US" sz="1800" b="1" i="1" dirty="0"/>
              <a:t>	</a:t>
            </a:r>
            <a:r>
              <a:rPr lang="en-US" sz="1800" b="1" i="1" dirty="0" smtClean="0"/>
              <a:t>	</a:t>
            </a:r>
            <a:r>
              <a:rPr lang="en-US" sz="1800" i="1" dirty="0" smtClean="0"/>
              <a:t>add </a:t>
            </a:r>
            <a:r>
              <a:rPr lang="en-US" sz="1800" i="1" dirty="0"/>
              <a:t>node to </a:t>
            </a:r>
            <a:r>
              <a:rPr lang="en-US" sz="1800" i="1" dirty="0" err="1" smtClean="0"/>
              <a:t>articulationPoints</a:t>
            </a:r>
            <a:endParaRPr lang="en-US" sz="1800" i="1" dirty="0" smtClean="0"/>
          </a:p>
          <a:p>
            <a:pPr lvl="4">
              <a:spcBef>
                <a:spcPts val="0"/>
              </a:spcBef>
              <a:buNone/>
            </a:pPr>
            <a:r>
              <a:rPr lang="en-NZ" sz="1800" dirty="0" err="1" smtClean="0"/>
              <a:t>reachBack</a:t>
            </a:r>
            <a:r>
              <a:rPr lang="en-NZ" sz="1800" dirty="0" smtClean="0"/>
              <a:t> = min(</a:t>
            </a:r>
            <a:r>
              <a:rPr lang="en-NZ" sz="1800" dirty="0" err="1" smtClean="0"/>
              <a:t>childReach</a:t>
            </a:r>
            <a:r>
              <a:rPr lang="en-NZ" sz="1800" dirty="0" smtClean="0"/>
              <a:t>, </a:t>
            </a:r>
            <a:r>
              <a:rPr lang="en-NZ" sz="1800" dirty="0" err="1" smtClean="0"/>
              <a:t>reachBack</a:t>
            </a:r>
            <a:r>
              <a:rPr lang="en-NZ" sz="1800" dirty="0" smtClean="0"/>
              <a:t> )</a:t>
            </a:r>
          </a:p>
          <a:p>
            <a:pPr lvl="2">
              <a:spcBef>
                <a:spcPts val="1200"/>
              </a:spcBef>
              <a:buNone/>
            </a:pPr>
            <a:r>
              <a:rPr lang="en-US" sz="1800" b="1" dirty="0" smtClean="0"/>
              <a:t>return  </a:t>
            </a:r>
            <a:r>
              <a:rPr lang="en-US" sz="1800" dirty="0" err="1" smtClean="0"/>
              <a:t>reachBack</a:t>
            </a:r>
            <a:endParaRPr lang="en-US" sz="1800" dirty="0" smtClean="0"/>
          </a:p>
          <a:p>
            <a:endParaRPr lang="en-NZ" sz="1800" dirty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251520" y="3356992"/>
            <a:ext cx="828092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7656628" y="1603659"/>
            <a:ext cx="1388789" cy="1628562"/>
            <a:chOff x="6404743" y="1814176"/>
            <a:chExt cx="2038587" cy="2241840"/>
          </a:xfrm>
        </p:grpSpPr>
        <p:sp>
          <p:nvSpPr>
            <p:cNvPr id="7" name="Oval 6"/>
            <p:cNvSpPr/>
            <p:nvPr/>
          </p:nvSpPr>
          <p:spPr bwMode="auto">
            <a:xfrm>
              <a:off x="7924247" y="2498466"/>
              <a:ext cx="360041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B</a:t>
              </a:r>
              <a:endParaRPr kumimoji="0" lang="en-NZ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492199" y="3182758"/>
              <a:ext cx="360041" cy="36004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C</a:t>
              </a:r>
              <a:endParaRPr kumimoji="0" lang="en-NZ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631691" y="2345287"/>
              <a:ext cx="360041" cy="36004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D</a:t>
              </a:r>
              <a:endParaRPr kumimoji="0" lang="en-NZ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244680" y="1814176"/>
              <a:ext cx="360041" cy="360040"/>
            </a:xfrm>
            <a:prstGeom prst="ellips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A </a:t>
              </a:r>
              <a:endParaRPr kumimoji="0" lang="en-NZ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077120" y="2755075"/>
              <a:ext cx="360041" cy="36004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endParaRPr kumimoji="0" lang="en-NZ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13" name="Curved Connector 94"/>
            <p:cNvCxnSpPr>
              <a:stCxn id="10" idx="2"/>
              <a:endCxn id="9" idx="7"/>
            </p:cNvCxnSpPr>
            <p:nvPr/>
          </p:nvCxnSpPr>
          <p:spPr bwMode="auto">
            <a:xfrm rot="10800000" flipV="1">
              <a:off x="6939006" y="1994196"/>
              <a:ext cx="305676" cy="403818"/>
            </a:xfrm>
            <a:prstGeom prst="curved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Curved Connector 13"/>
            <p:cNvCxnSpPr>
              <a:stCxn id="22" idx="0"/>
              <a:endCxn id="9" idx="4"/>
            </p:cNvCxnSpPr>
            <p:nvPr/>
          </p:nvCxnSpPr>
          <p:spPr bwMode="auto">
            <a:xfrm rot="5400000" flipH="1" flipV="1">
              <a:off x="6505525" y="2826623"/>
              <a:ext cx="427483" cy="184892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Shape 130"/>
            <p:cNvCxnSpPr>
              <a:stCxn id="10" idx="6"/>
              <a:endCxn id="7" idx="0"/>
            </p:cNvCxnSpPr>
            <p:nvPr/>
          </p:nvCxnSpPr>
          <p:spPr bwMode="auto">
            <a:xfrm>
              <a:off x="7604721" y="1994196"/>
              <a:ext cx="499547" cy="504270"/>
            </a:xfrm>
            <a:prstGeom prst="curved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Curved Connector 132"/>
            <p:cNvCxnSpPr>
              <a:stCxn id="22" idx="5"/>
              <a:endCxn id="12" idx="4"/>
            </p:cNvCxnSpPr>
            <p:nvPr/>
          </p:nvCxnSpPr>
          <p:spPr bwMode="auto">
            <a:xfrm flipV="1">
              <a:off x="6933330" y="3115115"/>
              <a:ext cx="323810" cy="419262"/>
            </a:xfrm>
            <a:prstGeom prst="curved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Curved Connector 16"/>
            <p:cNvCxnSpPr>
              <a:stCxn id="10" idx="4"/>
              <a:endCxn id="8" idx="0"/>
            </p:cNvCxnSpPr>
            <p:nvPr/>
          </p:nvCxnSpPr>
          <p:spPr bwMode="auto">
            <a:xfrm rot="16200000" flipH="1">
              <a:off x="7044190" y="2554726"/>
              <a:ext cx="1008542" cy="247519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Curved Connector 66"/>
            <p:cNvCxnSpPr>
              <a:stCxn id="26" idx="0"/>
              <a:endCxn id="7" idx="4"/>
            </p:cNvCxnSpPr>
            <p:nvPr/>
          </p:nvCxnSpPr>
          <p:spPr bwMode="auto">
            <a:xfrm rot="16200000" flipV="1">
              <a:off x="7980312" y="2982463"/>
              <a:ext cx="325286" cy="77373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Curved Connector 132"/>
            <p:cNvCxnSpPr>
              <a:stCxn id="10" idx="3"/>
              <a:endCxn id="12" idx="0"/>
            </p:cNvCxnSpPr>
            <p:nvPr/>
          </p:nvCxnSpPr>
          <p:spPr bwMode="auto">
            <a:xfrm rot="5400000">
              <a:off x="6960482" y="2418150"/>
              <a:ext cx="633586" cy="40267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" name="Isosceles Triangle 21"/>
            <p:cNvSpPr/>
            <p:nvPr/>
          </p:nvSpPr>
          <p:spPr bwMode="auto">
            <a:xfrm rot="20619836">
              <a:off x="6404743" y="3112582"/>
              <a:ext cx="717121" cy="943434"/>
            </a:xfrm>
            <a:prstGeom prst="triangle">
              <a:avLst>
                <a:gd name="adj" fmla="val 49414"/>
              </a:avLst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23" name="Curved Connector 132"/>
            <p:cNvCxnSpPr>
              <a:stCxn id="22" idx="5"/>
              <a:endCxn id="8" idx="4"/>
            </p:cNvCxnSpPr>
            <p:nvPr/>
          </p:nvCxnSpPr>
          <p:spPr bwMode="auto">
            <a:xfrm>
              <a:off x="6933330" y="3534378"/>
              <a:ext cx="738889" cy="8420"/>
            </a:xfrm>
            <a:prstGeom prst="curvedConnector4">
              <a:avLst>
                <a:gd name="adj1" fmla="val 25060"/>
                <a:gd name="adj2" fmla="val 332516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6" name="Isosceles Triangle 25"/>
            <p:cNvSpPr/>
            <p:nvPr/>
          </p:nvSpPr>
          <p:spPr bwMode="auto">
            <a:xfrm rot="21262232">
              <a:off x="7984022" y="3182215"/>
              <a:ext cx="459308" cy="654308"/>
            </a:xfrm>
            <a:prstGeom prst="triangl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259648" y="3696740"/>
            <a:ext cx="510601" cy="2475765"/>
            <a:chOff x="3759486" y="2478550"/>
            <a:chExt cx="510601" cy="2475765"/>
          </a:xfrm>
        </p:grpSpPr>
        <p:sp>
          <p:nvSpPr>
            <p:cNvPr id="53" name="Oval 52"/>
            <p:cNvSpPr/>
            <p:nvPr/>
          </p:nvSpPr>
          <p:spPr bwMode="auto">
            <a:xfrm>
              <a:off x="3801928" y="4033499"/>
              <a:ext cx="352133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M</a:t>
              </a:r>
              <a:endParaRPr kumimoji="0" lang="en-NZ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3759486" y="4594275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P</a:t>
              </a:r>
              <a:endParaRPr kumimoji="0" lang="en-NZ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3903502" y="3429000"/>
              <a:ext cx="360040" cy="360040"/>
            </a:xfrm>
            <a:prstGeom prst="ellipse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L</a:t>
              </a:r>
              <a:endParaRPr kumimoji="0" lang="en-NZ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3802035" y="2828950"/>
              <a:ext cx="360040" cy="36004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J</a:t>
              </a:r>
              <a:endParaRPr kumimoji="0" lang="en-NZ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59" name="Curved Connector 58"/>
            <p:cNvCxnSpPr>
              <a:stCxn id="58" idx="4"/>
              <a:endCxn id="57" idx="0"/>
            </p:cNvCxnSpPr>
            <p:nvPr/>
          </p:nvCxnSpPr>
          <p:spPr bwMode="auto">
            <a:xfrm rot="16200000" flipH="1">
              <a:off x="3912783" y="3258261"/>
              <a:ext cx="240010" cy="101467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Curved Connector 136"/>
            <p:cNvCxnSpPr>
              <a:stCxn id="58" idx="6"/>
              <a:endCxn id="54" idx="5"/>
            </p:cNvCxnSpPr>
            <p:nvPr/>
          </p:nvCxnSpPr>
          <p:spPr bwMode="auto">
            <a:xfrm flipH="1">
              <a:off x="4066799" y="3008970"/>
              <a:ext cx="95276" cy="1892618"/>
            </a:xfrm>
            <a:prstGeom prst="curvedConnector4">
              <a:avLst>
                <a:gd name="adj1" fmla="val -239935"/>
                <a:gd name="adj2" fmla="val 104295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Curved Connector 65"/>
            <p:cNvCxnSpPr/>
            <p:nvPr/>
          </p:nvCxnSpPr>
          <p:spPr bwMode="auto">
            <a:xfrm rot="5400000">
              <a:off x="3688728" y="4209662"/>
              <a:ext cx="1037982" cy="91289"/>
            </a:xfrm>
            <a:prstGeom prst="curved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Curved Connector 69"/>
            <p:cNvCxnSpPr>
              <a:stCxn id="54" idx="0"/>
              <a:endCxn id="53" idx="3"/>
            </p:cNvCxnSpPr>
            <p:nvPr/>
          </p:nvCxnSpPr>
          <p:spPr bwMode="auto">
            <a:xfrm rot="16200000" flipV="1">
              <a:off x="3769771" y="4424539"/>
              <a:ext cx="253463" cy="86009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Curved Connector 83"/>
            <p:cNvCxnSpPr>
              <a:endCxn id="53" idx="0"/>
            </p:cNvCxnSpPr>
            <p:nvPr/>
          </p:nvCxnSpPr>
          <p:spPr bwMode="auto">
            <a:xfrm rot="5400000">
              <a:off x="3892056" y="3874980"/>
              <a:ext cx="244459" cy="72579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Curved Connector 132"/>
            <p:cNvCxnSpPr>
              <a:endCxn id="58" idx="0"/>
            </p:cNvCxnSpPr>
            <p:nvPr/>
          </p:nvCxnSpPr>
          <p:spPr bwMode="auto">
            <a:xfrm rot="5400000">
              <a:off x="3950871" y="2509734"/>
              <a:ext cx="350400" cy="288032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7" name="Oval 36"/>
          <p:cNvSpPr/>
          <p:nvPr/>
        </p:nvSpPr>
        <p:spPr bwMode="auto">
          <a:xfrm>
            <a:off x="7344308" y="629979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Q</a:t>
            </a:r>
            <a:endParaRPr kumimoji="0" lang="en-NZ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8" name="Shape 17"/>
          <p:cNvCxnSpPr>
            <a:stCxn id="37" idx="0"/>
          </p:cNvCxnSpPr>
          <p:nvPr/>
        </p:nvCxnSpPr>
        <p:spPr bwMode="auto">
          <a:xfrm rot="5400000" flipH="1" flipV="1">
            <a:off x="7568215" y="5532965"/>
            <a:ext cx="722946" cy="810720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101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Recursive algorithm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sz="1800" dirty="0" smtClean="0"/>
              <a:t>The activation stack records</a:t>
            </a:r>
            <a:br>
              <a:rPr lang="en-NZ" sz="1800" dirty="0" smtClean="0"/>
            </a:br>
            <a:r>
              <a:rPr lang="en-NZ" sz="1800" dirty="0" smtClean="0"/>
              <a:t>the local variables, and the </a:t>
            </a:r>
            <a:br>
              <a:rPr lang="en-NZ" sz="1800" dirty="0" smtClean="0"/>
            </a:br>
            <a:r>
              <a:rPr lang="en-NZ" sz="1800" dirty="0" smtClean="0"/>
              <a:t>iterator through the children</a:t>
            </a:r>
            <a:br>
              <a:rPr lang="en-NZ" sz="1800" dirty="0" smtClean="0"/>
            </a:br>
            <a:r>
              <a:rPr lang="en-NZ" sz="1800" dirty="0" smtClean="0"/>
              <a:t>while the </a:t>
            </a:r>
            <a:r>
              <a:rPr lang="en-NZ" sz="1800" dirty="0" err="1" smtClean="0"/>
              <a:t>subtree</a:t>
            </a:r>
            <a:r>
              <a:rPr lang="en-NZ" sz="1800" dirty="0" smtClean="0"/>
              <a:t> is being searched.</a:t>
            </a:r>
          </a:p>
          <a:p>
            <a:pPr marL="0" indent="0">
              <a:buNone/>
            </a:pPr>
            <a:endParaRPr lang="en-NZ" sz="1800" dirty="0"/>
          </a:p>
          <a:p>
            <a:pPr marL="0" indent="0">
              <a:buNone/>
            </a:pPr>
            <a:r>
              <a:rPr lang="en-NZ" sz="1800" dirty="0"/>
              <a:t>P</a:t>
            </a:r>
            <a:r>
              <a:rPr lang="en-NZ" sz="1800" dirty="0" smtClean="0"/>
              <a:t>rocessing on a node is done</a:t>
            </a:r>
          </a:p>
          <a:p>
            <a:pPr marL="363538" lvl="1" indent="-182563">
              <a:spcBef>
                <a:spcPts val="0"/>
              </a:spcBef>
              <a:buFontTx/>
              <a:buChar char="-"/>
            </a:pPr>
            <a:r>
              <a:rPr lang="en-NZ" sz="2400" dirty="0" smtClean="0"/>
              <a:t>when first reached</a:t>
            </a:r>
          </a:p>
          <a:p>
            <a:pPr marL="363538" lvl="1" indent="-182563">
              <a:spcBef>
                <a:spcPts val="0"/>
              </a:spcBef>
              <a:buFontTx/>
              <a:buChar char="-"/>
            </a:pPr>
            <a:r>
              <a:rPr lang="en-NZ" sz="2400" dirty="0" smtClean="0"/>
              <a:t>between each neighbour</a:t>
            </a:r>
          </a:p>
          <a:p>
            <a:pPr marL="363538" lvl="1" indent="-182563">
              <a:spcBef>
                <a:spcPts val="0"/>
              </a:spcBef>
              <a:buFontTx/>
              <a:buChar char="-"/>
            </a:pPr>
            <a:r>
              <a:rPr lang="en-NZ" sz="2400" dirty="0" smtClean="0"/>
              <a:t>after last neighbour</a:t>
            </a:r>
            <a:endParaRPr lang="en-NZ" sz="1600" dirty="0" smtClean="0"/>
          </a:p>
          <a:p>
            <a:pPr marL="0" indent="0">
              <a:buNone/>
            </a:pPr>
            <a:endParaRPr lang="en-NZ" sz="1800" dirty="0"/>
          </a:p>
          <a:p>
            <a:pPr marL="0" indent="0">
              <a:buNone/>
            </a:pPr>
            <a:r>
              <a:rPr lang="en-NZ" sz="1800" dirty="0" smtClean="0"/>
              <a:t>The simple iterative  DFS</a:t>
            </a:r>
            <a:r>
              <a:rPr lang="en-NZ" sz="1800" dirty="0"/>
              <a:t/>
            </a:r>
            <a:br>
              <a:rPr lang="en-NZ" sz="1800" dirty="0"/>
            </a:br>
            <a:r>
              <a:rPr lang="en-NZ" sz="1800" dirty="0" smtClean="0"/>
              <a:t>only processes a node</a:t>
            </a:r>
            <a:br>
              <a:rPr lang="en-NZ" sz="1800" dirty="0" smtClean="0"/>
            </a:br>
            <a:r>
              <a:rPr lang="en-NZ" sz="1800" dirty="0" smtClean="0"/>
              <a:t>when first reached.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4351996" y="580526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Q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989754" y="447311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N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775571" y="484173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M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6732239" y="5625245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P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7164288" y="1340768"/>
            <a:ext cx="360040" cy="36004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G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6732240" y="3429000"/>
            <a:ext cx="360040" cy="360040"/>
          </a:xfrm>
          <a:prstGeom prst="ellipse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L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7092280" y="2322897"/>
            <a:ext cx="360040" cy="36004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J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3" name="Curved Connector 72"/>
          <p:cNvCxnSpPr>
            <a:stCxn id="72" idx="4"/>
            <a:endCxn id="71" idx="0"/>
          </p:cNvCxnSpPr>
          <p:nvPr/>
        </p:nvCxnSpPr>
        <p:spPr bwMode="auto">
          <a:xfrm rot="5400000">
            <a:off x="6719249" y="2875948"/>
            <a:ext cx="746063" cy="36004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5" name="Shape 17"/>
          <p:cNvCxnSpPr>
            <a:stCxn id="65" idx="0"/>
            <a:endCxn id="67" idx="3"/>
          </p:cNvCxnSpPr>
          <p:nvPr/>
        </p:nvCxnSpPr>
        <p:spPr bwMode="auto">
          <a:xfrm rot="5400000" flipH="1" flipV="1">
            <a:off x="4852050" y="4829016"/>
            <a:ext cx="656215" cy="129628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Curved Connector 136"/>
          <p:cNvCxnSpPr>
            <a:stCxn id="72" idx="6"/>
            <a:endCxn id="68" idx="6"/>
          </p:cNvCxnSpPr>
          <p:nvPr/>
        </p:nvCxnSpPr>
        <p:spPr bwMode="auto">
          <a:xfrm flipH="1">
            <a:off x="7092279" y="2502917"/>
            <a:ext cx="360041" cy="3302348"/>
          </a:xfrm>
          <a:prstGeom prst="curvedConnector3">
            <a:avLst>
              <a:gd name="adj1" fmla="val -6349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Curved Connector 77"/>
          <p:cNvCxnSpPr>
            <a:stCxn id="71" idx="4"/>
            <a:endCxn id="68" idx="0"/>
          </p:cNvCxnSpPr>
          <p:nvPr/>
        </p:nvCxnSpPr>
        <p:spPr bwMode="auto">
          <a:xfrm rot="5400000">
            <a:off x="5994158" y="4707142"/>
            <a:ext cx="1836205" cy="1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79" name="Curved Connector 66"/>
          <p:cNvCxnSpPr>
            <a:stCxn id="65" idx="3"/>
          </p:cNvCxnSpPr>
          <p:nvPr/>
        </p:nvCxnSpPr>
        <p:spPr bwMode="auto">
          <a:xfrm rot="5400000">
            <a:off x="3919949" y="6112579"/>
            <a:ext cx="484777" cy="48477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Curved Connector 79"/>
          <p:cNvCxnSpPr>
            <a:stCxn id="71" idx="5"/>
            <a:endCxn id="66" idx="1"/>
          </p:cNvCxnSpPr>
          <p:nvPr/>
        </p:nvCxnSpPr>
        <p:spPr bwMode="auto">
          <a:xfrm rot="16200000" flipH="1">
            <a:off x="7146252" y="3629614"/>
            <a:ext cx="789530" cy="100292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81" name="Curved Connector 83"/>
          <p:cNvCxnSpPr>
            <a:stCxn id="71" idx="3"/>
            <a:endCxn id="67" idx="0"/>
          </p:cNvCxnSpPr>
          <p:nvPr/>
        </p:nvCxnSpPr>
        <p:spPr bwMode="auto">
          <a:xfrm rot="5400000">
            <a:off x="5817568" y="3874336"/>
            <a:ext cx="1105423" cy="82937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82" name="Curved Connector 66"/>
          <p:cNvCxnSpPr>
            <a:endCxn id="70" idx="0"/>
          </p:cNvCxnSpPr>
          <p:nvPr/>
        </p:nvCxnSpPr>
        <p:spPr bwMode="auto">
          <a:xfrm rot="16200000" flipH="1">
            <a:off x="7110282" y="1106742"/>
            <a:ext cx="432048" cy="3600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3" name="Curved Connector 136"/>
          <p:cNvCxnSpPr>
            <a:endCxn id="68" idx="4"/>
          </p:cNvCxnSpPr>
          <p:nvPr/>
        </p:nvCxnSpPr>
        <p:spPr bwMode="auto">
          <a:xfrm rot="5400000" flipH="1" flipV="1">
            <a:off x="6498213" y="6147303"/>
            <a:ext cx="576064" cy="25202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84" name="Curved Connector 136"/>
          <p:cNvCxnSpPr>
            <a:endCxn id="68" idx="5"/>
          </p:cNvCxnSpPr>
          <p:nvPr/>
        </p:nvCxnSpPr>
        <p:spPr bwMode="auto">
          <a:xfrm rot="16200000" flipV="1">
            <a:off x="6823529" y="6148582"/>
            <a:ext cx="628791" cy="19674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Curved Connector 132"/>
          <p:cNvCxnSpPr>
            <a:stCxn id="70" idx="4"/>
            <a:endCxn id="72" idx="0"/>
          </p:cNvCxnSpPr>
          <p:nvPr/>
        </p:nvCxnSpPr>
        <p:spPr bwMode="auto">
          <a:xfrm rot="5400000">
            <a:off x="6997260" y="1975848"/>
            <a:ext cx="622089" cy="7200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7" name="Curved Connector 86"/>
          <p:cNvCxnSpPr>
            <a:stCxn id="89" idx="0"/>
            <a:endCxn id="66" idx="4"/>
          </p:cNvCxnSpPr>
          <p:nvPr/>
        </p:nvCxnSpPr>
        <p:spPr bwMode="auto">
          <a:xfrm rot="16200000" flipV="1">
            <a:off x="7993287" y="5009644"/>
            <a:ext cx="434277" cy="8130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88" name="Curved Connector 132"/>
          <p:cNvCxnSpPr>
            <a:stCxn id="89" idx="5"/>
            <a:endCxn id="70" idx="7"/>
          </p:cNvCxnSpPr>
          <p:nvPr/>
        </p:nvCxnSpPr>
        <p:spPr bwMode="auto">
          <a:xfrm flipH="1" flipV="1">
            <a:off x="7471601" y="1393495"/>
            <a:ext cx="1099704" cy="4471151"/>
          </a:xfrm>
          <a:prstGeom prst="curvedConnector4">
            <a:avLst>
              <a:gd name="adj1" fmla="val -39138"/>
              <a:gd name="adj2" fmla="val 10629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89" name="Isosceles Triangle 88"/>
          <p:cNvSpPr/>
          <p:nvPr/>
        </p:nvSpPr>
        <p:spPr bwMode="auto">
          <a:xfrm rot="20927422">
            <a:off x="7981017" y="5255069"/>
            <a:ext cx="792088" cy="1296144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0" name="Curved Connector 83"/>
          <p:cNvCxnSpPr>
            <a:stCxn id="68" idx="1"/>
            <a:endCxn id="67" idx="5"/>
          </p:cNvCxnSpPr>
          <p:nvPr/>
        </p:nvCxnSpPr>
        <p:spPr bwMode="auto">
          <a:xfrm rot="16200000" flipV="1">
            <a:off x="6169464" y="5062470"/>
            <a:ext cx="528923" cy="70208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5374472" y="1009011"/>
            <a:ext cx="1413795" cy="69179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depth: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400" dirty="0" smtClean="0"/>
              <a:t>parent: F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reachBack</a:t>
            </a: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: 2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5364088" y="2017123"/>
            <a:ext cx="1413795" cy="69179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depth: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400" dirty="0" smtClean="0"/>
              <a:t>parent: G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reachBack</a:t>
            </a: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: 3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5004048" y="3025235"/>
            <a:ext cx="1413795" cy="69179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depth: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400" dirty="0" smtClean="0"/>
              <a:t>parent: J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reachBack</a:t>
            </a: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: 4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4283968" y="4393387"/>
            <a:ext cx="1413795" cy="69179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depth: 5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400" dirty="0" smtClean="0"/>
              <a:t>parent: L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reachBack</a:t>
            </a: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: 5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2771800" y="5761539"/>
            <a:ext cx="1413795" cy="69179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depth: 6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400" dirty="0" smtClean="0"/>
              <a:t>parent: M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reachBack</a:t>
            </a: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: 6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047742" y="5278557"/>
            <a:ext cx="375665" cy="376384"/>
            <a:chOff x="5008028" y="5385155"/>
            <a:chExt cx="375665" cy="376384"/>
          </a:xfrm>
        </p:grpSpPr>
        <p:cxnSp>
          <p:nvCxnSpPr>
            <p:cNvPr id="97" name="Straight Arrow Connector 96"/>
            <p:cNvCxnSpPr/>
            <p:nvPr/>
          </p:nvCxnSpPr>
          <p:spPr bwMode="auto">
            <a:xfrm flipV="1">
              <a:off x="5111642" y="5403728"/>
              <a:ext cx="272051" cy="357811"/>
            </a:xfrm>
            <a:prstGeom prst="straightConnector1">
              <a:avLst/>
            </a:prstGeom>
            <a:solidFill>
              <a:schemeClr val="bg1"/>
            </a:solidFill>
            <a:ln w="50800" cap="flat" cmpd="dbl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5008028" y="53851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400" dirty="0" smtClean="0"/>
                <a:t>6</a:t>
              </a:r>
              <a:endParaRPr lang="en-NZ" sz="1400" dirty="0"/>
            </a:p>
          </p:txBody>
        </p:sp>
      </p:grpSp>
      <p:sp>
        <p:nvSpPr>
          <p:cNvPr id="100" name="Rectangle 99"/>
          <p:cNvSpPr/>
          <p:nvPr/>
        </p:nvSpPr>
        <p:spPr bwMode="auto">
          <a:xfrm>
            <a:off x="5174429" y="5689531"/>
            <a:ext cx="1557811" cy="69179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depth: 6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400" dirty="0" smtClean="0"/>
              <a:t>parent: M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reachBack</a:t>
            </a: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: 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37126" y="60530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/>
              <a:t>\</a:t>
            </a:r>
            <a:r>
              <a:rPr lang="en-NZ" sz="1400" dirty="0" smtClean="0"/>
              <a:t> 4</a:t>
            </a:r>
            <a:endParaRPr lang="en-NZ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2159" y="604351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/>
              <a:t>\</a:t>
            </a:r>
            <a:r>
              <a:rPr lang="en-NZ" sz="1400" dirty="0" smtClean="0"/>
              <a:t> 3</a:t>
            </a:r>
            <a:endParaRPr lang="en-NZ" sz="14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5884125" y="5229200"/>
            <a:ext cx="412087" cy="376384"/>
            <a:chOff x="4679594" y="5385155"/>
            <a:chExt cx="412087" cy="376384"/>
          </a:xfrm>
        </p:grpSpPr>
        <p:cxnSp>
          <p:nvCxnSpPr>
            <p:cNvPr id="104" name="Straight Arrow Connector 103"/>
            <p:cNvCxnSpPr/>
            <p:nvPr/>
          </p:nvCxnSpPr>
          <p:spPr bwMode="auto">
            <a:xfrm flipH="1" flipV="1">
              <a:off x="4679594" y="5403728"/>
              <a:ext cx="272051" cy="357811"/>
            </a:xfrm>
            <a:prstGeom prst="straightConnector1">
              <a:avLst/>
            </a:prstGeom>
            <a:solidFill>
              <a:schemeClr val="bg1"/>
            </a:solidFill>
            <a:ln w="50800" cap="flat" cmpd="dbl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105" name="TextBox 104"/>
            <p:cNvSpPr txBox="1"/>
            <p:nvPr/>
          </p:nvSpPr>
          <p:spPr>
            <a:xfrm>
              <a:off x="4807629" y="53851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400" dirty="0" smtClean="0"/>
                <a:t>3</a:t>
              </a:r>
              <a:endParaRPr lang="en-NZ" sz="1400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5229597" y="476881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/>
              <a:t>\</a:t>
            </a:r>
            <a:r>
              <a:rPr lang="en-NZ" sz="1400" dirty="0" smtClean="0"/>
              <a:t> 3</a:t>
            </a:r>
            <a:endParaRPr lang="en-NZ" sz="14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564487" y="3861048"/>
            <a:ext cx="375665" cy="376384"/>
            <a:chOff x="5008028" y="5385155"/>
            <a:chExt cx="375665" cy="376384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 flipV="1">
              <a:off x="5111642" y="5403728"/>
              <a:ext cx="272051" cy="357811"/>
            </a:xfrm>
            <a:prstGeom prst="straightConnector1">
              <a:avLst/>
            </a:prstGeom>
            <a:solidFill>
              <a:schemeClr val="bg1"/>
            </a:solidFill>
            <a:ln w="50800" cap="flat" cmpd="dbl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112" name="TextBox 111"/>
            <p:cNvSpPr txBox="1"/>
            <p:nvPr/>
          </p:nvSpPr>
          <p:spPr>
            <a:xfrm>
              <a:off x="5008028" y="53851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400" dirty="0"/>
                <a:t>3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974060" y="33879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smtClean="0"/>
              <a:t>\ 3</a:t>
            </a:r>
            <a:endParaRPr lang="en-NZ" sz="1400" dirty="0"/>
          </a:p>
        </p:txBody>
      </p:sp>
      <p:sp>
        <p:nvSpPr>
          <p:cNvPr id="114" name="Oval 113"/>
          <p:cNvSpPr/>
          <p:nvPr/>
        </p:nvSpPr>
        <p:spPr bwMode="auto">
          <a:xfrm>
            <a:off x="5775571" y="4841736"/>
            <a:ext cx="360040" cy="36004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M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427725" y="15370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smtClean="0"/>
              <a:t>2</a:t>
            </a:r>
            <a:endParaRPr lang="en-NZ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264871" y="25885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smtClean="0"/>
              <a:t>3</a:t>
            </a:r>
            <a:endParaRPr lang="en-NZ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014727" y="3582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/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055593" y="49934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smtClean="0"/>
              <a:t>5</a:t>
            </a:r>
            <a:endParaRPr lang="en-NZ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591050" y="60308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smtClean="0"/>
              <a:t>6</a:t>
            </a:r>
            <a:endParaRPr lang="en-NZ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024252" y="58052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smtClean="0"/>
              <a:t>6</a:t>
            </a:r>
            <a:endParaRPr lang="en-NZ" sz="1400" dirty="0"/>
          </a:p>
        </p:txBody>
      </p:sp>
      <p:sp>
        <p:nvSpPr>
          <p:cNvPr id="121" name="Oval 120"/>
          <p:cNvSpPr/>
          <p:nvPr/>
        </p:nvSpPr>
        <p:spPr bwMode="auto">
          <a:xfrm>
            <a:off x="8114489" y="227687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H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22" name="Curved Connector 121"/>
          <p:cNvCxnSpPr>
            <a:stCxn id="70" idx="6"/>
            <a:endCxn id="121" idx="0"/>
          </p:cNvCxnSpPr>
          <p:nvPr/>
        </p:nvCxnSpPr>
        <p:spPr bwMode="auto">
          <a:xfrm>
            <a:off x="7524328" y="1520788"/>
            <a:ext cx="770181" cy="756084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64911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5" grpId="0" animBg="1"/>
      <p:bldP spid="100" grpId="0" animBg="1"/>
      <p:bldP spid="101" grpId="0"/>
      <p:bldP spid="102" grpId="0"/>
      <p:bldP spid="106" grpId="0"/>
      <p:bldP spid="113" grpId="0"/>
      <p:bldP spid="114" grpId="0" animBg="1"/>
      <p:bldP spid="115" grpId="0"/>
      <p:bldP spid="116" grpId="0"/>
      <p:bldP spid="117" grpId="0"/>
      <p:bldP spid="118" grpId="0"/>
      <p:bldP spid="119" grpId="0"/>
      <p:bldP spid="1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Removing the recursion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1269635"/>
            <a:ext cx="8775700" cy="5588365"/>
          </a:xfrm>
        </p:spPr>
        <p:txBody>
          <a:bodyPr>
            <a:normAutofit/>
          </a:bodyPr>
          <a:lstStyle/>
          <a:p>
            <a:r>
              <a:rPr lang="en-NZ" sz="1800" dirty="0" smtClean="0"/>
              <a:t>How do we do the articulation points algorithm iteratively?</a:t>
            </a:r>
          </a:p>
          <a:p>
            <a:pPr lvl="1">
              <a:spcBef>
                <a:spcPts val="1500"/>
              </a:spcBef>
              <a:buNone/>
            </a:pPr>
            <a:r>
              <a:rPr lang="en-NZ" sz="1800" b="1" u="sng" dirty="0" err="1" smtClean="0">
                <a:solidFill>
                  <a:srgbClr val="008000"/>
                </a:solidFill>
                <a:sym typeface="Symbol"/>
              </a:rPr>
              <a:t>iterArtPts</a:t>
            </a:r>
            <a:r>
              <a:rPr lang="en-NZ" sz="1800" dirty="0" smtClean="0"/>
              <a:t>(</a:t>
            </a:r>
            <a:r>
              <a:rPr lang="en-NZ" sz="1800" dirty="0" err="1" smtClean="0"/>
              <a:t>firstNode</a:t>
            </a:r>
            <a:r>
              <a:rPr lang="en-NZ" sz="1800" dirty="0"/>
              <a:t>, depth, </a:t>
            </a:r>
            <a:r>
              <a:rPr lang="en-NZ" sz="1800" dirty="0" err="1"/>
              <a:t>fromNode</a:t>
            </a:r>
            <a:r>
              <a:rPr lang="en-NZ" sz="1800" dirty="0"/>
              <a:t>):</a:t>
            </a:r>
          </a:p>
          <a:p>
            <a:pPr lvl="2">
              <a:spcBef>
                <a:spcPts val="400"/>
              </a:spcBef>
              <a:buNone/>
            </a:pPr>
            <a:r>
              <a:rPr lang="en-NZ" sz="1800" dirty="0" smtClean="0"/>
              <a:t>push </a:t>
            </a:r>
            <a:r>
              <a:rPr lang="en-NZ" sz="1800" dirty="0" err="1" smtClean="0"/>
              <a:t>firstNode</a:t>
            </a:r>
            <a:r>
              <a:rPr lang="en-NZ" sz="1800" dirty="0" smtClean="0"/>
              <a:t> on fringe</a:t>
            </a:r>
          </a:p>
          <a:p>
            <a:pPr lvl="2">
              <a:spcBef>
                <a:spcPts val="400"/>
              </a:spcBef>
              <a:buNone/>
            </a:pPr>
            <a:r>
              <a:rPr lang="en-NZ" sz="1800" b="1" dirty="0" smtClean="0"/>
              <a:t>while</a:t>
            </a:r>
            <a:r>
              <a:rPr lang="en-NZ" sz="1800" dirty="0" smtClean="0"/>
              <a:t> (fringe not empty) </a:t>
            </a:r>
          </a:p>
          <a:p>
            <a:pPr lvl="3">
              <a:spcBef>
                <a:spcPts val="0"/>
              </a:spcBef>
              <a:buNone/>
            </a:pPr>
            <a:r>
              <a:rPr lang="en-NZ" sz="1800" dirty="0" smtClean="0"/>
              <a:t>node </a:t>
            </a:r>
            <a:r>
              <a:rPr lang="en-NZ" sz="1800" dirty="0"/>
              <a:t>← </a:t>
            </a:r>
            <a:r>
              <a:rPr lang="en-NZ" sz="1800" dirty="0" smtClean="0"/>
              <a:t>pop from fringe</a:t>
            </a:r>
          </a:p>
          <a:p>
            <a:pPr lvl="3">
              <a:spcBef>
                <a:spcPts val="0"/>
              </a:spcBef>
              <a:buNone/>
            </a:pPr>
            <a:r>
              <a:rPr lang="en-NZ" sz="1800" dirty="0" err="1"/>
              <a:t>node.depth</a:t>
            </a:r>
            <a:r>
              <a:rPr lang="en-NZ" sz="1800" dirty="0"/>
              <a:t> ← depth,    </a:t>
            </a:r>
            <a:r>
              <a:rPr lang="en-US" sz="1800" dirty="0" err="1"/>
              <a:t>reachBack</a:t>
            </a:r>
            <a:r>
              <a:rPr lang="en-US" sz="1800" dirty="0"/>
              <a:t> </a:t>
            </a:r>
            <a:r>
              <a:rPr lang="en-NZ" sz="1800" dirty="0"/>
              <a:t>← </a:t>
            </a:r>
            <a:r>
              <a:rPr lang="en-NZ" sz="1800" dirty="0">
                <a:sym typeface="Symbol"/>
              </a:rPr>
              <a:t>depth</a:t>
            </a:r>
            <a:r>
              <a:rPr lang="en-NZ" sz="1800" dirty="0"/>
              <a:t>,   </a:t>
            </a:r>
          </a:p>
          <a:p>
            <a:pPr lvl="3">
              <a:spcBef>
                <a:spcPts val="400"/>
              </a:spcBef>
              <a:buNone/>
            </a:pPr>
            <a:r>
              <a:rPr lang="en-NZ" sz="1800" b="1" dirty="0"/>
              <a:t>for</a:t>
            </a:r>
            <a:r>
              <a:rPr lang="en-NZ" sz="1800" dirty="0"/>
              <a:t> </a:t>
            </a:r>
            <a:r>
              <a:rPr lang="en-NZ" sz="1800" b="1" dirty="0"/>
              <a:t>each</a:t>
            </a:r>
            <a:r>
              <a:rPr lang="en-NZ" sz="1800" dirty="0"/>
              <a:t>  neighbour  of node other than </a:t>
            </a:r>
            <a:r>
              <a:rPr lang="en-NZ" sz="1800" dirty="0" err="1"/>
              <a:t>fromNode</a:t>
            </a:r>
            <a:endParaRPr lang="en-NZ" sz="1800" dirty="0"/>
          </a:p>
          <a:p>
            <a:pPr lvl="4">
              <a:spcBef>
                <a:spcPts val="0"/>
              </a:spcBef>
              <a:buNone/>
            </a:pPr>
            <a:r>
              <a:rPr lang="en-NZ" sz="1800" b="1" dirty="0" smtClean="0"/>
              <a:t>if</a:t>
            </a:r>
            <a:r>
              <a:rPr lang="en-NZ" sz="1800" dirty="0" smtClean="0"/>
              <a:t>  </a:t>
            </a:r>
            <a:r>
              <a:rPr lang="en-NZ" sz="1800" dirty="0" err="1" smtClean="0"/>
              <a:t>neighbour.depth</a:t>
            </a:r>
            <a:r>
              <a:rPr lang="en-NZ" sz="1800" dirty="0" smtClean="0"/>
              <a:t> </a:t>
            </a:r>
            <a:r>
              <a:rPr lang="en-US" sz="1800" dirty="0" smtClean="0">
                <a:sym typeface="Symbol"/>
              </a:rPr>
              <a:t>&lt; </a:t>
            </a:r>
            <a:r>
              <a:rPr lang="en-NZ" sz="1800" dirty="0" smtClean="0">
                <a:sym typeface="Symbol"/>
              </a:rPr>
              <a:t> </a:t>
            </a:r>
            <a:r>
              <a:rPr lang="en-NZ" sz="1800" b="1" dirty="0" smtClean="0"/>
              <a:t>then</a:t>
            </a:r>
            <a:r>
              <a:rPr lang="en-NZ" sz="1800" dirty="0" smtClean="0"/>
              <a:t> </a:t>
            </a:r>
          </a:p>
          <a:p>
            <a:pPr lvl="5">
              <a:spcBef>
                <a:spcPts val="0"/>
              </a:spcBef>
              <a:buNone/>
            </a:pPr>
            <a:r>
              <a:rPr lang="en-NZ" sz="1800" dirty="0" err="1" smtClean="0"/>
              <a:t>reachBack</a:t>
            </a:r>
            <a:r>
              <a:rPr lang="en-NZ" sz="1800" dirty="0" smtClean="0"/>
              <a:t> </a:t>
            </a:r>
            <a:r>
              <a:rPr lang="en-NZ" sz="1800" dirty="0"/>
              <a:t>= min(</a:t>
            </a:r>
            <a:r>
              <a:rPr lang="en-NZ" sz="1800" dirty="0" err="1"/>
              <a:t>neighbour.depth</a:t>
            </a:r>
            <a:r>
              <a:rPr lang="en-NZ" sz="1800" dirty="0"/>
              <a:t>, </a:t>
            </a:r>
            <a:r>
              <a:rPr lang="en-NZ" sz="1800" dirty="0" err="1"/>
              <a:t>reachBack</a:t>
            </a:r>
            <a:r>
              <a:rPr lang="en-NZ" sz="1800" dirty="0"/>
              <a:t>)</a:t>
            </a:r>
            <a:endParaRPr lang="en-NZ" sz="1800" b="1" dirty="0"/>
          </a:p>
          <a:p>
            <a:pPr lvl="4">
              <a:spcBef>
                <a:spcPts val="400"/>
              </a:spcBef>
              <a:buNone/>
            </a:pPr>
            <a:r>
              <a:rPr lang="en-NZ" sz="1800" b="1" dirty="0"/>
              <a:t>else</a:t>
            </a:r>
            <a:r>
              <a:rPr lang="en-NZ" sz="1800" dirty="0"/>
              <a:t> </a:t>
            </a:r>
          </a:p>
          <a:p>
            <a:pPr marL="2235200" lvl="5">
              <a:spcBef>
                <a:spcPts val="0"/>
              </a:spcBef>
              <a:buNone/>
            </a:pPr>
            <a:r>
              <a:rPr lang="en-NZ" sz="1800" dirty="0" err="1"/>
              <a:t>childReach</a:t>
            </a:r>
            <a:r>
              <a:rPr lang="en-NZ" sz="1800" dirty="0"/>
              <a:t> = </a:t>
            </a:r>
            <a:r>
              <a:rPr lang="en-NZ" sz="1800" b="1" u="sng" dirty="0" err="1">
                <a:solidFill>
                  <a:srgbClr val="008000"/>
                </a:solidFill>
              </a:rPr>
              <a:t>recDFS</a:t>
            </a:r>
            <a:r>
              <a:rPr lang="en-NZ" sz="1800" dirty="0"/>
              <a:t>(</a:t>
            </a:r>
            <a:r>
              <a:rPr lang="en-NZ" sz="1800" dirty="0">
                <a:sym typeface="Symbol"/>
              </a:rPr>
              <a:t>neighbour,</a:t>
            </a:r>
            <a:r>
              <a:rPr lang="en-NZ" sz="1800" dirty="0"/>
              <a:t> depth +1, node)</a:t>
            </a:r>
          </a:p>
          <a:p>
            <a:pPr marL="2235200" lvl="5">
              <a:spcBef>
                <a:spcPts val="0"/>
              </a:spcBef>
              <a:buNone/>
            </a:pPr>
            <a:r>
              <a:rPr lang="en-NZ" sz="1800" dirty="0" err="1"/>
              <a:t>reachBack</a:t>
            </a:r>
            <a:r>
              <a:rPr lang="en-NZ" sz="1800" dirty="0"/>
              <a:t> = min(</a:t>
            </a:r>
            <a:r>
              <a:rPr lang="en-NZ" sz="1800" dirty="0" err="1"/>
              <a:t>childReach</a:t>
            </a:r>
            <a:r>
              <a:rPr lang="en-NZ" sz="1800" dirty="0"/>
              <a:t>, </a:t>
            </a:r>
            <a:r>
              <a:rPr lang="en-NZ" sz="1800" dirty="0" err="1"/>
              <a:t>reachBack</a:t>
            </a:r>
            <a:r>
              <a:rPr lang="en-NZ" sz="1800" dirty="0"/>
              <a:t> )</a:t>
            </a:r>
            <a:endParaRPr lang="en-NZ" sz="1800" b="1" dirty="0"/>
          </a:p>
          <a:p>
            <a:pPr marL="2235200" lvl="5">
              <a:spcBef>
                <a:spcPts val="0"/>
              </a:spcBef>
              <a:buNone/>
            </a:pPr>
            <a:r>
              <a:rPr lang="en-US" sz="1800" b="1" dirty="0"/>
              <a:t>if </a:t>
            </a:r>
            <a:r>
              <a:rPr lang="en-US" sz="1800" dirty="0" err="1"/>
              <a:t>childReach</a:t>
            </a:r>
            <a:r>
              <a:rPr lang="en-US" sz="1800" dirty="0"/>
              <a:t>  &gt;= depth  </a:t>
            </a:r>
            <a:r>
              <a:rPr lang="en-US" sz="1800" b="1" dirty="0"/>
              <a:t>then  </a:t>
            </a:r>
            <a:endParaRPr lang="en-US" sz="1800" b="1" dirty="0" smtClean="0"/>
          </a:p>
          <a:p>
            <a:pPr marL="2692400" lvl="6">
              <a:spcBef>
                <a:spcPts val="0"/>
              </a:spcBef>
              <a:buNone/>
            </a:pPr>
            <a:r>
              <a:rPr lang="en-US" sz="1800" dirty="0" smtClean="0"/>
              <a:t>add node to </a:t>
            </a:r>
            <a:r>
              <a:rPr lang="en-US" sz="1800" dirty="0" err="1" smtClean="0"/>
              <a:t>articulationPoints</a:t>
            </a:r>
            <a:endParaRPr lang="en-NZ" sz="1800" dirty="0" smtClean="0"/>
          </a:p>
          <a:p>
            <a:pPr lvl="3">
              <a:spcBef>
                <a:spcPts val="1200"/>
              </a:spcBef>
              <a:buNone/>
            </a:pPr>
            <a:r>
              <a:rPr lang="en-US" sz="1800" b="1" dirty="0" smtClean="0"/>
              <a:t>return  </a:t>
            </a:r>
            <a:r>
              <a:rPr lang="en-US" sz="1800" dirty="0" err="1" smtClean="0"/>
              <a:t>reachBack</a:t>
            </a:r>
            <a:endParaRPr lang="en-US" sz="1800" dirty="0" smtClean="0"/>
          </a:p>
          <a:p>
            <a:pPr lvl="1"/>
            <a:endParaRPr lang="en-NZ" sz="1800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220072" y="1628800"/>
            <a:ext cx="1728192" cy="900680"/>
          </a:xfrm>
          <a:prstGeom prst="wedgeRoundRectCallout">
            <a:avLst>
              <a:gd name="adj1" fmla="val -115962"/>
              <a:gd name="adj2" fmla="val 77941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 need more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information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smtClean="0"/>
              <a:t>on the queue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220072" y="1628800"/>
            <a:ext cx="1728192" cy="900680"/>
          </a:xfrm>
          <a:prstGeom prst="wedgeRoundRectCallout">
            <a:avLst>
              <a:gd name="adj1" fmla="val 41448"/>
              <a:gd name="adj2" fmla="val 142873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 need more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information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smtClean="0"/>
              <a:t>on the fringe</a:t>
            </a:r>
            <a:endParaRPr kumimoji="0" lang="en-N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696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Removing the recursion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1203850"/>
            <a:ext cx="8775700" cy="5654150"/>
          </a:xfrm>
        </p:spPr>
        <p:txBody>
          <a:bodyPr>
            <a:normAutofit/>
          </a:bodyPr>
          <a:lstStyle/>
          <a:p>
            <a:r>
              <a:rPr lang="en-NZ" sz="2000" dirty="0" smtClean="0"/>
              <a:t>How do we do the articulation points algorithm iteratively?</a:t>
            </a:r>
          </a:p>
          <a:p>
            <a:pPr lvl="1">
              <a:spcBef>
                <a:spcPts val="1500"/>
              </a:spcBef>
              <a:buNone/>
            </a:pPr>
            <a:r>
              <a:rPr lang="en-NZ" sz="2000" b="1" u="sng" dirty="0" err="1" smtClean="0">
                <a:solidFill>
                  <a:srgbClr val="008000"/>
                </a:solidFill>
                <a:sym typeface="Symbol"/>
              </a:rPr>
              <a:t>iterArtPts</a:t>
            </a:r>
            <a:r>
              <a:rPr lang="en-NZ" sz="2000" dirty="0"/>
              <a:t>(</a:t>
            </a:r>
            <a:r>
              <a:rPr lang="en-NZ" sz="2000" dirty="0" err="1"/>
              <a:t>firstNode</a:t>
            </a:r>
            <a:r>
              <a:rPr lang="en-NZ" sz="2000" dirty="0"/>
              <a:t> , depth, </a:t>
            </a:r>
            <a:r>
              <a:rPr lang="en-NZ" sz="2000" dirty="0" err="1"/>
              <a:t>fromNode</a:t>
            </a:r>
            <a:r>
              <a:rPr lang="en-NZ" sz="2000" dirty="0"/>
              <a:t>):</a:t>
            </a:r>
          </a:p>
          <a:p>
            <a:pPr lvl="2">
              <a:spcBef>
                <a:spcPts val="400"/>
              </a:spcBef>
              <a:buNone/>
            </a:pPr>
            <a:r>
              <a:rPr lang="en-NZ" sz="2000" dirty="0" smtClean="0"/>
              <a:t>push  </a:t>
            </a:r>
            <a:r>
              <a:rPr lang="en-NZ" sz="2000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NZ" sz="2000" dirty="0" err="1" smtClean="0"/>
              <a:t>firstNode</a:t>
            </a:r>
            <a:r>
              <a:rPr lang="en-NZ" sz="2000" dirty="0"/>
              <a:t>, </a:t>
            </a:r>
            <a:r>
              <a:rPr lang="en-NZ" sz="2000" dirty="0" smtClean="0"/>
              <a:t>depth, </a:t>
            </a:r>
            <a:r>
              <a:rPr lang="en-NZ" sz="2000" dirty="0" err="1" smtClean="0"/>
              <a:t>fromNode</a:t>
            </a:r>
            <a:r>
              <a:rPr lang="en-NZ" sz="2000" dirty="0" smtClean="0"/>
              <a:t>〉 onto fringe</a:t>
            </a:r>
          </a:p>
          <a:p>
            <a:pPr lvl="2">
              <a:spcBef>
                <a:spcPts val="400"/>
              </a:spcBef>
              <a:buNone/>
            </a:pPr>
            <a:r>
              <a:rPr lang="en-NZ" sz="2000" b="1" dirty="0" smtClean="0"/>
              <a:t>while</a:t>
            </a:r>
            <a:r>
              <a:rPr lang="en-NZ" sz="2000" dirty="0" smtClean="0"/>
              <a:t> (fringe not empty) </a:t>
            </a:r>
          </a:p>
          <a:p>
            <a:pPr lvl="3">
              <a:spcBef>
                <a:spcPts val="0"/>
              </a:spcBef>
              <a:buNone/>
            </a:pPr>
            <a:r>
              <a:rPr lang="en-NZ" sz="2000" dirty="0" smtClean="0"/>
              <a:t>〈node, depth, </a:t>
            </a:r>
            <a:r>
              <a:rPr lang="en-NZ" sz="2000" dirty="0" err="1" smtClean="0"/>
              <a:t>fromNode</a:t>
            </a:r>
            <a:r>
              <a:rPr lang="en-NZ" sz="2000" dirty="0" smtClean="0"/>
              <a:t>〉 </a:t>
            </a:r>
            <a:r>
              <a:rPr lang="en-NZ" sz="2000" dirty="0"/>
              <a:t>← </a:t>
            </a:r>
            <a:r>
              <a:rPr lang="en-NZ" sz="2000" dirty="0" smtClean="0"/>
              <a:t>pop from fringe</a:t>
            </a:r>
          </a:p>
          <a:p>
            <a:pPr lvl="3">
              <a:spcBef>
                <a:spcPts val="0"/>
              </a:spcBef>
              <a:buNone/>
            </a:pPr>
            <a:r>
              <a:rPr lang="en-NZ" sz="2000" dirty="0" err="1"/>
              <a:t>node.depth</a:t>
            </a:r>
            <a:r>
              <a:rPr lang="en-NZ" sz="2000" dirty="0"/>
              <a:t> ← depth,    </a:t>
            </a:r>
            <a:r>
              <a:rPr lang="en-US" sz="2000" dirty="0" err="1"/>
              <a:t>reachBack</a:t>
            </a:r>
            <a:r>
              <a:rPr lang="en-US" sz="2000" dirty="0"/>
              <a:t> </a:t>
            </a:r>
            <a:r>
              <a:rPr lang="en-NZ" sz="2000" dirty="0"/>
              <a:t>← </a:t>
            </a:r>
            <a:r>
              <a:rPr lang="en-NZ" sz="2000" dirty="0">
                <a:sym typeface="Symbol"/>
              </a:rPr>
              <a:t>depth</a:t>
            </a:r>
            <a:r>
              <a:rPr lang="en-NZ" sz="2000" dirty="0"/>
              <a:t>,   </a:t>
            </a:r>
          </a:p>
          <a:p>
            <a:pPr lvl="3">
              <a:spcBef>
                <a:spcPts val="400"/>
              </a:spcBef>
              <a:buNone/>
            </a:pPr>
            <a:r>
              <a:rPr lang="en-NZ" sz="2000" b="1" dirty="0"/>
              <a:t>for</a:t>
            </a:r>
            <a:r>
              <a:rPr lang="en-NZ" sz="2000" dirty="0"/>
              <a:t> </a:t>
            </a:r>
            <a:r>
              <a:rPr lang="en-NZ" sz="2000" b="1" dirty="0"/>
              <a:t>each</a:t>
            </a:r>
            <a:r>
              <a:rPr lang="en-NZ" sz="2000" dirty="0"/>
              <a:t>  neighbour  of node other than </a:t>
            </a:r>
            <a:r>
              <a:rPr lang="en-NZ" sz="2000" dirty="0" err="1"/>
              <a:t>fromNode</a:t>
            </a:r>
            <a:endParaRPr lang="en-NZ" sz="2000" dirty="0"/>
          </a:p>
          <a:p>
            <a:pPr lvl="4">
              <a:spcBef>
                <a:spcPts val="0"/>
              </a:spcBef>
              <a:buNone/>
            </a:pPr>
            <a:r>
              <a:rPr lang="en-NZ" sz="2000" b="1" dirty="0"/>
              <a:t>if</a:t>
            </a:r>
            <a:r>
              <a:rPr lang="en-NZ" sz="2000" dirty="0"/>
              <a:t>  </a:t>
            </a:r>
            <a:r>
              <a:rPr lang="en-NZ" sz="2000" dirty="0" err="1"/>
              <a:t>neighbour.depth</a:t>
            </a:r>
            <a:r>
              <a:rPr lang="en-NZ" sz="2000" dirty="0"/>
              <a:t> </a:t>
            </a:r>
            <a:r>
              <a:rPr lang="en-US" sz="2000" dirty="0">
                <a:sym typeface="Symbol"/>
              </a:rPr>
              <a:t>&lt;</a:t>
            </a:r>
            <a:r>
              <a:rPr lang="en-NZ" sz="2000" dirty="0">
                <a:sym typeface="Symbol"/>
              </a:rPr>
              <a:t> </a:t>
            </a:r>
            <a:r>
              <a:rPr lang="en-NZ" sz="2000" b="1" dirty="0"/>
              <a:t>then</a:t>
            </a:r>
            <a:r>
              <a:rPr lang="en-NZ" sz="2000" dirty="0"/>
              <a:t> </a:t>
            </a:r>
          </a:p>
          <a:p>
            <a:pPr lvl="5">
              <a:spcBef>
                <a:spcPts val="0"/>
              </a:spcBef>
              <a:buNone/>
            </a:pPr>
            <a:r>
              <a:rPr lang="en-NZ" sz="2000" dirty="0" err="1"/>
              <a:t>reachBack</a:t>
            </a:r>
            <a:r>
              <a:rPr lang="en-NZ" sz="2000" dirty="0"/>
              <a:t> = min(</a:t>
            </a:r>
            <a:r>
              <a:rPr lang="en-NZ" sz="2000" dirty="0" err="1"/>
              <a:t>neighbour.depth</a:t>
            </a:r>
            <a:r>
              <a:rPr lang="en-NZ" sz="2000" dirty="0"/>
              <a:t>, </a:t>
            </a:r>
            <a:r>
              <a:rPr lang="en-NZ" sz="2000" dirty="0" err="1"/>
              <a:t>reachBack</a:t>
            </a:r>
            <a:r>
              <a:rPr lang="en-NZ" sz="2000" dirty="0"/>
              <a:t>)</a:t>
            </a:r>
            <a:endParaRPr lang="en-NZ" sz="2000" b="1" dirty="0"/>
          </a:p>
          <a:p>
            <a:pPr lvl="4">
              <a:spcBef>
                <a:spcPts val="400"/>
              </a:spcBef>
              <a:buNone/>
            </a:pPr>
            <a:r>
              <a:rPr lang="en-NZ" sz="2000" b="1" dirty="0"/>
              <a:t>else</a:t>
            </a:r>
            <a:r>
              <a:rPr lang="en-NZ" sz="2000" dirty="0"/>
              <a:t> </a:t>
            </a:r>
          </a:p>
          <a:p>
            <a:pPr lvl="5">
              <a:spcBef>
                <a:spcPts val="0"/>
              </a:spcBef>
              <a:buNone/>
            </a:pPr>
            <a:r>
              <a:rPr lang="en-NZ" sz="2000" dirty="0" smtClean="0"/>
              <a:t>push</a:t>
            </a:r>
            <a:r>
              <a:rPr lang="en-NZ" sz="2000" dirty="0"/>
              <a:t> </a:t>
            </a:r>
            <a:r>
              <a:rPr lang="en-NZ" sz="2000" dirty="0" smtClean="0"/>
              <a:t> 〈neighbour, depth+1, node〉 onto fringe</a:t>
            </a:r>
          </a:p>
          <a:p>
            <a:pPr lvl="5">
              <a:spcBef>
                <a:spcPts val="0"/>
              </a:spcBef>
              <a:buNone/>
            </a:pPr>
            <a:r>
              <a:rPr lang="en-NZ" sz="2000" dirty="0" err="1" smtClean="0"/>
              <a:t>childReach</a:t>
            </a:r>
            <a:r>
              <a:rPr lang="en-NZ" sz="2000" dirty="0" smtClean="0"/>
              <a:t> </a:t>
            </a:r>
            <a:r>
              <a:rPr lang="en-NZ" sz="2000" dirty="0"/>
              <a:t>= </a:t>
            </a:r>
            <a:r>
              <a:rPr lang="en-NZ" sz="2000" b="1" u="sng" dirty="0" err="1">
                <a:solidFill>
                  <a:srgbClr val="008000"/>
                </a:solidFill>
              </a:rPr>
              <a:t>recDFS</a:t>
            </a:r>
            <a:r>
              <a:rPr lang="en-NZ" sz="2000" dirty="0"/>
              <a:t>(</a:t>
            </a:r>
            <a:r>
              <a:rPr lang="en-NZ" sz="2000" dirty="0">
                <a:sym typeface="Symbol"/>
              </a:rPr>
              <a:t>neighbour,</a:t>
            </a:r>
            <a:r>
              <a:rPr lang="en-NZ" sz="2000" dirty="0"/>
              <a:t> depth +1, node)</a:t>
            </a:r>
          </a:p>
          <a:p>
            <a:pPr lvl="5">
              <a:spcBef>
                <a:spcPts val="0"/>
              </a:spcBef>
              <a:buNone/>
            </a:pPr>
            <a:r>
              <a:rPr lang="en-NZ" sz="2000" dirty="0" err="1"/>
              <a:t>reachBack</a:t>
            </a:r>
            <a:r>
              <a:rPr lang="en-NZ" sz="2000" dirty="0"/>
              <a:t> = min(</a:t>
            </a:r>
            <a:r>
              <a:rPr lang="en-NZ" sz="2000" dirty="0" err="1"/>
              <a:t>childReach</a:t>
            </a:r>
            <a:r>
              <a:rPr lang="en-NZ" sz="2000" dirty="0"/>
              <a:t>, </a:t>
            </a:r>
            <a:r>
              <a:rPr lang="en-NZ" sz="2000" dirty="0" err="1"/>
              <a:t>reachBack</a:t>
            </a:r>
            <a:r>
              <a:rPr lang="en-NZ" sz="2000" dirty="0"/>
              <a:t> )</a:t>
            </a:r>
            <a:endParaRPr lang="en-NZ" sz="2000" b="1" dirty="0"/>
          </a:p>
          <a:p>
            <a:pPr lvl="5">
              <a:spcBef>
                <a:spcPts val="0"/>
              </a:spcBef>
              <a:buNone/>
            </a:pPr>
            <a:r>
              <a:rPr lang="en-US" sz="2000" b="1" dirty="0"/>
              <a:t>if </a:t>
            </a:r>
            <a:r>
              <a:rPr lang="en-US" sz="2000" dirty="0" err="1"/>
              <a:t>childReach</a:t>
            </a:r>
            <a:r>
              <a:rPr lang="en-US" sz="2000" dirty="0"/>
              <a:t>  &gt;= depth  </a:t>
            </a:r>
            <a:r>
              <a:rPr lang="en-US" sz="2000" b="1" dirty="0"/>
              <a:t>then  </a:t>
            </a:r>
            <a:endParaRPr lang="en-US" sz="2000" b="1" dirty="0" smtClean="0"/>
          </a:p>
          <a:p>
            <a:pPr lvl="6">
              <a:spcBef>
                <a:spcPts val="0"/>
              </a:spcBef>
              <a:buNone/>
            </a:pPr>
            <a:r>
              <a:rPr lang="en-US" sz="2000" dirty="0" smtClean="0"/>
              <a:t>add node to </a:t>
            </a:r>
            <a:r>
              <a:rPr lang="en-US" sz="2000" dirty="0" err="1" smtClean="0"/>
              <a:t>articulationPoint</a:t>
            </a:r>
            <a:r>
              <a:rPr lang="en-US" sz="2000" dirty="0" smtClean="0"/>
              <a:t> s</a:t>
            </a:r>
            <a:endParaRPr lang="en-NZ" sz="2000" dirty="0"/>
          </a:p>
          <a:p>
            <a:pPr lvl="3">
              <a:spcBef>
                <a:spcPts val="1200"/>
              </a:spcBef>
              <a:buNone/>
            </a:pPr>
            <a:r>
              <a:rPr lang="en-US" sz="2000" b="1" dirty="0"/>
              <a:t>return  </a:t>
            </a:r>
            <a:r>
              <a:rPr lang="en-US" sz="2000" dirty="0" err="1"/>
              <a:t>reachBack</a:t>
            </a:r>
            <a:endParaRPr lang="en-US" sz="2000" dirty="0"/>
          </a:p>
          <a:p>
            <a:pPr lvl="1"/>
            <a:endParaRPr lang="en-NZ" sz="2000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081044" y="1310686"/>
            <a:ext cx="2062956" cy="900680"/>
          </a:xfrm>
          <a:prstGeom prst="wedgeRoundRectCallout">
            <a:avLst>
              <a:gd name="adj1" fmla="val -81829"/>
              <a:gd name="adj2" fmla="val 47907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/>
              <a:t>Put tuple of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node,</a:t>
            </a:r>
            <a:r>
              <a:rPr kumimoji="0" lang="en-NZ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depth, parent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/>
              <a:t>on fringe</a:t>
            </a:r>
            <a:endParaRPr kumimoji="0" lang="en-NZ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326380" y="6233160"/>
            <a:ext cx="3726884" cy="624840"/>
          </a:xfrm>
          <a:prstGeom prst="wedgeRoundRectCallout">
            <a:avLst>
              <a:gd name="adj1" fmla="val 16312"/>
              <a:gd name="adj2" fmla="val -189164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400" dirty="0" smtClean="0"/>
              <a:t>Recursive: complete DFS first neighbour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400" dirty="0" smtClean="0"/>
              <a:t>Iterative: just puts neighbour on fringe.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How do we get and process the result? 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579380" y="5004772"/>
            <a:ext cx="49949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13276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93" y="43747"/>
            <a:ext cx="8077200" cy="838200"/>
          </a:xfrm>
        </p:spPr>
        <p:txBody>
          <a:bodyPr/>
          <a:lstStyle/>
          <a:p>
            <a:r>
              <a:rPr lang="en-NZ" dirty="0" smtClean="0"/>
              <a:t>Iterative algorithm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sz="1800" dirty="0" smtClean="0"/>
              <a:t>The simple iterative  DFS only processes a node</a:t>
            </a:r>
            <a:br>
              <a:rPr lang="en-NZ" sz="1800" dirty="0" smtClean="0"/>
            </a:br>
            <a:r>
              <a:rPr lang="en-NZ" sz="1800" dirty="0" smtClean="0"/>
              <a:t>when first reached.</a:t>
            </a:r>
          </a:p>
          <a:p>
            <a:pPr marL="373063" lvl="1" indent="0">
              <a:buNone/>
            </a:pPr>
            <a:r>
              <a:rPr lang="en-NZ" sz="1600" dirty="0" smtClean="0"/>
              <a:t>〈G, 2, F〉</a:t>
            </a:r>
          </a:p>
          <a:p>
            <a:pPr marL="373063" lvl="1" indent="0">
              <a:buNone/>
            </a:pPr>
            <a:r>
              <a:rPr lang="en-NZ" sz="1600" dirty="0" smtClean="0"/>
              <a:t>〈H, </a:t>
            </a:r>
            <a:r>
              <a:rPr lang="en-NZ" sz="1600" dirty="0"/>
              <a:t>3, G</a:t>
            </a:r>
            <a:r>
              <a:rPr lang="en-NZ" sz="1600" dirty="0" smtClean="0"/>
              <a:t>〉</a:t>
            </a:r>
            <a:endParaRPr lang="en-NZ" sz="1600" dirty="0"/>
          </a:p>
          <a:p>
            <a:pPr marL="373063" lvl="1" indent="0">
              <a:buNone/>
            </a:pPr>
            <a:r>
              <a:rPr lang="en-NZ" sz="1600" dirty="0"/>
              <a:t>〈J, 3, G〉</a:t>
            </a:r>
          </a:p>
          <a:p>
            <a:pPr marL="373063" lvl="1" indent="0">
              <a:buNone/>
            </a:pPr>
            <a:r>
              <a:rPr lang="en-NZ" sz="1600" dirty="0" smtClean="0"/>
              <a:t>〈L, 4, J〉</a:t>
            </a:r>
            <a:endParaRPr lang="en-NZ" sz="1600" dirty="0"/>
          </a:p>
          <a:p>
            <a:pPr marL="373063" lvl="1" indent="0">
              <a:buNone/>
            </a:pPr>
            <a:r>
              <a:rPr lang="en-NZ" sz="1600" dirty="0"/>
              <a:t>〈N, 5, L〉</a:t>
            </a:r>
          </a:p>
          <a:p>
            <a:pPr marL="373063" lvl="1" indent="0">
              <a:buNone/>
            </a:pPr>
            <a:r>
              <a:rPr lang="en-NZ" sz="1600" dirty="0"/>
              <a:t>〈P, 5, L</a:t>
            </a:r>
            <a:r>
              <a:rPr lang="en-NZ" sz="1600" dirty="0" smtClean="0"/>
              <a:t>〉</a:t>
            </a:r>
            <a:endParaRPr lang="en-NZ" sz="1600" dirty="0"/>
          </a:p>
          <a:p>
            <a:pPr marL="373063" lvl="1" indent="0">
              <a:buNone/>
            </a:pPr>
            <a:r>
              <a:rPr lang="en-NZ" sz="1600" dirty="0"/>
              <a:t>〈M, 5, L</a:t>
            </a:r>
            <a:r>
              <a:rPr lang="en-NZ" sz="1600" dirty="0" smtClean="0"/>
              <a:t>〉</a:t>
            </a:r>
            <a:endParaRPr lang="en-NZ" sz="1600" dirty="0"/>
          </a:p>
          <a:p>
            <a:pPr marL="373063" lvl="1" indent="0">
              <a:buNone/>
            </a:pPr>
            <a:r>
              <a:rPr lang="en-NZ" sz="1600" dirty="0" smtClean="0"/>
              <a:t>〈P, 6, M </a:t>
            </a:r>
            <a:r>
              <a:rPr lang="en-NZ" sz="1600" dirty="0"/>
              <a:t>〉 </a:t>
            </a:r>
            <a:endParaRPr lang="en-NZ" sz="1600" dirty="0" smtClean="0"/>
          </a:p>
          <a:p>
            <a:pPr marL="373063" lvl="1" indent="0">
              <a:buNone/>
            </a:pPr>
            <a:r>
              <a:rPr lang="en-NZ" sz="1600" dirty="0" smtClean="0"/>
              <a:t>〈Q</a:t>
            </a:r>
            <a:r>
              <a:rPr lang="en-NZ" sz="1600" dirty="0"/>
              <a:t>, 6, M〉</a:t>
            </a:r>
          </a:p>
          <a:p>
            <a:pPr marL="373063" lvl="1" indent="0">
              <a:buNone/>
            </a:pPr>
            <a:r>
              <a:rPr lang="en-NZ" sz="1600" dirty="0"/>
              <a:t>〈R, 7, Q〉</a:t>
            </a:r>
          </a:p>
          <a:p>
            <a:pPr marL="373063" lvl="1" indent="0">
              <a:buNone/>
            </a:pPr>
            <a:r>
              <a:rPr lang="en-NZ" sz="1600" dirty="0" smtClean="0"/>
              <a:t>How do we now update the reach of M?</a:t>
            </a:r>
          </a:p>
          <a:p>
            <a:pPr marL="373063" lvl="1" indent="0">
              <a:buNone/>
            </a:pPr>
            <a:r>
              <a:rPr lang="en-NZ" sz="1600" dirty="0" smtClean="0"/>
              <a:t>How do we mark M as an artic. point? </a:t>
            </a:r>
          </a:p>
          <a:p>
            <a:pPr marL="373063" lvl="1" indent="0">
              <a:buNone/>
            </a:pPr>
            <a:endParaRPr lang="en-NZ" sz="1600" dirty="0"/>
          </a:p>
          <a:p>
            <a:pPr marL="0" indent="0">
              <a:buNone/>
            </a:pPr>
            <a:r>
              <a:rPr lang="en-NZ" sz="2000" dirty="0" smtClean="0"/>
              <a:t>Need a more sophisticated stack!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4788024" y="558924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Q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989754" y="447311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N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775571" y="484173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M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6732239" y="5625245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P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7164288" y="1340768"/>
            <a:ext cx="360040" cy="36004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G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6732240" y="3429000"/>
            <a:ext cx="360040" cy="360040"/>
          </a:xfrm>
          <a:prstGeom prst="ellipse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L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7092280" y="2322897"/>
            <a:ext cx="360040" cy="36004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J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3" name="Curved Connector 72"/>
          <p:cNvCxnSpPr>
            <a:stCxn id="72" idx="4"/>
            <a:endCxn id="71" idx="0"/>
          </p:cNvCxnSpPr>
          <p:nvPr/>
        </p:nvCxnSpPr>
        <p:spPr bwMode="auto">
          <a:xfrm rot="5400000">
            <a:off x="6719249" y="2875948"/>
            <a:ext cx="746063" cy="36004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5" name="Shape 17"/>
          <p:cNvCxnSpPr>
            <a:stCxn id="65" idx="0"/>
            <a:endCxn id="67" idx="3"/>
          </p:cNvCxnSpPr>
          <p:nvPr/>
        </p:nvCxnSpPr>
        <p:spPr bwMode="auto">
          <a:xfrm rot="5400000" flipH="1" flipV="1">
            <a:off x="5178076" y="4939018"/>
            <a:ext cx="440191" cy="86025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Curved Connector 77"/>
          <p:cNvCxnSpPr>
            <a:stCxn id="71" idx="4"/>
            <a:endCxn id="68" idx="0"/>
          </p:cNvCxnSpPr>
          <p:nvPr/>
        </p:nvCxnSpPr>
        <p:spPr bwMode="auto">
          <a:xfrm rot="5400000">
            <a:off x="5994158" y="4707142"/>
            <a:ext cx="1836205" cy="1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79" name="Curved Connector 66"/>
          <p:cNvCxnSpPr>
            <a:stCxn id="65" idx="3"/>
            <a:endCxn id="55" idx="0"/>
          </p:cNvCxnSpPr>
          <p:nvPr/>
        </p:nvCxnSpPr>
        <p:spPr bwMode="auto">
          <a:xfrm rot="5400000">
            <a:off x="4409983" y="5950559"/>
            <a:ext cx="484775" cy="37676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Curved Connector 79"/>
          <p:cNvCxnSpPr>
            <a:stCxn id="71" idx="5"/>
            <a:endCxn id="66" idx="1"/>
          </p:cNvCxnSpPr>
          <p:nvPr/>
        </p:nvCxnSpPr>
        <p:spPr bwMode="auto">
          <a:xfrm rot="16200000" flipH="1">
            <a:off x="7146252" y="3629614"/>
            <a:ext cx="789530" cy="100292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81" name="Curved Connector 83"/>
          <p:cNvCxnSpPr>
            <a:stCxn id="71" idx="3"/>
            <a:endCxn id="67" idx="0"/>
          </p:cNvCxnSpPr>
          <p:nvPr/>
        </p:nvCxnSpPr>
        <p:spPr bwMode="auto">
          <a:xfrm rot="5400000">
            <a:off x="5817568" y="3874336"/>
            <a:ext cx="1105423" cy="82937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82" name="Curved Connector 66"/>
          <p:cNvCxnSpPr>
            <a:endCxn id="70" idx="0"/>
          </p:cNvCxnSpPr>
          <p:nvPr/>
        </p:nvCxnSpPr>
        <p:spPr bwMode="auto">
          <a:xfrm rot="16200000" flipH="1">
            <a:off x="7110282" y="1106742"/>
            <a:ext cx="432048" cy="3600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3" name="Curved Connector 136"/>
          <p:cNvCxnSpPr>
            <a:endCxn id="68" idx="4"/>
          </p:cNvCxnSpPr>
          <p:nvPr/>
        </p:nvCxnSpPr>
        <p:spPr bwMode="auto">
          <a:xfrm rot="5400000" flipH="1" flipV="1">
            <a:off x="6498213" y="6147303"/>
            <a:ext cx="576064" cy="25202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84" name="Curved Connector 136"/>
          <p:cNvCxnSpPr>
            <a:endCxn id="68" idx="5"/>
          </p:cNvCxnSpPr>
          <p:nvPr/>
        </p:nvCxnSpPr>
        <p:spPr bwMode="auto">
          <a:xfrm rot="16200000" flipV="1">
            <a:off x="6823529" y="6148582"/>
            <a:ext cx="628791" cy="19674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Curved Connector 132"/>
          <p:cNvCxnSpPr>
            <a:stCxn id="70" idx="4"/>
            <a:endCxn id="72" idx="0"/>
          </p:cNvCxnSpPr>
          <p:nvPr/>
        </p:nvCxnSpPr>
        <p:spPr bwMode="auto">
          <a:xfrm rot="5400000">
            <a:off x="6997260" y="1975848"/>
            <a:ext cx="622089" cy="7200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7" name="Curved Connector 86"/>
          <p:cNvCxnSpPr>
            <a:stCxn id="89" idx="0"/>
            <a:endCxn id="66" idx="4"/>
          </p:cNvCxnSpPr>
          <p:nvPr/>
        </p:nvCxnSpPr>
        <p:spPr bwMode="auto">
          <a:xfrm rot="16200000" flipV="1">
            <a:off x="7993287" y="5009644"/>
            <a:ext cx="434277" cy="8130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88" name="Curved Connector 132"/>
          <p:cNvCxnSpPr>
            <a:stCxn id="89" idx="5"/>
            <a:endCxn id="70" idx="7"/>
          </p:cNvCxnSpPr>
          <p:nvPr/>
        </p:nvCxnSpPr>
        <p:spPr bwMode="auto">
          <a:xfrm flipH="1" flipV="1">
            <a:off x="7471601" y="1393495"/>
            <a:ext cx="1099704" cy="4471151"/>
          </a:xfrm>
          <a:prstGeom prst="curvedConnector4">
            <a:avLst>
              <a:gd name="adj1" fmla="val -39138"/>
              <a:gd name="adj2" fmla="val 10629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89" name="Isosceles Triangle 88"/>
          <p:cNvSpPr/>
          <p:nvPr/>
        </p:nvSpPr>
        <p:spPr bwMode="auto">
          <a:xfrm rot="20927422">
            <a:off x="7981017" y="5255069"/>
            <a:ext cx="792088" cy="1296144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0" name="Curved Connector 83"/>
          <p:cNvCxnSpPr>
            <a:stCxn id="68" idx="1"/>
            <a:endCxn id="67" idx="5"/>
          </p:cNvCxnSpPr>
          <p:nvPr/>
        </p:nvCxnSpPr>
        <p:spPr bwMode="auto">
          <a:xfrm rot="16200000" flipV="1">
            <a:off x="6169464" y="5062470"/>
            <a:ext cx="528923" cy="70208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14" name="Oval 113"/>
          <p:cNvSpPr/>
          <p:nvPr/>
        </p:nvSpPr>
        <p:spPr bwMode="auto">
          <a:xfrm>
            <a:off x="5775571" y="4841736"/>
            <a:ext cx="360040" cy="36004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M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427725" y="15370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smtClean="0"/>
              <a:t>2</a:t>
            </a:r>
            <a:endParaRPr lang="en-NZ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264871" y="25885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smtClean="0"/>
              <a:t>3</a:t>
            </a:r>
            <a:endParaRPr lang="en-NZ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014727" y="3582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/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055593" y="49934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smtClean="0"/>
              <a:t>5</a:t>
            </a:r>
            <a:endParaRPr lang="en-NZ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101543" y="58566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smtClean="0"/>
              <a:t>6</a:t>
            </a:r>
            <a:endParaRPr lang="en-NZ" sz="1400" dirty="0"/>
          </a:p>
        </p:txBody>
      </p:sp>
      <p:sp>
        <p:nvSpPr>
          <p:cNvPr id="52" name="Oval 51"/>
          <p:cNvSpPr/>
          <p:nvPr/>
        </p:nvSpPr>
        <p:spPr bwMode="auto">
          <a:xfrm>
            <a:off x="8114489" y="227687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H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53" name="Curved Connector 52"/>
          <p:cNvCxnSpPr>
            <a:stCxn id="70" idx="6"/>
            <a:endCxn id="52" idx="0"/>
          </p:cNvCxnSpPr>
          <p:nvPr/>
        </p:nvCxnSpPr>
        <p:spPr bwMode="auto">
          <a:xfrm>
            <a:off x="7524328" y="1520788"/>
            <a:ext cx="770181" cy="756084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4283968" y="638132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R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389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7" grpId="0"/>
      <p:bldP spid="118" grpId="0"/>
      <p:bldP spid="1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Iterative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000" dirty="0" smtClean="0"/>
              <a:t>In general, need to make an explicit stack corresponding</a:t>
            </a:r>
            <a:br>
              <a:rPr lang="en-NZ" sz="2000" dirty="0" smtClean="0"/>
            </a:br>
            <a:r>
              <a:rPr lang="en-NZ" sz="2000" dirty="0" smtClean="0"/>
              <a:t>to the activation stack:</a:t>
            </a:r>
          </a:p>
          <a:p>
            <a:pPr lvl="1"/>
            <a:r>
              <a:rPr lang="en-NZ" sz="2000" dirty="0" smtClean="0"/>
              <a:t>Each stack element must have fields corresponding to parameters and</a:t>
            </a:r>
            <a:br>
              <a:rPr lang="en-NZ" sz="2000" dirty="0" smtClean="0"/>
            </a:br>
            <a:r>
              <a:rPr lang="en-NZ" sz="2000" dirty="0" smtClean="0"/>
              <a:t>local  variables of the recursive method</a:t>
            </a:r>
          </a:p>
          <a:p>
            <a:pPr lvl="1"/>
            <a:r>
              <a:rPr lang="en-NZ" sz="2000" dirty="0" smtClean="0"/>
              <a:t>Stack element must have equivalent of “program counter” to keep track of progress</a:t>
            </a:r>
          </a:p>
          <a:p>
            <a:pPr lvl="1"/>
            <a:r>
              <a:rPr lang="en-NZ" sz="2000" dirty="0" smtClean="0"/>
              <a:t>Do not remove stack element from stack until all children have been processed</a:t>
            </a:r>
          </a:p>
          <a:p>
            <a:pPr lvl="1"/>
            <a:endParaRPr lang="en-NZ" sz="2000" dirty="0"/>
          </a:p>
          <a:p>
            <a:r>
              <a:rPr lang="en-NZ" sz="2000" dirty="0" smtClean="0"/>
              <a:t>Pattern:</a:t>
            </a:r>
          </a:p>
          <a:p>
            <a:pPr marL="446088" lvl="1" indent="0">
              <a:buNone/>
            </a:pPr>
            <a:r>
              <a:rPr lang="en-NZ" sz="2000" b="1" dirty="0" smtClean="0"/>
              <a:t>while</a:t>
            </a:r>
            <a:r>
              <a:rPr lang="en-NZ" sz="2000" dirty="0" smtClean="0"/>
              <a:t>  stack is not empty</a:t>
            </a:r>
          </a:p>
          <a:p>
            <a:pPr marL="854075" lvl="2" indent="0">
              <a:buNone/>
            </a:pPr>
            <a:r>
              <a:rPr lang="en-NZ" sz="2000" dirty="0" smtClean="0"/>
              <a:t>peek at element on top of stack</a:t>
            </a:r>
          </a:p>
          <a:p>
            <a:pPr marL="854075" lvl="2" indent="0">
              <a:buNone/>
            </a:pPr>
            <a:r>
              <a:rPr lang="en-NZ" sz="2000" dirty="0" smtClean="0"/>
              <a:t>perform next action of element (possibly adding new element)</a:t>
            </a:r>
          </a:p>
          <a:p>
            <a:pPr marL="1262063" lvl="3" indent="0">
              <a:buNone/>
            </a:pPr>
            <a:r>
              <a:rPr lang="en-NZ" sz="2000" dirty="0" smtClean="0"/>
              <a:t>storing values in fields of element.</a:t>
            </a:r>
          </a:p>
          <a:p>
            <a:pPr marL="854075" lvl="2" indent="0">
              <a:buNone/>
            </a:pPr>
            <a:r>
              <a:rPr lang="en-NZ" sz="2000" b="1" dirty="0"/>
              <a:t>if</a:t>
            </a:r>
            <a:r>
              <a:rPr lang="en-NZ" sz="2000" dirty="0"/>
              <a:t> </a:t>
            </a:r>
            <a:r>
              <a:rPr lang="en-NZ" sz="2000" dirty="0" smtClean="0"/>
              <a:t>element </a:t>
            </a:r>
            <a:r>
              <a:rPr lang="en-NZ" sz="2000" dirty="0"/>
              <a:t>processing is </a:t>
            </a:r>
            <a:r>
              <a:rPr lang="en-NZ" sz="2000" dirty="0" smtClean="0"/>
              <a:t>complete   </a:t>
            </a:r>
            <a:r>
              <a:rPr lang="en-NZ" sz="2000" b="1" dirty="0" smtClean="0"/>
              <a:t>then</a:t>
            </a:r>
            <a:r>
              <a:rPr lang="en-NZ" sz="2000" dirty="0" smtClean="0"/>
              <a:t>  remove element from </a:t>
            </a:r>
            <a:r>
              <a:rPr lang="en-NZ" sz="2000" dirty="0"/>
              <a:t>stack.</a:t>
            </a:r>
          </a:p>
          <a:p>
            <a:pPr marL="854075" lvl="2" indent="0">
              <a:buNone/>
            </a:pPr>
            <a:endParaRPr lang="en-NZ" sz="2000" dirty="0" smtClean="0"/>
          </a:p>
          <a:p>
            <a:pPr lvl="1"/>
            <a:endParaRPr lang="en-NZ" sz="2000" dirty="0" smtClean="0"/>
          </a:p>
        </p:txBody>
      </p:sp>
    </p:spTree>
    <p:extLst>
      <p:ext uri="{BB962C8B-B14F-4D97-AF65-F5344CB8AC3E}">
        <p14:creationId xmlns:p14="http://schemas.microsoft.com/office/powerpoint/2010/main" val="19178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Articulation Points with stack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1500"/>
              </a:spcBef>
              <a:buNone/>
            </a:pPr>
            <a:r>
              <a:rPr lang="en-NZ" sz="1800" dirty="0" smtClean="0"/>
              <a:t>Stack elements contain: </a:t>
            </a:r>
          </a:p>
          <a:p>
            <a:pPr lvl="2">
              <a:spcBef>
                <a:spcPts val="400"/>
              </a:spcBef>
              <a:buNone/>
            </a:pPr>
            <a:r>
              <a:rPr lang="en-NZ" sz="1800" dirty="0" smtClean="0"/>
              <a:t>node:	graph node to be processed</a:t>
            </a:r>
          </a:p>
          <a:p>
            <a:pPr lvl="2">
              <a:spcBef>
                <a:spcPts val="400"/>
              </a:spcBef>
              <a:buNone/>
            </a:pPr>
            <a:r>
              <a:rPr lang="en-NZ" sz="1800" dirty="0"/>
              <a:t>reach: 	local variable to store current reach back level</a:t>
            </a:r>
          </a:p>
          <a:p>
            <a:pPr lvl="2">
              <a:spcBef>
                <a:spcPts val="400"/>
              </a:spcBef>
              <a:buNone/>
            </a:pPr>
            <a:r>
              <a:rPr lang="en-NZ" sz="1800" i="1" dirty="0"/>
              <a:t>a</a:t>
            </a:r>
            <a:r>
              <a:rPr lang="en-NZ" sz="1800" i="1" dirty="0" smtClean="0"/>
              <a:t>s well as:</a:t>
            </a:r>
          </a:p>
          <a:p>
            <a:pPr lvl="2">
              <a:spcBef>
                <a:spcPts val="400"/>
              </a:spcBef>
              <a:buNone/>
            </a:pPr>
            <a:r>
              <a:rPr lang="en-NZ" sz="1800" dirty="0" smtClean="0"/>
              <a:t>parent: 	stack element we came from:</a:t>
            </a:r>
            <a:br>
              <a:rPr lang="en-NZ" sz="1800" dirty="0" smtClean="0"/>
            </a:br>
            <a:r>
              <a:rPr lang="en-NZ" sz="1800" dirty="0" smtClean="0"/>
              <a:t>	(a) to not revisit its graph node, </a:t>
            </a:r>
            <a:br>
              <a:rPr lang="en-NZ" sz="1800" dirty="0" smtClean="0"/>
            </a:br>
            <a:r>
              <a:rPr lang="en-NZ" sz="1800" dirty="0" smtClean="0"/>
              <a:t>	(b) to update its reach</a:t>
            </a:r>
          </a:p>
          <a:p>
            <a:pPr lvl="2">
              <a:spcBef>
                <a:spcPts val="400"/>
              </a:spcBef>
              <a:buNone/>
            </a:pPr>
            <a:r>
              <a:rPr lang="en-NZ" sz="1800" dirty="0" smtClean="0"/>
              <a:t>depth: 	that the node will have, if visited via this stack element</a:t>
            </a:r>
          </a:p>
          <a:p>
            <a:pPr lvl="2">
              <a:spcBef>
                <a:spcPts val="400"/>
              </a:spcBef>
              <a:buNone/>
            </a:pPr>
            <a:r>
              <a:rPr lang="en-NZ" sz="1800" dirty="0" smtClean="0"/>
              <a:t>children:	queue of unvisited neighbours to be processed in turn</a:t>
            </a:r>
            <a:endParaRPr lang="en-AU" sz="1800" dirty="0" smtClean="0"/>
          </a:p>
          <a:p>
            <a:pPr lvl="1">
              <a:spcBef>
                <a:spcPts val="1500"/>
              </a:spcBef>
              <a:buNone/>
            </a:pPr>
            <a:endParaRPr lang="en-AU" sz="1800" dirty="0" smtClean="0"/>
          </a:p>
          <a:p>
            <a:pPr lvl="1">
              <a:spcBef>
                <a:spcPts val="1500"/>
              </a:spcBef>
              <a:buNone/>
            </a:pPr>
            <a:r>
              <a:rPr lang="en-AU" sz="1800" dirty="0" smtClean="0"/>
              <a:t>When peek at a stack element:</a:t>
            </a:r>
          </a:p>
          <a:p>
            <a:pPr lvl="2">
              <a:spcBef>
                <a:spcPts val="600"/>
              </a:spcBef>
              <a:buNone/>
              <a:tabLst>
                <a:tab pos="2066925" algn="l"/>
              </a:tabLst>
            </a:pPr>
            <a:r>
              <a:rPr lang="en-AU" sz="1800" dirty="0" smtClean="0"/>
              <a:t>first time: 	initialise and construct children</a:t>
            </a:r>
            <a:endParaRPr lang="en-AU" sz="1800" dirty="0"/>
          </a:p>
          <a:p>
            <a:pPr lvl="2">
              <a:spcBef>
                <a:spcPts val="600"/>
              </a:spcBef>
              <a:buNone/>
              <a:tabLst>
                <a:tab pos="2066925" algn="l"/>
              </a:tabLst>
            </a:pPr>
            <a:r>
              <a:rPr lang="en-AU" sz="1800" dirty="0" smtClean="0"/>
              <a:t>children to process: poll child;  if visited, update; else push on fringe </a:t>
            </a:r>
          </a:p>
          <a:p>
            <a:pPr lvl="2">
              <a:spcBef>
                <a:spcPts val="600"/>
              </a:spcBef>
              <a:buNone/>
              <a:tabLst>
                <a:tab pos="2066925" algn="l"/>
              </a:tabLst>
            </a:pPr>
            <a:r>
              <a:rPr lang="en-AU" sz="1800" dirty="0" smtClean="0"/>
              <a:t>last time:	determine if parent is articulation point</a:t>
            </a:r>
          </a:p>
          <a:p>
            <a:pPr lvl="2">
              <a:spcBef>
                <a:spcPts val="0"/>
              </a:spcBef>
              <a:buNone/>
              <a:tabLst>
                <a:tab pos="2066925" algn="l"/>
              </a:tabLst>
            </a:pPr>
            <a:r>
              <a:rPr lang="en-AU" sz="1800" dirty="0"/>
              <a:t>	</a:t>
            </a:r>
            <a:r>
              <a:rPr lang="en-AU" sz="1800" dirty="0" smtClean="0"/>
              <a:t>	update parent’s reach</a:t>
            </a:r>
            <a:endParaRPr lang="en-NZ" sz="1800" dirty="0" smtClean="0"/>
          </a:p>
        </p:txBody>
      </p:sp>
    </p:spTree>
    <p:extLst>
      <p:ext uri="{BB962C8B-B14F-4D97-AF65-F5344CB8AC3E}">
        <p14:creationId xmlns:p14="http://schemas.microsoft.com/office/powerpoint/2010/main" val="221399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Articulation Points with Stack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NZ" sz="2000" dirty="0" smtClean="0"/>
              <a:t>Still have to deal with the start node specially:</a:t>
            </a:r>
            <a:endParaRPr lang="en-NZ" sz="2000" b="1" dirty="0"/>
          </a:p>
          <a:p>
            <a:pPr lvl="1">
              <a:spcBef>
                <a:spcPts val="1800"/>
              </a:spcBef>
              <a:buNone/>
            </a:pPr>
            <a:r>
              <a:rPr lang="en-NZ" sz="2000" b="1" dirty="0" smtClean="0"/>
              <a:t>Initialise</a:t>
            </a:r>
            <a:r>
              <a:rPr lang="en-NZ" sz="2000" dirty="0"/>
              <a:t>:   </a:t>
            </a:r>
            <a:r>
              <a:rPr lang="en-NZ" sz="2000" b="1" dirty="0"/>
              <a:t>for each </a:t>
            </a:r>
            <a:r>
              <a:rPr lang="en-NZ" sz="2000" dirty="0"/>
              <a:t>node: </a:t>
            </a:r>
            <a:r>
              <a:rPr lang="en-NZ" sz="2000" dirty="0" err="1"/>
              <a:t>node.depth</a:t>
            </a:r>
            <a:r>
              <a:rPr lang="en-NZ" sz="2000" dirty="0"/>
              <a:t> ← </a:t>
            </a:r>
            <a:r>
              <a:rPr lang="en-NZ" sz="2000" dirty="0">
                <a:sym typeface="Symbol"/>
              </a:rPr>
              <a:t>, </a:t>
            </a:r>
            <a:r>
              <a:rPr lang="en-US" sz="2000" dirty="0" err="1"/>
              <a:t>articulationPoints</a:t>
            </a:r>
            <a:r>
              <a:rPr lang="en-US" sz="2000" dirty="0"/>
              <a:t> </a:t>
            </a:r>
            <a:r>
              <a:rPr lang="en-NZ" sz="2000" dirty="0"/>
              <a:t>← { }</a:t>
            </a:r>
            <a:endParaRPr lang="en-NZ" sz="2000" dirty="0">
              <a:sym typeface="Symbol"/>
            </a:endParaRPr>
          </a:p>
          <a:p>
            <a:pPr lvl="1">
              <a:spcBef>
                <a:spcPts val="1800"/>
              </a:spcBef>
              <a:buNone/>
            </a:pPr>
            <a:r>
              <a:rPr lang="en-NZ" sz="2000" dirty="0" err="1">
                <a:sym typeface="Symbol"/>
              </a:rPr>
              <a:t>start.depth</a:t>
            </a:r>
            <a:r>
              <a:rPr lang="en-NZ" sz="2000" dirty="0">
                <a:sym typeface="Symbol"/>
              </a:rPr>
              <a:t> ← 0,  </a:t>
            </a:r>
            <a:r>
              <a:rPr lang="en-NZ" sz="2000" dirty="0" err="1">
                <a:sym typeface="Symbol"/>
              </a:rPr>
              <a:t>numSubtrees</a:t>
            </a:r>
            <a:r>
              <a:rPr lang="en-NZ" sz="2000" dirty="0">
                <a:sym typeface="Symbol"/>
              </a:rPr>
              <a:t>  ← 0</a:t>
            </a:r>
            <a:endParaRPr lang="en-NZ" sz="2000" dirty="0"/>
          </a:p>
          <a:p>
            <a:pPr lvl="1">
              <a:spcBef>
                <a:spcPts val="400"/>
              </a:spcBef>
              <a:buNone/>
            </a:pPr>
            <a:r>
              <a:rPr lang="en-NZ" sz="2000" b="1" dirty="0"/>
              <a:t>for each </a:t>
            </a:r>
            <a:r>
              <a:rPr lang="en-NZ" sz="2000" dirty="0"/>
              <a:t>neighbour  of start </a:t>
            </a:r>
          </a:p>
          <a:p>
            <a:pPr lvl="2">
              <a:spcBef>
                <a:spcPts val="400"/>
              </a:spcBef>
              <a:buNone/>
            </a:pPr>
            <a:r>
              <a:rPr lang="en-US" sz="2000" b="1" dirty="0"/>
              <a:t>if</a:t>
            </a:r>
            <a:r>
              <a:rPr lang="en-US" sz="2000" dirty="0"/>
              <a:t> </a:t>
            </a:r>
            <a:r>
              <a:rPr lang="en-US" sz="2000" dirty="0" err="1"/>
              <a:t>neighbour.depth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= </a:t>
            </a:r>
            <a:r>
              <a:rPr lang="en-NZ" sz="2000" dirty="0">
                <a:sym typeface="Symbol"/>
              </a:rPr>
              <a:t></a:t>
            </a:r>
            <a:r>
              <a:rPr lang="en-US" sz="2000" dirty="0"/>
              <a:t> </a:t>
            </a:r>
            <a:r>
              <a:rPr lang="en-US" sz="2000" b="1" dirty="0"/>
              <a:t>then</a:t>
            </a:r>
            <a:r>
              <a:rPr lang="en-US" sz="2000" dirty="0"/>
              <a:t> </a:t>
            </a:r>
          </a:p>
          <a:p>
            <a:pPr lvl="3">
              <a:spcBef>
                <a:spcPts val="400"/>
              </a:spcBef>
              <a:buNone/>
            </a:pPr>
            <a:r>
              <a:rPr lang="en-NZ" sz="2000" b="1" u="sng" dirty="0" err="1" smtClean="0">
                <a:solidFill>
                  <a:srgbClr val="008000"/>
                </a:solidFill>
                <a:sym typeface="Symbol"/>
              </a:rPr>
              <a:t>iterArtPts</a:t>
            </a:r>
            <a:r>
              <a:rPr lang="en-NZ" sz="2000" dirty="0">
                <a:sym typeface="Symbol"/>
              </a:rPr>
              <a:t>( neighbour, </a:t>
            </a:r>
            <a:r>
              <a:rPr lang="en-NZ" sz="2000" dirty="0" smtClean="0">
                <a:sym typeface="Symbol"/>
              </a:rPr>
              <a:t> </a:t>
            </a:r>
            <a:r>
              <a:rPr lang="en-NZ" sz="2000" dirty="0">
                <a:sym typeface="Symbol"/>
              </a:rPr>
              <a:t>start) </a:t>
            </a:r>
          </a:p>
          <a:p>
            <a:pPr lvl="3">
              <a:spcBef>
                <a:spcPts val="400"/>
              </a:spcBef>
              <a:buNone/>
            </a:pPr>
            <a:r>
              <a:rPr lang="en-NZ" sz="2000" dirty="0" err="1">
                <a:sym typeface="Symbol"/>
              </a:rPr>
              <a:t>numSubtrees</a:t>
            </a:r>
            <a:r>
              <a:rPr lang="en-NZ" sz="2000" dirty="0">
                <a:sym typeface="Symbol"/>
              </a:rPr>
              <a:t> ++</a:t>
            </a:r>
          </a:p>
          <a:p>
            <a:pPr lvl="1">
              <a:spcBef>
                <a:spcPts val="400"/>
              </a:spcBef>
              <a:buNone/>
            </a:pPr>
            <a:r>
              <a:rPr lang="en-NZ" sz="2000" b="1" dirty="0">
                <a:sym typeface="Symbol"/>
              </a:rPr>
              <a:t>if</a:t>
            </a:r>
            <a:r>
              <a:rPr lang="en-NZ" sz="2000" dirty="0">
                <a:sym typeface="Symbol"/>
              </a:rPr>
              <a:t> </a:t>
            </a:r>
            <a:r>
              <a:rPr lang="en-NZ" sz="2000" dirty="0" err="1">
                <a:sym typeface="Symbol"/>
              </a:rPr>
              <a:t>numSubtrees</a:t>
            </a:r>
            <a:r>
              <a:rPr lang="en-NZ" sz="2000" dirty="0">
                <a:sym typeface="Symbol"/>
              </a:rPr>
              <a:t> &gt; 1   </a:t>
            </a:r>
            <a:r>
              <a:rPr lang="en-NZ" sz="2000" b="1" dirty="0">
                <a:sym typeface="Symbol"/>
              </a:rPr>
              <a:t>then </a:t>
            </a:r>
            <a:r>
              <a:rPr lang="en-US" sz="2000" dirty="0">
                <a:sym typeface="Symbol"/>
              </a:rPr>
              <a:t>add s</a:t>
            </a:r>
            <a:r>
              <a:rPr lang="en-US" sz="2000" dirty="0"/>
              <a:t>tart to </a:t>
            </a:r>
            <a:r>
              <a:rPr lang="en-US" sz="2000" dirty="0" err="1"/>
              <a:t>articulationPoints</a:t>
            </a:r>
            <a:endParaRPr lang="en-NZ" sz="2000" b="1" dirty="0"/>
          </a:p>
          <a:p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6670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ex's VUW Template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Alex's VUW Template.thmx</Template>
  <TotalTime>230</TotalTime>
  <Words>697</Words>
  <Application>Microsoft Office PowerPoint</Application>
  <PresentationFormat>On-screen Show (4:3)</PresentationFormat>
  <Paragraphs>216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ＭＳ Ｐゴシック</vt:lpstr>
      <vt:lpstr>Arial</vt:lpstr>
      <vt:lpstr>Calibri</vt:lpstr>
      <vt:lpstr>Symbol</vt:lpstr>
      <vt:lpstr>Alex's VUW Template</vt:lpstr>
      <vt:lpstr>COMP261 Lecture 9</vt:lpstr>
      <vt:lpstr>Articulation points: DFS</vt:lpstr>
      <vt:lpstr>Recursive algorithm</vt:lpstr>
      <vt:lpstr>Removing the recursion</vt:lpstr>
      <vt:lpstr>Removing the recursion</vt:lpstr>
      <vt:lpstr>Iterative algorithm</vt:lpstr>
      <vt:lpstr>Iterative </vt:lpstr>
      <vt:lpstr>Articulation Points with stack</vt:lpstr>
      <vt:lpstr>Articulation Points with Stack</vt:lpstr>
      <vt:lpstr>Articulation Points with stack</vt:lpstr>
    </vt:vector>
  </TitlesOfParts>
  <Company>Victoria University of Wellington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COMP261 Lecture 6</dc:title>
  <dc:creator>Alex Potanin</dc:creator>
  <cp:lastModifiedBy>Alex Potanin</cp:lastModifiedBy>
  <cp:revision>28</cp:revision>
  <cp:lastPrinted>2015-03-16T22:48:02Z</cp:lastPrinted>
  <dcterms:created xsi:type="dcterms:W3CDTF">2015-03-12T05:34:42Z</dcterms:created>
  <dcterms:modified xsi:type="dcterms:W3CDTF">2016-04-07T23:02:36Z</dcterms:modified>
</cp:coreProperties>
</file>