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E4E5A-3D51-45FB-A4B1-FA81AB624B1B}" type="datetimeFigureOut">
              <a:rPr lang="en-AU" smtClean="0"/>
              <a:t>12/04/2016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D2F0C-08CC-48B0-8B48-B565F733F7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856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must be connected and must have non-negative</a:t>
            </a:r>
            <a:r>
              <a:rPr lang="en-US" baseline="0" dirty="0" smtClean="0"/>
              <a:t> weights.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189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must be connected and must have non-negative</a:t>
            </a:r>
            <a:r>
              <a:rPr lang="en-US" baseline="0" dirty="0" smtClean="0"/>
              <a:t> weights.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833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must be connected and must have non-negative</a:t>
            </a:r>
            <a:r>
              <a:rPr lang="en-US" baseline="0" dirty="0" smtClean="0"/>
              <a:t> weights.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662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AU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AU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9F4D9C-B4E1-4A06-9D44-00B40C24477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6336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F0F706-699D-4506-BA81-1749178B7CB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222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409720-4433-4B5F-AB79-23FF23E2692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4585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ECD2AC-AA62-4EB3-BCAA-6B4E576F999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6487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8E88F-1716-4EF2-B0D4-B33BD619B7D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6008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F5920D-1DFD-42D3-98A8-8032359E982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2927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DCFBA5-C2BC-453A-9ED9-4E9A64C4BAD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7123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C7D2BB-91FB-4585-977E-4E4BD6212EB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359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8DFB00-8A8C-4911-95A6-C60FBF1983A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8596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C00695-95B5-4F13-A530-1F3641AC6D8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7531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B2B2DF76-0AD4-422A-BE04-827748BD8C2B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COMP 261 Lecture 11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Minimum Spanning Trees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694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403648" y="3933056"/>
            <a:ext cx="2376264" cy="360040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389831" y="3599304"/>
            <a:ext cx="3384376" cy="360040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Refining </a:t>
            </a:r>
            <a:r>
              <a:rPr lang="en-NZ" dirty="0" err="1" smtClean="0"/>
              <a:t>Kruskal's</a:t>
            </a:r>
            <a:r>
              <a:rPr lang="en-NZ" dirty="0" smtClean="0"/>
              <a:t>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 smtClean="0"/>
              <a:t>Given:  a graph with </a:t>
            </a:r>
            <a:r>
              <a:rPr lang="en-NZ" sz="2000" i="1" dirty="0" smtClean="0"/>
              <a:t>N  </a:t>
            </a:r>
            <a:r>
              <a:rPr lang="en-NZ" sz="2000" dirty="0" smtClean="0"/>
              <a:t>nodes and </a:t>
            </a:r>
            <a:r>
              <a:rPr lang="en-NZ" sz="2000" i="1" dirty="0" smtClean="0"/>
              <a:t>E</a:t>
            </a:r>
            <a:r>
              <a:rPr lang="en-NZ" sz="2000" dirty="0" smtClean="0"/>
              <a:t>  weighted edges </a:t>
            </a:r>
          </a:p>
          <a:p>
            <a:pPr lvl="1">
              <a:buNone/>
            </a:pPr>
            <a:r>
              <a:rPr lang="en-NZ" sz="2000" i="1" dirty="0" smtClean="0"/>
              <a:t>forest</a:t>
            </a:r>
            <a:r>
              <a:rPr lang="en-NZ" sz="2000" dirty="0" smtClean="0"/>
              <a:t>  </a:t>
            </a: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← </a:t>
            </a:r>
            <a:r>
              <a:rPr lang="en-NZ" sz="2000" dirty="0" smtClean="0"/>
              <a:t>a set of </a:t>
            </a:r>
            <a:r>
              <a:rPr lang="en-NZ" sz="2000" i="1" dirty="0" smtClean="0"/>
              <a:t>N</a:t>
            </a:r>
            <a:r>
              <a:rPr lang="en-NZ" sz="2000" dirty="0" smtClean="0"/>
              <a:t> sets of nodes, each containing one node of the graph</a:t>
            </a:r>
          </a:p>
          <a:p>
            <a:pPr lvl="1">
              <a:buNone/>
            </a:pPr>
            <a:r>
              <a:rPr lang="en-NZ" sz="2000" i="1" dirty="0" smtClean="0"/>
              <a:t>edges </a:t>
            </a:r>
            <a:r>
              <a:rPr lang="en-NZ" sz="2000" dirty="0" smtClean="0"/>
              <a:t> </a:t>
            </a: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← </a:t>
            </a:r>
            <a:r>
              <a:rPr lang="en-NZ" sz="2000" dirty="0" smtClean="0"/>
              <a:t>a priority queue of all the edges:  </a:t>
            </a: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〈n</a:t>
            </a:r>
            <a:r>
              <a:rPr lang="en-NZ" sz="2000" baseline="-25000" dirty="0" smtClean="0">
                <a:latin typeface="Arial Unicode MS"/>
                <a:ea typeface="Arial Unicode MS"/>
                <a:cs typeface="Arial Unicode MS"/>
              </a:rPr>
              <a:t>1</a:t>
            </a: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, n</a:t>
            </a:r>
            <a:r>
              <a:rPr lang="en-NZ" sz="2000" baseline="-25000" dirty="0" smtClean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NZ" sz="2000" dirty="0" smtClean="0"/>
              <a:t>, </a:t>
            </a:r>
            <a:r>
              <a:rPr lang="en-NZ" sz="2000" u="sng" dirty="0" smtClean="0"/>
              <a:t>length</a:t>
            </a: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〉 </a:t>
            </a:r>
            <a:endParaRPr lang="en-NZ" sz="2000" dirty="0" smtClean="0"/>
          </a:p>
          <a:p>
            <a:pPr lvl="1">
              <a:buNone/>
            </a:pPr>
            <a:r>
              <a:rPr lang="en-NZ" sz="2000" i="1" dirty="0" err="1" smtClean="0"/>
              <a:t>spanningTree</a:t>
            </a:r>
            <a:r>
              <a:rPr lang="en-NZ" sz="2000" dirty="0" smtClean="0"/>
              <a:t>  </a:t>
            </a: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← </a:t>
            </a:r>
            <a:r>
              <a:rPr lang="en-NZ" sz="2000" dirty="0" smtClean="0"/>
              <a:t>an empty set of edges</a:t>
            </a:r>
          </a:p>
          <a:p>
            <a:pPr lvl="1">
              <a:buNone/>
            </a:pPr>
            <a:r>
              <a:rPr lang="en-NZ" sz="2000" b="1" dirty="0" smtClean="0"/>
              <a:t>Repeat</a:t>
            </a:r>
            <a:r>
              <a:rPr lang="en-NZ" sz="2000" dirty="0" smtClean="0"/>
              <a:t> </a:t>
            </a:r>
            <a:r>
              <a:rPr lang="en-NZ" sz="2000" b="1" dirty="0" smtClean="0"/>
              <a:t>until</a:t>
            </a:r>
            <a:r>
              <a:rPr lang="en-NZ" sz="2000" dirty="0" smtClean="0"/>
              <a:t> </a:t>
            </a:r>
            <a:r>
              <a:rPr lang="en-NZ" sz="2000" i="1" dirty="0" smtClean="0"/>
              <a:t>forest</a:t>
            </a:r>
            <a:r>
              <a:rPr lang="en-NZ" sz="2000" dirty="0" smtClean="0"/>
              <a:t>  contains only one tree or edges is empty: </a:t>
            </a:r>
          </a:p>
          <a:p>
            <a:pPr lvl="2">
              <a:buNone/>
            </a:pPr>
            <a:r>
              <a:rPr lang="en-NZ" sz="2000" dirty="0"/>
              <a:t>〈n</a:t>
            </a:r>
            <a:r>
              <a:rPr lang="en-NZ" sz="2000" baseline="-25000" dirty="0"/>
              <a:t>1</a:t>
            </a:r>
            <a:r>
              <a:rPr lang="en-NZ" sz="2000" dirty="0"/>
              <a:t>, n</a:t>
            </a:r>
            <a:r>
              <a:rPr lang="en-NZ" sz="2000" baseline="-25000" dirty="0"/>
              <a:t>2</a:t>
            </a:r>
            <a:r>
              <a:rPr lang="en-NZ" sz="2000" dirty="0"/>
              <a:t>, length</a:t>
            </a:r>
            <a:r>
              <a:rPr lang="en-NZ" sz="2000" dirty="0" smtClean="0"/>
              <a:t>〉 </a:t>
            </a: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←</a:t>
            </a:r>
            <a:r>
              <a:rPr lang="en-NZ" sz="2000" dirty="0" smtClean="0"/>
              <a:t> </a:t>
            </a:r>
            <a:r>
              <a:rPr lang="en-NZ" sz="2000" dirty="0" err="1" smtClean="0"/>
              <a:t>dequeue</a:t>
            </a:r>
            <a:r>
              <a:rPr lang="en-NZ" sz="2000" dirty="0" smtClean="0"/>
              <a:t>(</a:t>
            </a:r>
            <a:r>
              <a:rPr lang="en-NZ" sz="2000" i="1" dirty="0" smtClean="0"/>
              <a:t>edges</a:t>
            </a:r>
            <a:r>
              <a:rPr lang="en-NZ" sz="2000" dirty="0" smtClean="0"/>
              <a:t>)</a:t>
            </a:r>
          </a:p>
          <a:p>
            <a:pPr lvl="2">
              <a:buNone/>
            </a:pPr>
            <a:r>
              <a:rPr lang="en-NZ" sz="2000" b="1" dirty="0" smtClean="0"/>
              <a:t>If</a:t>
            </a:r>
            <a:r>
              <a:rPr lang="en-NZ" sz="2000" dirty="0" smtClean="0"/>
              <a:t>  n</a:t>
            </a:r>
            <a:r>
              <a:rPr lang="en-NZ" sz="2000" baseline="-25000" dirty="0" smtClean="0"/>
              <a:t>1</a:t>
            </a:r>
            <a:r>
              <a:rPr lang="en-NZ" sz="2000" dirty="0" smtClean="0"/>
              <a:t> and n</a:t>
            </a:r>
            <a:r>
              <a:rPr lang="en-NZ" sz="2000" baseline="-25000" dirty="0" smtClean="0"/>
              <a:t>2</a:t>
            </a:r>
            <a:r>
              <a:rPr lang="en-NZ" sz="2000" dirty="0" smtClean="0"/>
              <a:t> are in different sets in </a:t>
            </a:r>
            <a:r>
              <a:rPr lang="en-NZ" sz="2000" i="1" dirty="0" smtClean="0"/>
              <a:t>forest </a:t>
            </a:r>
            <a:r>
              <a:rPr lang="en-NZ" sz="2000" dirty="0" smtClean="0"/>
              <a:t>  </a:t>
            </a:r>
            <a:r>
              <a:rPr lang="en-NZ" sz="2000" b="1" dirty="0" smtClean="0"/>
              <a:t>then</a:t>
            </a:r>
          </a:p>
          <a:p>
            <a:pPr lvl="3">
              <a:buNone/>
            </a:pPr>
            <a:r>
              <a:rPr lang="en-NZ" sz="2000" dirty="0" smtClean="0"/>
              <a:t>merge the two sets in </a:t>
            </a:r>
            <a:r>
              <a:rPr lang="en-NZ" sz="2000" i="1" dirty="0" smtClean="0"/>
              <a:t>forest</a:t>
            </a:r>
          </a:p>
          <a:p>
            <a:pPr lvl="3">
              <a:buNone/>
            </a:pPr>
            <a:r>
              <a:rPr lang="en-NZ" sz="2000" dirty="0" smtClean="0"/>
              <a:t>Add </a:t>
            </a:r>
            <a:r>
              <a:rPr lang="en-NZ" sz="2000" i="1" dirty="0" smtClean="0"/>
              <a:t>edge</a:t>
            </a:r>
            <a:r>
              <a:rPr lang="en-NZ" sz="2000" dirty="0" smtClean="0"/>
              <a:t>  to the </a:t>
            </a:r>
            <a:r>
              <a:rPr lang="en-NZ" sz="2000" i="1" dirty="0" err="1" smtClean="0"/>
              <a:t>spanningTree</a:t>
            </a:r>
            <a:r>
              <a:rPr lang="en-NZ" sz="2000" dirty="0" smtClean="0"/>
              <a:t> </a:t>
            </a:r>
          </a:p>
          <a:p>
            <a:pPr lvl="1">
              <a:buNone/>
            </a:pPr>
            <a:r>
              <a:rPr lang="en-US" sz="2000" b="1" dirty="0" smtClean="0"/>
              <a:t>return</a:t>
            </a:r>
            <a:r>
              <a:rPr lang="en-US" sz="2000" dirty="0" smtClean="0"/>
              <a:t> </a:t>
            </a:r>
            <a:r>
              <a:rPr lang="en-US" sz="2000" i="1" dirty="0" err="1" smtClean="0"/>
              <a:t>spanningTree</a:t>
            </a:r>
            <a:endParaRPr lang="en-US" sz="2000" i="1" dirty="0" smtClean="0"/>
          </a:p>
          <a:p>
            <a:pPr>
              <a:spcBef>
                <a:spcPts val="2400"/>
              </a:spcBef>
            </a:pPr>
            <a:r>
              <a:rPr lang="en-US" sz="2000" dirty="0" smtClean="0"/>
              <a:t>Implementing </a:t>
            </a:r>
            <a:r>
              <a:rPr lang="en-US" sz="2000" i="1" dirty="0" smtClean="0"/>
              <a:t>forest  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set of sets with two operations:  </a:t>
            </a:r>
          </a:p>
          <a:p>
            <a:pPr lvl="2"/>
            <a:r>
              <a:rPr lang="en-US" sz="2000" dirty="0" err="1" smtClean="0">
                <a:solidFill>
                  <a:srgbClr val="FF0000"/>
                </a:solidFill>
              </a:rPr>
              <a:t>findSet</a:t>
            </a:r>
            <a:r>
              <a:rPr lang="en-US" sz="2000" dirty="0" smtClean="0"/>
              <a:t>(n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 =?=  </a:t>
            </a:r>
            <a:r>
              <a:rPr lang="en-US" sz="2000" dirty="0" err="1" smtClean="0">
                <a:solidFill>
                  <a:srgbClr val="FF0000"/>
                </a:solidFill>
              </a:rPr>
              <a:t>findSet</a:t>
            </a:r>
            <a:r>
              <a:rPr lang="en-US" sz="2000" dirty="0" smtClean="0"/>
              <a:t>(n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 	=  "find" the set that </a:t>
            </a:r>
            <a:r>
              <a:rPr lang="en-US" sz="2000" i="1" dirty="0" smtClean="0"/>
              <a:t>n  </a:t>
            </a:r>
            <a:r>
              <a:rPr lang="en-US" sz="2000" dirty="0" smtClean="0"/>
              <a:t>is in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merge</a:t>
            </a:r>
            <a:r>
              <a:rPr lang="en-US" sz="2000" dirty="0" smtClean="0"/>
              <a:t>(s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		=  replace 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s</a:t>
            </a:r>
            <a:r>
              <a:rPr lang="en-US" sz="2000" baseline="-25000" dirty="0" smtClean="0"/>
              <a:t>2 </a:t>
            </a:r>
            <a:r>
              <a:rPr lang="en-US" sz="2000" dirty="0" smtClean="0"/>
              <a:t> by their "union" </a:t>
            </a:r>
            <a:endParaRPr lang="en-NZ" sz="20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92280" y="3501008"/>
            <a:ext cx="1440160" cy="864096"/>
          </a:xfrm>
          <a:prstGeom prst="wedgeRoundRectCallout">
            <a:avLst>
              <a:gd name="adj1" fmla="val -82739"/>
              <a:gd name="adj2" fmla="val -45967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What's the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cost?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987824" y="3861048"/>
            <a:ext cx="172988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547664" y="4276470"/>
            <a:ext cx="72008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" name="Rounded Rectangular Callout 9"/>
          <p:cNvSpPr/>
          <p:nvPr/>
        </p:nvSpPr>
        <p:spPr bwMode="auto">
          <a:xfrm>
            <a:off x="7263408" y="1772816"/>
            <a:ext cx="1880592" cy="576064"/>
          </a:xfrm>
          <a:prstGeom prst="wedgeRoundRectCallout">
            <a:avLst>
              <a:gd name="adj1" fmla="val -55798"/>
              <a:gd name="adj2" fmla="val 31841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priority: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short edges first</a:t>
            </a:r>
          </a:p>
        </p:txBody>
      </p:sp>
    </p:spTree>
    <p:extLst>
      <p:ext uri="{BB962C8B-B14F-4D97-AF65-F5344CB8AC3E}">
        <p14:creationId xmlns:p14="http://schemas.microsoft.com/office/powerpoint/2010/main" val="2057640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Greedy algorithms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 smtClean="0"/>
              <a:t>Both Prim's and </a:t>
            </a:r>
            <a:r>
              <a:rPr lang="en-NZ" sz="2000" dirty="0" err="1" smtClean="0"/>
              <a:t>Kruskal's</a:t>
            </a:r>
            <a:r>
              <a:rPr lang="en-NZ" sz="2000" dirty="0" smtClean="0"/>
              <a:t> algorithms are "greedy":</a:t>
            </a:r>
          </a:p>
          <a:p>
            <a:endParaRPr lang="en-NZ" sz="2000" dirty="0" smtClean="0"/>
          </a:p>
          <a:p>
            <a:r>
              <a:rPr lang="en-NZ" sz="2000" dirty="0" smtClean="0"/>
              <a:t>Every time they make a decision (to add an edge to the spanning tree), they commit to it. </a:t>
            </a:r>
          </a:p>
          <a:p>
            <a:pPr lvl="1"/>
            <a:r>
              <a:rPr lang="en-NZ" sz="2000" dirty="0" smtClean="0"/>
              <a:t>no backtracking</a:t>
            </a:r>
          </a:p>
          <a:p>
            <a:pPr lvl="1"/>
            <a:r>
              <a:rPr lang="en-NZ" sz="2000" dirty="0" smtClean="0"/>
              <a:t>no sidetracks that get abandoned.</a:t>
            </a:r>
          </a:p>
          <a:p>
            <a:pPr lvl="1"/>
            <a:endParaRPr lang="en-NZ" sz="2000" dirty="0" smtClean="0"/>
          </a:p>
          <a:p>
            <a:pPr lvl="1"/>
            <a:endParaRPr lang="en-NZ" sz="2000" dirty="0" smtClean="0"/>
          </a:p>
          <a:p>
            <a:r>
              <a:rPr lang="en-NZ" sz="2000" dirty="0" smtClean="0"/>
              <a:t>Greedy algorithms work when</a:t>
            </a:r>
          </a:p>
          <a:p>
            <a:pPr lvl="1"/>
            <a:r>
              <a:rPr lang="en-NZ" sz="2000" dirty="0" smtClean="0"/>
              <a:t>There is enough information at each point to make a correct decision</a:t>
            </a:r>
          </a:p>
          <a:p>
            <a:pPr lvl="1"/>
            <a:r>
              <a:rPr lang="en-NZ" sz="2000" dirty="0" smtClean="0"/>
              <a:t>optimal solutions to sub-problems are always sub-solutions of the full problem.</a:t>
            </a:r>
          </a:p>
          <a:p>
            <a:pPr lvl="1"/>
            <a:endParaRPr lang="en-NZ" sz="2000" dirty="0" smtClean="0"/>
          </a:p>
          <a:p>
            <a:r>
              <a:rPr lang="en-NZ" sz="2000" dirty="0" smtClean="0"/>
              <a:t>Greedy algorithms are generally fast. 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411825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Spanning tree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</a:t>
            </a:r>
            <a:r>
              <a:rPr lang="en-NZ" dirty="0"/>
              <a:t>spanning tree of </a:t>
            </a:r>
            <a:r>
              <a:rPr lang="en-NZ" dirty="0" smtClean="0"/>
              <a:t>a </a:t>
            </a:r>
            <a:r>
              <a:rPr lang="en-NZ" dirty="0"/>
              <a:t>connected, undirected graph</a:t>
            </a:r>
            <a:r>
              <a:rPr lang="en-NZ" dirty="0" smtClean="0"/>
              <a:t>, is a </a:t>
            </a:r>
            <a:r>
              <a:rPr lang="en-NZ" dirty="0" err="1"/>
              <a:t>subgraph</a:t>
            </a:r>
            <a:r>
              <a:rPr lang="en-NZ" dirty="0"/>
              <a:t> </a:t>
            </a:r>
            <a:r>
              <a:rPr lang="en-NZ" dirty="0" smtClean="0"/>
              <a:t>that contains all the nodes but is </a:t>
            </a:r>
            <a:r>
              <a:rPr lang="en-NZ" dirty="0"/>
              <a:t>a tree </a:t>
            </a:r>
            <a:r>
              <a:rPr lang="en-NZ" dirty="0" smtClean="0"/>
              <a:t>(no cycles).</a:t>
            </a:r>
          </a:p>
          <a:p>
            <a:pPr marL="446088" lvl="1" indent="0">
              <a:buNone/>
            </a:pPr>
            <a:endParaRPr lang="en-AU" dirty="0"/>
          </a:p>
          <a:p>
            <a:pPr marL="446088" lvl="1" indent="0">
              <a:buNone/>
            </a:pPr>
            <a:endParaRPr lang="en-NZ" dirty="0" smtClean="0"/>
          </a:p>
          <a:p>
            <a:pPr lvl="1"/>
            <a:endParaRPr lang="en-NZ" dirty="0"/>
          </a:p>
          <a:p>
            <a:pPr marL="446088" lvl="1" indent="0">
              <a:buNone/>
            </a:pPr>
            <a:endParaRPr lang="en-NZ" dirty="0"/>
          </a:p>
        </p:txBody>
      </p:sp>
      <p:sp>
        <p:nvSpPr>
          <p:cNvPr id="4" name="Oval 3"/>
          <p:cNvSpPr/>
          <p:nvPr/>
        </p:nvSpPr>
        <p:spPr bwMode="auto">
          <a:xfrm>
            <a:off x="971600" y="2780928"/>
            <a:ext cx="360040" cy="3600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195736" y="436510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907704" y="306896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483768" y="270892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55576" y="393305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33600" y="3542928"/>
            <a:ext cx="360040" cy="3600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491880" y="299695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051720" y="522920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220072" y="278092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483768" y="371703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915816" y="508518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331640" y="530120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563888" y="573325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99592" y="494116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635896" y="386104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851920" y="479715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508104" y="429309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716016" y="479715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716016" y="573325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092280" y="515719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868144" y="609329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452320" y="594928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724128" y="551723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660232" y="616530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740352" y="292494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923928" y="242088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427984" y="321297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576638" y="367240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444208" y="328498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296718" y="352839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020272" y="465313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528966" y="439248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NZ" smtClean="0">
              <a:solidFill>
                <a:srgbClr val="000000"/>
              </a:solidFill>
            </a:endParaRPr>
          </a:p>
        </p:txBody>
      </p:sp>
      <p:cxnSp>
        <p:nvCxnSpPr>
          <p:cNvPr id="36" name="Curved Connector 35"/>
          <p:cNvCxnSpPr>
            <a:stCxn id="4" idx="6"/>
            <a:endCxn id="6" idx="2"/>
          </p:cNvCxnSpPr>
          <p:nvPr/>
        </p:nvCxnSpPr>
        <p:spPr bwMode="auto">
          <a:xfrm>
            <a:off x="1331640" y="2960948"/>
            <a:ext cx="576064" cy="28803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Shape 88"/>
          <p:cNvCxnSpPr>
            <a:stCxn id="4" idx="7"/>
            <a:endCxn id="7" idx="1"/>
          </p:cNvCxnSpPr>
          <p:nvPr/>
        </p:nvCxnSpPr>
        <p:spPr bwMode="auto">
          <a:xfrm rot="5400000" flipH="1" flipV="1">
            <a:off x="1871700" y="2168860"/>
            <a:ext cx="72008" cy="1257582"/>
          </a:xfrm>
          <a:prstGeom prst="curvedConnector3">
            <a:avLst>
              <a:gd name="adj1" fmla="val 490689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Curved Connector 37"/>
          <p:cNvCxnSpPr>
            <a:stCxn id="7" idx="6"/>
            <a:endCxn id="29" idx="2"/>
          </p:cNvCxnSpPr>
          <p:nvPr/>
        </p:nvCxnSpPr>
        <p:spPr bwMode="auto">
          <a:xfrm flipV="1">
            <a:off x="2843808" y="2600908"/>
            <a:ext cx="1080120" cy="28803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Curved Connector 38"/>
          <p:cNvCxnSpPr>
            <a:stCxn id="7" idx="5"/>
            <a:endCxn id="18" idx="1"/>
          </p:cNvCxnSpPr>
          <p:nvPr/>
        </p:nvCxnSpPr>
        <p:spPr bwMode="auto">
          <a:xfrm rot="16200000" flipH="1">
            <a:off x="2791081" y="3016233"/>
            <a:ext cx="897542" cy="89754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Curved Connector 39"/>
          <p:cNvCxnSpPr>
            <a:stCxn id="7" idx="3"/>
            <a:endCxn id="13" idx="0"/>
          </p:cNvCxnSpPr>
          <p:nvPr/>
        </p:nvCxnSpPr>
        <p:spPr bwMode="auto">
          <a:xfrm rot="16200000" flipH="1">
            <a:off x="2249742" y="3302985"/>
            <a:ext cx="700799" cy="12729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Curved Connector 40"/>
          <p:cNvCxnSpPr>
            <a:stCxn id="7" idx="4"/>
            <a:endCxn id="14" idx="0"/>
          </p:cNvCxnSpPr>
          <p:nvPr/>
        </p:nvCxnSpPr>
        <p:spPr bwMode="auto">
          <a:xfrm rot="16200000" flipH="1">
            <a:off x="1871700" y="3861048"/>
            <a:ext cx="2016224" cy="432048"/>
          </a:xfrm>
          <a:prstGeom prst="curvedConnector3">
            <a:avLst>
              <a:gd name="adj1" fmla="val 2629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hape 98"/>
          <p:cNvCxnSpPr>
            <a:stCxn id="9" idx="6"/>
            <a:endCxn id="13" idx="2"/>
          </p:cNvCxnSpPr>
          <p:nvPr/>
        </p:nvCxnSpPr>
        <p:spPr bwMode="auto">
          <a:xfrm>
            <a:off x="2093640" y="3722948"/>
            <a:ext cx="390128" cy="17410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hape 45"/>
          <p:cNvCxnSpPr>
            <a:stCxn id="9" idx="2"/>
            <a:endCxn id="4" idx="5"/>
          </p:cNvCxnSpPr>
          <p:nvPr/>
        </p:nvCxnSpPr>
        <p:spPr bwMode="auto">
          <a:xfrm rot="10800000">
            <a:off x="1278914" y="3088242"/>
            <a:ext cx="454687" cy="634707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Curved Connector 43"/>
          <p:cNvCxnSpPr>
            <a:stCxn id="9" idx="0"/>
            <a:endCxn id="6" idx="3"/>
          </p:cNvCxnSpPr>
          <p:nvPr/>
        </p:nvCxnSpPr>
        <p:spPr bwMode="auto">
          <a:xfrm rot="5400000" flipH="1" flipV="1">
            <a:off x="1853698" y="3436196"/>
            <a:ext cx="166655" cy="46811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Shape 104"/>
          <p:cNvCxnSpPr>
            <a:stCxn id="9" idx="3"/>
            <a:endCxn id="8" idx="7"/>
          </p:cNvCxnSpPr>
          <p:nvPr/>
        </p:nvCxnSpPr>
        <p:spPr bwMode="auto">
          <a:xfrm rot="5400000">
            <a:off x="1356837" y="3556293"/>
            <a:ext cx="135542" cy="72343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hape 48"/>
          <p:cNvCxnSpPr>
            <a:stCxn id="8" idx="5"/>
            <a:endCxn id="5" idx="2"/>
          </p:cNvCxnSpPr>
          <p:nvPr/>
        </p:nvCxnSpPr>
        <p:spPr bwMode="auto">
          <a:xfrm rot="16200000" flipH="1">
            <a:off x="1476935" y="3826322"/>
            <a:ext cx="304755" cy="1132847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Curved Connector 46"/>
          <p:cNvCxnSpPr>
            <a:stCxn id="5" idx="3"/>
            <a:endCxn id="17" idx="7"/>
          </p:cNvCxnSpPr>
          <p:nvPr/>
        </p:nvCxnSpPr>
        <p:spPr bwMode="auto">
          <a:xfrm rot="5400000">
            <a:off x="1566945" y="4312377"/>
            <a:ext cx="321478" cy="104155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Curved Connector 47"/>
          <p:cNvCxnSpPr>
            <a:stCxn id="8" idx="4"/>
            <a:endCxn id="17" idx="0"/>
          </p:cNvCxnSpPr>
          <p:nvPr/>
        </p:nvCxnSpPr>
        <p:spPr bwMode="auto">
          <a:xfrm rot="16200000" flipH="1">
            <a:off x="683568" y="4545124"/>
            <a:ext cx="648072" cy="14401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9" name="Shape 114"/>
          <p:cNvCxnSpPr>
            <a:stCxn id="13" idx="6"/>
            <a:endCxn id="18" idx="2"/>
          </p:cNvCxnSpPr>
          <p:nvPr/>
        </p:nvCxnSpPr>
        <p:spPr bwMode="auto">
          <a:xfrm>
            <a:off x="2843808" y="3897052"/>
            <a:ext cx="792088" cy="14401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0" name="Curved Connector 116"/>
          <p:cNvCxnSpPr>
            <a:stCxn id="11" idx="3"/>
            <a:endCxn id="15" idx="7"/>
          </p:cNvCxnSpPr>
          <p:nvPr/>
        </p:nvCxnSpPr>
        <p:spPr bwMode="auto">
          <a:xfrm rot="5400000" flipH="1">
            <a:off x="1780411" y="5212477"/>
            <a:ext cx="182578" cy="465494"/>
          </a:xfrm>
          <a:prstGeom prst="curvedConnector5">
            <a:avLst>
              <a:gd name="adj1" fmla="val -125207"/>
              <a:gd name="adj2" fmla="val 50000"/>
              <a:gd name="adj3" fmla="val 225207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1" name="Curved Connector 50"/>
          <p:cNvCxnSpPr>
            <a:stCxn id="5" idx="4"/>
            <a:endCxn id="11" idx="0"/>
          </p:cNvCxnSpPr>
          <p:nvPr/>
        </p:nvCxnSpPr>
        <p:spPr bwMode="auto">
          <a:xfrm rot="5400000">
            <a:off x="2051720" y="4905164"/>
            <a:ext cx="504056" cy="14401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2" name="Curved Connector 51"/>
          <p:cNvCxnSpPr>
            <a:stCxn id="16" idx="1"/>
            <a:endCxn id="11" idx="5"/>
          </p:cNvCxnSpPr>
          <p:nvPr/>
        </p:nvCxnSpPr>
        <p:spPr bwMode="auto">
          <a:xfrm rot="16200000" flipV="1">
            <a:off x="2863089" y="5032457"/>
            <a:ext cx="249470" cy="125758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Curved Connector 52"/>
          <p:cNvCxnSpPr>
            <a:stCxn id="11" idx="6"/>
            <a:endCxn id="14" idx="2"/>
          </p:cNvCxnSpPr>
          <p:nvPr/>
        </p:nvCxnSpPr>
        <p:spPr bwMode="auto">
          <a:xfrm flipV="1">
            <a:off x="2411760" y="5265204"/>
            <a:ext cx="504056" cy="14401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4" name="Shape 56"/>
          <p:cNvCxnSpPr>
            <a:stCxn id="14" idx="6"/>
            <a:endCxn id="18" idx="3"/>
          </p:cNvCxnSpPr>
          <p:nvPr/>
        </p:nvCxnSpPr>
        <p:spPr bwMode="auto">
          <a:xfrm flipV="1">
            <a:off x="3275856" y="4168361"/>
            <a:ext cx="412767" cy="1096843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Curved Connector 54"/>
          <p:cNvCxnSpPr>
            <a:stCxn id="18" idx="6"/>
            <a:endCxn id="31" idx="2"/>
          </p:cNvCxnSpPr>
          <p:nvPr/>
        </p:nvCxnSpPr>
        <p:spPr bwMode="auto">
          <a:xfrm flipV="1">
            <a:off x="3995936" y="3852428"/>
            <a:ext cx="580702" cy="18864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Curved Connector 55"/>
          <p:cNvCxnSpPr>
            <a:stCxn id="31" idx="1"/>
            <a:endCxn id="30" idx="4"/>
          </p:cNvCxnSpPr>
          <p:nvPr/>
        </p:nvCxnSpPr>
        <p:spPr bwMode="auto">
          <a:xfrm rot="16200000" flipV="1">
            <a:off x="4542626" y="3638395"/>
            <a:ext cx="152119" cy="21361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Shape 130"/>
          <p:cNvCxnSpPr>
            <a:stCxn id="30" idx="6"/>
            <a:endCxn id="12" idx="2"/>
          </p:cNvCxnSpPr>
          <p:nvPr/>
        </p:nvCxnSpPr>
        <p:spPr bwMode="auto">
          <a:xfrm flipV="1">
            <a:off x="4788024" y="2960948"/>
            <a:ext cx="432048" cy="43204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8" name="Curved Connector 132"/>
          <p:cNvCxnSpPr>
            <a:stCxn id="12" idx="1"/>
            <a:endCxn id="29" idx="6"/>
          </p:cNvCxnSpPr>
          <p:nvPr/>
        </p:nvCxnSpPr>
        <p:spPr bwMode="auto">
          <a:xfrm rot="16200000" flipV="1">
            <a:off x="4662011" y="2222866"/>
            <a:ext cx="232747" cy="98883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9" name="Curved Connector 58"/>
          <p:cNvCxnSpPr>
            <a:stCxn id="29" idx="3"/>
            <a:endCxn id="10" idx="7"/>
          </p:cNvCxnSpPr>
          <p:nvPr/>
        </p:nvCxnSpPr>
        <p:spPr bwMode="auto">
          <a:xfrm rot="5400000">
            <a:off x="3727185" y="2800209"/>
            <a:ext cx="321478" cy="17746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0" name="Curved Connector 136"/>
          <p:cNvCxnSpPr>
            <a:stCxn id="10" idx="5"/>
            <a:endCxn id="30" idx="0"/>
          </p:cNvCxnSpPr>
          <p:nvPr/>
        </p:nvCxnSpPr>
        <p:spPr bwMode="auto">
          <a:xfrm rot="5400000" flipH="1" flipV="1">
            <a:off x="4157953" y="2854215"/>
            <a:ext cx="91289" cy="808811"/>
          </a:xfrm>
          <a:prstGeom prst="curvedConnector5">
            <a:avLst>
              <a:gd name="adj1" fmla="val -250414"/>
              <a:gd name="adj2" fmla="val 42131"/>
              <a:gd name="adj3" fmla="val 350414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1" name="Curved Connector 60"/>
          <p:cNvCxnSpPr>
            <a:stCxn id="10" idx="3"/>
            <a:endCxn id="18" idx="0"/>
          </p:cNvCxnSpPr>
          <p:nvPr/>
        </p:nvCxnSpPr>
        <p:spPr bwMode="auto">
          <a:xfrm rot="16200000" flipH="1">
            <a:off x="3401870" y="3447001"/>
            <a:ext cx="556783" cy="27130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2" name="Curved Connector 61"/>
          <p:cNvCxnSpPr>
            <a:stCxn id="13" idx="5"/>
            <a:endCxn id="19" idx="1"/>
          </p:cNvCxnSpPr>
          <p:nvPr/>
        </p:nvCxnSpPr>
        <p:spPr bwMode="auto">
          <a:xfrm rot="16200000" flipH="1">
            <a:off x="2935097" y="3880329"/>
            <a:ext cx="825534" cy="111356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3" name="Shape 65"/>
          <p:cNvCxnSpPr>
            <a:stCxn id="19" idx="7"/>
            <a:endCxn id="21" idx="2"/>
          </p:cNvCxnSpPr>
          <p:nvPr/>
        </p:nvCxnSpPr>
        <p:spPr bwMode="auto">
          <a:xfrm rot="16200000" flipH="1">
            <a:off x="4373977" y="4635134"/>
            <a:ext cx="127293" cy="556783"/>
          </a:xfrm>
          <a:prstGeom prst="curvedConnector4">
            <a:avLst>
              <a:gd name="adj1" fmla="val -179586"/>
              <a:gd name="adj2" fmla="val 54735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4" name="Curved Connector 63"/>
          <p:cNvCxnSpPr>
            <a:stCxn id="23" idx="3"/>
            <a:endCxn id="24" idx="0"/>
          </p:cNvCxnSpPr>
          <p:nvPr/>
        </p:nvCxnSpPr>
        <p:spPr bwMode="auto">
          <a:xfrm rot="5400000">
            <a:off x="6282191" y="5230479"/>
            <a:ext cx="628791" cy="109684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5" name="Curved Connector 64"/>
          <p:cNvCxnSpPr>
            <a:stCxn id="21" idx="4"/>
            <a:endCxn id="22" idx="0"/>
          </p:cNvCxnSpPr>
          <p:nvPr/>
        </p:nvCxnSpPr>
        <p:spPr bwMode="auto">
          <a:xfrm rot="5400000">
            <a:off x="4608004" y="5445224"/>
            <a:ext cx="576064" cy="158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6" name="Shape 68"/>
          <p:cNvCxnSpPr>
            <a:stCxn id="16" idx="6"/>
            <a:endCxn id="24" idx="3"/>
          </p:cNvCxnSpPr>
          <p:nvPr/>
        </p:nvCxnSpPr>
        <p:spPr bwMode="auto">
          <a:xfrm>
            <a:off x="3923928" y="5913276"/>
            <a:ext cx="1996943" cy="487333"/>
          </a:xfrm>
          <a:prstGeom prst="curvedConnector4">
            <a:avLst>
              <a:gd name="adj1" fmla="val 48680"/>
              <a:gd name="adj2" fmla="val 14690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7" name="Curved Connector 66"/>
          <p:cNvCxnSpPr>
            <a:stCxn id="19" idx="4"/>
            <a:endCxn id="16" idx="7"/>
          </p:cNvCxnSpPr>
          <p:nvPr/>
        </p:nvCxnSpPr>
        <p:spPr bwMode="auto">
          <a:xfrm rot="5400000">
            <a:off x="3637176" y="5391218"/>
            <a:ext cx="628791" cy="16073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8" name="Curved Connector 67"/>
          <p:cNvCxnSpPr>
            <a:stCxn id="31" idx="5"/>
            <a:endCxn id="20" idx="1"/>
          </p:cNvCxnSpPr>
          <p:nvPr/>
        </p:nvCxnSpPr>
        <p:spPr bwMode="auto">
          <a:xfrm rot="16200000" flipH="1">
            <a:off x="5039340" y="3824332"/>
            <a:ext cx="366102" cy="67688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9" name="Shape 71"/>
          <p:cNvCxnSpPr>
            <a:stCxn id="34" idx="5"/>
            <a:endCxn id="23" idx="6"/>
          </p:cNvCxnSpPr>
          <p:nvPr/>
        </p:nvCxnSpPr>
        <p:spPr bwMode="auto">
          <a:xfrm rot="16200000" flipH="1">
            <a:off x="7201571" y="5086462"/>
            <a:ext cx="376763" cy="124735"/>
          </a:xfrm>
          <a:prstGeom prst="curvedConnector4">
            <a:avLst>
              <a:gd name="adj1" fmla="val 19112"/>
              <a:gd name="adj2" fmla="val 283269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Curved Connector 160"/>
          <p:cNvCxnSpPr>
            <a:stCxn id="34" idx="7"/>
            <a:endCxn id="35" idx="2"/>
          </p:cNvCxnSpPr>
          <p:nvPr/>
        </p:nvCxnSpPr>
        <p:spPr bwMode="auto">
          <a:xfrm rot="5400000" flipH="1" flipV="1">
            <a:off x="7361598" y="4538496"/>
            <a:ext cx="133355" cy="20138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Curved Connector 70"/>
          <p:cNvCxnSpPr>
            <a:stCxn id="35" idx="0"/>
            <a:endCxn id="32" idx="4"/>
          </p:cNvCxnSpPr>
          <p:nvPr/>
        </p:nvCxnSpPr>
        <p:spPr bwMode="auto">
          <a:xfrm rot="16200000" flipV="1">
            <a:off x="6792875" y="3476377"/>
            <a:ext cx="747464" cy="108475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Curved Connector 164"/>
          <p:cNvCxnSpPr>
            <a:stCxn id="28" idx="5"/>
            <a:endCxn id="32" idx="7"/>
          </p:cNvCxnSpPr>
          <p:nvPr/>
        </p:nvCxnSpPr>
        <p:spPr bwMode="auto">
          <a:xfrm rot="5400000">
            <a:off x="7346866" y="2636912"/>
            <a:ext cx="105454" cy="1296144"/>
          </a:xfrm>
          <a:prstGeom prst="curvedConnector5">
            <a:avLst>
              <a:gd name="adj1" fmla="val 216777"/>
              <a:gd name="adj2" fmla="val 59821"/>
              <a:gd name="adj3" fmla="val -116777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3" name="Curved Connector 166"/>
          <p:cNvCxnSpPr>
            <a:stCxn id="33" idx="6"/>
            <a:endCxn id="32" idx="3"/>
          </p:cNvCxnSpPr>
          <p:nvPr/>
        </p:nvCxnSpPr>
        <p:spPr bwMode="auto">
          <a:xfrm flipV="1">
            <a:off x="5656758" y="3592297"/>
            <a:ext cx="840177" cy="116115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4" name="Shape 76"/>
          <p:cNvCxnSpPr>
            <a:stCxn id="33" idx="1"/>
            <a:endCxn id="12" idx="6"/>
          </p:cNvCxnSpPr>
          <p:nvPr/>
        </p:nvCxnSpPr>
        <p:spPr bwMode="auto">
          <a:xfrm rot="5400000" flipH="1" flipV="1">
            <a:off x="5154693" y="3155701"/>
            <a:ext cx="620171" cy="230667"/>
          </a:xfrm>
          <a:prstGeom prst="curvedConnector4">
            <a:avLst>
              <a:gd name="adj1" fmla="val 31235"/>
              <a:gd name="adj2" fmla="val 199104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Shape 77"/>
          <p:cNvCxnSpPr>
            <a:stCxn id="33" idx="2"/>
            <a:endCxn id="31" idx="7"/>
          </p:cNvCxnSpPr>
          <p:nvPr/>
        </p:nvCxnSpPr>
        <p:spPr bwMode="auto">
          <a:xfrm rot="10800000" flipV="1">
            <a:off x="4883952" y="3708411"/>
            <a:ext cx="412767" cy="16723"/>
          </a:xfrm>
          <a:prstGeom prst="curvedConnector4">
            <a:avLst>
              <a:gd name="adj1" fmla="val 43613"/>
              <a:gd name="adj2" fmla="val -126698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6" name="Curved Connector 75"/>
          <p:cNvCxnSpPr>
            <a:stCxn id="20" idx="3"/>
            <a:endCxn id="21" idx="7"/>
          </p:cNvCxnSpPr>
          <p:nvPr/>
        </p:nvCxnSpPr>
        <p:spPr bwMode="auto">
          <a:xfrm rot="5400000">
            <a:off x="5167345" y="4456393"/>
            <a:ext cx="249470" cy="53750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Curved Connector 76"/>
          <p:cNvCxnSpPr>
            <a:stCxn id="20" idx="4"/>
            <a:endCxn id="26" idx="7"/>
          </p:cNvCxnSpPr>
          <p:nvPr/>
        </p:nvCxnSpPr>
        <p:spPr bwMode="auto">
          <a:xfrm rot="16200000" flipH="1">
            <a:off x="5401371" y="4939888"/>
            <a:ext cx="916823" cy="343317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Curved Connector 77"/>
          <p:cNvCxnSpPr>
            <a:stCxn id="22" idx="5"/>
            <a:endCxn id="24" idx="2"/>
          </p:cNvCxnSpPr>
          <p:nvPr/>
        </p:nvCxnSpPr>
        <p:spPr bwMode="auto">
          <a:xfrm rot="16200000" flipH="1">
            <a:off x="5329363" y="5734534"/>
            <a:ext cx="232747" cy="844815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9" name="Curved Connector 78"/>
          <p:cNvCxnSpPr>
            <a:stCxn id="24" idx="5"/>
            <a:endCxn id="27" idx="2"/>
          </p:cNvCxnSpPr>
          <p:nvPr/>
        </p:nvCxnSpPr>
        <p:spPr bwMode="auto">
          <a:xfrm rot="5400000" flipH="1" flipV="1">
            <a:off x="6390201" y="6130579"/>
            <a:ext cx="55285" cy="484775"/>
          </a:xfrm>
          <a:prstGeom prst="curvedConnector4">
            <a:avLst>
              <a:gd name="adj1" fmla="val -413494"/>
              <a:gd name="adj2" fmla="val 55438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Curved Connector 79"/>
          <p:cNvCxnSpPr>
            <a:stCxn id="25" idx="3"/>
            <a:endCxn id="27" idx="6"/>
          </p:cNvCxnSpPr>
          <p:nvPr/>
        </p:nvCxnSpPr>
        <p:spPr bwMode="auto">
          <a:xfrm rot="5400000">
            <a:off x="7218295" y="6058571"/>
            <a:ext cx="88731" cy="484775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1" name="Curved Connector 80"/>
          <p:cNvCxnSpPr>
            <a:stCxn id="23" idx="5"/>
            <a:endCxn id="25" idx="1"/>
          </p:cNvCxnSpPr>
          <p:nvPr/>
        </p:nvCxnSpPr>
        <p:spPr bwMode="auto">
          <a:xfrm rot="16200000" flipH="1">
            <a:off x="7183569" y="5680529"/>
            <a:ext cx="537502" cy="10545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Curved Connector 81"/>
          <p:cNvCxnSpPr>
            <a:stCxn id="35" idx="1"/>
            <a:endCxn id="33" idx="4"/>
          </p:cNvCxnSpPr>
          <p:nvPr/>
        </p:nvCxnSpPr>
        <p:spPr bwMode="auto">
          <a:xfrm rot="16200000" flipV="1">
            <a:off x="6250825" y="3114346"/>
            <a:ext cx="556783" cy="2104955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3" name="Curved Connector 82"/>
          <p:cNvCxnSpPr>
            <a:stCxn id="34" idx="4"/>
            <a:endCxn id="21" idx="5"/>
          </p:cNvCxnSpPr>
          <p:nvPr/>
        </p:nvCxnSpPr>
        <p:spPr bwMode="auto">
          <a:xfrm rot="5400000">
            <a:off x="6066167" y="3970339"/>
            <a:ext cx="91289" cy="2176963"/>
          </a:xfrm>
          <a:prstGeom prst="curvedConnector3">
            <a:avLst>
              <a:gd name="adj1" fmla="val 40817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4" name="Shape 86"/>
          <p:cNvCxnSpPr>
            <a:stCxn id="22" idx="6"/>
            <a:endCxn id="26" idx="1"/>
          </p:cNvCxnSpPr>
          <p:nvPr/>
        </p:nvCxnSpPr>
        <p:spPr bwMode="auto">
          <a:xfrm flipV="1">
            <a:off x="5076056" y="5569959"/>
            <a:ext cx="700799" cy="343317"/>
          </a:xfrm>
          <a:prstGeom prst="curvedConnector4">
            <a:avLst>
              <a:gd name="adj1" fmla="val 46238"/>
              <a:gd name="adj2" fmla="val 18194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Curved Connector 84"/>
          <p:cNvCxnSpPr>
            <a:stCxn id="18" idx="5"/>
            <a:endCxn id="21" idx="1"/>
          </p:cNvCxnSpPr>
          <p:nvPr/>
        </p:nvCxnSpPr>
        <p:spPr bwMode="auto">
          <a:xfrm rot="16200000" flipH="1">
            <a:off x="4015217" y="4096353"/>
            <a:ext cx="681518" cy="82553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8689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Minimum spanning tree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 smtClean="0"/>
              <a:t>Minimum spanning tree of a </a:t>
            </a:r>
            <a:r>
              <a:rPr lang="en-NZ" sz="2000" b="1" dirty="0" smtClean="0"/>
              <a:t>weighted</a:t>
            </a:r>
            <a:r>
              <a:rPr lang="en-NZ" sz="2000" dirty="0" smtClean="0"/>
              <a:t> connected, undirected graph is a </a:t>
            </a:r>
            <a:r>
              <a:rPr lang="en-NZ" sz="2000" dirty="0"/>
              <a:t>spanning tree with </a:t>
            </a:r>
            <a:r>
              <a:rPr lang="en-NZ" sz="2000" dirty="0" smtClean="0"/>
              <a:t>total weight no greater than the total weight </a:t>
            </a:r>
            <a:r>
              <a:rPr lang="en-NZ" sz="2000" dirty="0"/>
              <a:t>of </a:t>
            </a:r>
            <a:r>
              <a:rPr lang="en-NZ" sz="2000" dirty="0" smtClean="0"/>
              <a:t>any </a:t>
            </a:r>
            <a:r>
              <a:rPr lang="en-NZ" sz="2000" dirty="0"/>
              <a:t>other spanning tree. </a:t>
            </a:r>
            <a:endParaRPr lang="en-NZ" sz="2000" dirty="0" smtClean="0"/>
          </a:p>
          <a:p>
            <a:pPr>
              <a:spcBef>
                <a:spcPts val="1200"/>
              </a:spcBef>
            </a:pPr>
            <a:r>
              <a:rPr lang="en-NZ" sz="2000" dirty="0" smtClean="0"/>
              <a:t>Example use: </a:t>
            </a:r>
          </a:p>
          <a:p>
            <a:pPr lvl="1"/>
            <a:r>
              <a:rPr lang="en-NZ" sz="2000" dirty="0" smtClean="0"/>
              <a:t>Find cheapest way to connect a set of towns/substations/cell towers with power/communication lines.</a:t>
            </a:r>
            <a:endParaRPr lang="en-AU" sz="2000" dirty="0" smtClean="0"/>
          </a:p>
          <a:p>
            <a:pPr>
              <a:spcBef>
                <a:spcPts val="1200"/>
              </a:spcBef>
            </a:pPr>
            <a:r>
              <a:rPr lang="en-AU" sz="2000" dirty="0" smtClean="0"/>
              <a:t>May not be the </a:t>
            </a:r>
            <a:br>
              <a:rPr lang="en-AU" sz="2000" dirty="0" smtClean="0"/>
            </a:br>
            <a:r>
              <a:rPr lang="en-AU" sz="2000" dirty="0" smtClean="0"/>
              <a:t>shortest paths:  </a:t>
            </a:r>
            <a:endParaRPr lang="en-NZ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55776" y="3193232"/>
            <a:ext cx="6461401" cy="3692152"/>
            <a:chOff x="539552" y="2204864"/>
            <a:chExt cx="7344816" cy="4484241"/>
          </a:xfrm>
        </p:grpSpPr>
        <p:sp>
          <p:nvSpPr>
            <p:cNvPr id="5" name="Oval 4"/>
            <p:cNvSpPr/>
            <p:nvPr/>
          </p:nvSpPr>
          <p:spPr bwMode="auto">
            <a:xfrm>
              <a:off x="755576" y="2780928"/>
              <a:ext cx="360040" cy="360040"/>
            </a:xfrm>
            <a:prstGeom prst="ellipse">
              <a:avLst/>
            </a:prstGeom>
            <a:solidFill>
              <a:srgbClr val="33993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979712" y="4365104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691680" y="3068960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267744" y="2708920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39552" y="3933056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517576" y="3542928"/>
              <a:ext cx="360040" cy="360040"/>
            </a:xfrm>
            <a:prstGeom prst="ellipse">
              <a:avLst/>
            </a:prstGeom>
            <a:solidFill>
              <a:srgbClr val="3333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275856" y="299695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835696" y="5229200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004048" y="2780928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267744" y="371703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699792" y="5085184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115616" y="5301208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347864" y="5733256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683568" y="4941168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419872" y="3861048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635896" y="479715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92080" y="4293096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4499992" y="479715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499992" y="5733256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876256" y="515719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652120" y="6093296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236296" y="5949280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508104" y="551723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6444208" y="6165304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524328" y="2924944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3707904" y="2420888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4211960" y="3212976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4360614" y="3672408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228184" y="3284984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5080694" y="3528392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6804248" y="4653136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7312942" y="4392488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  <p:cxnSp>
          <p:nvCxnSpPr>
            <p:cNvPr id="37" name="Curved Connector 36"/>
            <p:cNvCxnSpPr>
              <a:stCxn id="5" idx="6"/>
              <a:endCxn id="7" idx="2"/>
            </p:cNvCxnSpPr>
            <p:nvPr/>
          </p:nvCxnSpPr>
          <p:spPr bwMode="auto">
            <a:xfrm>
              <a:off x="1115616" y="2960948"/>
              <a:ext cx="576064" cy="288032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Shape 88"/>
            <p:cNvCxnSpPr>
              <a:stCxn id="5" idx="7"/>
              <a:endCxn id="8" idx="1"/>
            </p:cNvCxnSpPr>
            <p:nvPr/>
          </p:nvCxnSpPr>
          <p:spPr bwMode="auto">
            <a:xfrm rot="5400000" flipH="1" flipV="1">
              <a:off x="1655676" y="2168860"/>
              <a:ext cx="72008" cy="1257582"/>
            </a:xfrm>
            <a:prstGeom prst="curvedConnector3">
              <a:avLst>
                <a:gd name="adj1" fmla="val 490689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9" name="Curved Connector 38"/>
            <p:cNvCxnSpPr>
              <a:stCxn id="8" idx="6"/>
              <a:endCxn id="30" idx="2"/>
            </p:cNvCxnSpPr>
            <p:nvPr/>
          </p:nvCxnSpPr>
          <p:spPr bwMode="auto">
            <a:xfrm flipV="1">
              <a:off x="2627784" y="2600908"/>
              <a:ext cx="1080120" cy="288032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Curved Connector 39"/>
            <p:cNvCxnSpPr>
              <a:stCxn id="8" idx="5"/>
              <a:endCxn id="19" idx="1"/>
            </p:cNvCxnSpPr>
            <p:nvPr/>
          </p:nvCxnSpPr>
          <p:spPr bwMode="auto">
            <a:xfrm rot="16200000" flipH="1">
              <a:off x="2575057" y="3016233"/>
              <a:ext cx="897542" cy="897542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Curved Connector 40"/>
            <p:cNvCxnSpPr>
              <a:stCxn id="8" idx="3"/>
              <a:endCxn id="14" idx="0"/>
            </p:cNvCxnSpPr>
            <p:nvPr/>
          </p:nvCxnSpPr>
          <p:spPr bwMode="auto">
            <a:xfrm rot="16200000" flipH="1">
              <a:off x="2033718" y="3302985"/>
              <a:ext cx="700799" cy="127293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Curved Connector 41"/>
            <p:cNvCxnSpPr>
              <a:stCxn id="8" idx="4"/>
              <a:endCxn id="15" idx="0"/>
            </p:cNvCxnSpPr>
            <p:nvPr/>
          </p:nvCxnSpPr>
          <p:spPr bwMode="auto">
            <a:xfrm rot="16200000" flipH="1">
              <a:off x="1655676" y="3861048"/>
              <a:ext cx="2016224" cy="432048"/>
            </a:xfrm>
            <a:prstGeom prst="curvedConnector3">
              <a:avLst>
                <a:gd name="adj1" fmla="val 26293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hape 98"/>
            <p:cNvCxnSpPr>
              <a:stCxn id="10" idx="6"/>
              <a:endCxn id="14" idx="2"/>
            </p:cNvCxnSpPr>
            <p:nvPr/>
          </p:nvCxnSpPr>
          <p:spPr bwMode="auto">
            <a:xfrm>
              <a:off x="1877616" y="3722948"/>
              <a:ext cx="390128" cy="174104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hape 45"/>
            <p:cNvCxnSpPr>
              <a:stCxn id="10" idx="2"/>
              <a:endCxn id="5" idx="5"/>
            </p:cNvCxnSpPr>
            <p:nvPr/>
          </p:nvCxnSpPr>
          <p:spPr bwMode="auto">
            <a:xfrm rot="10800000">
              <a:off x="1062890" y="3088242"/>
              <a:ext cx="454687" cy="634707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Curved Connector 44"/>
            <p:cNvCxnSpPr>
              <a:stCxn id="10" idx="0"/>
              <a:endCxn id="7" idx="3"/>
            </p:cNvCxnSpPr>
            <p:nvPr/>
          </p:nvCxnSpPr>
          <p:spPr bwMode="auto">
            <a:xfrm rot="5400000" flipH="1" flipV="1">
              <a:off x="1637674" y="3436196"/>
              <a:ext cx="166655" cy="46811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hape 104"/>
            <p:cNvCxnSpPr>
              <a:stCxn id="10" idx="3"/>
              <a:endCxn id="9" idx="7"/>
            </p:cNvCxnSpPr>
            <p:nvPr/>
          </p:nvCxnSpPr>
          <p:spPr bwMode="auto">
            <a:xfrm rot="5400000">
              <a:off x="1140813" y="3556293"/>
              <a:ext cx="135542" cy="72343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hape 48"/>
            <p:cNvCxnSpPr>
              <a:stCxn id="9" idx="5"/>
              <a:endCxn id="6" idx="2"/>
            </p:cNvCxnSpPr>
            <p:nvPr/>
          </p:nvCxnSpPr>
          <p:spPr bwMode="auto">
            <a:xfrm rot="16200000" flipH="1">
              <a:off x="1260911" y="3826322"/>
              <a:ext cx="304755" cy="1132847"/>
            </a:xfrm>
            <a:prstGeom prst="curvedConnector2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Curved Connector 47"/>
            <p:cNvCxnSpPr>
              <a:stCxn id="6" idx="3"/>
              <a:endCxn id="18" idx="7"/>
            </p:cNvCxnSpPr>
            <p:nvPr/>
          </p:nvCxnSpPr>
          <p:spPr bwMode="auto">
            <a:xfrm rot="5400000">
              <a:off x="1350921" y="4312377"/>
              <a:ext cx="321478" cy="104155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Curved Connector 48"/>
            <p:cNvCxnSpPr>
              <a:stCxn id="9" idx="4"/>
              <a:endCxn id="18" idx="0"/>
            </p:cNvCxnSpPr>
            <p:nvPr/>
          </p:nvCxnSpPr>
          <p:spPr bwMode="auto">
            <a:xfrm rot="16200000" flipH="1">
              <a:off x="467544" y="4545124"/>
              <a:ext cx="648072" cy="14401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hape 114"/>
            <p:cNvCxnSpPr>
              <a:stCxn id="14" idx="6"/>
              <a:endCxn id="19" idx="2"/>
            </p:cNvCxnSpPr>
            <p:nvPr/>
          </p:nvCxnSpPr>
          <p:spPr bwMode="auto">
            <a:xfrm>
              <a:off x="2627784" y="3897052"/>
              <a:ext cx="792088" cy="14401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Curved Connector 116"/>
            <p:cNvCxnSpPr>
              <a:stCxn id="12" idx="3"/>
              <a:endCxn id="16" idx="7"/>
            </p:cNvCxnSpPr>
            <p:nvPr/>
          </p:nvCxnSpPr>
          <p:spPr bwMode="auto">
            <a:xfrm rot="5400000" flipH="1">
              <a:off x="1564387" y="5212477"/>
              <a:ext cx="182578" cy="465494"/>
            </a:xfrm>
            <a:prstGeom prst="curvedConnector5">
              <a:avLst>
                <a:gd name="adj1" fmla="val -125207"/>
                <a:gd name="adj2" fmla="val 50000"/>
                <a:gd name="adj3" fmla="val 225207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Curved Connector 51"/>
            <p:cNvCxnSpPr>
              <a:stCxn id="6" idx="4"/>
              <a:endCxn id="12" idx="0"/>
            </p:cNvCxnSpPr>
            <p:nvPr/>
          </p:nvCxnSpPr>
          <p:spPr bwMode="auto">
            <a:xfrm rot="5400000">
              <a:off x="1835696" y="4905164"/>
              <a:ext cx="504056" cy="14401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Curved Connector 52"/>
            <p:cNvCxnSpPr>
              <a:stCxn id="17" idx="1"/>
              <a:endCxn id="12" idx="5"/>
            </p:cNvCxnSpPr>
            <p:nvPr/>
          </p:nvCxnSpPr>
          <p:spPr bwMode="auto">
            <a:xfrm rot="16200000" flipV="1">
              <a:off x="2647065" y="5032457"/>
              <a:ext cx="249470" cy="1257582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4" name="Curved Connector 53"/>
            <p:cNvCxnSpPr>
              <a:stCxn id="12" idx="6"/>
              <a:endCxn id="15" idx="2"/>
            </p:cNvCxnSpPr>
            <p:nvPr/>
          </p:nvCxnSpPr>
          <p:spPr bwMode="auto">
            <a:xfrm flipV="1">
              <a:off x="2195736" y="5265204"/>
              <a:ext cx="504056" cy="14401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5" name="Shape 56"/>
            <p:cNvCxnSpPr>
              <a:stCxn id="15" idx="6"/>
              <a:endCxn id="19" idx="3"/>
            </p:cNvCxnSpPr>
            <p:nvPr/>
          </p:nvCxnSpPr>
          <p:spPr bwMode="auto">
            <a:xfrm flipV="1">
              <a:off x="3059832" y="4168361"/>
              <a:ext cx="412767" cy="1096843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Curved Connector 55"/>
            <p:cNvCxnSpPr>
              <a:stCxn id="19" idx="6"/>
              <a:endCxn id="32" idx="2"/>
            </p:cNvCxnSpPr>
            <p:nvPr/>
          </p:nvCxnSpPr>
          <p:spPr bwMode="auto">
            <a:xfrm flipV="1">
              <a:off x="3779912" y="3852428"/>
              <a:ext cx="580702" cy="188640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7" name="Curved Connector 56"/>
            <p:cNvCxnSpPr>
              <a:stCxn id="32" idx="1"/>
              <a:endCxn id="31" idx="4"/>
            </p:cNvCxnSpPr>
            <p:nvPr/>
          </p:nvCxnSpPr>
          <p:spPr bwMode="auto">
            <a:xfrm rot="16200000" flipV="1">
              <a:off x="4326602" y="3638395"/>
              <a:ext cx="152119" cy="21361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hape 130"/>
            <p:cNvCxnSpPr>
              <a:stCxn id="31" idx="6"/>
              <a:endCxn id="13" idx="2"/>
            </p:cNvCxnSpPr>
            <p:nvPr/>
          </p:nvCxnSpPr>
          <p:spPr bwMode="auto">
            <a:xfrm flipV="1">
              <a:off x="4572000" y="2960948"/>
              <a:ext cx="432048" cy="43204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Curved Connector 132"/>
            <p:cNvCxnSpPr>
              <a:stCxn id="13" idx="1"/>
              <a:endCxn id="30" idx="5"/>
            </p:cNvCxnSpPr>
            <p:nvPr/>
          </p:nvCxnSpPr>
          <p:spPr bwMode="auto">
            <a:xfrm rot="16200000" flipV="1">
              <a:off x="4483269" y="2260149"/>
              <a:ext cx="105454" cy="1041558"/>
            </a:xfrm>
            <a:prstGeom prst="curvedConnector5">
              <a:avLst>
                <a:gd name="adj1" fmla="val 216777"/>
                <a:gd name="adj2" fmla="val 50000"/>
                <a:gd name="adj3" fmla="val -116777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Curved Connector 59"/>
            <p:cNvCxnSpPr>
              <a:stCxn id="30" idx="3"/>
              <a:endCxn id="11" idx="7"/>
            </p:cNvCxnSpPr>
            <p:nvPr/>
          </p:nvCxnSpPr>
          <p:spPr bwMode="auto">
            <a:xfrm rot="5400000">
              <a:off x="3511161" y="2800209"/>
              <a:ext cx="321478" cy="177462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Curved Connector 136"/>
            <p:cNvCxnSpPr>
              <a:stCxn id="11" idx="5"/>
              <a:endCxn id="31" idx="0"/>
            </p:cNvCxnSpPr>
            <p:nvPr/>
          </p:nvCxnSpPr>
          <p:spPr bwMode="auto">
            <a:xfrm rot="5400000" flipH="1" flipV="1">
              <a:off x="3941929" y="2854215"/>
              <a:ext cx="91289" cy="808811"/>
            </a:xfrm>
            <a:prstGeom prst="curvedConnector5">
              <a:avLst>
                <a:gd name="adj1" fmla="val -250414"/>
                <a:gd name="adj2" fmla="val 42131"/>
                <a:gd name="adj3" fmla="val 350414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Curved Connector 61"/>
            <p:cNvCxnSpPr>
              <a:stCxn id="11" idx="3"/>
              <a:endCxn id="19" idx="0"/>
            </p:cNvCxnSpPr>
            <p:nvPr/>
          </p:nvCxnSpPr>
          <p:spPr bwMode="auto">
            <a:xfrm rot="16200000" flipH="1">
              <a:off x="3185846" y="3447001"/>
              <a:ext cx="556783" cy="271309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Curved Connector 62"/>
            <p:cNvCxnSpPr>
              <a:stCxn id="14" idx="5"/>
              <a:endCxn id="20" idx="1"/>
            </p:cNvCxnSpPr>
            <p:nvPr/>
          </p:nvCxnSpPr>
          <p:spPr bwMode="auto">
            <a:xfrm rot="16200000" flipH="1">
              <a:off x="2719073" y="3880329"/>
              <a:ext cx="825534" cy="1113566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hape 65"/>
            <p:cNvCxnSpPr>
              <a:stCxn id="20" idx="7"/>
              <a:endCxn id="22" idx="2"/>
            </p:cNvCxnSpPr>
            <p:nvPr/>
          </p:nvCxnSpPr>
          <p:spPr bwMode="auto">
            <a:xfrm rot="16200000" flipH="1">
              <a:off x="4157953" y="4635134"/>
              <a:ext cx="127293" cy="556783"/>
            </a:xfrm>
            <a:prstGeom prst="curvedConnector4">
              <a:avLst>
                <a:gd name="adj1" fmla="val -179586"/>
                <a:gd name="adj2" fmla="val 54735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Curved Connector 64"/>
            <p:cNvCxnSpPr>
              <a:stCxn id="24" idx="3"/>
              <a:endCxn id="25" idx="0"/>
            </p:cNvCxnSpPr>
            <p:nvPr/>
          </p:nvCxnSpPr>
          <p:spPr bwMode="auto">
            <a:xfrm rot="5400000">
              <a:off x="6066167" y="5230479"/>
              <a:ext cx="628791" cy="1096843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Curved Connector 65"/>
            <p:cNvCxnSpPr>
              <a:stCxn id="22" idx="4"/>
              <a:endCxn id="23" idx="0"/>
            </p:cNvCxnSpPr>
            <p:nvPr/>
          </p:nvCxnSpPr>
          <p:spPr bwMode="auto">
            <a:xfrm rot="5400000">
              <a:off x="4391980" y="5445224"/>
              <a:ext cx="576064" cy="158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" name="Shape 68"/>
            <p:cNvCxnSpPr>
              <a:stCxn id="17" idx="6"/>
              <a:endCxn id="25" idx="3"/>
            </p:cNvCxnSpPr>
            <p:nvPr/>
          </p:nvCxnSpPr>
          <p:spPr bwMode="auto">
            <a:xfrm>
              <a:off x="3707904" y="5913276"/>
              <a:ext cx="1996943" cy="487333"/>
            </a:xfrm>
            <a:prstGeom prst="curvedConnector4">
              <a:avLst>
                <a:gd name="adj1" fmla="val 48680"/>
                <a:gd name="adj2" fmla="val 146908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" name="Curved Connector 67"/>
            <p:cNvCxnSpPr>
              <a:stCxn id="20" idx="4"/>
              <a:endCxn id="17" idx="7"/>
            </p:cNvCxnSpPr>
            <p:nvPr/>
          </p:nvCxnSpPr>
          <p:spPr bwMode="auto">
            <a:xfrm rot="5400000">
              <a:off x="3421152" y="5391218"/>
              <a:ext cx="628791" cy="160739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Curved Connector 68"/>
            <p:cNvCxnSpPr>
              <a:stCxn id="32" idx="5"/>
              <a:endCxn id="21" idx="1"/>
            </p:cNvCxnSpPr>
            <p:nvPr/>
          </p:nvCxnSpPr>
          <p:spPr bwMode="auto">
            <a:xfrm rot="16200000" flipH="1">
              <a:off x="4823316" y="3824332"/>
              <a:ext cx="366102" cy="676880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hape 71"/>
            <p:cNvCxnSpPr>
              <a:stCxn id="35" idx="5"/>
              <a:endCxn id="24" idx="6"/>
            </p:cNvCxnSpPr>
            <p:nvPr/>
          </p:nvCxnSpPr>
          <p:spPr bwMode="auto">
            <a:xfrm rot="16200000" flipH="1">
              <a:off x="6985547" y="5086462"/>
              <a:ext cx="376763" cy="124735"/>
            </a:xfrm>
            <a:prstGeom prst="curvedConnector4">
              <a:avLst>
                <a:gd name="adj1" fmla="val 19112"/>
                <a:gd name="adj2" fmla="val 283269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Curved Connector 160"/>
            <p:cNvCxnSpPr>
              <a:stCxn id="35" idx="7"/>
              <a:endCxn id="36" idx="2"/>
            </p:cNvCxnSpPr>
            <p:nvPr/>
          </p:nvCxnSpPr>
          <p:spPr bwMode="auto">
            <a:xfrm rot="5400000" flipH="1" flipV="1">
              <a:off x="7145574" y="4538496"/>
              <a:ext cx="133355" cy="201381"/>
            </a:xfrm>
            <a:prstGeom prst="curvedConnector2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Curved Connector 71"/>
            <p:cNvCxnSpPr>
              <a:stCxn id="36" idx="0"/>
              <a:endCxn id="33" idx="4"/>
            </p:cNvCxnSpPr>
            <p:nvPr/>
          </p:nvCxnSpPr>
          <p:spPr bwMode="auto">
            <a:xfrm rot="16200000" flipV="1">
              <a:off x="6576851" y="3476377"/>
              <a:ext cx="747464" cy="108475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Curved Connector 164"/>
            <p:cNvCxnSpPr>
              <a:stCxn id="29" idx="5"/>
              <a:endCxn id="33" idx="7"/>
            </p:cNvCxnSpPr>
            <p:nvPr/>
          </p:nvCxnSpPr>
          <p:spPr bwMode="auto">
            <a:xfrm rot="5400000">
              <a:off x="7130842" y="2636912"/>
              <a:ext cx="105454" cy="1296144"/>
            </a:xfrm>
            <a:prstGeom prst="curvedConnector5">
              <a:avLst>
                <a:gd name="adj1" fmla="val 216777"/>
                <a:gd name="adj2" fmla="val 59821"/>
                <a:gd name="adj3" fmla="val -116777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Curved Connector 166"/>
            <p:cNvCxnSpPr>
              <a:stCxn id="34" idx="6"/>
              <a:endCxn id="33" idx="3"/>
            </p:cNvCxnSpPr>
            <p:nvPr/>
          </p:nvCxnSpPr>
          <p:spPr bwMode="auto">
            <a:xfrm flipV="1">
              <a:off x="5440734" y="3592297"/>
              <a:ext cx="840177" cy="116115"/>
            </a:xfrm>
            <a:prstGeom prst="curvedConnector2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hape 76"/>
            <p:cNvCxnSpPr>
              <a:stCxn id="34" idx="1"/>
              <a:endCxn id="13" idx="6"/>
            </p:cNvCxnSpPr>
            <p:nvPr/>
          </p:nvCxnSpPr>
          <p:spPr bwMode="auto">
            <a:xfrm rot="5400000" flipH="1" flipV="1">
              <a:off x="4938669" y="3155701"/>
              <a:ext cx="620171" cy="230667"/>
            </a:xfrm>
            <a:prstGeom prst="curvedConnector4">
              <a:avLst>
                <a:gd name="adj1" fmla="val 31235"/>
                <a:gd name="adj2" fmla="val 199104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hape 77"/>
            <p:cNvCxnSpPr>
              <a:stCxn id="34" idx="2"/>
              <a:endCxn id="32" idx="7"/>
            </p:cNvCxnSpPr>
            <p:nvPr/>
          </p:nvCxnSpPr>
          <p:spPr bwMode="auto">
            <a:xfrm rot="10800000" flipV="1">
              <a:off x="4667928" y="3708411"/>
              <a:ext cx="412767" cy="16723"/>
            </a:xfrm>
            <a:prstGeom prst="curvedConnector4">
              <a:avLst>
                <a:gd name="adj1" fmla="val 43613"/>
                <a:gd name="adj2" fmla="val -1266980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Curved Connector 76"/>
            <p:cNvCxnSpPr>
              <a:stCxn id="21" idx="3"/>
              <a:endCxn id="22" idx="7"/>
            </p:cNvCxnSpPr>
            <p:nvPr/>
          </p:nvCxnSpPr>
          <p:spPr bwMode="auto">
            <a:xfrm rot="5400000">
              <a:off x="4951321" y="4456393"/>
              <a:ext cx="249470" cy="537502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Curved Connector 77"/>
            <p:cNvCxnSpPr>
              <a:stCxn id="21" idx="4"/>
              <a:endCxn id="27" idx="7"/>
            </p:cNvCxnSpPr>
            <p:nvPr/>
          </p:nvCxnSpPr>
          <p:spPr bwMode="auto">
            <a:xfrm rot="16200000" flipH="1">
              <a:off x="5185347" y="4939888"/>
              <a:ext cx="916823" cy="343317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Curved Connector 78"/>
            <p:cNvCxnSpPr>
              <a:stCxn id="23" idx="5"/>
              <a:endCxn id="25" idx="2"/>
            </p:cNvCxnSpPr>
            <p:nvPr/>
          </p:nvCxnSpPr>
          <p:spPr bwMode="auto">
            <a:xfrm rot="16200000" flipH="1">
              <a:off x="5113339" y="5734534"/>
              <a:ext cx="232747" cy="844815"/>
            </a:xfrm>
            <a:prstGeom prst="curvedConnector2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Curved Connector 79"/>
            <p:cNvCxnSpPr>
              <a:stCxn id="25" idx="5"/>
              <a:endCxn id="28" idx="2"/>
            </p:cNvCxnSpPr>
            <p:nvPr/>
          </p:nvCxnSpPr>
          <p:spPr bwMode="auto">
            <a:xfrm rot="5400000" flipH="1" flipV="1">
              <a:off x="6174177" y="6130579"/>
              <a:ext cx="55285" cy="484775"/>
            </a:xfrm>
            <a:prstGeom prst="curvedConnector4">
              <a:avLst>
                <a:gd name="adj1" fmla="val -413494"/>
                <a:gd name="adj2" fmla="val 55438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Curved Connector 80"/>
            <p:cNvCxnSpPr>
              <a:stCxn id="26" idx="3"/>
              <a:endCxn id="28" idx="6"/>
            </p:cNvCxnSpPr>
            <p:nvPr/>
          </p:nvCxnSpPr>
          <p:spPr bwMode="auto">
            <a:xfrm rot="5400000">
              <a:off x="7002271" y="6058571"/>
              <a:ext cx="88731" cy="484775"/>
            </a:xfrm>
            <a:prstGeom prst="curvedConnector2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Curved Connector 81"/>
            <p:cNvCxnSpPr>
              <a:stCxn id="24" idx="5"/>
              <a:endCxn id="26" idx="1"/>
            </p:cNvCxnSpPr>
            <p:nvPr/>
          </p:nvCxnSpPr>
          <p:spPr bwMode="auto">
            <a:xfrm rot="16200000" flipH="1">
              <a:off x="6967545" y="5680529"/>
              <a:ext cx="537502" cy="105454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Curved Connector 82"/>
            <p:cNvCxnSpPr>
              <a:stCxn id="36" idx="1"/>
              <a:endCxn id="34" idx="4"/>
            </p:cNvCxnSpPr>
            <p:nvPr/>
          </p:nvCxnSpPr>
          <p:spPr bwMode="auto">
            <a:xfrm rot="16200000" flipV="1">
              <a:off x="6034801" y="3114346"/>
              <a:ext cx="556783" cy="2104955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Curved Connector 83"/>
            <p:cNvCxnSpPr>
              <a:stCxn id="35" idx="4"/>
              <a:endCxn id="22" idx="5"/>
            </p:cNvCxnSpPr>
            <p:nvPr/>
          </p:nvCxnSpPr>
          <p:spPr bwMode="auto">
            <a:xfrm rot="5400000">
              <a:off x="5850143" y="3970339"/>
              <a:ext cx="91289" cy="2176963"/>
            </a:xfrm>
            <a:prstGeom prst="curvedConnector3">
              <a:avLst>
                <a:gd name="adj1" fmla="val 408172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hape 86"/>
            <p:cNvCxnSpPr>
              <a:stCxn id="23" idx="6"/>
              <a:endCxn id="27" idx="1"/>
            </p:cNvCxnSpPr>
            <p:nvPr/>
          </p:nvCxnSpPr>
          <p:spPr bwMode="auto">
            <a:xfrm flipV="1">
              <a:off x="4860032" y="5569959"/>
              <a:ext cx="700799" cy="343317"/>
            </a:xfrm>
            <a:prstGeom prst="curvedConnector4">
              <a:avLst>
                <a:gd name="adj1" fmla="val 46238"/>
                <a:gd name="adj2" fmla="val 181944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Curved Connector 85"/>
            <p:cNvCxnSpPr>
              <a:stCxn id="19" idx="5"/>
              <a:endCxn id="22" idx="1"/>
            </p:cNvCxnSpPr>
            <p:nvPr/>
          </p:nvCxnSpPr>
          <p:spPr bwMode="auto">
            <a:xfrm rot="16200000" flipH="1">
              <a:off x="3799193" y="4096353"/>
              <a:ext cx="681518" cy="825534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1475656" y="22048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0000"/>
                  </a:solidFill>
                </a:rPr>
                <a:t>1</a:t>
              </a:r>
              <a:endParaRPr lang="en-NZ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15816" y="24928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0000"/>
                  </a:solidFill>
                </a:rPr>
                <a:t>1</a:t>
              </a:r>
              <a:endParaRPr lang="en-NZ" dirty="0">
                <a:solidFill>
                  <a:srgbClr val="00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355976" y="256490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0000"/>
                  </a:solidFill>
                </a:rPr>
                <a:t>1</a:t>
              </a:r>
              <a:endParaRPr lang="en-NZ" dirty="0">
                <a:solidFill>
                  <a:srgbClr val="0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508104" y="290519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0000"/>
                  </a:solidFill>
                </a:rPr>
                <a:t>1</a:t>
              </a:r>
              <a:endParaRPr lang="en-NZ" dirty="0">
                <a:solidFill>
                  <a:srgbClr val="000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96136" y="33569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0000"/>
                  </a:solidFill>
                </a:rPr>
                <a:t>1</a:t>
              </a:r>
              <a:endParaRPr lang="en-NZ" dirty="0">
                <a:solidFill>
                  <a:srgbClr val="00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736220" y="376929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0000"/>
                  </a:solidFill>
                </a:rPr>
                <a:t>1</a:t>
              </a:r>
              <a:endParaRPr lang="en-NZ" dirty="0">
                <a:solidFill>
                  <a:srgbClr val="00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76256" y="436510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0000"/>
                  </a:solidFill>
                </a:rPr>
                <a:t>1</a:t>
              </a:r>
              <a:endParaRPr lang="en-NZ" dirty="0">
                <a:solidFill>
                  <a:srgbClr val="0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52320" y="501317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0000"/>
                  </a:solidFill>
                </a:rPr>
                <a:t>1</a:t>
              </a:r>
              <a:endParaRPr lang="en-NZ" dirty="0">
                <a:solidFill>
                  <a:srgbClr val="00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67944" y="47971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0000"/>
                  </a:solidFill>
                </a:rPr>
                <a:t>1</a:t>
              </a:r>
              <a:endParaRPr lang="en-NZ" dirty="0">
                <a:solidFill>
                  <a:srgbClr val="00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495860" y="528146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0000"/>
                  </a:solidFill>
                </a:rPr>
                <a:t>1</a:t>
              </a:r>
              <a:endParaRPr lang="en-NZ" dirty="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99792" y="564150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0000"/>
                  </a:solidFill>
                </a:rPr>
                <a:t>1</a:t>
              </a:r>
              <a:endParaRPr lang="en-NZ" dirty="0">
                <a:solidFill>
                  <a:srgbClr val="00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055700" y="48691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0000"/>
                  </a:solidFill>
                </a:rPr>
                <a:t>1</a:t>
              </a:r>
              <a:endParaRPr lang="en-NZ" dirty="0">
                <a:solidFill>
                  <a:srgbClr val="00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59632" y="44893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0000"/>
                  </a:solidFill>
                </a:rPr>
                <a:t>1</a:t>
              </a:r>
              <a:endParaRPr lang="en-NZ" dirty="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47588" y="38610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0000"/>
                  </a:solidFill>
                </a:rPr>
                <a:t>1</a:t>
              </a:r>
              <a:endParaRPr lang="en-NZ" dirty="0">
                <a:solidFill>
                  <a:srgbClr val="00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99592" y="33372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0000"/>
                  </a:solidFill>
                </a:rPr>
                <a:t>5</a:t>
              </a:r>
              <a:endParaRPr lang="en-NZ" dirty="0">
                <a:solidFill>
                  <a:srgbClr val="00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164288" y="54974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0000"/>
                  </a:solidFill>
                </a:rPr>
                <a:t>1</a:t>
              </a:r>
              <a:endParaRPr lang="en-NZ" dirty="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876256" y="62895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0000"/>
                  </a:solidFill>
                </a:rPr>
                <a:t>1</a:t>
              </a:r>
              <a:endParaRPr lang="en-NZ" dirty="0">
                <a:solidFill>
                  <a:srgbClr val="00000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40152" y="638132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0000"/>
                  </a:solidFill>
                </a:rPr>
                <a:t>1</a:t>
              </a:r>
              <a:endParaRPr lang="en-NZ" dirty="0">
                <a:solidFill>
                  <a:srgbClr val="00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76056" y="594928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0000"/>
                  </a:solidFill>
                </a:rPr>
                <a:t>1</a:t>
              </a:r>
              <a:endParaRPr lang="en-NZ" dirty="0">
                <a:solidFill>
                  <a:srgbClr val="00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427984" y="53012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0000"/>
                  </a:solidFill>
                </a:rPr>
                <a:t>1</a:t>
              </a:r>
              <a:endParaRPr lang="en-NZ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048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Prims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sz="2400" dirty="0" smtClean="0"/>
              <a:t>Minimum Spanning Tree:</a:t>
            </a:r>
          </a:p>
          <a:p>
            <a:pPr lvl="1">
              <a:buNone/>
            </a:pPr>
            <a:r>
              <a:rPr lang="en-NZ" sz="2400" dirty="0"/>
              <a:t>Idea:  Grow the spanning tree from a seed node, always choosing the lowest weight edge to an unconnected node.</a:t>
            </a:r>
          </a:p>
          <a:p>
            <a:pPr lvl="1">
              <a:buNone/>
            </a:pPr>
            <a:endParaRPr lang="en-NZ" sz="2400" dirty="0" smtClean="0"/>
          </a:p>
          <a:p>
            <a:pPr lvl="1">
              <a:buNone/>
            </a:pPr>
            <a:endParaRPr lang="en-NZ" sz="2400" dirty="0" smtClean="0"/>
          </a:p>
          <a:p>
            <a:pPr lvl="1">
              <a:buNone/>
            </a:pPr>
            <a:endParaRPr lang="en-NZ" sz="2400" dirty="0" smtClean="0"/>
          </a:p>
          <a:p>
            <a:pPr lvl="1">
              <a:buNone/>
            </a:pPr>
            <a:endParaRPr lang="en-NZ" sz="2400" dirty="0" smtClean="0"/>
          </a:p>
          <a:p>
            <a:pPr lvl="1">
              <a:buNone/>
            </a:pPr>
            <a:endParaRPr lang="en-NZ" sz="2400" dirty="0" smtClean="0"/>
          </a:p>
          <a:p>
            <a:pPr lvl="1">
              <a:buNone/>
            </a:pPr>
            <a:endParaRPr lang="en-NZ" sz="2400" dirty="0" smtClean="0"/>
          </a:p>
          <a:p>
            <a:pPr lvl="1">
              <a:buNone/>
            </a:pPr>
            <a:endParaRPr lang="en-NZ" sz="2400" dirty="0" smtClean="0"/>
          </a:p>
          <a:p>
            <a:pPr lvl="1">
              <a:buNone/>
            </a:pPr>
            <a:endParaRPr lang="en-NZ" sz="2400" dirty="0" smtClean="0"/>
          </a:p>
          <a:p>
            <a:pPr lvl="1">
              <a:buNone/>
            </a:pPr>
            <a:endParaRPr lang="en-NZ" sz="2400" dirty="0" smtClean="0"/>
          </a:p>
          <a:p>
            <a:pPr lvl="1">
              <a:buNone/>
            </a:pPr>
            <a:endParaRPr lang="en-NZ" sz="2400" dirty="0" smtClean="0"/>
          </a:p>
          <a:p>
            <a:pPr lvl="1">
              <a:buNone/>
            </a:pPr>
            <a:endParaRPr lang="en-NZ" sz="2400" dirty="0"/>
          </a:p>
        </p:txBody>
      </p:sp>
      <p:sp>
        <p:nvSpPr>
          <p:cNvPr id="4" name="Oval 3"/>
          <p:cNvSpPr/>
          <p:nvPr/>
        </p:nvSpPr>
        <p:spPr bwMode="auto">
          <a:xfrm>
            <a:off x="1835696" y="3023457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131840" y="2519401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220072" y="2879441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092280" y="4247593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092280" y="3023457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851920" y="3743537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I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195736" y="4103577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H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347864" y="5471729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076056" y="4679641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J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012160" y="5399721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F</a:t>
            </a:r>
            <a:endParaRPr kumimoji="0" lang="en-NZ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6" name="Straight Connector 15"/>
          <p:cNvCxnSpPr>
            <a:stCxn id="4" idx="4"/>
            <a:endCxn id="11" idx="0"/>
          </p:cNvCxnSpPr>
          <p:nvPr/>
        </p:nvCxnSpPr>
        <p:spPr bwMode="auto">
          <a:xfrm rot="16200000" flipH="1">
            <a:off x="1979712" y="3635525"/>
            <a:ext cx="576064" cy="3600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/>
          <p:cNvCxnSpPr>
            <a:stCxn id="6" idx="2"/>
            <a:endCxn id="4" idx="7"/>
          </p:cNvCxnSpPr>
          <p:nvPr/>
        </p:nvCxnSpPr>
        <p:spPr bwMode="auto">
          <a:xfrm rot="10800000" flipV="1">
            <a:off x="2265936" y="2771428"/>
            <a:ext cx="865905" cy="32584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Arrow Connector 19"/>
          <p:cNvCxnSpPr>
            <a:stCxn id="10" idx="6"/>
            <a:endCxn id="8" idx="2"/>
          </p:cNvCxnSpPr>
          <p:nvPr/>
        </p:nvCxnSpPr>
        <p:spPr bwMode="auto">
          <a:xfrm>
            <a:off x="4355976" y="3995565"/>
            <a:ext cx="2736304" cy="50405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stCxn id="10" idx="1"/>
            <a:endCxn id="6" idx="5"/>
          </p:cNvCxnSpPr>
          <p:nvPr/>
        </p:nvCxnSpPr>
        <p:spPr bwMode="auto">
          <a:xfrm rot="16200000" flipV="1">
            <a:off x="3310051" y="3201668"/>
            <a:ext cx="867714" cy="36365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/>
          <p:cNvCxnSpPr>
            <a:stCxn id="10" idx="7"/>
            <a:endCxn id="7" idx="3"/>
          </p:cNvCxnSpPr>
          <p:nvPr/>
        </p:nvCxnSpPr>
        <p:spPr bwMode="auto">
          <a:xfrm rot="5400000" flipH="1" flipV="1">
            <a:off x="4534187" y="3057652"/>
            <a:ext cx="507674" cy="101173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Straight Connector 29"/>
          <p:cNvCxnSpPr>
            <a:stCxn id="7" idx="6"/>
            <a:endCxn id="9" idx="2"/>
          </p:cNvCxnSpPr>
          <p:nvPr/>
        </p:nvCxnSpPr>
        <p:spPr bwMode="auto">
          <a:xfrm>
            <a:off x="5724128" y="3131469"/>
            <a:ext cx="1368152" cy="14401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Straight Connector 31"/>
          <p:cNvCxnSpPr>
            <a:stCxn id="9" idx="4"/>
            <a:endCxn id="8" idx="0"/>
          </p:cNvCxnSpPr>
          <p:nvPr/>
        </p:nvCxnSpPr>
        <p:spPr bwMode="auto">
          <a:xfrm rot="5400000">
            <a:off x="6984268" y="3887553"/>
            <a:ext cx="72008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Straight Connector 33"/>
          <p:cNvCxnSpPr>
            <a:stCxn id="9" idx="3"/>
            <a:endCxn id="13" idx="7"/>
          </p:cNvCxnSpPr>
          <p:nvPr/>
        </p:nvCxnSpPr>
        <p:spPr bwMode="auto">
          <a:xfrm rot="5400000">
            <a:off x="5686315" y="3273676"/>
            <a:ext cx="1299762" cy="165980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6" name="Straight Connector 35"/>
          <p:cNvCxnSpPr>
            <a:stCxn id="7" idx="4"/>
            <a:endCxn id="13" idx="0"/>
          </p:cNvCxnSpPr>
          <p:nvPr/>
        </p:nvCxnSpPr>
        <p:spPr bwMode="auto">
          <a:xfrm rot="5400000">
            <a:off x="4752020" y="3959561"/>
            <a:ext cx="1296144" cy="14401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/>
          <p:cNvCxnSpPr>
            <a:stCxn id="10" idx="5"/>
            <a:endCxn id="13" idx="1"/>
          </p:cNvCxnSpPr>
          <p:nvPr/>
        </p:nvCxnSpPr>
        <p:spPr bwMode="auto">
          <a:xfrm rot="16200000" flipH="1">
            <a:off x="4426175" y="4029760"/>
            <a:ext cx="579682" cy="86771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Connector 39"/>
          <p:cNvCxnSpPr>
            <a:stCxn id="13" idx="2"/>
            <a:endCxn id="11" idx="6"/>
          </p:cNvCxnSpPr>
          <p:nvPr/>
        </p:nvCxnSpPr>
        <p:spPr bwMode="auto">
          <a:xfrm rot="10800000">
            <a:off x="2699792" y="4355605"/>
            <a:ext cx="2376264" cy="57606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>
            <a:stCxn id="6" idx="4"/>
            <a:endCxn id="12" idx="0"/>
          </p:cNvCxnSpPr>
          <p:nvPr/>
        </p:nvCxnSpPr>
        <p:spPr bwMode="auto">
          <a:xfrm rot="16200000" flipH="1">
            <a:off x="2267744" y="4139581"/>
            <a:ext cx="2448272" cy="21602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/>
          <p:cNvCxnSpPr>
            <a:stCxn id="11" idx="5"/>
            <a:endCxn id="12" idx="1"/>
          </p:cNvCxnSpPr>
          <p:nvPr/>
        </p:nvCxnSpPr>
        <p:spPr bwMode="auto">
          <a:xfrm rot="16200000" flipH="1">
            <a:off x="2517963" y="4641828"/>
            <a:ext cx="1011730" cy="79570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/>
          <p:cNvCxnSpPr>
            <a:stCxn id="10" idx="4"/>
            <a:endCxn id="12" idx="7"/>
          </p:cNvCxnSpPr>
          <p:nvPr/>
        </p:nvCxnSpPr>
        <p:spPr bwMode="auto">
          <a:xfrm rot="5400000">
            <a:off x="3292050" y="4733647"/>
            <a:ext cx="1297953" cy="32584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Straight Connector 47"/>
          <p:cNvCxnSpPr>
            <a:stCxn id="13" idx="3"/>
            <a:endCxn id="12" idx="6"/>
          </p:cNvCxnSpPr>
          <p:nvPr/>
        </p:nvCxnSpPr>
        <p:spPr bwMode="auto">
          <a:xfrm rot="5400000">
            <a:off x="4193959" y="4767842"/>
            <a:ext cx="613877" cy="129795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0" name="Straight Connector 49"/>
          <p:cNvCxnSpPr>
            <a:stCxn id="12" idx="5"/>
            <a:endCxn id="14" idx="2"/>
          </p:cNvCxnSpPr>
          <p:nvPr/>
        </p:nvCxnSpPr>
        <p:spPr bwMode="auto">
          <a:xfrm rot="5400000" flipH="1" flipV="1">
            <a:off x="4770021" y="4659830"/>
            <a:ext cx="250219" cy="223405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2" name="Straight Connector 51"/>
          <p:cNvCxnSpPr>
            <a:stCxn id="8" idx="4"/>
            <a:endCxn id="14" idx="7"/>
          </p:cNvCxnSpPr>
          <p:nvPr/>
        </p:nvCxnSpPr>
        <p:spPr bwMode="auto">
          <a:xfrm rot="5400000">
            <a:off x="6532410" y="4661639"/>
            <a:ext cx="721889" cy="90190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4" name="Straight Connector 53"/>
          <p:cNvCxnSpPr>
            <a:stCxn id="13" idx="5"/>
            <a:endCxn id="14" idx="1"/>
          </p:cNvCxnSpPr>
          <p:nvPr/>
        </p:nvCxnSpPr>
        <p:spPr bwMode="auto">
          <a:xfrm rot="16200000" flipH="1">
            <a:off x="5614307" y="5001868"/>
            <a:ext cx="363658" cy="57968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Straight Connector 55"/>
          <p:cNvCxnSpPr>
            <a:stCxn id="6" idx="6"/>
            <a:endCxn id="7" idx="1"/>
          </p:cNvCxnSpPr>
          <p:nvPr/>
        </p:nvCxnSpPr>
        <p:spPr bwMode="auto">
          <a:xfrm>
            <a:off x="3635896" y="2771429"/>
            <a:ext cx="1657993" cy="18182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6" name="Straight Connector 75"/>
          <p:cNvCxnSpPr>
            <a:stCxn id="4" idx="6"/>
            <a:endCxn id="10" idx="2"/>
          </p:cNvCxnSpPr>
          <p:nvPr/>
        </p:nvCxnSpPr>
        <p:spPr bwMode="auto">
          <a:xfrm>
            <a:off x="2339752" y="3275485"/>
            <a:ext cx="1512168" cy="72008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4254964" y="275809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5</a:t>
            </a:r>
            <a:endParaRPr lang="en-NZ" dirty="0"/>
          </a:p>
        </p:txBody>
      </p:sp>
      <p:sp>
        <p:nvSpPr>
          <p:cNvPr id="78" name="TextBox 77"/>
          <p:cNvSpPr txBox="1"/>
          <p:nvPr/>
        </p:nvSpPr>
        <p:spPr>
          <a:xfrm>
            <a:off x="6249804" y="279961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79" name="TextBox 78"/>
          <p:cNvSpPr txBox="1"/>
          <p:nvPr/>
        </p:nvSpPr>
        <p:spPr>
          <a:xfrm>
            <a:off x="3742098" y="320965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3</a:t>
            </a:r>
            <a:endParaRPr lang="en-NZ" dirty="0"/>
          </a:p>
        </p:txBody>
      </p:sp>
      <p:sp>
        <p:nvSpPr>
          <p:cNvPr id="80" name="TextBox 79"/>
          <p:cNvSpPr txBox="1"/>
          <p:nvPr/>
        </p:nvSpPr>
        <p:spPr>
          <a:xfrm>
            <a:off x="2651346" y="282327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7</a:t>
            </a:r>
            <a:endParaRPr lang="en-NZ" dirty="0"/>
          </a:p>
        </p:txBody>
      </p:sp>
      <p:sp>
        <p:nvSpPr>
          <p:cNvPr id="81" name="TextBox 80"/>
          <p:cNvSpPr txBox="1"/>
          <p:nvPr/>
        </p:nvSpPr>
        <p:spPr>
          <a:xfrm>
            <a:off x="4796515" y="5668729"/>
            <a:ext cx="612407" cy="47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25</a:t>
            </a:r>
            <a:endParaRPr lang="en-NZ" dirty="0"/>
          </a:p>
        </p:txBody>
      </p:sp>
      <p:sp>
        <p:nvSpPr>
          <p:cNvPr id="82" name="TextBox 81"/>
          <p:cNvSpPr txBox="1"/>
          <p:nvPr/>
        </p:nvSpPr>
        <p:spPr>
          <a:xfrm>
            <a:off x="4497927" y="3262965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9</a:t>
            </a:r>
            <a:endParaRPr lang="en-NZ" dirty="0"/>
          </a:p>
        </p:txBody>
      </p:sp>
      <p:sp>
        <p:nvSpPr>
          <p:cNvPr id="83" name="TextBox 82"/>
          <p:cNvSpPr txBox="1"/>
          <p:nvPr/>
        </p:nvSpPr>
        <p:spPr>
          <a:xfrm>
            <a:off x="3241661" y="396467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6</a:t>
            </a:r>
            <a:endParaRPr lang="en-NZ" dirty="0"/>
          </a:p>
        </p:txBody>
      </p:sp>
      <p:sp>
        <p:nvSpPr>
          <p:cNvPr id="84" name="TextBox 83"/>
          <p:cNvSpPr txBox="1"/>
          <p:nvPr/>
        </p:nvSpPr>
        <p:spPr>
          <a:xfrm>
            <a:off x="5149873" y="356633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2</a:t>
            </a:r>
            <a:endParaRPr lang="en-NZ" dirty="0"/>
          </a:p>
        </p:txBody>
      </p:sp>
      <p:sp>
        <p:nvSpPr>
          <p:cNvPr id="85" name="TextBox 84"/>
          <p:cNvSpPr txBox="1"/>
          <p:nvPr/>
        </p:nvSpPr>
        <p:spPr>
          <a:xfrm>
            <a:off x="4301704" y="468665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3</a:t>
            </a:r>
            <a:endParaRPr lang="en-NZ" dirty="0"/>
          </a:p>
        </p:txBody>
      </p:sp>
      <p:sp>
        <p:nvSpPr>
          <p:cNvPr id="86" name="TextBox 85"/>
          <p:cNvSpPr txBox="1"/>
          <p:nvPr/>
        </p:nvSpPr>
        <p:spPr>
          <a:xfrm>
            <a:off x="6743515" y="4994427"/>
            <a:ext cx="61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23</a:t>
            </a:r>
            <a:endParaRPr lang="en-NZ" dirty="0"/>
          </a:p>
        </p:txBody>
      </p:sp>
      <p:sp>
        <p:nvSpPr>
          <p:cNvPr id="87" name="TextBox 86"/>
          <p:cNvSpPr txBox="1"/>
          <p:nvPr/>
        </p:nvSpPr>
        <p:spPr>
          <a:xfrm>
            <a:off x="6536708" y="380793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88" name="TextBox 87"/>
          <p:cNvSpPr txBox="1"/>
          <p:nvPr/>
        </p:nvSpPr>
        <p:spPr>
          <a:xfrm>
            <a:off x="5639545" y="4961019"/>
            <a:ext cx="610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18</a:t>
            </a:r>
            <a:endParaRPr lang="en-NZ" dirty="0"/>
          </a:p>
        </p:txBody>
      </p:sp>
      <p:sp>
        <p:nvSpPr>
          <p:cNvPr id="89" name="TextBox 88"/>
          <p:cNvSpPr txBox="1"/>
          <p:nvPr/>
        </p:nvSpPr>
        <p:spPr>
          <a:xfrm>
            <a:off x="7308304" y="3887553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4</a:t>
            </a:r>
            <a:endParaRPr lang="en-NZ" dirty="0"/>
          </a:p>
        </p:txBody>
      </p:sp>
      <p:sp>
        <p:nvSpPr>
          <p:cNvPr id="90" name="TextBox 89"/>
          <p:cNvSpPr txBox="1"/>
          <p:nvPr/>
        </p:nvSpPr>
        <p:spPr>
          <a:xfrm>
            <a:off x="5559458" y="3887553"/>
            <a:ext cx="52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17</a:t>
            </a:r>
            <a:endParaRPr lang="en-NZ" dirty="0"/>
          </a:p>
        </p:txBody>
      </p:sp>
      <p:sp>
        <p:nvSpPr>
          <p:cNvPr id="91" name="TextBox 90"/>
          <p:cNvSpPr txBox="1"/>
          <p:nvPr/>
        </p:nvSpPr>
        <p:spPr>
          <a:xfrm>
            <a:off x="2593590" y="4911924"/>
            <a:ext cx="53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10</a:t>
            </a:r>
            <a:endParaRPr lang="en-NZ" dirty="0"/>
          </a:p>
        </p:txBody>
      </p:sp>
      <p:sp>
        <p:nvSpPr>
          <p:cNvPr id="92" name="TextBox 91"/>
          <p:cNvSpPr txBox="1"/>
          <p:nvPr/>
        </p:nvSpPr>
        <p:spPr>
          <a:xfrm>
            <a:off x="3671058" y="475803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8</a:t>
            </a:r>
            <a:endParaRPr lang="en-NZ" dirty="0"/>
          </a:p>
        </p:txBody>
      </p:sp>
      <p:sp>
        <p:nvSpPr>
          <p:cNvPr id="93" name="TextBox 92"/>
          <p:cNvSpPr txBox="1"/>
          <p:nvPr/>
        </p:nvSpPr>
        <p:spPr>
          <a:xfrm>
            <a:off x="2664622" y="340962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4</a:t>
            </a:r>
            <a:endParaRPr lang="en-NZ" dirty="0"/>
          </a:p>
        </p:txBody>
      </p:sp>
      <p:sp>
        <p:nvSpPr>
          <p:cNvPr id="94" name="TextBox 93"/>
          <p:cNvSpPr txBox="1"/>
          <p:nvPr/>
        </p:nvSpPr>
        <p:spPr>
          <a:xfrm>
            <a:off x="1771116" y="3620824"/>
            <a:ext cx="61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10</a:t>
            </a:r>
            <a:endParaRPr lang="en-NZ" dirty="0"/>
          </a:p>
        </p:txBody>
      </p:sp>
      <p:sp>
        <p:nvSpPr>
          <p:cNvPr id="95" name="TextBox 94"/>
          <p:cNvSpPr txBox="1"/>
          <p:nvPr/>
        </p:nvSpPr>
        <p:spPr>
          <a:xfrm>
            <a:off x="4445720" y="5212692"/>
            <a:ext cx="649880" cy="47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14</a:t>
            </a:r>
            <a:endParaRPr lang="en-NZ" dirty="0"/>
          </a:p>
        </p:txBody>
      </p:sp>
      <p:sp>
        <p:nvSpPr>
          <p:cNvPr id="96" name="TextBox 95"/>
          <p:cNvSpPr txBox="1"/>
          <p:nvPr/>
        </p:nvSpPr>
        <p:spPr>
          <a:xfrm>
            <a:off x="4427984" y="4294479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6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4147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Prim's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975"/>
            <a:ext cx="9144000" cy="5661025"/>
          </a:xfrm>
        </p:spPr>
        <p:txBody>
          <a:bodyPr/>
          <a:lstStyle/>
          <a:p>
            <a:r>
              <a:rPr lang="en-NZ" sz="2200" dirty="0" smtClean="0"/>
              <a:t>Given:  a graph with weighted edges.</a:t>
            </a:r>
          </a:p>
          <a:p>
            <a:pPr lvl="1">
              <a:buNone/>
            </a:pPr>
            <a:r>
              <a:rPr lang="en-NZ" sz="2200" dirty="0" smtClean="0"/>
              <a:t>Initialise </a:t>
            </a:r>
            <a:r>
              <a:rPr lang="en-NZ" sz="2200" i="1" dirty="0" smtClean="0"/>
              <a:t>fringe  </a:t>
            </a:r>
            <a:r>
              <a:rPr lang="en-NZ" sz="2200" dirty="0" smtClean="0"/>
              <a:t>to have a dummy edge to the start node</a:t>
            </a:r>
            <a:endParaRPr lang="en-NZ" sz="2200" dirty="0"/>
          </a:p>
          <a:p>
            <a:pPr lvl="1">
              <a:buNone/>
            </a:pPr>
            <a:r>
              <a:rPr lang="en-NZ" sz="2200" dirty="0" smtClean="0"/>
              <a:t>Repeat until all nodes visited: </a:t>
            </a:r>
          </a:p>
          <a:p>
            <a:pPr lvl="2">
              <a:buNone/>
            </a:pPr>
            <a:r>
              <a:rPr lang="en-NZ" sz="2200" dirty="0" smtClean="0"/>
              <a:t>Choose from </a:t>
            </a:r>
            <a:r>
              <a:rPr lang="en-NZ" sz="2200" i="1" dirty="0" smtClean="0"/>
              <a:t>fringe</a:t>
            </a:r>
            <a:r>
              <a:rPr lang="en-NZ" sz="2200" dirty="0" smtClean="0"/>
              <a:t>  a </a:t>
            </a:r>
            <a:r>
              <a:rPr lang="en-NZ" sz="2200" dirty="0" smtClean="0">
                <a:solidFill>
                  <a:srgbClr val="FF0000"/>
                </a:solidFill>
              </a:rPr>
              <a:t>minimum weight </a:t>
            </a:r>
            <a:r>
              <a:rPr lang="en-NZ" sz="2200" dirty="0" smtClean="0"/>
              <a:t>edge to an unvisited node </a:t>
            </a:r>
          </a:p>
          <a:p>
            <a:pPr lvl="2">
              <a:buNone/>
            </a:pPr>
            <a:r>
              <a:rPr lang="en-NZ" sz="2200" dirty="0" smtClean="0"/>
              <a:t>Add the edge to the spanning tree </a:t>
            </a:r>
            <a:endParaRPr lang="en-NZ" sz="2200" dirty="0"/>
          </a:p>
          <a:p>
            <a:pPr lvl="2">
              <a:buNone/>
            </a:pPr>
            <a:r>
              <a:rPr lang="en-NZ" sz="2200" dirty="0" smtClean="0"/>
              <a:t>Visit the node at the other end of the edge,</a:t>
            </a:r>
          </a:p>
          <a:p>
            <a:pPr lvl="2">
              <a:buNone/>
            </a:pPr>
            <a:r>
              <a:rPr lang="en-NZ" sz="2200" dirty="0" smtClean="0"/>
              <a:t>Add the unvisited neighbours of the node to the </a:t>
            </a:r>
            <a:r>
              <a:rPr lang="en-NZ" sz="2200" i="1" dirty="0" smtClean="0"/>
              <a:t>fringe</a:t>
            </a:r>
            <a:endParaRPr lang="en-NZ" sz="2200" dirty="0" smtClean="0"/>
          </a:p>
          <a:p>
            <a:pPr lvl="1">
              <a:buNone/>
            </a:pPr>
            <a:endParaRPr lang="en-US" sz="2200" dirty="0" smtClean="0"/>
          </a:p>
          <a:p>
            <a:r>
              <a:rPr lang="en-US" sz="2200" dirty="0" smtClean="0"/>
              <a:t>Questions:</a:t>
            </a:r>
          </a:p>
          <a:p>
            <a:pPr lvl="1"/>
            <a:r>
              <a:rPr lang="en-US" sz="2200" dirty="0" smtClean="0"/>
              <a:t>What data structures do you use to represent the graph?</a:t>
            </a:r>
          </a:p>
          <a:p>
            <a:pPr lvl="1"/>
            <a:r>
              <a:rPr lang="en-US" sz="2200" dirty="0" smtClean="0"/>
              <a:t>How do you find the smallest edge from </a:t>
            </a:r>
            <a:r>
              <a:rPr lang="en-NZ" sz="2200" i="1" dirty="0" smtClean="0"/>
              <a:t>fringe</a:t>
            </a:r>
            <a:r>
              <a:rPr lang="en-NZ" sz="2200" dirty="0" smtClean="0"/>
              <a:t>  </a:t>
            </a:r>
            <a:r>
              <a:rPr lang="en-US" sz="2200" dirty="0" smtClean="0"/>
              <a:t>efficiently? </a:t>
            </a:r>
          </a:p>
          <a:p>
            <a:pPr lvl="1"/>
            <a:r>
              <a:rPr lang="en-US" sz="2200" dirty="0" smtClean="0"/>
              <a:t>How do you tell if an edge is out of or within </a:t>
            </a:r>
            <a:r>
              <a:rPr lang="en-NZ" sz="2200" i="1" dirty="0" smtClean="0"/>
              <a:t>visited</a:t>
            </a:r>
            <a:r>
              <a:rPr lang="en-NZ" sz="2200" dirty="0" smtClean="0"/>
              <a:t> </a:t>
            </a:r>
            <a:r>
              <a:rPr lang="en-US" sz="2200" dirty="0" smtClean="0"/>
              <a:t>?</a:t>
            </a:r>
          </a:p>
          <a:p>
            <a:pPr lvl="1"/>
            <a:r>
              <a:rPr lang="en-US" sz="2200" dirty="0" smtClean="0"/>
              <a:t>How do you represent the output tree?</a:t>
            </a:r>
            <a:endParaRPr lang="en-NZ" sz="2200" dirty="0"/>
          </a:p>
        </p:txBody>
      </p:sp>
    </p:spTree>
    <p:extLst>
      <p:ext uri="{BB962C8B-B14F-4D97-AF65-F5344CB8AC3E}">
        <p14:creationId xmlns:p14="http://schemas.microsoft.com/office/powerpoint/2010/main" val="30692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937576" y="3181912"/>
            <a:ext cx="1080120" cy="298920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Refining Prim's </a:t>
            </a:r>
            <a:r>
              <a:rPr lang="en-US" dirty="0" err="1" smtClean="0"/>
              <a:t>alg</a:t>
            </a:r>
            <a:r>
              <a:rPr lang="en-US" dirty="0" smtClean="0"/>
              <a:t>, explicit graphs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 smtClean="0"/>
              <a:t>Given:  a graph with </a:t>
            </a:r>
            <a:r>
              <a:rPr lang="en-NZ" sz="2000" i="1" dirty="0" smtClean="0"/>
              <a:t>N  </a:t>
            </a:r>
            <a:r>
              <a:rPr lang="en-NZ" sz="2000" dirty="0" smtClean="0"/>
              <a:t>nodes and </a:t>
            </a:r>
            <a:r>
              <a:rPr lang="en-NZ" sz="2000" i="1" dirty="0" smtClean="0"/>
              <a:t>E</a:t>
            </a:r>
            <a:r>
              <a:rPr lang="en-NZ" sz="2000" dirty="0" smtClean="0"/>
              <a:t>  weighted edges </a:t>
            </a:r>
          </a:p>
          <a:p>
            <a:pPr lvl="2">
              <a:spcBef>
                <a:spcPts val="0"/>
              </a:spcBef>
            </a:pPr>
            <a:r>
              <a:rPr lang="en-NZ" sz="2000" dirty="0" smtClean="0"/>
              <a:t>represented as an adjacency list, where</a:t>
            </a:r>
          </a:p>
          <a:p>
            <a:pPr lvl="2">
              <a:spcBef>
                <a:spcPts val="0"/>
              </a:spcBef>
            </a:pPr>
            <a:r>
              <a:rPr lang="en-NZ" sz="2000" dirty="0" smtClean="0"/>
              <a:t>nodes have a </a:t>
            </a:r>
            <a:r>
              <a:rPr lang="en-NZ" sz="2000" i="1" dirty="0" smtClean="0"/>
              <a:t>visited</a:t>
            </a:r>
            <a:r>
              <a:rPr lang="en-NZ" sz="2000" dirty="0" smtClean="0"/>
              <a:t>  flag and each edge has a </a:t>
            </a:r>
            <a:r>
              <a:rPr lang="en-NZ" sz="2000" i="1" dirty="0" err="1" smtClean="0"/>
              <a:t>intree</a:t>
            </a:r>
            <a:r>
              <a:rPr lang="en-NZ" sz="2000" i="1" dirty="0" smtClean="0"/>
              <a:t> </a:t>
            </a:r>
            <a:r>
              <a:rPr lang="en-NZ" sz="2000" dirty="0" smtClean="0"/>
              <a:t>flag</a:t>
            </a:r>
          </a:p>
          <a:p>
            <a:pPr lvl="1">
              <a:buNone/>
            </a:pPr>
            <a:r>
              <a:rPr lang="en-NZ" sz="2000" dirty="0" smtClean="0"/>
              <a:t>Initialise: for each node, </a:t>
            </a:r>
            <a:r>
              <a:rPr lang="en-NZ" sz="2000" i="1" dirty="0" err="1" smtClean="0"/>
              <a:t>node.visited</a:t>
            </a:r>
            <a:r>
              <a:rPr lang="en-NZ" sz="2000" dirty="0" smtClean="0"/>
              <a:t>  and </a:t>
            </a:r>
            <a:r>
              <a:rPr lang="en-NZ" sz="2000" i="1" dirty="0" err="1" smtClean="0"/>
              <a:t>node.intree</a:t>
            </a:r>
            <a:r>
              <a:rPr lang="en-NZ" sz="2000" dirty="0" smtClean="0"/>
              <a:t>  </a:t>
            </a:r>
            <a:r>
              <a:rPr lang="en-NZ" sz="2000" dirty="0" smtClean="0">
                <a:sym typeface="Symbol"/>
              </a:rPr>
              <a:t></a:t>
            </a:r>
            <a:r>
              <a:rPr lang="en-NZ" sz="2000" dirty="0" smtClean="0"/>
              <a:t>false, </a:t>
            </a:r>
          </a:p>
          <a:p>
            <a:pPr lvl="1">
              <a:buNone/>
            </a:pPr>
            <a:r>
              <a:rPr lang="en-NZ" sz="2000" i="1" dirty="0" smtClean="0"/>
              <a:t>               count</a:t>
            </a:r>
            <a:r>
              <a:rPr lang="en-NZ" sz="2000" dirty="0" smtClean="0"/>
              <a:t> </a:t>
            </a:r>
            <a:r>
              <a:rPr lang="en-NZ" sz="2000" dirty="0">
                <a:sym typeface="Symbol"/>
              </a:rPr>
              <a:t></a:t>
            </a:r>
            <a:r>
              <a:rPr lang="en-NZ" sz="2000" dirty="0" smtClean="0"/>
              <a:t> </a:t>
            </a:r>
            <a:r>
              <a:rPr lang="en-NZ" sz="2000" i="1" dirty="0" smtClean="0"/>
              <a:t>0</a:t>
            </a:r>
          </a:p>
          <a:p>
            <a:pPr lvl="1">
              <a:buNone/>
            </a:pPr>
            <a:r>
              <a:rPr lang="en-NZ" sz="2000" i="1" dirty="0" smtClean="0"/>
              <a:t>		        fringe</a:t>
            </a:r>
            <a:r>
              <a:rPr lang="en-NZ" sz="2000" dirty="0" smtClean="0"/>
              <a:t> </a:t>
            </a:r>
            <a:r>
              <a:rPr lang="en-NZ" sz="2000" dirty="0">
                <a:sym typeface="Symbol"/>
              </a:rPr>
              <a:t> </a:t>
            </a:r>
            <a:r>
              <a:rPr lang="en-NZ" sz="2000" dirty="0" smtClean="0"/>
              <a:t>priority </a:t>
            </a:r>
            <a:r>
              <a:rPr lang="en-NZ" sz="2000" dirty="0"/>
              <a:t>queue </a:t>
            </a:r>
            <a:r>
              <a:rPr lang="en-NZ" sz="2000" dirty="0" smtClean="0"/>
              <a:t>of   &lt;</a:t>
            </a:r>
            <a:r>
              <a:rPr lang="en-NZ" sz="2000" u="sng" dirty="0" smtClean="0"/>
              <a:t>length</a:t>
            </a:r>
            <a:r>
              <a:rPr lang="en-NZ" sz="2000" dirty="0" smtClean="0"/>
              <a:t>, edge</a:t>
            </a:r>
            <a:r>
              <a:rPr lang="en-NZ" sz="2000" dirty="0"/>
              <a:t>, node&gt; </a:t>
            </a:r>
            <a:endParaRPr lang="en-NZ" sz="2000" dirty="0" smtClean="0"/>
          </a:p>
          <a:p>
            <a:pPr lvl="1">
              <a:buNone/>
            </a:pPr>
            <a:r>
              <a:rPr lang="en-NZ" sz="2000" dirty="0" smtClean="0"/>
              <a:t>Pick a node </a:t>
            </a:r>
            <a:r>
              <a:rPr lang="en-NZ" sz="2000" i="1" dirty="0" smtClean="0"/>
              <a:t>n</a:t>
            </a:r>
            <a:r>
              <a:rPr lang="en-NZ" sz="2000" i="1" dirty="0"/>
              <a:t>, </a:t>
            </a:r>
            <a:r>
              <a:rPr lang="en-NZ" sz="2000" i="1" dirty="0" err="1" smtClean="0"/>
              <a:t>fringe.</a:t>
            </a:r>
            <a:r>
              <a:rPr lang="en-NZ" sz="2000" dirty="0" err="1" smtClean="0"/>
              <a:t>enque</a:t>
            </a:r>
            <a:r>
              <a:rPr lang="en-NZ" sz="2000" dirty="0" smtClean="0"/>
              <a:t>( </a:t>
            </a:r>
            <a:r>
              <a:rPr lang="en-NZ" sz="2000" dirty="0" smtClean="0">
                <a:sym typeface="Symbol"/>
              </a:rPr>
              <a:t> 0, -, </a:t>
            </a:r>
            <a:r>
              <a:rPr lang="en-NZ" sz="2000" i="1" dirty="0" smtClean="0">
                <a:sym typeface="Symbol"/>
              </a:rPr>
              <a:t>n </a:t>
            </a:r>
            <a:r>
              <a:rPr lang="en-NZ" sz="2000" dirty="0" smtClean="0">
                <a:sym typeface="Symbol"/>
              </a:rPr>
              <a:t> </a:t>
            </a:r>
            <a:r>
              <a:rPr lang="en-NZ" sz="2000" dirty="0">
                <a:sym typeface="Symbol"/>
              </a:rPr>
              <a:t> </a:t>
            </a:r>
            <a:r>
              <a:rPr lang="en-NZ" sz="2000" dirty="0" smtClean="0">
                <a:sym typeface="Symbol"/>
              </a:rPr>
              <a:t>)</a:t>
            </a:r>
            <a:endParaRPr lang="en-NZ" sz="2000" i="1" dirty="0" smtClean="0"/>
          </a:p>
          <a:p>
            <a:pPr lvl="1">
              <a:buNone/>
            </a:pPr>
            <a:r>
              <a:rPr lang="en-NZ" sz="2000" dirty="0" smtClean="0"/>
              <a:t>Repeat until </a:t>
            </a:r>
            <a:r>
              <a:rPr lang="en-NZ" sz="2000" i="1" dirty="0" smtClean="0"/>
              <a:t>count</a:t>
            </a:r>
            <a:r>
              <a:rPr lang="en-NZ" sz="2000" dirty="0" smtClean="0"/>
              <a:t>  = N or </a:t>
            </a:r>
            <a:r>
              <a:rPr lang="en-NZ" sz="2000" i="1" dirty="0" smtClean="0"/>
              <a:t>fringe</a:t>
            </a:r>
            <a:r>
              <a:rPr lang="en-NZ" sz="2000" dirty="0" smtClean="0"/>
              <a:t>  is empty: </a:t>
            </a:r>
          </a:p>
          <a:p>
            <a:pPr lvl="2">
              <a:buNone/>
            </a:pPr>
            <a:r>
              <a:rPr lang="en-NZ" sz="2000" i="1" dirty="0"/>
              <a:t>&lt;</a:t>
            </a:r>
            <a:r>
              <a:rPr lang="en-NZ" sz="2000" i="1" dirty="0" smtClean="0"/>
              <a:t>length, edge</a:t>
            </a:r>
            <a:r>
              <a:rPr lang="en-NZ" sz="2000" dirty="0" smtClean="0"/>
              <a:t> , </a:t>
            </a:r>
            <a:r>
              <a:rPr lang="en-NZ" sz="2000" i="1" dirty="0"/>
              <a:t>node</a:t>
            </a:r>
            <a:r>
              <a:rPr lang="en-NZ" sz="2000" dirty="0" smtClean="0"/>
              <a:t>&gt;  </a:t>
            </a:r>
            <a:r>
              <a:rPr lang="en-NZ" sz="2000" dirty="0" smtClean="0">
                <a:sym typeface="Symbol"/>
              </a:rPr>
              <a:t> </a:t>
            </a:r>
            <a:r>
              <a:rPr lang="en-NZ" sz="2000" dirty="0" smtClean="0"/>
              <a:t> </a:t>
            </a:r>
            <a:r>
              <a:rPr lang="en-NZ" sz="2000" i="1" dirty="0" err="1" smtClean="0"/>
              <a:t>fringe.</a:t>
            </a:r>
            <a:r>
              <a:rPr lang="en-NZ" sz="2000" dirty="0" err="1" smtClean="0"/>
              <a:t>dequeue</a:t>
            </a:r>
            <a:endParaRPr lang="en-NZ" sz="2000" dirty="0" smtClean="0"/>
          </a:p>
          <a:p>
            <a:pPr lvl="2">
              <a:buNone/>
            </a:pPr>
            <a:r>
              <a:rPr lang="en-NZ" sz="2000" dirty="0" smtClean="0"/>
              <a:t>If not </a:t>
            </a:r>
            <a:r>
              <a:rPr lang="en-NZ" sz="2000" i="1" dirty="0" err="1" smtClean="0"/>
              <a:t>node.visited</a:t>
            </a:r>
            <a:r>
              <a:rPr lang="en-NZ" sz="2000" i="1" dirty="0" smtClean="0"/>
              <a:t> </a:t>
            </a:r>
            <a:r>
              <a:rPr lang="en-NZ" sz="2000" dirty="0" smtClean="0"/>
              <a:t> then</a:t>
            </a:r>
          </a:p>
          <a:p>
            <a:pPr lvl="3">
              <a:buNone/>
            </a:pPr>
            <a:r>
              <a:rPr lang="en-NZ" sz="2000" i="1" dirty="0" err="1" smtClean="0"/>
              <a:t>node.visited</a:t>
            </a:r>
            <a:r>
              <a:rPr lang="en-NZ" sz="2000" i="1" dirty="0" smtClean="0"/>
              <a:t>  </a:t>
            </a: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← </a:t>
            </a:r>
            <a:r>
              <a:rPr lang="en-NZ" sz="2000" dirty="0" smtClean="0"/>
              <a:t>true</a:t>
            </a:r>
            <a:r>
              <a:rPr lang="en-NZ" sz="2000" dirty="0"/>
              <a:t>,</a:t>
            </a:r>
          </a:p>
          <a:p>
            <a:pPr lvl="3">
              <a:buNone/>
            </a:pPr>
            <a:r>
              <a:rPr lang="en-NZ" sz="2000" i="1" dirty="0" err="1" smtClean="0"/>
              <a:t>edge.intree</a:t>
            </a:r>
            <a:r>
              <a:rPr lang="en-NZ" sz="2000" i="1" dirty="0" smtClean="0"/>
              <a:t>  </a:t>
            </a:r>
            <a:r>
              <a:rPr lang="en-NZ" sz="2000" dirty="0" smtClean="0"/>
              <a:t>← true</a:t>
            </a:r>
          </a:p>
          <a:p>
            <a:pPr lvl="3">
              <a:buNone/>
            </a:pPr>
            <a:r>
              <a:rPr lang="en-NZ" sz="2000" i="1" dirty="0" smtClean="0"/>
              <a:t>count </a:t>
            </a:r>
            <a:r>
              <a:rPr lang="en-NZ" sz="2000" dirty="0" smtClean="0"/>
              <a:t>++</a:t>
            </a:r>
          </a:p>
          <a:p>
            <a:pPr lvl="3">
              <a:buNone/>
            </a:pPr>
            <a:r>
              <a:rPr lang="en-NZ" sz="2000" dirty="0" smtClean="0"/>
              <a:t>for each  </a:t>
            </a:r>
            <a:r>
              <a:rPr lang="en-NZ" sz="2000" i="1" dirty="0" smtClean="0"/>
              <a:t>edge</a:t>
            </a:r>
            <a:r>
              <a:rPr lang="en-NZ" sz="2000" dirty="0" smtClean="0"/>
              <a:t>  out of </a:t>
            </a:r>
            <a:r>
              <a:rPr lang="en-NZ" sz="2000" i="1" dirty="0" smtClean="0"/>
              <a:t>node</a:t>
            </a:r>
            <a:r>
              <a:rPr lang="en-NZ" sz="2000" dirty="0" smtClean="0"/>
              <a:t>  to </a:t>
            </a:r>
            <a:r>
              <a:rPr lang="en-NZ" sz="2000" i="1" dirty="0" smtClean="0"/>
              <a:t>neighbour</a:t>
            </a:r>
          </a:p>
          <a:p>
            <a:pPr lvl="4">
              <a:buNone/>
            </a:pPr>
            <a:r>
              <a:rPr lang="en-NZ" sz="2000" dirty="0" smtClean="0"/>
              <a:t>if not </a:t>
            </a:r>
            <a:r>
              <a:rPr lang="en-NZ" sz="2000" i="1" dirty="0" err="1" smtClean="0"/>
              <a:t>neighbour.visited</a:t>
            </a:r>
            <a:r>
              <a:rPr lang="en-NZ" sz="2000" dirty="0" smtClean="0"/>
              <a:t>   then</a:t>
            </a:r>
          </a:p>
          <a:p>
            <a:pPr lvl="5">
              <a:buNone/>
            </a:pPr>
            <a:r>
              <a:rPr lang="en-NZ" sz="1400" dirty="0" smtClean="0"/>
              <a:t>add &lt;</a:t>
            </a:r>
            <a:r>
              <a:rPr lang="en-NZ" sz="1400" i="1" dirty="0" err="1" smtClean="0"/>
              <a:t>edge.length</a:t>
            </a:r>
            <a:r>
              <a:rPr lang="en-NZ" sz="1400" dirty="0" smtClean="0"/>
              <a:t>, </a:t>
            </a:r>
            <a:r>
              <a:rPr lang="en-NZ" sz="1400" i="1" dirty="0" smtClean="0"/>
              <a:t>edge</a:t>
            </a:r>
            <a:r>
              <a:rPr lang="en-NZ" sz="1400" dirty="0" smtClean="0"/>
              <a:t>, </a:t>
            </a:r>
            <a:r>
              <a:rPr lang="en-NZ" sz="1400" i="1" dirty="0"/>
              <a:t>neighbour</a:t>
            </a:r>
            <a:r>
              <a:rPr lang="en-NZ" sz="1400" dirty="0" smtClean="0"/>
              <a:t>&gt;</a:t>
            </a:r>
            <a:r>
              <a:rPr lang="en-NZ" sz="1400" i="1" dirty="0" smtClean="0"/>
              <a:t> </a:t>
            </a:r>
            <a:r>
              <a:rPr lang="en-NZ" sz="1400" dirty="0" smtClean="0"/>
              <a:t>to </a:t>
            </a:r>
            <a:r>
              <a:rPr lang="en-NZ" sz="1400" i="1" dirty="0" smtClean="0"/>
              <a:t>fringe</a:t>
            </a:r>
            <a:endParaRPr lang="en-NZ" sz="1400" dirty="0" smtClean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084168" y="3439888"/>
            <a:ext cx="2843808" cy="637184"/>
          </a:xfrm>
          <a:prstGeom prst="wedgeRoundRectCallout">
            <a:avLst>
              <a:gd name="adj1" fmla="val -71204"/>
              <a:gd name="adj2" fmla="val -98370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dirty="0" smtClean="0"/>
              <a:t>priority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/>
              <a:t>small length ⇒ high priority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916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Analysing Prim’s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Prim’s algorithm is a best first search  (rather than depth first)</a:t>
            </a:r>
          </a:p>
          <a:p>
            <a:endParaRPr lang="en-NZ" dirty="0"/>
          </a:p>
          <a:p>
            <a:r>
              <a:rPr lang="en-NZ" dirty="0" smtClean="0"/>
              <a:t>What’s the cost of the algorithm?</a:t>
            </a:r>
          </a:p>
          <a:p>
            <a:pPr marL="446088" lvl="1" indent="0">
              <a:buNone/>
            </a:pPr>
            <a:r>
              <a:rPr lang="en-NZ" dirty="0" smtClean="0"/>
              <a:t>Assume:  N nodes,  E edges</a:t>
            </a:r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r>
              <a:rPr lang="en-NZ" dirty="0" smtClean="0"/>
              <a:t>What kind of graph makes it fail?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5539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Kruskal's</a:t>
            </a:r>
            <a:r>
              <a:rPr lang="en-NZ" dirty="0" smtClean="0"/>
              <a:t>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Alternative algorithm for minimum spanning trees:</a:t>
            </a:r>
          </a:p>
          <a:p>
            <a:r>
              <a:rPr lang="en-US" sz="2400" dirty="0" smtClean="0"/>
              <a:t>Idea:  Connect small trees together, always choosing the lowest weight edge.</a:t>
            </a:r>
          </a:p>
          <a:p>
            <a:endParaRPr lang="en-NZ" sz="2400" dirty="0" smtClean="0"/>
          </a:p>
          <a:p>
            <a:r>
              <a:rPr lang="en-NZ" sz="2400" dirty="0" smtClean="0"/>
              <a:t>Given:  a graph with weighted edges.</a:t>
            </a:r>
          </a:p>
          <a:p>
            <a:pPr lvl="1">
              <a:buNone/>
            </a:pPr>
            <a:r>
              <a:rPr lang="en-NZ" sz="2400" dirty="0" smtClean="0"/>
              <a:t>Initialise </a:t>
            </a:r>
            <a:r>
              <a:rPr lang="en-NZ" sz="2400" i="1" dirty="0" smtClean="0"/>
              <a:t>forest</a:t>
            </a:r>
            <a:r>
              <a:rPr lang="en-NZ" sz="2400" dirty="0" smtClean="0"/>
              <a:t>  to be a set of trees, each containing one node</a:t>
            </a:r>
          </a:p>
          <a:p>
            <a:pPr lvl="1">
              <a:buNone/>
            </a:pPr>
            <a:r>
              <a:rPr lang="en-NZ" sz="2400" dirty="0" smtClean="0"/>
              <a:t>Repeat until </a:t>
            </a:r>
            <a:r>
              <a:rPr lang="en-NZ" sz="2400" i="1" dirty="0" smtClean="0"/>
              <a:t>forest</a:t>
            </a:r>
            <a:r>
              <a:rPr lang="en-NZ" sz="2400" dirty="0" smtClean="0"/>
              <a:t>  contains only one tree: </a:t>
            </a:r>
          </a:p>
          <a:p>
            <a:pPr lvl="2">
              <a:buNone/>
            </a:pPr>
            <a:r>
              <a:rPr lang="en-NZ" sz="2400" dirty="0" smtClean="0"/>
              <a:t>Choose a minimum weight edge that connects two trees in </a:t>
            </a:r>
            <a:r>
              <a:rPr lang="en-NZ" sz="2400" i="1" dirty="0" smtClean="0"/>
              <a:t>forest</a:t>
            </a:r>
            <a:r>
              <a:rPr lang="en-NZ" sz="2400" dirty="0" smtClean="0"/>
              <a:t> </a:t>
            </a:r>
          </a:p>
          <a:p>
            <a:pPr lvl="2">
              <a:buNone/>
            </a:pPr>
            <a:r>
              <a:rPr lang="en-NZ" sz="2400" dirty="0" smtClean="0"/>
              <a:t>Add the edge to the spanning tree and combine the two trees</a:t>
            </a:r>
          </a:p>
          <a:p>
            <a:pPr lvl="1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9085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Graph Algorithms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sz="2000" dirty="0" smtClean="0"/>
              <a:t>Minimum Spanning Tree:   </a:t>
            </a:r>
            <a:r>
              <a:rPr lang="en-NZ" sz="2000" dirty="0" err="1" smtClean="0"/>
              <a:t>Kruskal's</a:t>
            </a:r>
            <a:r>
              <a:rPr lang="en-NZ" sz="2000" dirty="0" smtClean="0"/>
              <a:t> Algorithm</a:t>
            </a:r>
          </a:p>
          <a:p>
            <a:pPr>
              <a:buNone/>
            </a:pPr>
            <a:endParaRPr lang="en-NZ" sz="2000" dirty="0"/>
          </a:p>
          <a:p>
            <a:pPr>
              <a:buNone/>
            </a:pPr>
            <a:endParaRPr lang="en-NZ" sz="2000" dirty="0" smtClean="0"/>
          </a:p>
          <a:p>
            <a:pPr>
              <a:buNone/>
            </a:pPr>
            <a:endParaRPr lang="en-NZ" sz="2000" dirty="0"/>
          </a:p>
          <a:p>
            <a:pPr>
              <a:buNone/>
            </a:pPr>
            <a:endParaRPr lang="en-NZ" sz="2000" dirty="0" smtClean="0"/>
          </a:p>
          <a:p>
            <a:pPr>
              <a:buNone/>
            </a:pPr>
            <a:endParaRPr lang="en-NZ" sz="2000" dirty="0"/>
          </a:p>
          <a:p>
            <a:pPr>
              <a:buNone/>
            </a:pPr>
            <a:endParaRPr lang="en-NZ" sz="2000" dirty="0" smtClean="0"/>
          </a:p>
          <a:p>
            <a:pPr>
              <a:buNone/>
            </a:pPr>
            <a:endParaRPr lang="en-NZ" sz="2000" dirty="0"/>
          </a:p>
          <a:p>
            <a:pPr>
              <a:buNone/>
            </a:pPr>
            <a:endParaRPr lang="en-NZ" sz="2000" dirty="0" smtClean="0"/>
          </a:p>
          <a:p>
            <a:pPr>
              <a:buNone/>
            </a:pPr>
            <a:endParaRPr lang="en-NZ" sz="2000" dirty="0" smtClean="0"/>
          </a:p>
          <a:p>
            <a:pPr>
              <a:buNone/>
            </a:pPr>
            <a:endParaRPr lang="en-NZ" sz="2000" dirty="0" smtClean="0"/>
          </a:p>
          <a:p>
            <a:r>
              <a:rPr lang="en-US" sz="2000" dirty="0"/>
              <a:t>Questions:</a:t>
            </a:r>
          </a:p>
          <a:p>
            <a:pPr lvl="1"/>
            <a:r>
              <a:rPr lang="en-US" sz="2000" dirty="0"/>
              <a:t>How do you find the smallest edge efficiently? </a:t>
            </a:r>
          </a:p>
          <a:p>
            <a:pPr lvl="1"/>
            <a:r>
              <a:rPr lang="en-US" sz="2000" dirty="0"/>
              <a:t>How do you efficiently determine if an edge connects two trees or not?</a:t>
            </a:r>
          </a:p>
          <a:p>
            <a:pPr lvl="1"/>
            <a:endParaRPr lang="en-NZ" sz="2000" dirty="0"/>
          </a:p>
          <a:p>
            <a:pPr>
              <a:buNone/>
            </a:pPr>
            <a:endParaRPr lang="en-NZ" sz="2000" dirty="0" smtClean="0"/>
          </a:p>
          <a:p>
            <a:pPr lvl="1">
              <a:buNone/>
            </a:pPr>
            <a:endParaRPr lang="en-NZ" sz="2000" dirty="0" smtClean="0"/>
          </a:p>
          <a:p>
            <a:pPr lvl="1">
              <a:buNone/>
            </a:pPr>
            <a:endParaRPr lang="en-NZ" sz="2000" dirty="0" smtClean="0"/>
          </a:p>
          <a:p>
            <a:pPr lvl="1">
              <a:buNone/>
            </a:pPr>
            <a:endParaRPr lang="en-NZ" sz="2000" dirty="0" smtClean="0"/>
          </a:p>
          <a:p>
            <a:pPr lvl="1">
              <a:buNone/>
            </a:pPr>
            <a:endParaRPr lang="en-NZ" sz="2000" dirty="0" smtClean="0"/>
          </a:p>
          <a:p>
            <a:pPr lvl="1">
              <a:buNone/>
            </a:pPr>
            <a:endParaRPr lang="en-NZ" sz="2000" dirty="0" smtClean="0"/>
          </a:p>
          <a:p>
            <a:pPr lvl="1">
              <a:buNone/>
            </a:pPr>
            <a:endParaRPr lang="en-NZ" sz="2000" dirty="0" smtClean="0"/>
          </a:p>
          <a:p>
            <a:pPr lvl="1">
              <a:buNone/>
            </a:pPr>
            <a:endParaRPr lang="en-NZ" sz="2000" dirty="0" smtClean="0"/>
          </a:p>
          <a:p>
            <a:pPr lvl="1">
              <a:buNone/>
            </a:pPr>
            <a:endParaRPr lang="en-NZ" sz="2000" dirty="0" smtClean="0"/>
          </a:p>
          <a:p>
            <a:pPr lvl="1">
              <a:buNone/>
            </a:pPr>
            <a:endParaRPr lang="en-NZ" sz="2000" dirty="0" smtClean="0"/>
          </a:p>
          <a:p>
            <a:pPr lvl="1">
              <a:buNone/>
            </a:pPr>
            <a:endParaRPr lang="en-NZ" sz="2000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2123728" y="2231369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419872" y="1727313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508104" y="2087353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380312" y="3455505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380312" y="2231369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139952" y="2951449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I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483768" y="3311489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H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635896" y="4679641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364088" y="3887553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J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300192" y="4607633"/>
            <a:ext cx="504056" cy="50405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F</a:t>
            </a:r>
            <a:endParaRPr kumimoji="0" lang="en-NZ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6" name="Straight Connector 15"/>
          <p:cNvCxnSpPr>
            <a:stCxn id="4" idx="4"/>
            <a:endCxn id="11" idx="0"/>
          </p:cNvCxnSpPr>
          <p:nvPr/>
        </p:nvCxnSpPr>
        <p:spPr bwMode="auto">
          <a:xfrm rot="16200000" flipH="1">
            <a:off x="2267744" y="2843437"/>
            <a:ext cx="576064" cy="3600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/>
          <p:cNvCxnSpPr>
            <a:stCxn id="6" idx="2"/>
            <a:endCxn id="4" idx="7"/>
          </p:cNvCxnSpPr>
          <p:nvPr/>
        </p:nvCxnSpPr>
        <p:spPr bwMode="auto">
          <a:xfrm rot="10800000" flipV="1">
            <a:off x="2553968" y="1979340"/>
            <a:ext cx="865905" cy="32584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Arrow Connector 19"/>
          <p:cNvCxnSpPr>
            <a:stCxn id="10" idx="6"/>
            <a:endCxn id="8" idx="2"/>
          </p:cNvCxnSpPr>
          <p:nvPr/>
        </p:nvCxnSpPr>
        <p:spPr bwMode="auto">
          <a:xfrm>
            <a:off x="4644008" y="3203477"/>
            <a:ext cx="2736304" cy="50405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stCxn id="10" idx="1"/>
            <a:endCxn id="6" idx="5"/>
          </p:cNvCxnSpPr>
          <p:nvPr/>
        </p:nvCxnSpPr>
        <p:spPr bwMode="auto">
          <a:xfrm rot="16200000" flipV="1">
            <a:off x="3598083" y="2409580"/>
            <a:ext cx="867714" cy="36365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/>
          <p:cNvCxnSpPr>
            <a:stCxn id="10" idx="7"/>
            <a:endCxn id="7" idx="3"/>
          </p:cNvCxnSpPr>
          <p:nvPr/>
        </p:nvCxnSpPr>
        <p:spPr bwMode="auto">
          <a:xfrm rot="5400000" flipH="1" flipV="1">
            <a:off x="4822219" y="2265564"/>
            <a:ext cx="507674" cy="101173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Straight Connector 29"/>
          <p:cNvCxnSpPr>
            <a:stCxn id="7" idx="6"/>
            <a:endCxn id="9" idx="2"/>
          </p:cNvCxnSpPr>
          <p:nvPr/>
        </p:nvCxnSpPr>
        <p:spPr bwMode="auto">
          <a:xfrm>
            <a:off x="6012160" y="2339381"/>
            <a:ext cx="1368152" cy="14401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Straight Connector 31"/>
          <p:cNvCxnSpPr>
            <a:stCxn id="9" idx="4"/>
            <a:endCxn id="8" idx="0"/>
          </p:cNvCxnSpPr>
          <p:nvPr/>
        </p:nvCxnSpPr>
        <p:spPr bwMode="auto">
          <a:xfrm rot="5400000">
            <a:off x="7272300" y="3095465"/>
            <a:ext cx="72008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Straight Connector 33"/>
          <p:cNvCxnSpPr>
            <a:stCxn id="9" idx="3"/>
            <a:endCxn id="13" idx="7"/>
          </p:cNvCxnSpPr>
          <p:nvPr/>
        </p:nvCxnSpPr>
        <p:spPr bwMode="auto">
          <a:xfrm rot="5400000">
            <a:off x="5974347" y="2481588"/>
            <a:ext cx="1299762" cy="165980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6" name="Straight Connector 35"/>
          <p:cNvCxnSpPr>
            <a:stCxn id="7" idx="4"/>
            <a:endCxn id="13" idx="0"/>
          </p:cNvCxnSpPr>
          <p:nvPr/>
        </p:nvCxnSpPr>
        <p:spPr bwMode="auto">
          <a:xfrm rot="5400000">
            <a:off x="5040052" y="3167473"/>
            <a:ext cx="1296144" cy="14401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/>
          <p:cNvCxnSpPr>
            <a:stCxn id="10" idx="5"/>
            <a:endCxn id="13" idx="1"/>
          </p:cNvCxnSpPr>
          <p:nvPr/>
        </p:nvCxnSpPr>
        <p:spPr bwMode="auto">
          <a:xfrm rot="16200000" flipH="1">
            <a:off x="4714207" y="3237672"/>
            <a:ext cx="579682" cy="86771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Connector 39"/>
          <p:cNvCxnSpPr>
            <a:stCxn id="13" idx="2"/>
            <a:endCxn id="11" idx="6"/>
          </p:cNvCxnSpPr>
          <p:nvPr/>
        </p:nvCxnSpPr>
        <p:spPr bwMode="auto">
          <a:xfrm rot="10800000">
            <a:off x="2987824" y="3563517"/>
            <a:ext cx="2376264" cy="57606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>
            <a:stCxn id="6" idx="4"/>
            <a:endCxn id="12" idx="0"/>
          </p:cNvCxnSpPr>
          <p:nvPr/>
        </p:nvCxnSpPr>
        <p:spPr bwMode="auto">
          <a:xfrm rot="16200000" flipH="1">
            <a:off x="2555776" y="3347493"/>
            <a:ext cx="2448272" cy="21602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/>
          <p:cNvCxnSpPr>
            <a:stCxn id="11" idx="5"/>
            <a:endCxn id="12" idx="1"/>
          </p:cNvCxnSpPr>
          <p:nvPr/>
        </p:nvCxnSpPr>
        <p:spPr bwMode="auto">
          <a:xfrm rot="16200000" flipH="1">
            <a:off x="2805995" y="3849740"/>
            <a:ext cx="1011730" cy="79570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/>
          <p:cNvCxnSpPr>
            <a:stCxn id="10" idx="4"/>
            <a:endCxn id="12" idx="7"/>
          </p:cNvCxnSpPr>
          <p:nvPr/>
        </p:nvCxnSpPr>
        <p:spPr bwMode="auto">
          <a:xfrm rot="5400000">
            <a:off x="3580082" y="3941559"/>
            <a:ext cx="1297953" cy="32584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Straight Connector 47"/>
          <p:cNvCxnSpPr>
            <a:stCxn id="13" idx="3"/>
            <a:endCxn id="12" idx="6"/>
          </p:cNvCxnSpPr>
          <p:nvPr/>
        </p:nvCxnSpPr>
        <p:spPr bwMode="auto">
          <a:xfrm rot="5400000">
            <a:off x="4481991" y="3975754"/>
            <a:ext cx="613877" cy="129795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0" name="Straight Connector 49"/>
          <p:cNvCxnSpPr>
            <a:stCxn id="12" idx="5"/>
            <a:endCxn id="14" idx="2"/>
          </p:cNvCxnSpPr>
          <p:nvPr/>
        </p:nvCxnSpPr>
        <p:spPr bwMode="auto">
          <a:xfrm rot="5400000" flipH="1" flipV="1">
            <a:off x="5058053" y="3867742"/>
            <a:ext cx="250219" cy="223405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2" name="Straight Connector 51"/>
          <p:cNvCxnSpPr>
            <a:stCxn id="8" idx="4"/>
            <a:endCxn id="14" idx="7"/>
          </p:cNvCxnSpPr>
          <p:nvPr/>
        </p:nvCxnSpPr>
        <p:spPr bwMode="auto">
          <a:xfrm rot="5400000">
            <a:off x="6820442" y="3869551"/>
            <a:ext cx="721889" cy="90190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4" name="Straight Connector 53"/>
          <p:cNvCxnSpPr>
            <a:stCxn id="13" idx="5"/>
            <a:endCxn id="14" idx="1"/>
          </p:cNvCxnSpPr>
          <p:nvPr/>
        </p:nvCxnSpPr>
        <p:spPr bwMode="auto">
          <a:xfrm rot="16200000" flipH="1">
            <a:off x="5902339" y="4209780"/>
            <a:ext cx="363658" cy="57968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Straight Connector 55"/>
          <p:cNvCxnSpPr>
            <a:stCxn id="6" idx="6"/>
            <a:endCxn id="7" idx="1"/>
          </p:cNvCxnSpPr>
          <p:nvPr/>
        </p:nvCxnSpPr>
        <p:spPr bwMode="auto">
          <a:xfrm>
            <a:off x="3923928" y="1979341"/>
            <a:ext cx="1657993" cy="18182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6" name="Straight Connector 75"/>
          <p:cNvCxnSpPr>
            <a:stCxn id="4" idx="6"/>
            <a:endCxn id="10" idx="2"/>
          </p:cNvCxnSpPr>
          <p:nvPr/>
        </p:nvCxnSpPr>
        <p:spPr bwMode="auto">
          <a:xfrm>
            <a:off x="2627784" y="2483397"/>
            <a:ext cx="1512168" cy="72008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4608908" y="170818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5</a:t>
            </a:r>
            <a:endParaRPr lang="en-NZ" dirty="0"/>
          </a:p>
        </p:txBody>
      </p:sp>
      <p:sp>
        <p:nvSpPr>
          <p:cNvPr id="78" name="TextBox 77"/>
          <p:cNvSpPr txBox="1"/>
          <p:nvPr/>
        </p:nvSpPr>
        <p:spPr>
          <a:xfrm>
            <a:off x="6528895" y="204214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79" name="TextBox 78"/>
          <p:cNvSpPr txBox="1"/>
          <p:nvPr/>
        </p:nvSpPr>
        <p:spPr>
          <a:xfrm>
            <a:off x="4013938" y="238494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3</a:t>
            </a:r>
            <a:endParaRPr lang="en-NZ" dirty="0"/>
          </a:p>
        </p:txBody>
      </p:sp>
      <p:sp>
        <p:nvSpPr>
          <p:cNvPr id="80" name="TextBox 79"/>
          <p:cNvSpPr txBox="1"/>
          <p:nvPr/>
        </p:nvSpPr>
        <p:spPr>
          <a:xfrm>
            <a:off x="2897511" y="2010681"/>
            <a:ext cx="39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7</a:t>
            </a:r>
            <a:endParaRPr lang="en-NZ" dirty="0"/>
          </a:p>
        </p:txBody>
      </p:sp>
      <p:sp>
        <p:nvSpPr>
          <p:cNvPr id="81" name="TextBox 80"/>
          <p:cNvSpPr txBox="1"/>
          <p:nvPr/>
        </p:nvSpPr>
        <p:spPr>
          <a:xfrm>
            <a:off x="5109347" y="4871636"/>
            <a:ext cx="540060" cy="47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25</a:t>
            </a:r>
            <a:endParaRPr lang="en-NZ" dirty="0"/>
          </a:p>
        </p:txBody>
      </p:sp>
      <p:sp>
        <p:nvSpPr>
          <p:cNvPr id="82" name="TextBox 81"/>
          <p:cNvSpPr txBox="1"/>
          <p:nvPr/>
        </p:nvSpPr>
        <p:spPr>
          <a:xfrm>
            <a:off x="4788024" y="247998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9</a:t>
            </a:r>
            <a:endParaRPr lang="en-NZ" dirty="0"/>
          </a:p>
        </p:txBody>
      </p:sp>
      <p:sp>
        <p:nvSpPr>
          <p:cNvPr id="83" name="TextBox 82"/>
          <p:cNvSpPr txBox="1"/>
          <p:nvPr/>
        </p:nvSpPr>
        <p:spPr>
          <a:xfrm>
            <a:off x="3520299" y="3095465"/>
            <a:ext cx="32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6</a:t>
            </a:r>
            <a:endParaRPr lang="en-NZ" dirty="0"/>
          </a:p>
        </p:txBody>
      </p:sp>
      <p:sp>
        <p:nvSpPr>
          <p:cNvPr id="84" name="TextBox 83"/>
          <p:cNvSpPr txBox="1"/>
          <p:nvPr/>
        </p:nvSpPr>
        <p:spPr>
          <a:xfrm>
            <a:off x="5436999" y="2777957"/>
            <a:ext cx="35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2</a:t>
            </a:r>
            <a:endParaRPr lang="en-NZ" dirty="0"/>
          </a:p>
        </p:txBody>
      </p:sp>
      <p:sp>
        <p:nvSpPr>
          <p:cNvPr id="85" name="TextBox 84"/>
          <p:cNvSpPr txBox="1"/>
          <p:nvPr/>
        </p:nvSpPr>
        <p:spPr>
          <a:xfrm>
            <a:off x="4479715" y="3873648"/>
            <a:ext cx="360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3</a:t>
            </a:r>
            <a:endParaRPr lang="en-NZ" dirty="0"/>
          </a:p>
        </p:txBody>
      </p:sp>
      <p:sp>
        <p:nvSpPr>
          <p:cNvPr id="86" name="TextBox 85"/>
          <p:cNvSpPr txBox="1"/>
          <p:nvPr/>
        </p:nvSpPr>
        <p:spPr>
          <a:xfrm>
            <a:off x="6968756" y="42475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23</a:t>
            </a:r>
            <a:endParaRPr lang="en-NZ" dirty="0"/>
          </a:p>
        </p:txBody>
      </p:sp>
      <p:sp>
        <p:nvSpPr>
          <p:cNvPr id="87" name="TextBox 86"/>
          <p:cNvSpPr txBox="1"/>
          <p:nvPr/>
        </p:nvSpPr>
        <p:spPr>
          <a:xfrm>
            <a:off x="6910844" y="2861955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88" name="TextBox 87"/>
          <p:cNvSpPr txBox="1"/>
          <p:nvPr/>
        </p:nvSpPr>
        <p:spPr>
          <a:xfrm>
            <a:off x="5919367" y="4149003"/>
            <a:ext cx="57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18</a:t>
            </a:r>
            <a:endParaRPr lang="en-NZ" dirty="0"/>
          </a:p>
        </p:txBody>
      </p:sp>
      <p:sp>
        <p:nvSpPr>
          <p:cNvPr id="89" name="TextBox 88"/>
          <p:cNvSpPr txBox="1"/>
          <p:nvPr/>
        </p:nvSpPr>
        <p:spPr>
          <a:xfrm>
            <a:off x="7596336" y="3095465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4</a:t>
            </a:r>
            <a:endParaRPr lang="en-NZ" dirty="0"/>
          </a:p>
        </p:txBody>
      </p:sp>
      <p:sp>
        <p:nvSpPr>
          <p:cNvPr id="90" name="TextBox 89"/>
          <p:cNvSpPr txBox="1"/>
          <p:nvPr/>
        </p:nvSpPr>
        <p:spPr>
          <a:xfrm>
            <a:off x="5853539" y="3132695"/>
            <a:ext cx="54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17</a:t>
            </a:r>
            <a:endParaRPr lang="en-NZ" dirty="0"/>
          </a:p>
        </p:txBody>
      </p:sp>
      <p:sp>
        <p:nvSpPr>
          <p:cNvPr id="91" name="TextBox 90"/>
          <p:cNvSpPr txBox="1"/>
          <p:nvPr/>
        </p:nvSpPr>
        <p:spPr>
          <a:xfrm>
            <a:off x="2898718" y="4123869"/>
            <a:ext cx="538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10</a:t>
            </a:r>
            <a:endParaRPr lang="en-NZ" dirty="0"/>
          </a:p>
        </p:txBody>
      </p:sp>
      <p:sp>
        <p:nvSpPr>
          <p:cNvPr id="92" name="TextBox 91"/>
          <p:cNvSpPr txBox="1"/>
          <p:nvPr/>
        </p:nvSpPr>
        <p:spPr>
          <a:xfrm>
            <a:off x="3939714" y="3972628"/>
            <a:ext cx="33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8</a:t>
            </a:r>
            <a:endParaRPr lang="en-NZ" dirty="0"/>
          </a:p>
        </p:txBody>
      </p:sp>
      <p:sp>
        <p:nvSpPr>
          <p:cNvPr id="93" name="TextBox 92"/>
          <p:cNvSpPr txBox="1"/>
          <p:nvPr/>
        </p:nvSpPr>
        <p:spPr>
          <a:xfrm>
            <a:off x="2940481" y="2623975"/>
            <a:ext cx="3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4</a:t>
            </a:r>
            <a:endParaRPr lang="en-NZ" dirty="0"/>
          </a:p>
        </p:txBody>
      </p:sp>
      <p:sp>
        <p:nvSpPr>
          <p:cNvPr id="94" name="TextBox 93"/>
          <p:cNvSpPr txBox="1"/>
          <p:nvPr/>
        </p:nvSpPr>
        <p:spPr>
          <a:xfrm>
            <a:off x="2140826" y="2921832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10</a:t>
            </a:r>
            <a:endParaRPr lang="en-NZ" dirty="0"/>
          </a:p>
        </p:txBody>
      </p:sp>
      <p:sp>
        <p:nvSpPr>
          <p:cNvPr id="95" name="TextBox 94"/>
          <p:cNvSpPr txBox="1"/>
          <p:nvPr/>
        </p:nvSpPr>
        <p:spPr>
          <a:xfrm>
            <a:off x="4731305" y="4451603"/>
            <a:ext cx="54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14</a:t>
            </a:r>
            <a:endParaRPr lang="en-NZ" dirty="0"/>
          </a:p>
        </p:txBody>
      </p:sp>
      <p:sp>
        <p:nvSpPr>
          <p:cNvPr id="96" name="TextBox 95"/>
          <p:cNvSpPr txBox="1"/>
          <p:nvPr/>
        </p:nvSpPr>
        <p:spPr>
          <a:xfrm>
            <a:off x="4746242" y="350464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6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2178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6FF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ex's Lectures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lex's Lectures" id="{424D9C40-8A58-403B-9D06-6E43B6047780}" vid="{92F90AA7-030B-4E48-8B80-5B9D98E010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</TotalTime>
  <Words>744</Words>
  <Application>Microsoft Office PowerPoint</Application>
  <PresentationFormat>On-screen Show (4:3)</PresentationFormat>
  <Paragraphs>217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ＭＳ Ｐゴシック</vt:lpstr>
      <vt:lpstr>Arial</vt:lpstr>
      <vt:lpstr>Calibri</vt:lpstr>
      <vt:lpstr>Symbol</vt:lpstr>
      <vt:lpstr>Alex's Lectures</vt:lpstr>
      <vt:lpstr>COMP 261 Lecture 11</vt:lpstr>
      <vt:lpstr>Spanning tree</vt:lpstr>
      <vt:lpstr>Minimum spanning tree</vt:lpstr>
      <vt:lpstr>Prims Algorithm</vt:lpstr>
      <vt:lpstr>Prim's algorithm</vt:lpstr>
      <vt:lpstr>Refining Prim's alg, explicit graphs</vt:lpstr>
      <vt:lpstr>Analysing Prim’s algorithm</vt:lpstr>
      <vt:lpstr>Kruskal's algorithm</vt:lpstr>
      <vt:lpstr>Graph Algorithms</vt:lpstr>
      <vt:lpstr>Refining Kruskal's algorithm</vt:lpstr>
      <vt:lpstr>Greedy algorithms</vt:lpstr>
    </vt:vector>
  </TitlesOfParts>
  <Company>Victoria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 Lecture 11</dc:title>
  <dc:creator>Alex Potanin</dc:creator>
  <cp:lastModifiedBy>Michael Tololi</cp:lastModifiedBy>
  <cp:revision>6</cp:revision>
  <dcterms:created xsi:type="dcterms:W3CDTF">2015-03-21T22:26:20Z</dcterms:created>
  <dcterms:modified xsi:type="dcterms:W3CDTF">2016-04-12T00:20:01Z</dcterms:modified>
</cp:coreProperties>
</file>