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77CF9-9B28-4410-A26A-55657A32FCD8}" type="datetimeFigureOut">
              <a:rPr lang="en-AU" smtClean="0"/>
              <a:t>22/03/2015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57151-228A-48B0-8BD4-27F77F806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82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must be connected and must have non-negative</a:t>
            </a:r>
            <a:r>
              <a:rPr lang="en-US" baseline="0" dirty="0" smtClean="0"/>
              <a:t> weights.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273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AU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A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9F4D9C-B4E1-4A06-9D44-00B40C24477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633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F0F706-699D-4506-BA81-1749178B7CB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222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4387850" cy="5876925"/>
          </a:xfrm>
        </p:spPr>
        <p:txBody>
          <a:bodyPr/>
          <a:lstStyle>
            <a:lvl2pPr marL="355600" indent="-193675">
              <a:defRPr/>
            </a:lvl2pPr>
            <a:lvl3pPr marL="539750" indent="-228600">
              <a:defRPr/>
            </a:lvl3pPr>
            <a:lvl4pPr marL="714375" indent="-228600" defTabSz="715963">
              <a:defRPr/>
            </a:lvl4pPr>
            <a:lvl5pPr marL="900113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6638" y="980728"/>
            <a:ext cx="4387850" cy="5876925"/>
          </a:xfrm>
        </p:spPr>
        <p:txBody>
          <a:bodyPr/>
          <a:lstStyle>
            <a:lvl2pPr marL="355600" indent="-193675">
              <a:defRPr/>
            </a:lvl2pPr>
            <a:lvl3pPr marL="539750" indent="-228600">
              <a:defRPr/>
            </a:lvl3pPr>
            <a:lvl4pPr marL="714375" indent="-228600" defTabSz="715963">
              <a:defRPr/>
            </a:lvl4pPr>
            <a:lvl5pPr marL="900113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415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409720-4433-4B5F-AB79-23FF23E2692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458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ECD2AC-AA62-4EB3-BCAA-6B4E576F99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6487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8E88F-1716-4EF2-B0D4-B33BD619B7D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6008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F5920D-1DFD-42D3-98A8-8032359E98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2927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CFBA5-C2BC-453A-9ED9-4E9A64C4BAD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7123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C7D2BB-91FB-4585-977E-4E4BD6212EB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359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8DFB00-8A8C-4911-95A6-C60FBF1983A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859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00695-95B5-4F13-A530-1F3641AC6D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7531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B2B2DF76-0AD4-422A-BE04-827748BD8C2B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COMP 261 Lecture 12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Disjoint Sets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140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Union–Find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find(Q),   union(E, Z),  union(H, K), union(Y, G)</a:t>
            </a:r>
          </a:p>
          <a:p>
            <a:endParaRPr lang="en-NZ" dirty="0" smtClean="0"/>
          </a:p>
          <a:p>
            <a:endParaRPr lang="en-NZ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1763688" y="234888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NZ" baseline="-25000" dirty="0" smtClean="0"/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115616" y="328498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  <a:r>
              <a:rPr lang="en-NZ" baseline="-25000" dirty="0" smtClean="0"/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48064" y="22768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NZ" baseline="-25000" dirty="0" smtClean="0"/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39752" y="486916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Q</a:t>
            </a:r>
            <a:r>
              <a:rPr kumimoji="0" lang="en-NZ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00192" y="53732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NZ" baseline="-25000" dirty="0" smtClean="0"/>
              <a:t>0	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99792" y="551723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en-NZ" baseline="-25000" dirty="0"/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6136" y="422108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NZ" baseline="-25000" dirty="0"/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427984" y="40770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NZ" baseline="-25000" dirty="0"/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79712" y="321297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NZ" baseline="-25000" dirty="0" smtClean="0"/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51720" y="40770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NZ" baseline="-25000" dirty="0" smtClean="0"/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699792" y="306896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NZ" baseline="-25000" dirty="0" smtClean="0"/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716016" y="31409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r>
              <a:rPr lang="en-NZ" baseline="-25000" dirty="0" smtClean="0"/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475656" y="47971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kumimoji="0" lang="en-NZ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004048" y="429309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NZ" baseline="-25000" dirty="0" smtClean="0"/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2080" y="558924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NZ" baseline="-25000" dirty="0"/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0" name="Straight Arrow Connector 19"/>
          <p:cNvCxnSpPr>
            <a:stCxn id="5" idx="7"/>
            <a:endCxn id="4" idx="3"/>
          </p:cNvCxnSpPr>
          <p:nvPr/>
        </p:nvCxnSpPr>
        <p:spPr bwMode="auto">
          <a:xfrm rot="5400000" flipH="1" flipV="1">
            <a:off x="1278913" y="2800209"/>
            <a:ext cx="681518" cy="3934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stCxn id="12" idx="0"/>
            <a:endCxn id="4" idx="4"/>
          </p:cNvCxnSpPr>
          <p:nvPr/>
        </p:nvCxnSpPr>
        <p:spPr bwMode="auto">
          <a:xfrm rot="16200000" flipV="1">
            <a:off x="1799692" y="2852936"/>
            <a:ext cx="504056" cy="2160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>
            <a:stCxn id="14" idx="1"/>
            <a:endCxn id="4" idx="6"/>
          </p:cNvCxnSpPr>
          <p:nvPr/>
        </p:nvCxnSpPr>
        <p:spPr bwMode="auto">
          <a:xfrm rot="16200000" flipV="1">
            <a:off x="2141731" y="2510898"/>
            <a:ext cx="592787" cy="62879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/>
          <p:cNvCxnSpPr>
            <a:stCxn id="13" idx="0"/>
            <a:endCxn id="12" idx="4"/>
          </p:cNvCxnSpPr>
          <p:nvPr/>
        </p:nvCxnSpPr>
        <p:spPr bwMode="auto">
          <a:xfrm rot="16200000" flipV="1">
            <a:off x="1943708" y="3789040"/>
            <a:ext cx="504056" cy="72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>
            <a:stCxn id="16" idx="7"/>
            <a:endCxn id="13" idx="3"/>
          </p:cNvCxnSpPr>
          <p:nvPr/>
        </p:nvCxnSpPr>
        <p:spPr bwMode="auto">
          <a:xfrm rot="5400000" flipH="1" flipV="1">
            <a:off x="1710961" y="4456393"/>
            <a:ext cx="465494" cy="32147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Straight Arrow Connector 29"/>
          <p:cNvCxnSpPr>
            <a:stCxn id="7" idx="0"/>
            <a:endCxn id="13" idx="5"/>
          </p:cNvCxnSpPr>
          <p:nvPr/>
        </p:nvCxnSpPr>
        <p:spPr bwMode="auto">
          <a:xfrm rot="16200000" flipV="1">
            <a:off x="2197016" y="4546403"/>
            <a:ext cx="484775" cy="1607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Straight Arrow Connector 31"/>
          <p:cNvCxnSpPr>
            <a:stCxn id="9" idx="0"/>
            <a:endCxn id="7" idx="5"/>
          </p:cNvCxnSpPr>
          <p:nvPr/>
        </p:nvCxnSpPr>
        <p:spPr bwMode="auto">
          <a:xfrm rot="16200000" flipV="1">
            <a:off x="2593060" y="5230479"/>
            <a:ext cx="340759" cy="2327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4" name="Straight Arrow Connector 33"/>
          <p:cNvCxnSpPr>
            <a:stCxn id="11" idx="0"/>
            <a:endCxn id="15" idx="3"/>
          </p:cNvCxnSpPr>
          <p:nvPr/>
        </p:nvCxnSpPr>
        <p:spPr bwMode="auto">
          <a:xfrm rot="5400000" flipH="1" flipV="1">
            <a:off x="4373978" y="3682308"/>
            <a:ext cx="628791" cy="1607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15" idx="0"/>
            <a:endCxn id="6" idx="3"/>
          </p:cNvCxnSpPr>
          <p:nvPr/>
        </p:nvCxnSpPr>
        <p:spPr bwMode="auto">
          <a:xfrm rot="5400000" flipH="1" flipV="1">
            <a:off x="4770022" y="2710200"/>
            <a:ext cx="556783" cy="3047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0"/>
            <a:endCxn id="10" idx="5"/>
          </p:cNvCxnSpPr>
          <p:nvPr/>
        </p:nvCxnSpPr>
        <p:spPr bwMode="auto">
          <a:xfrm rot="16200000" flipV="1">
            <a:off x="5869424" y="4762427"/>
            <a:ext cx="844815" cy="37676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0" name="Straight Arrow Connector 39"/>
          <p:cNvCxnSpPr>
            <a:stCxn id="10" idx="0"/>
            <a:endCxn id="15" idx="5"/>
          </p:cNvCxnSpPr>
          <p:nvPr/>
        </p:nvCxnSpPr>
        <p:spPr bwMode="auto">
          <a:xfrm rot="16200000" flipV="1">
            <a:off x="5113340" y="3358271"/>
            <a:ext cx="772807" cy="9528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Straight Arrow Connector 41"/>
          <p:cNvCxnSpPr>
            <a:stCxn id="17" idx="1"/>
            <a:endCxn id="15" idx="4"/>
          </p:cNvCxnSpPr>
          <p:nvPr/>
        </p:nvCxnSpPr>
        <p:spPr bwMode="auto">
          <a:xfrm rot="16200000" flipV="1">
            <a:off x="4553999" y="3843046"/>
            <a:ext cx="844815" cy="1607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>
            <a:stCxn id="18" idx="0"/>
            <a:endCxn id="17" idx="5"/>
          </p:cNvCxnSpPr>
          <p:nvPr/>
        </p:nvCxnSpPr>
        <p:spPr bwMode="auto">
          <a:xfrm rot="16200000" flipV="1">
            <a:off x="4897316" y="5014455"/>
            <a:ext cx="988831" cy="1607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hape 54"/>
          <p:cNvCxnSpPr>
            <a:stCxn id="6" idx="1"/>
            <a:endCxn id="6" idx="7"/>
          </p:cNvCxnSpPr>
          <p:nvPr/>
        </p:nvCxnSpPr>
        <p:spPr bwMode="auto">
          <a:xfrm rot="5400000" flipH="1" flipV="1">
            <a:off x="5328084" y="2202306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Curved Connector 56"/>
          <p:cNvCxnSpPr>
            <a:stCxn id="4" idx="1"/>
            <a:endCxn id="4" idx="7"/>
          </p:cNvCxnSpPr>
          <p:nvPr/>
        </p:nvCxnSpPr>
        <p:spPr bwMode="auto">
          <a:xfrm rot="5400000" flipH="1" flipV="1">
            <a:off x="1943708" y="2274314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755576" y="1988840"/>
            <a:ext cx="7416824" cy="8640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452320" y="22768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NZ" baseline="-25000" dirty="0" smtClean="0"/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452320" y="328498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U</a:t>
            </a:r>
            <a:r>
              <a:rPr lang="en-NZ" baseline="-25000" dirty="0" smtClean="0"/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0" name="Straight Arrow Connector 69"/>
          <p:cNvCxnSpPr>
            <a:stCxn id="69" idx="0"/>
            <a:endCxn id="66" idx="4"/>
          </p:cNvCxnSpPr>
          <p:nvPr/>
        </p:nvCxnSpPr>
        <p:spPr bwMode="auto">
          <a:xfrm rot="5400000" flipH="1" flipV="1">
            <a:off x="7308304" y="2960948"/>
            <a:ext cx="648072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1" name="Shape 54"/>
          <p:cNvCxnSpPr>
            <a:stCxn id="66" idx="1"/>
            <a:endCxn id="66" idx="7"/>
          </p:cNvCxnSpPr>
          <p:nvPr/>
        </p:nvCxnSpPr>
        <p:spPr bwMode="auto">
          <a:xfrm rot="5400000" flipH="1" flipV="1">
            <a:off x="7632340" y="2202306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3635896" y="22768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Z</a:t>
            </a:r>
            <a:r>
              <a:rPr lang="en-NZ" baseline="-25000" dirty="0"/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3" name="Curved Connector 72"/>
          <p:cNvCxnSpPr>
            <a:stCxn id="72" idx="1"/>
            <a:endCxn id="72" idx="7"/>
          </p:cNvCxnSpPr>
          <p:nvPr/>
        </p:nvCxnSpPr>
        <p:spPr bwMode="auto">
          <a:xfrm rot="5400000" flipH="1" flipV="1">
            <a:off x="3815916" y="2202306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7524328" y="414908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NZ" baseline="-25000" dirty="0"/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5" name="Straight Arrow Connector 74"/>
          <p:cNvCxnSpPr>
            <a:stCxn id="74" idx="0"/>
            <a:endCxn id="69" idx="4"/>
          </p:cNvCxnSpPr>
          <p:nvPr/>
        </p:nvCxnSpPr>
        <p:spPr bwMode="auto">
          <a:xfrm rot="16200000" flipV="1">
            <a:off x="7416316" y="3861048"/>
            <a:ext cx="504056" cy="72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17663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Applications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Union-Find is very efficient for a collection of sets if</a:t>
            </a:r>
          </a:p>
          <a:p>
            <a:pPr lvl="1"/>
            <a:r>
              <a:rPr lang="en-NZ" dirty="0" smtClean="0"/>
              <a:t>Have an explicit collection of possible members</a:t>
            </a:r>
          </a:p>
          <a:p>
            <a:pPr lvl="1"/>
            <a:r>
              <a:rPr lang="en-NZ" dirty="0" smtClean="0"/>
              <a:t>All sets are disjoint. </a:t>
            </a:r>
          </a:p>
          <a:p>
            <a:pPr lvl="1"/>
            <a:r>
              <a:rPr lang="en-NZ" dirty="0" smtClean="0"/>
              <a:t>Only asking for same set membership and merging two sets.</a:t>
            </a:r>
          </a:p>
          <a:p>
            <a:endParaRPr lang="en-NZ" dirty="0"/>
          </a:p>
          <a:p>
            <a:r>
              <a:rPr lang="en-NZ" dirty="0" smtClean="0"/>
              <a:t>Inefficient for</a:t>
            </a:r>
          </a:p>
          <a:p>
            <a:pPr lvl="1"/>
            <a:r>
              <a:rPr lang="en-NZ" dirty="0" smtClean="0"/>
              <a:t>enumerating the elements of a set</a:t>
            </a:r>
          </a:p>
          <a:p>
            <a:pPr lvl="1"/>
            <a:r>
              <a:rPr lang="en-NZ" dirty="0" smtClean="0"/>
              <a:t>removing an element from a set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Doesn't work </a:t>
            </a:r>
          </a:p>
          <a:p>
            <a:pPr lvl="1"/>
            <a:r>
              <a:rPr lang="en-NZ" dirty="0" smtClean="0"/>
              <a:t>if the sets could share elements.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53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2123728" y="1647706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419872" y="1143650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508104" y="1503690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380312" y="2871842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380312" y="1647706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139952" y="2367786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483768" y="2727826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635896" y="4095978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364088" y="3303890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300192" y="4023970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F</a:t>
            </a:r>
          </a:p>
        </p:txBody>
      </p:sp>
      <p:cxnSp>
        <p:nvCxnSpPr>
          <p:cNvPr id="16" name="Straight Connector 15"/>
          <p:cNvCxnSpPr>
            <a:stCxn id="4" idx="4"/>
            <a:endCxn id="11" idx="0"/>
          </p:cNvCxnSpPr>
          <p:nvPr/>
        </p:nvCxnSpPr>
        <p:spPr bwMode="auto">
          <a:xfrm rot="16200000" flipH="1">
            <a:off x="2267744" y="2259774"/>
            <a:ext cx="576064" cy="3600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>
            <a:stCxn id="6" idx="2"/>
            <a:endCxn id="4" idx="7"/>
          </p:cNvCxnSpPr>
          <p:nvPr/>
        </p:nvCxnSpPr>
        <p:spPr bwMode="auto">
          <a:xfrm rot="10800000" flipV="1">
            <a:off x="2553968" y="1395677"/>
            <a:ext cx="865905" cy="32584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Arrow Connector 19"/>
          <p:cNvCxnSpPr>
            <a:stCxn id="10" idx="6"/>
            <a:endCxn id="8" idx="2"/>
          </p:cNvCxnSpPr>
          <p:nvPr/>
        </p:nvCxnSpPr>
        <p:spPr bwMode="auto">
          <a:xfrm>
            <a:off x="4644008" y="2619814"/>
            <a:ext cx="2736304" cy="50405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10" idx="1"/>
            <a:endCxn id="6" idx="5"/>
          </p:cNvCxnSpPr>
          <p:nvPr/>
        </p:nvCxnSpPr>
        <p:spPr bwMode="auto">
          <a:xfrm rot="16200000" flipV="1">
            <a:off x="3598083" y="1825917"/>
            <a:ext cx="867714" cy="36365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>
            <a:stCxn id="10" idx="7"/>
            <a:endCxn id="7" idx="3"/>
          </p:cNvCxnSpPr>
          <p:nvPr/>
        </p:nvCxnSpPr>
        <p:spPr bwMode="auto">
          <a:xfrm rot="5400000" flipH="1" flipV="1">
            <a:off x="4822219" y="1681901"/>
            <a:ext cx="507674" cy="101173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>
            <a:stCxn id="7" idx="6"/>
            <a:endCxn id="9" idx="2"/>
          </p:cNvCxnSpPr>
          <p:nvPr/>
        </p:nvCxnSpPr>
        <p:spPr bwMode="auto">
          <a:xfrm>
            <a:off x="6012160" y="1755718"/>
            <a:ext cx="1368152" cy="14401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7272301" y="2511802"/>
            <a:ext cx="72008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>
            <a:stCxn id="9" idx="3"/>
            <a:endCxn id="13" idx="7"/>
          </p:cNvCxnSpPr>
          <p:nvPr/>
        </p:nvCxnSpPr>
        <p:spPr bwMode="auto">
          <a:xfrm rot="5400000">
            <a:off x="5974347" y="1897925"/>
            <a:ext cx="1299762" cy="165980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/>
          <p:cNvCxnSpPr>
            <a:stCxn id="7" idx="4"/>
            <a:endCxn id="13" idx="0"/>
          </p:cNvCxnSpPr>
          <p:nvPr/>
        </p:nvCxnSpPr>
        <p:spPr bwMode="auto">
          <a:xfrm rot="5400000">
            <a:off x="5040052" y="2583810"/>
            <a:ext cx="1296144" cy="14401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>
            <a:stCxn id="10" idx="5"/>
            <a:endCxn id="13" idx="1"/>
          </p:cNvCxnSpPr>
          <p:nvPr/>
        </p:nvCxnSpPr>
        <p:spPr bwMode="auto">
          <a:xfrm rot="16200000" flipH="1">
            <a:off x="4714207" y="2654009"/>
            <a:ext cx="579682" cy="86771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>
            <a:stCxn id="13" idx="2"/>
            <a:endCxn id="11" idx="6"/>
          </p:cNvCxnSpPr>
          <p:nvPr/>
        </p:nvCxnSpPr>
        <p:spPr bwMode="auto">
          <a:xfrm rot="10800000">
            <a:off x="2987824" y="2979854"/>
            <a:ext cx="2376264" cy="5760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>
            <a:stCxn id="6" idx="4"/>
            <a:endCxn id="12" idx="0"/>
          </p:cNvCxnSpPr>
          <p:nvPr/>
        </p:nvCxnSpPr>
        <p:spPr bwMode="auto">
          <a:xfrm rot="16200000" flipH="1">
            <a:off x="2555776" y="2763830"/>
            <a:ext cx="2448272" cy="21602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>
            <a:stCxn id="11" idx="5"/>
            <a:endCxn id="12" idx="1"/>
          </p:cNvCxnSpPr>
          <p:nvPr/>
        </p:nvCxnSpPr>
        <p:spPr bwMode="auto">
          <a:xfrm rot="16200000" flipH="1">
            <a:off x="2805995" y="3266077"/>
            <a:ext cx="1011730" cy="7957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10" idx="4"/>
            <a:endCxn id="12" idx="7"/>
          </p:cNvCxnSpPr>
          <p:nvPr/>
        </p:nvCxnSpPr>
        <p:spPr bwMode="auto">
          <a:xfrm flipH="1">
            <a:off x="4066135" y="2871842"/>
            <a:ext cx="325845" cy="129795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13" idx="3"/>
            <a:endCxn id="12" idx="6"/>
          </p:cNvCxnSpPr>
          <p:nvPr/>
        </p:nvCxnSpPr>
        <p:spPr bwMode="auto">
          <a:xfrm rot="5400000">
            <a:off x="4481991" y="3392091"/>
            <a:ext cx="613877" cy="129795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Straight Connector 49"/>
          <p:cNvCxnSpPr>
            <a:stCxn id="12" idx="5"/>
            <a:endCxn id="14" idx="2"/>
          </p:cNvCxnSpPr>
          <p:nvPr/>
        </p:nvCxnSpPr>
        <p:spPr bwMode="auto">
          <a:xfrm rot="5400000" flipH="1" flipV="1">
            <a:off x="5058053" y="3284079"/>
            <a:ext cx="250219" cy="223405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>
            <a:stCxn id="8" idx="4"/>
            <a:endCxn id="14" idx="7"/>
          </p:cNvCxnSpPr>
          <p:nvPr/>
        </p:nvCxnSpPr>
        <p:spPr bwMode="auto">
          <a:xfrm rot="5400000">
            <a:off x="6820442" y="3285888"/>
            <a:ext cx="721889" cy="90190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Connector 53"/>
          <p:cNvCxnSpPr>
            <a:stCxn id="13" idx="5"/>
            <a:endCxn id="14" idx="1"/>
          </p:cNvCxnSpPr>
          <p:nvPr/>
        </p:nvCxnSpPr>
        <p:spPr bwMode="auto">
          <a:xfrm rot="16200000" flipH="1">
            <a:off x="5902339" y="3626117"/>
            <a:ext cx="363658" cy="57968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>
            <a:stCxn id="6" idx="6"/>
            <a:endCxn id="7" idx="1"/>
          </p:cNvCxnSpPr>
          <p:nvPr/>
        </p:nvCxnSpPr>
        <p:spPr bwMode="auto">
          <a:xfrm>
            <a:off x="3923928" y="1395678"/>
            <a:ext cx="1657993" cy="18182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Connector 75"/>
          <p:cNvCxnSpPr>
            <a:stCxn id="4" idx="6"/>
            <a:endCxn id="10" idx="2"/>
          </p:cNvCxnSpPr>
          <p:nvPr/>
        </p:nvCxnSpPr>
        <p:spPr bwMode="auto">
          <a:xfrm>
            <a:off x="2627784" y="1899734"/>
            <a:ext cx="1512168" cy="72008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771800" y="135967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76056" y="43377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24328" y="231203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3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08204" y="150369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4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87825" y="215814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5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78259" y="195119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6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70394" y="370943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19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77665" y="287184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7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92688" y="12417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18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90033" y="296998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17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85092" y="221389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16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22081" y="370980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15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32040" y="287184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14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66134" y="350016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13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00228" y="172986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12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47864" y="172152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11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95736" y="23672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10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62279" y="234804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9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75161" y="355591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8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24128" y="38337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20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79512" y="50785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1075612" y="50785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971712" y="50785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8" name="Oval 97"/>
          <p:cNvSpPr/>
          <p:nvPr/>
        </p:nvSpPr>
        <p:spPr bwMode="auto">
          <a:xfrm>
            <a:off x="3763912" y="50785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9" name="Oval 98"/>
          <p:cNvSpPr/>
          <p:nvPr/>
        </p:nvSpPr>
        <p:spPr bwMode="auto">
          <a:xfrm>
            <a:off x="2867812" y="50785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0" name="Oval 99"/>
          <p:cNvSpPr/>
          <p:nvPr/>
        </p:nvSpPr>
        <p:spPr bwMode="auto">
          <a:xfrm>
            <a:off x="7348312" y="50785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6452212" y="50785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5556112" y="50785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03" name="Oval 102"/>
          <p:cNvSpPr/>
          <p:nvPr/>
        </p:nvSpPr>
        <p:spPr bwMode="auto">
          <a:xfrm>
            <a:off x="8244408" y="50785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4660012" y="50785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074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Menu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Kruskal's</a:t>
            </a:r>
            <a:r>
              <a:rPr lang="en-NZ" dirty="0" smtClean="0"/>
              <a:t> minimum spanning tree algorithm</a:t>
            </a:r>
          </a:p>
          <a:p>
            <a:r>
              <a:rPr lang="en-NZ" dirty="0" smtClean="0"/>
              <a:t>Disjoint-set data structure and Union-Find algorithm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Administrivia</a:t>
            </a:r>
            <a:endParaRPr lang="en-US" dirty="0" smtClean="0"/>
          </a:p>
          <a:p>
            <a:pPr lvl="1"/>
            <a:r>
              <a:rPr lang="en-NZ" dirty="0" smtClean="0"/>
              <a:t>Marking.</a:t>
            </a:r>
          </a:p>
          <a:p>
            <a:pPr lvl="2"/>
            <a:r>
              <a:rPr lang="en-NZ" dirty="0" smtClean="0"/>
              <a:t>PLEASE DON’T MISS YOUR MARKING SESSION!</a:t>
            </a:r>
          </a:p>
          <a:p>
            <a:pPr lvl="2"/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2607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Graph Algorithms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Minimum Spanning Tree:   </a:t>
            </a:r>
            <a:r>
              <a:rPr lang="en-NZ" dirty="0" err="1" smtClean="0"/>
              <a:t>Kruskal's</a:t>
            </a:r>
            <a:r>
              <a:rPr lang="en-NZ" dirty="0" smtClean="0"/>
              <a:t> Algorithm</a:t>
            </a:r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2123728" y="2231369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419872" y="1727313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508104" y="2087353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380312" y="3455505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380312" y="2231369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139952" y="2951449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483768" y="3311489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635896" y="4679641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364088" y="3887553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300192" y="4607633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F</a:t>
            </a:r>
          </a:p>
        </p:txBody>
      </p:sp>
      <p:cxnSp>
        <p:nvCxnSpPr>
          <p:cNvPr id="16" name="Straight Connector 15"/>
          <p:cNvCxnSpPr>
            <a:stCxn id="4" idx="4"/>
            <a:endCxn id="11" idx="0"/>
          </p:cNvCxnSpPr>
          <p:nvPr/>
        </p:nvCxnSpPr>
        <p:spPr bwMode="auto">
          <a:xfrm rot="16200000" flipH="1">
            <a:off x="2267744" y="2843437"/>
            <a:ext cx="576064" cy="3600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>
            <a:stCxn id="6" idx="2"/>
            <a:endCxn id="4" idx="7"/>
          </p:cNvCxnSpPr>
          <p:nvPr/>
        </p:nvCxnSpPr>
        <p:spPr bwMode="auto">
          <a:xfrm rot="10800000" flipV="1">
            <a:off x="2553968" y="1979340"/>
            <a:ext cx="865905" cy="32584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Arrow Connector 19"/>
          <p:cNvCxnSpPr>
            <a:stCxn id="10" idx="6"/>
            <a:endCxn id="8" idx="2"/>
          </p:cNvCxnSpPr>
          <p:nvPr/>
        </p:nvCxnSpPr>
        <p:spPr bwMode="auto">
          <a:xfrm>
            <a:off x="4644008" y="3203477"/>
            <a:ext cx="2736304" cy="50405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10" idx="1"/>
            <a:endCxn id="6" idx="5"/>
          </p:cNvCxnSpPr>
          <p:nvPr/>
        </p:nvCxnSpPr>
        <p:spPr bwMode="auto">
          <a:xfrm rot="16200000" flipV="1">
            <a:off x="3598083" y="2409580"/>
            <a:ext cx="867714" cy="36365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>
            <a:stCxn id="10" idx="7"/>
            <a:endCxn id="7" idx="3"/>
          </p:cNvCxnSpPr>
          <p:nvPr/>
        </p:nvCxnSpPr>
        <p:spPr bwMode="auto">
          <a:xfrm rot="5400000" flipH="1" flipV="1">
            <a:off x="4822219" y="2265564"/>
            <a:ext cx="507674" cy="101173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>
            <a:stCxn id="7" idx="6"/>
            <a:endCxn id="9" idx="2"/>
          </p:cNvCxnSpPr>
          <p:nvPr/>
        </p:nvCxnSpPr>
        <p:spPr bwMode="auto">
          <a:xfrm>
            <a:off x="6012160" y="2339381"/>
            <a:ext cx="1368152" cy="14401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Straight Connector 31"/>
          <p:cNvCxnSpPr>
            <a:stCxn id="9" idx="4"/>
            <a:endCxn id="8" idx="0"/>
          </p:cNvCxnSpPr>
          <p:nvPr/>
        </p:nvCxnSpPr>
        <p:spPr bwMode="auto">
          <a:xfrm rot="5400000">
            <a:off x="7272300" y="3095465"/>
            <a:ext cx="72008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>
            <a:stCxn id="9" idx="3"/>
            <a:endCxn id="13" idx="7"/>
          </p:cNvCxnSpPr>
          <p:nvPr/>
        </p:nvCxnSpPr>
        <p:spPr bwMode="auto">
          <a:xfrm rot="5400000">
            <a:off x="5974347" y="2481588"/>
            <a:ext cx="1299762" cy="165980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/>
          <p:cNvCxnSpPr>
            <a:stCxn id="7" idx="4"/>
            <a:endCxn id="13" idx="0"/>
          </p:cNvCxnSpPr>
          <p:nvPr/>
        </p:nvCxnSpPr>
        <p:spPr bwMode="auto">
          <a:xfrm rot="5400000">
            <a:off x="5040052" y="3167473"/>
            <a:ext cx="1296144" cy="14401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>
            <a:stCxn id="10" idx="5"/>
            <a:endCxn id="13" idx="1"/>
          </p:cNvCxnSpPr>
          <p:nvPr/>
        </p:nvCxnSpPr>
        <p:spPr bwMode="auto">
          <a:xfrm rot="16200000" flipH="1">
            <a:off x="4714207" y="3237672"/>
            <a:ext cx="579682" cy="86771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>
            <a:stCxn id="13" idx="2"/>
            <a:endCxn id="11" idx="6"/>
          </p:cNvCxnSpPr>
          <p:nvPr/>
        </p:nvCxnSpPr>
        <p:spPr bwMode="auto">
          <a:xfrm rot="10800000">
            <a:off x="2987824" y="3563517"/>
            <a:ext cx="2376264" cy="5760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>
            <a:stCxn id="6" idx="4"/>
            <a:endCxn id="12" idx="0"/>
          </p:cNvCxnSpPr>
          <p:nvPr/>
        </p:nvCxnSpPr>
        <p:spPr bwMode="auto">
          <a:xfrm rot="16200000" flipH="1">
            <a:off x="2555776" y="3347493"/>
            <a:ext cx="2448272" cy="21602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>
            <a:stCxn id="11" idx="5"/>
            <a:endCxn id="12" idx="1"/>
          </p:cNvCxnSpPr>
          <p:nvPr/>
        </p:nvCxnSpPr>
        <p:spPr bwMode="auto">
          <a:xfrm rot="16200000" flipH="1">
            <a:off x="2805995" y="3849740"/>
            <a:ext cx="1011730" cy="7957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10" idx="4"/>
            <a:endCxn id="12" idx="7"/>
          </p:cNvCxnSpPr>
          <p:nvPr/>
        </p:nvCxnSpPr>
        <p:spPr bwMode="auto">
          <a:xfrm rot="5400000">
            <a:off x="3580082" y="3941559"/>
            <a:ext cx="1297953" cy="32584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13" idx="3"/>
            <a:endCxn id="12" idx="6"/>
          </p:cNvCxnSpPr>
          <p:nvPr/>
        </p:nvCxnSpPr>
        <p:spPr bwMode="auto">
          <a:xfrm rot="5400000">
            <a:off x="4481991" y="3975754"/>
            <a:ext cx="613877" cy="129795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Straight Connector 49"/>
          <p:cNvCxnSpPr>
            <a:stCxn id="12" idx="5"/>
            <a:endCxn id="14" idx="2"/>
          </p:cNvCxnSpPr>
          <p:nvPr/>
        </p:nvCxnSpPr>
        <p:spPr bwMode="auto">
          <a:xfrm rot="5400000" flipH="1" flipV="1">
            <a:off x="5058053" y="3867742"/>
            <a:ext cx="250219" cy="223405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>
            <a:stCxn id="8" idx="4"/>
            <a:endCxn id="14" idx="7"/>
          </p:cNvCxnSpPr>
          <p:nvPr/>
        </p:nvCxnSpPr>
        <p:spPr bwMode="auto">
          <a:xfrm rot="5400000">
            <a:off x="6820442" y="3869551"/>
            <a:ext cx="721889" cy="90190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Connector 53"/>
          <p:cNvCxnSpPr>
            <a:stCxn id="13" idx="5"/>
            <a:endCxn id="14" idx="1"/>
          </p:cNvCxnSpPr>
          <p:nvPr/>
        </p:nvCxnSpPr>
        <p:spPr bwMode="auto">
          <a:xfrm rot="16200000" flipH="1">
            <a:off x="5902339" y="4209780"/>
            <a:ext cx="363658" cy="57968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>
            <a:stCxn id="6" idx="6"/>
            <a:endCxn id="7" idx="1"/>
          </p:cNvCxnSpPr>
          <p:nvPr/>
        </p:nvCxnSpPr>
        <p:spPr bwMode="auto">
          <a:xfrm>
            <a:off x="3923928" y="1979341"/>
            <a:ext cx="1657993" cy="18182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Connector 75"/>
          <p:cNvCxnSpPr>
            <a:stCxn id="4" idx="6"/>
            <a:endCxn id="10" idx="2"/>
          </p:cNvCxnSpPr>
          <p:nvPr/>
        </p:nvCxnSpPr>
        <p:spPr bwMode="auto">
          <a:xfrm>
            <a:off x="2627784" y="2483397"/>
            <a:ext cx="1512168" cy="72008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572000" y="179932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5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16216" y="215936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95936" y="237538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3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71800" y="194333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7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76056" y="492142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4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88024" y="251940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9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19872" y="3167473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6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08104" y="2807433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2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99992" y="395956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3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20272" y="43196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23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24740" y="301584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7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40152" y="42475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18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96336" y="309546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4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68144" y="321898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17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15816" y="417558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10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95936" y="410357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8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15816" y="2663417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25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95736" y="287944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10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88024" y="45158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14</a:t>
            </a:r>
            <a:endParaRPr lang="en-NZ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716016" y="352826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6</a:t>
            </a:r>
            <a:endParaRPr lang="en-NZ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403648" y="3933056"/>
            <a:ext cx="2376264" cy="36004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89831" y="3599304"/>
            <a:ext cx="3384376" cy="36004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Refining </a:t>
            </a:r>
            <a:r>
              <a:rPr lang="en-NZ" dirty="0" err="1" smtClean="0"/>
              <a:t>Kruskal's</a:t>
            </a:r>
            <a:r>
              <a:rPr lang="en-NZ" dirty="0" smtClean="0"/>
              <a:t>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Given:  a graph with </a:t>
            </a:r>
            <a:r>
              <a:rPr lang="en-NZ" sz="2000" i="1" dirty="0" smtClean="0"/>
              <a:t>N  </a:t>
            </a:r>
            <a:r>
              <a:rPr lang="en-NZ" sz="2000" dirty="0" smtClean="0"/>
              <a:t>nodes and </a:t>
            </a:r>
            <a:r>
              <a:rPr lang="en-NZ" sz="2000" i="1" dirty="0" smtClean="0"/>
              <a:t>E</a:t>
            </a:r>
            <a:r>
              <a:rPr lang="en-NZ" sz="2000" dirty="0" smtClean="0"/>
              <a:t>  weighted edges </a:t>
            </a:r>
          </a:p>
          <a:p>
            <a:pPr lvl="1">
              <a:buNone/>
            </a:pPr>
            <a:r>
              <a:rPr lang="en-NZ" sz="2000" i="1" dirty="0" smtClean="0"/>
              <a:t>forest</a:t>
            </a:r>
            <a:r>
              <a:rPr lang="en-NZ" sz="2000" dirty="0" smtClean="0"/>
              <a:t> 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← </a:t>
            </a:r>
            <a:r>
              <a:rPr lang="en-NZ" sz="2000" dirty="0" smtClean="0"/>
              <a:t>a set of </a:t>
            </a:r>
            <a:r>
              <a:rPr lang="en-NZ" sz="2000" i="1" dirty="0" smtClean="0"/>
              <a:t>N</a:t>
            </a:r>
            <a:r>
              <a:rPr lang="en-NZ" sz="2000" dirty="0" smtClean="0"/>
              <a:t> sets of nodes, each containing one node of the graph</a:t>
            </a:r>
          </a:p>
          <a:p>
            <a:pPr lvl="1">
              <a:buNone/>
            </a:pPr>
            <a:r>
              <a:rPr lang="en-NZ" sz="2000" i="1" dirty="0" smtClean="0"/>
              <a:t>edges </a:t>
            </a:r>
            <a:r>
              <a:rPr lang="en-NZ" sz="2000" dirty="0" smtClean="0"/>
              <a:t>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← </a:t>
            </a:r>
            <a:r>
              <a:rPr lang="en-NZ" sz="2000" dirty="0" smtClean="0"/>
              <a:t>a priority queue of all the edges: 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〈n</a:t>
            </a:r>
            <a:r>
              <a:rPr lang="en-NZ" sz="2000" baseline="-25000" dirty="0" smtClean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, n</a:t>
            </a:r>
            <a:r>
              <a:rPr lang="en-NZ" sz="2000" baseline="-25000" dirty="0" smtClean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NZ" sz="2000" dirty="0" smtClean="0"/>
              <a:t>, </a:t>
            </a:r>
            <a:r>
              <a:rPr lang="en-NZ" sz="2000" u="sng" dirty="0" smtClean="0"/>
              <a:t>length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〉 </a:t>
            </a:r>
            <a:endParaRPr lang="en-NZ" sz="2000" dirty="0" smtClean="0"/>
          </a:p>
          <a:p>
            <a:pPr lvl="1">
              <a:buNone/>
            </a:pPr>
            <a:r>
              <a:rPr lang="en-NZ" sz="2000" i="1" dirty="0" err="1" smtClean="0"/>
              <a:t>spanningTree</a:t>
            </a:r>
            <a:r>
              <a:rPr lang="en-NZ" sz="2000" dirty="0" smtClean="0"/>
              <a:t> 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← </a:t>
            </a:r>
            <a:r>
              <a:rPr lang="en-NZ" sz="2000" dirty="0" smtClean="0"/>
              <a:t>an empty set of edges</a:t>
            </a:r>
          </a:p>
          <a:p>
            <a:pPr lvl="1">
              <a:buNone/>
            </a:pPr>
            <a:r>
              <a:rPr lang="en-NZ" sz="2000" b="1" dirty="0" smtClean="0"/>
              <a:t>Repeat</a:t>
            </a:r>
            <a:r>
              <a:rPr lang="en-NZ" sz="2000" dirty="0" smtClean="0"/>
              <a:t> </a:t>
            </a:r>
            <a:r>
              <a:rPr lang="en-NZ" sz="2000" b="1" dirty="0" smtClean="0"/>
              <a:t>until</a:t>
            </a:r>
            <a:r>
              <a:rPr lang="en-NZ" sz="2000" dirty="0" smtClean="0"/>
              <a:t> </a:t>
            </a:r>
            <a:r>
              <a:rPr lang="en-NZ" sz="2000" i="1" dirty="0" smtClean="0"/>
              <a:t>forest</a:t>
            </a:r>
            <a:r>
              <a:rPr lang="en-NZ" sz="2000" dirty="0" smtClean="0"/>
              <a:t>  contains only one tree or edges is empty: </a:t>
            </a:r>
          </a:p>
          <a:p>
            <a:pPr lvl="2">
              <a:buNone/>
            </a:pPr>
            <a:r>
              <a:rPr lang="en-NZ" sz="2000" dirty="0"/>
              <a:t>〈n</a:t>
            </a:r>
            <a:r>
              <a:rPr lang="en-NZ" sz="2000" baseline="-25000" dirty="0"/>
              <a:t>1</a:t>
            </a:r>
            <a:r>
              <a:rPr lang="en-NZ" sz="2000" dirty="0"/>
              <a:t>, n</a:t>
            </a:r>
            <a:r>
              <a:rPr lang="en-NZ" sz="2000" baseline="-25000" dirty="0"/>
              <a:t>2</a:t>
            </a:r>
            <a:r>
              <a:rPr lang="en-NZ" sz="2000" dirty="0"/>
              <a:t>, length</a:t>
            </a:r>
            <a:r>
              <a:rPr lang="en-NZ" sz="2000" dirty="0" smtClean="0"/>
              <a:t>〉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←</a:t>
            </a:r>
            <a:r>
              <a:rPr lang="en-NZ" sz="2000" dirty="0" smtClean="0"/>
              <a:t> </a:t>
            </a:r>
            <a:r>
              <a:rPr lang="en-NZ" sz="2000" dirty="0" err="1" smtClean="0"/>
              <a:t>dequeue</a:t>
            </a:r>
            <a:r>
              <a:rPr lang="en-NZ" sz="2000" dirty="0" smtClean="0"/>
              <a:t>(</a:t>
            </a:r>
            <a:r>
              <a:rPr lang="en-NZ" sz="2000" i="1" dirty="0" smtClean="0"/>
              <a:t>edges</a:t>
            </a:r>
            <a:r>
              <a:rPr lang="en-NZ" sz="2000" dirty="0" smtClean="0"/>
              <a:t>)</a:t>
            </a:r>
          </a:p>
          <a:p>
            <a:pPr lvl="2">
              <a:buNone/>
            </a:pPr>
            <a:r>
              <a:rPr lang="en-NZ" sz="2000" b="1" dirty="0" smtClean="0"/>
              <a:t>If</a:t>
            </a:r>
            <a:r>
              <a:rPr lang="en-NZ" sz="2000" dirty="0" smtClean="0"/>
              <a:t>  n</a:t>
            </a:r>
            <a:r>
              <a:rPr lang="en-NZ" sz="2000" baseline="-25000" dirty="0" smtClean="0"/>
              <a:t>1</a:t>
            </a:r>
            <a:r>
              <a:rPr lang="en-NZ" sz="2000" dirty="0" smtClean="0"/>
              <a:t> and n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 are in different sets in </a:t>
            </a:r>
            <a:r>
              <a:rPr lang="en-NZ" sz="2000" i="1" dirty="0" smtClean="0"/>
              <a:t>forest </a:t>
            </a:r>
            <a:r>
              <a:rPr lang="en-NZ" sz="2000" dirty="0" smtClean="0"/>
              <a:t>  </a:t>
            </a:r>
            <a:r>
              <a:rPr lang="en-NZ" sz="2000" b="1" dirty="0" smtClean="0"/>
              <a:t>then</a:t>
            </a:r>
          </a:p>
          <a:p>
            <a:pPr lvl="3">
              <a:buNone/>
            </a:pPr>
            <a:r>
              <a:rPr lang="en-NZ" sz="2000" dirty="0" smtClean="0"/>
              <a:t>merge the two sets in </a:t>
            </a:r>
            <a:r>
              <a:rPr lang="en-NZ" sz="2000" i="1" dirty="0" smtClean="0"/>
              <a:t>forest</a:t>
            </a:r>
          </a:p>
          <a:p>
            <a:pPr lvl="3">
              <a:buNone/>
            </a:pPr>
            <a:r>
              <a:rPr lang="en-NZ" sz="2000" dirty="0" smtClean="0"/>
              <a:t>Add </a:t>
            </a:r>
            <a:r>
              <a:rPr lang="en-NZ" sz="2000" i="1" dirty="0" smtClean="0"/>
              <a:t>edge</a:t>
            </a:r>
            <a:r>
              <a:rPr lang="en-NZ" sz="2000" dirty="0" smtClean="0"/>
              <a:t>  to the </a:t>
            </a:r>
            <a:r>
              <a:rPr lang="en-NZ" sz="2000" i="1" dirty="0" err="1" smtClean="0"/>
              <a:t>spanningTree</a:t>
            </a:r>
            <a:r>
              <a:rPr lang="en-NZ" sz="2000" dirty="0" smtClean="0"/>
              <a:t> </a:t>
            </a:r>
          </a:p>
          <a:p>
            <a:pPr lvl="1">
              <a:buNone/>
            </a:pP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spanningTree</a:t>
            </a:r>
            <a:endParaRPr lang="en-US" sz="2000" i="1" dirty="0" smtClean="0"/>
          </a:p>
          <a:p>
            <a:pPr>
              <a:spcBef>
                <a:spcPts val="2400"/>
              </a:spcBef>
            </a:pPr>
            <a:r>
              <a:rPr lang="en-US" sz="2000" dirty="0" smtClean="0"/>
              <a:t>Implementing </a:t>
            </a:r>
            <a:r>
              <a:rPr lang="en-US" sz="2000" i="1" dirty="0" smtClean="0"/>
              <a:t>forest  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set of sets with two operations:  </a:t>
            </a: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findSet</a:t>
            </a:r>
            <a:r>
              <a:rPr lang="en-US" sz="2000" dirty="0" smtClean="0"/>
              <a:t>(n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=?=  </a:t>
            </a:r>
            <a:r>
              <a:rPr lang="en-US" sz="2000" dirty="0" err="1" smtClean="0">
                <a:solidFill>
                  <a:srgbClr val="FF0000"/>
                </a:solidFill>
              </a:rPr>
              <a:t>findSet</a:t>
            </a:r>
            <a:r>
              <a:rPr lang="en-US" sz="2000" dirty="0" smtClean="0"/>
              <a:t>(n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 	=  "find" the set that </a:t>
            </a:r>
            <a:r>
              <a:rPr lang="en-US" sz="2000" i="1" dirty="0" smtClean="0"/>
              <a:t>n  </a:t>
            </a:r>
            <a:r>
              <a:rPr lang="en-US" sz="2000" dirty="0" smtClean="0"/>
              <a:t>is in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merge</a:t>
            </a:r>
            <a:r>
              <a:rPr lang="en-US" sz="2000" dirty="0" smtClean="0"/>
              <a:t>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		=  replace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s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 by their "union" </a:t>
            </a:r>
            <a:endParaRPr lang="en-NZ" sz="20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92280" y="3501008"/>
            <a:ext cx="1440160" cy="864096"/>
          </a:xfrm>
          <a:prstGeom prst="wedgeRoundRectCallout">
            <a:avLst>
              <a:gd name="adj1" fmla="val -82739"/>
              <a:gd name="adj2" fmla="val -4596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What's the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cost?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987824" y="3861048"/>
            <a:ext cx="172988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547664" y="4276470"/>
            <a:ext cx="72008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Rounded Rectangular Callout 9"/>
          <p:cNvSpPr/>
          <p:nvPr/>
        </p:nvSpPr>
        <p:spPr bwMode="auto">
          <a:xfrm>
            <a:off x="7263408" y="1772816"/>
            <a:ext cx="1880592" cy="576064"/>
          </a:xfrm>
          <a:prstGeom prst="wedgeRoundRectCallout">
            <a:avLst>
              <a:gd name="adj1" fmla="val -55798"/>
              <a:gd name="adj2" fmla="val 3184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priority: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short edges first</a:t>
            </a:r>
          </a:p>
        </p:txBody>
      </p:sp>
    </p:spTree>
    <p:extLst>
      <p:ext uri="{BB962C8B-B14F-4D97-AF65-F5344CB8AC3E}">
        <p14:creationId xmlns:p14="http://schemas.microsoft.com/office/powerpoint/2010/main" val="2896321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sets of sets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1:  forest = set of sets of nodes: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findSet</a:t>
            </a:r>
            <a:r>
              <a:rPr lang="en-US" dirty="0" smtClean="0"/>
              <a:t>(n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iterate through all sets, calling </a:t>
            </a:r>
            <a:r>
              <a:rPr lang="en-US" dirty="0" err="1" smtClean="0"/>
              <a:t>s.contains</a:t>
            </a:r>
            <a:r>
              <a:rPr lang="en-US" dirty="0" smtClean="0"/>
              <a:t>(n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merge 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 each element of s</a:t>
            </a:r>
            <a:r>
              <a:rPr lang="en-US" baseline="-25000" dirty="0" smtClean="0"/>
              <a:t>1</a:t>
            </a:r>
            <a:r>
              <a:rPr lang="en-US" dirty="0" smtClean="0"/>
              <a:t> to s</a:t>
            </a:r>
            <a:r>
              <a:rPr lang="en-US" baseline="-25000" dirty="0" smtClean="0"/>
              <a:t>2</a:t>
            </a:r>
            <a:r>
              <a:rPr lang="en-US" dirty="0" smtClean="0"/>
              <a:t> and remove s</a:t>
            </a:r>
            <a:r>
              <a:rPr lang="en-US" baseline="-25000" dirty="0" smtClean="0"/>
              <a:t>1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cost?</a:t>
            </a:r>
          </a:p>
          <a:p>
            <a:pPr marL="903288" lvl="1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2:   forest =  mark each node with ID of its set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findSet</a:t>
            </a:r>
            <a:r>
              <a:rPr lang="en-US" dirty="0" smtClean="0"/>
              <a:t>(n</a:t>
            </a:r>
            <a:r>
              <a:rPr lang="en-US" baseline="-25000" dirty="0" smtClean="0"/>
              <a:t>1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look up n</a:t>
            </a:r>
            <a:r>
              <a:rPr lang="en-US" baseline="-25000" dirty="0" smtClean="0"/>
              <a:t>1</a:t>
            </a:r>
            <a:r>
              <a:rPr lang="en-US" dirty="0" smtClean="0"/>
              <a:t>.setID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merge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 , 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iterate through all nodes, changing IDs of nodes in s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cost?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442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Union–Find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smtClean="0"/>
              <a:t>3: forest:  set of inverted trees of nodes:</a:t>
            </a:r>
          </a:p>
          <a:p>
            <a:r>
              <a:rPr lang="en-NZ" dirty="0" smtClean="0"/>
              <a:t>Each set represented by a linked tree with links pointing </a:t>
            </a:r>
            <a:r>
              <a:rPr lang="en-NZ" b="1" i="1" dirty="0" smtClean="0">
                <a:solidFill>
                  <a:srgbClr val="FF0000"/>
                </a:solidFill>
              </a:rPr>
              <a:t>towards  </a:t>
            </a:r>
            <a:r>
              <a:rPr lang="en-NZ" dirty="0" smtClean="0"/>
              <a:t>the root  (= "shared linked list structure")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pPr>
              <a:spcBef>
                <a:spcPts val="1200"/>
              </a:spcBef>
            </a:pPr>
            <a:r>
              <a:rPr lang="en-NZ" dirty="0" smtClean="0"/>
              <a:t>The nodes in these trees </a:t>
            </a:r>
            <a:r>
              <a:rPr lang="en-NZ" i="1" dirty="0" smtClean="0"/>
              <a:t>are</a:t>
            </a:r>
            <a:r>
              <a:rPr lang="en-NZ" dirty="0" smtClean="0"/>
              <a:t> the nodes of the graph!</a:t>
            </a:r>
          </a:p>
          <a:p>
            <a:endParaRPr lang="en-NZ" dirty="0" smtClean="0"/>
          </a:p>
          <a:p>
            <a:endParaRPr lang="en-NZ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1763688" y="285293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115616" y="378904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148064" y="278092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X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339752" y="52292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Q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300192" y="57332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699792" y="58772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W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796136" y="472514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427984" y="458112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979712" y="371703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051720" y="45091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699792" y="35730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4716016" y="364502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475656" y="52292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004048" y="47971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Y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292080" y="57332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</a:p>
        </p:txBody>
      </p:sp>
      <p:cxnSp>
        <p:nvCxnSpPr>
          <p:cNvPr id="20" name="Straight Arrow Connector 19"/>
          <p:cNvCxnSpPr>
            <a:stCxn id="5" idx="7"/>
            <a:endCxn id="4" idx="3"/>
          </p:cNvCxnSpPr>
          <p:nvPr/>
        </p:nvCxnSpPr>
        <p:spPr bwMode="auto">
          <a:xfrm rot="5400000" flipH="1" flipV="1">
            <a:off x="1278913" y="3304265"/>
            <a:ext cx="681518" cy="3934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stCxn id="12" idx="0"/>
            <a:endCxn id="4" idx="4"/>
          </p:cNvCxnSpPr>
          <p:nvPr/>
        </p:nvCxnSpPr>
        <p:spPr bwMode="auto">
          <a:xfrm rot="16200000" flipV="1">
            <a:off x="1799692" y="3356992"/>
            <a:ext cx="504056" cy="2160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>
            <a:stCxn id="14" idx="1"/>
            <a:endCxn id="4" idx="6"/>
          </p:cNvCxnSpPr>
          <p:nvPr/>
        </p:nvCxnSpPr>
        <p:spPr bwMode="auto">
          <a:xfrm rot="16200000" flipV="1">
            <a:off x="2141731" y="3014954"/>
            <a:ext cx="592787" cy="62879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/>
          <p:cNvCxnSpPr>
            <a:stCxn id="13" idx="0"/>
            <a:endCxn id="12" idx="4"/>
          </p:cNvCxnSpPr>
          <p:nvPr/>
        </p:nvCxnSpPr>
        <p:spPr bwMode="auto">
          <a:xfrm flipH="1" flipV="1">
            <a:off x="2159732" y="4077072"/>
            <a:ext cx="72008" cy="43204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>
            <a:stCxn id="16" idx="7"/>
            <a:endCxn id="13" idx="3"/>
          </p:cNvCxnSpPr>
          <p:nvPr/>
        </p:nvCxnSpPr>
        <p:spPr bwMode="auto">
          <a:xfrm flipV="1">
            <a:off x="1782969" y="4816433"/>
            <a:ext cx="321478" cy="4654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Straight Arrow Connector 29"/>
          <p:cNvCxnSpPr>
            <a:stCxn id="7" idx="0"/>
            <a:endCxn id="13" idx="5"/>
          </p:cNvCxnSpPr>
          <p:nvPr/>
        </p:nvCxnSpPr>
        <p:spPr bwMode="auto">
          <a:xfrm flipH="1" flipV="1">
            <a:off x="2359033" y="4816433"/>
            <a:ext cx="160739" cy="41276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Straight Arrow Connector 31"/>
          <p:cNvCxnSpPr>
            <a:stCxn id="9" idx="0"/>
            <a:endCxn id="7" idx="5"/>
          </p:cNvCxnSpPr>
          <p:nvPr/>
        </p:nvCxnSpPr>
        <p:spPr bwMode="auto">
          <a:xfrm flipH="1" flipV="1">
            <a:off x="2647065" y="5536513"/>
            <a:ext cx="232747" cy="34075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4" name="Straight Arrow Connector 33"/>
          <p:cNvCxnSpPr>
            <a:stCxn id="11" idx="0"/>
            <a:endCxn id="15" idx="3"/>
          </p:cNvCxnSpPr>
          <p:nvPr/>
        </p:nvCxnSpPr>
        <p:spPr bwMode="auto">
          <a:xfrm rot="5400000" flipH="1" flipV="1">
            <a:off x="4373978" y="4186364"/>
            <a:ext cx="628791" cy="1607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15" idx="0"/>
            <a:endCxn id="6" idx="3"/>
          </p:cNvCxnSpPr>
          <p:nvPr/>
        </p:nvCxnSpPr>
        <p:spPr bwMode="auto">
          <a:xfrm rot="5400000" flipH="1" flipV="1">
            <a:off x="4770022" y="3214256"/>
            <a:ext cx="556783" cy="3047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0"/>
            <a:endCxn id="10" idx="5"/>
          </p:cNvCxnSpPr>
          <p:nvPr/>
        </p:nvCxnSpPr>
        <p:spPr bwMode="auto">
          <a:xfrm flipH="1" flipV="1">
            <a:off x="6103449" y="5032457"/>
            <a:ext cx="376763" cy="7007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0" name="Straight Arrow Connector 39"/>
          <p:cNvCxnSpPr>
            <a:stCxn id="10" idx="0"/>
            <a:endCxn id="15" idx="5"/>
          </p:cNvCxnSpPr>
          <p:nvPr/>
        </p:nvCxnSpPr>
        <p:spPr bwMode="auto">
          <a:xfrm rot="16200000" flipV="1">
            <a:off x="5113340" y="3862327"/>
            <a:ext cx="772807" cy="9528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Straight Arrow Connector 41"/>
          <p:cNvCxnSpPr>
            <a:stCxn id="17" idx="1"/>
            <a:endCxn id="15" idx="4"/>
          </p:cNvCxnSpPr>
          <p:nvPr/>
        </p:nvCxnSpPr>
        <p:spPr bwMode="auto">
          <a:xfrm rot="16200000" flipV="1">
            <a:off x="4553999" y="4347102"/>
            <a:ext cx="844815" cy="1607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>
            <a:stCxn id="18" idx="0"/>
            <a:endCxn id="17" idx="5"/>
          </p:cNvCxnSpPr>
          <p:nvPr/>
        </p:nvCxnSpPr>
        <p:spPr bwMode="auto">
          <a:xfrm flipH="1" flipV="1">
            <a:off x="5311361" y="5104465"/>
            <a:ext cx="160739" cy="62879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hape 54"/>
          <p:cNvCxnSpPr>
            <a:stCxn id="6" idx="1"/>
            <a:endCxn id="6" idx="7"/>
          </p:cNvCxnSpPr>
          <p:nvPr/>
        </p:nvCxnSpPr>
        <p:spPr bwMode="auto">
          <a:xfrm rot="5400000" flipH="1" flipV="1">
            <a:off x="5328084" y="2706362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Curved Connector 56"/>
          <p:cNvCxnSpPr>
            <a:stCxn id="4" idx="1"/>
            <a:endCxn id="4" idx="7"/>
          </p:cNvCxnSpPr>
          <p:nvPr/>
        </p:nvCxnSpPr>
        <p:spPr bwMode="auto">
          <a:xfrm rot="5400000" flipH="1" flipV="1">
            <a:off x="1943708" y="2778370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755576" y="2492896"/>
            <a:ext cx="7416824" cy="8640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452320" y="278092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7452320" y="378904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U</a:t>
            </a:r>
          </a:p>
        </p:txBody>
      </p:sp>
      <p:cxnSp>
        <p:nvCxnSpPr>
          <p:cNvPr id="70" name="Straight Arrow Connector 69"/>
          <p:cNvCxnSpPr>
            <a:stCxn id="69" idx="0"/>
            <a:endCxn id="66" idx="4"/>
          </p:cNvCxnSpPr>
          <p:nvPr/>
        </p:nvCxnSpPr>
        <p:spPr bwMode="auto">
          <a:xfrm rot="5400000" flipH="1" flipV="1">
            <a:off x="7308304" y="3465004"/>
            <a:ext cx="648072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1" name="Shape 54"/>
          <p:cNvCxnSpPr>
            <a:stCxn id="66" idx="1"/>
            <a:endCxn id="66" idx="7"/>
          </p:cNvCxnSpPr>
          <p:nvPr/>
        </p:nvCxnSpPr>
        <p:spPr bwMode="auto">
          <a:xfrm rot="5400000" flipH="1" flipV="1">
            <a:off x="7632340" y="2706362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3635896" y="278092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Z</a:t>
            </a:r>
          </a:p>
        </p:txBody>
      </p:sp>
      <p:cxnSp>
        <p:nvCxnSpPr>
          <p:cNvPr id="73" name="Curved Connector 72"/>
          <p:cNvCxnSpPr>
            <a:stCxn id="72" idx="1"/>
            <a:endCxn id="72" idx="7"/>
          </p:cNvCxnSpPr>
          <p:nvPr/>
        </p:nvCxnSpPr>
        <p:spPr bwMode="auto">
          <a:xfrm rot="5400000" flipH="1" flipV="1">
            <a:off x="3815916" y="2706362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7524328" y="465313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K</a:t>
            </a:r>
          </a:p>
        </p:txBody>
      </p:sp>
      <p:cxnSp>
        <p:nvCxnSpPr>
          <p:cNvPr id="75" name="Straight Arrow Connector 74"/>
          <p:cNvCxnSpPr>
            <a:stCxn id="74" idx="0"/>
            <a:endCxn id="69" idx="4"/>
          </p:cNvCxnSpPr>
          <p:nvPr/>
        </p:nvCxnSpPr>
        <p:spPr bwMode="auto">
          <a:xfrm rot="16200000" flipV="1">
            <a:off x="7416316" y="4365104"/>
            <a:ext cx="504056" cy="72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28524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Union–Find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1143000"/>
            <a:ext cx="4387850" cy="5715000"/>
          </a:xfrm>
        </p:spPr>
        <p:txBody>
          <a:bodyPr/>
          <a:lstStyle/>
          <a:p>
            <a:pPr marL="0" indent="0">
              <a:buNone/>
            </a:pPr>
            <a:r>
              <a:rPr lang="en-NZ" dirty="0" err="1" smtClean="0"/>
              <a:t>MakeSet</a:t>
            </a:r>
            <a:r>
              <a:rPr lang="en-NZ" dirty="0" smtClean="0"/>
              <a:t>(x):</a:t>
            </a:r>
          </a:p>
          <a:p>
            <a:pPr lvl="2">
              <a:spcBef>
                <a:spcPts val="1200"/>
              </a:spcBef>
              <a:buNone/>
            </a:pPr>
            <a:r>
              <a:rPr lang="en-NZ" dirty="0" err="1" smtClean="0"/>
              <a:t>x.parent</a:t>
            </a:r>
            <a:r>
              <a:rPr lang="en-NZ" dirty="0" smtClean="0"/>
              <a:t>  ← x </a:t>
            </a:r>
          </a:p>
          <a:p>
            <a:pPr lvl="2">
              <a:buNone/>
            </a:pPr>
            <a:r>
              <a:rPr lang="en-NZ" dirty="0" smtClean="0"/>
              <a:t>add x to set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Find(x) </a:t>
            </a:r>
          </a:p>
          <a:p>
            <a:pPr lvl="2">
              <a:spcBef>
                <a:spcPts val="1200"/>
              </a:spcBef>
              <a:buNone/>
            </a:pPr>
            <a:r>
              <a:rPr lang="en-NZ" dirty="0" smtClean="0"/>
              <a:t>if </a:t>
            </a:r>
            <a:r>
              <a:rPr lang="en-NZ" dirty="0" err="1" smtClean="0"/>
              <a:t>x.parent</a:t>
            </a:r>
            <a:r>
              <a:rPr lang="en-NZ" dirty="0" smtClean="0"/>
              <a:t> = x  </a:t>
            </a:r>
          </a:p>
          <a:p>
            <a:pPr lvl="3">
              <a:buNone/>
            </a:pPr>
            <a:r>
              <a:rPr lang="en-NZ" dirty="0" smtClean="0"/>
              <a:t>return  x </a:t>
            </a:r>
          </a:p>
          <a:p>
            <a:pPr lvl="2">
              <a:buNone/>
            </a:pPr>
            <a:r>
              <a:rPr lang="en-NZ" dirty="0" smtClean="0"/>
              <a:t>else </a:t>
            </a:r>
          </a:p>
          <a:p>
            <a:pPr lvl="3">
              <a:buNone/>
            </a:pPr>
            <a:r>
              <a:rPr lang="en-NZ" dirty="0" smtClean="0"/>
              <a:t>root ← Find(</a:t>
            </a:r>
            <a:r>
              <a:rPr lang="en-NZ" dirty="0" err="1" smtClean="0"/>
              <a:t>x.parent</a:t>
            </a:r>
            <a:r>
              <a:rPr lang="en-NZ" dirty="0" smtClean="0"/>
              <a:t>)</a:t>
            </a:r>
          </a:p>
          <a:p>
            <a:pPr lvl="3">
              <a:buNone/>
            </a:pPr>
            <a:r>
              <a:rPr lang="en-AU" dirty="0" smtClean="0"/>
              <a:t>return root</a:t>
            </a:r>
            <a:endParaRPr lang="en-NZ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6638" y="1143000"/>
            <a:ext cx="4387850" cy="571465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NZ" dirty="0" smtClean="0"/>
              <a:t>Union(x, y):</a:t>
            </a:r>
          </a:p>
          <a:p>
            <a:pPr lvl="2">
              <a:spcBef>
                <a:spcPts val="1200"/>
              </a:spcBef>
              <a:buNone/>
            </a:pPr>
            <a:r>
              <a:rPr lang="en-NZ" dirty="0" err="1" smtClean="0"/>
              <a:t>xroot</a:t>
            </a:r>
            <a:r>
              <a:rPr lang="en-NZ" dirty="0" smtClean="0"/>
              <a:t> ← Find(x)   </a:t>
            </a:r>
          </a:p>
          <a:p>
            <a:pPr lvl="2">
              <a:buNone/>
            </a:pPr>
            <a:r>
              <a:rPr lang="en-NZ" dirty="0" err="1" smtClean="0"/>
              <a:t>yroot</a:t>
            </a:r>
            <a:r>
              <a:rPr lang="en-NZ" dirty="0" smtClean="0"/>
              <a:t> ← Find(y)</a:t>
            </a:r>
          </a:p>
          <a:p>
            <a:pPr lvl="2">
              <a:buNone/>
            </a:pPr>
            <a:r>
              <a:rPr lang="en-NZ" dirty="0" smtClean="0"/>
              <a:t>If  </a:t>
            </a:r>
            <a:r>
              <a:rPr lang="en-NZ" dirty="0" err="1" smtClean="0"/>
              <a:t>xroot</a:t>
            </a:r>
            <a:r>
              <a:rPr lang="en-NZ" dirty="0" smtClean="0"/>
              <a:t> = </a:t>
            </a:r>
            <a:r>
              <a:rPr lang="en-NZ" dirty="0" err="1" smtClean="0"/>
              <a:t>yroot</a:t>
            </a:r>
            <a:r>
              <a:rPr lang="en-NZ" dirty="0" smtClean="0"/>
              <a:t>   </a:t>
            </a:r>
          </a:p>
          <a:p>
            <a:pPr lvl="3">
              <a:buNone/>
            </a:pPr>
            <a:r>
              <a:rPr lang="en-NZ" dirty="0" smtClean="0"/>
              <a:t>exit</a:t>
            </a:r>
          </a:p>
          <a:p>
            <a:pPr lvl="2">
              <a:buNone/>
            </a:pPr>
            <a:r>
              <a:rPr lang="en-NZ" dirty="0" smtClean="0"/>
              <a:t>else </a:t>
            </a:r>
          </a:p>
          <a:p>
            <a:pPr lvl="3">
              <a:buNone/>
            </a:pPr>
            <a:r>
              <a:rPr lang="en-NZ" dirty="0" err="1" smtClean="0"/>
              <a:t>xroot.parent</a:t>
            </a:r>
            <a:r>
              <a:rPr lang="en-NZ" dirty="0" smtClean="0"/>
              <a:t> ←  </a:t>
            </a:r>
            <a:r>
              <a:rPr lang="en-NZ" dirty="0" err="1" smtClean="0"/>
              <a:t>yroot</a:t>
            </a:r>
            <a:endParaRPr lang="en-NZ" dirty="0" smtClean="0"/>
          </a:p>
          <a:p>
            <a:pPr lvl="3">
              <a:buNone/>
            </a:pPr>
            <a:r>
              <a:rPr lang="en-NZ" dirty="0" smtClean="0"/>
              <a:t>remove </a:t>
            </a:r>
            <a:r>
              <a:rPr lang="en-NZ" dirty="0" err="1" smtClean="0"/>
              <a:t>xroot</a:t>
            </a:r>
            <a:r>
              <a:rPr lang="en-NZ" dirty="0" smtClean="0"/>
              <a:t> from set.</a:t>
            </a:r>
          </a:p>
          <a:p>
            <a:pPr>
              <a:buNone/>
            </a:pPr>
            <a:endParaRPr lang="en-NZ" dirty="0" smtClean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78204" y="4221088"/>
            <a:ext cx="1440160" cy="864096"/>
          </a:xfrm>
          <a:prstGeom prst="wedgeRoundRectCallout">
            <a:avLst>
              <a:gd name="adj1" fmla="val -82739"/>
              <a:gd name="adj2" fmla="val -4596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What's the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cost?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203848" y="5517232"/>
            <a:ext cx="1368152" cy="792088"/>
          </a:xfrm>
          <a:prstGeom prst="wedgeRoundRectCallout">
            <a:avLst>
              <a:gd name="adj1" fmla="val -95926"/>
              <a:gd name="adj2" fmla="val -94735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Recurses</a:t>
            </a: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up the tree</a:t>
            </a:r>
          </a:p>
        </p:txBody>
      </p:sp>
    </p:spTree>
    <p:extLst>
      <p:ext uri="{BB962C8B-B14F-4D97-AF65-F5344CB8AC3E}">
        <p14:creationId xmlns:p14="http://schemas.microsoft.com/office/powerpoint/2010/main" val="412709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Union–Find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find(Q),   union(E, Z),  union(H, K), union(Y, G)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Problem:  the trees can get unreasonably long</a:t>
            </a:r>
          </a:p>
          <a:p>
            <a:r>
              <a:rPr lang="en-AU" dirty="0" smtClean="0"/>
              <a:t>Solutions: shorten the trees; add shorter trees to longer</a:t>
            </a:r>
            <a:endParaRPr lang="en-NZ" dirty="0" smtClean="0"/>
          </a:p>
          <a:p>
            <a:endParaRPr lang="en-NZ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1763688" y="20608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115616" y="29969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148064" y="198884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X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339752" y="458112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Q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699792" y="52292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W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796136" y="39330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427984" y="378904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979712" y="292494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051720" y="378904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699792" y="278092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4716016" y="285293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475656" y="45091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004048" y="400506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Y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292080" y="530120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</a:p>
        </p:txBody>
      </p:sp>
      <p:cxnSp>
        <p:nvCxnSpPr>
          <p:cNvPr id="20" name="Straight Arrow Connector 19"/>
          <p:cNvCxnSpPr>
            <a:stCxn id="5" idx="7"/>
            <a:endCxn id="4" idx="3"/>
          </p:cNvCxnSpPr>
          <p:nvPr/>
        </p:nvCxnSpPr>
        <p:spPr bwMode="auto">
          <a:xfrm rot="5400000" flipH="1" flipV="1">
            <a:off x="1278913" y="2512177"/>
            <a:ext cx="681518" cy="3934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stCxn id="12" idx="0"/>
            <a:endCxn id="4" idx="4"/>
          </p:cNvCxnSpPr>
          <p:nvPr/>
        </p:nvCxnSpPr>
        <p:spPr bwMode="auto">
          <a:xfrm rot="16200000" flipV="1">
            <a:off x="1799692" y="2564904"/>
            <a:ext cx="504056" cy="2160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>
            <a:stCxn id="14" idx="1"/>
            <a:endCxn id="4" idx="6"/>
          </p:cNvCxnSpPr>
          <p:nvPr/>
        </p:nvCxnSpPr>
        <p:spPr bwMode="auto">
          <a:xfrm rot="16200000" flipV="1">
            <a:off x="2141731" y="2222866"/>
            <a:ext cx="592787" cy="62879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/>
          <p:cNvCxnSpPr>
            <a:stCxn id="13" idx="0"/>
            <a:endCxn id="12" idx="4"/>
          </p:cNvCxnSpPr>
          <p:nvPr/>
        </p:nvCxnSpPr>
        <p:spPr bwMode="auto">
          <a:xfrm rot="16200000" flipV="1">
            <a:off x="1943708" y="3501008"/>
            <a:ext cx="504056" cy="72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>
            <a:stCxn id="16" idx="7"/>
            <a:endCxn id="13" idx="3"/>
          </p:cNvCxnSpPr>
          <p:nvPr/>
        </p:nvCxnSpPr>
        <p:spPr bwMode="auto">
          <a:xfrm rot="5400000" flipH="1" flipV="1">
            <a:off x="1710961" y="4168361"/>
            <a:ext cx="465494" cy="32147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Straight Arrow Connector 29"/>
          <p:cNvCxnSpPr>
            <a:stCxn id="7" idx="0"/>
            <a:endCxn id="13" idx="5"/>
          </p:cNvCxnSpPr>
          <p:nvPr/>
        </p:nvCxnSpPr>
        <p:spPr bwMode="auto">
          <a:xfrm rot="16200000" flipV="1">
            <a:off x="2197016" y="4258371"/>
            <a:ext cx="484775" cy="1607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Straight Arrow Connector 31"/>
          <p:cNvCxnSpPr>
            <a:stCxn id="9" idx="0"/>
            <a:endCxn id="7" idx="5"/>
          </p:cNvCxnSpPr>
          <p:nvPr/>
        </p:nvCxnSpPr>
        <p:spPr bwMode="auto">
          <a:xfrm rot="16200000" flipV="1">
            <a:off x="2593060" y="4942447"/>
            <a:ext cx="340759" cy="2327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4" name="Straight Arrow Connector 33"/>
          <p:cNvCxnSpPr>
            <a:stCxn id="11" idx="0"/>
            <a:endCxn id="15" idx="3"/>
          </p:cNvCxnSpPr>
          <p:nvPr/>
        </p:nvCxnSpPr>
        <p:spPr bwMode="auto">
          <a:xfrm rot="5400000" flipH="1" flipV="1">
            <a:off x="4373978" y="3394276"/>
            <a:ext cx="628791" cy="1607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15" idx="0"/>
            <a:endCxn id="6" idx="3"/>
          </p:cNvCxnSpPr>
          <p:nvPr/>
        </p:nvCxnSpPr>
        <p:spPr bwMode="auto">
          <a:xfrm rot="5400000" flipH="1" flipV="1">
            <a:off x="4770022" y="2422168"/>
            <a:ext cx="556783" cy="3047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0"/>
            <a:endCxn id="10" idx="5"/>
          </p:cNvCxnSpPr>
          <p:nvPr/>
        </p:nvCxnSpPr>
        <p:spPr bwMode="auto">
          <a:xfrm rot="16200000" flipV="1">
            <a:off x="5869424" y="4474395"/>
            <a:ext cx="844815" cy="37676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0" name="Straight Arrow Connector 39"/>
          <p:cNvCxnSpPr>
            <a:stCxn id="10" idx="0"/>
            <a:endCxn id="15" idx="5"/>
          </p:cNvCxnSpPr>
          <p:nvPr/>
        </p:nvCxnSpPr>
        <p:spPr bwMode="auto">
          <a:xfrm rot="16200000" flipV="1">
            <a:off x="5113340" y="3070239"/>
            <a:ext cx="772807" cy="9528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Straight Arrow Connector 41"/>
          <p:cNvCxnSpPr>
            <a:stCxn id="17" idx="1"/>
            <a:endCxn id="15" idx="4"/>
          </p:cNvCxnSpPr>
          <p:nvPr/>
        </p:nvCxnSpPr>
        <p:spPr bwMode="auto">
          <a:xfrm rot="16200000" flipV="1">
            <a:off x="4553999" y="3555014"/>
            <a:ext cx="844815" cy="1607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>
            <a:stCxn id="18" idx="0"/>
            <a:endCxn id="17" idx="5"/>
          </p:cNvCxnSpPr>
          <p:nvPr/>
        </p:nvCxnSpPr>
        <p:spPr bwMode="auto">
          <a:xfrm rot="16200000" flipV="1">
            <a:off x="4897316" y="4726423"/>
            <a:ext cx="988831" cy="1607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hape 54"/>
          <p:cNvCxnSpPr>
            <a:stCxn id="6" idx="1"/>
            <a:endCxn id="6" idx="7"/>
          </p:cNvCxnSpPr>
          <p:nvPr/>
        </p:nvCxnSpPr>
        <p:spPr bwMode="auto">
          <a:xfrm rot="5400000" flipH="1" flipV="1">
            <a:off x="5328084" y="1914274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Curved Connector 56"/>
          <p:cNvCxnSpPr>
            <a:stCxn id="4" idx="1"/>
            <a:endCxn id="4" idx="7"/>
          </p:cNvCxnSpPr>
          <p:nvPr/>
        </p:nvCxnSpPr>
        <p:spPr bwMode="auto">
          <a:xfrm rot="5400000" flipH="1" flipV="1">
            <a:off x="1943708" y="1986282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755576" y="1700808"/>
            <a:ext cx="7416824" cy="8640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452320" y="198884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7452320" y="29969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U</a:t>
            </a:r>
          </a:p>
        </p:txBody>
      </p:sp>
      <p:cxnSp>
        <p:nvCxnSpPr>
          <p:cNvPr id="70" name="Straight Arrow Connector 69"/>
          <p:cNvCxnSpPr>
            <a:stCxn id="69" idx="0"/>
            <a:endCxn id="66" idx="4"/>
          </p:cNvCxnSpPr>
          <p:nvPr/>
        </p:nvCxnSpPr>
        <p:spPr bwMode="auto">
          <a:xfrm rot="5400000" flipH="1" flipV="1">
            <a:off x="7308304" y="2672916"/>
            <a:ext cx="648072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1" name="Shape 54"/>
          <p:cNvCxnSpPr>
            <a:stCxn id="66" idx="1"/>
            <a:endCxn id="66" idx="7"/>
          </p:cNvCxnSpPr>
          <p:nvPr/>
        </p:nvCxnSpPr>
        <p:spPr bwMode="auto">
          <a:xfrm rot="5400000" flipH="1" flipV="1">
            <a:off x="7632340" y="1914274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3635896" y="198884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Z</a:t>
            </a:r>
          </a:p>
        </p:txBody>
      </p:sp>
      <p:cxnSp>
        <p:nvCxnSpPr>
          <p:cNvPr id="73" name="Curved Connector 72"/>
          <p:cNvCxnSpPr>
            <a:stCxn id="72" idx="1"/>
            <a:endCxn id="72" idx="7"/>
          </p:cNvCxnSpPr>
          <p:nvPr/>
        </p:nvCxnSpPr>
        <p:spPr bwMode="auto">
          <a:xfrm rot="5400000" flipH="1" flipV="1">
            <a:off x="3815916" y="1914274"/>
            <a:ext cx="1588" cy="254586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7524328" y="38610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K</a:t>
            </a:r>
          </a:p>
        </p:txBody>
      </p:sp>
      <p:cxnSp>
        <p:nvCxnSpPr>
          <p:cNvPr id="75" name="Straight Arrow Connector 74"/>
          <p:cNvCxnSpPr>
            <a:stCxn id="74" idx="0"/>
            <a:endCxn id="69" idx="4"/>
          </p:cNvCxnSpPr>
          <p:nvPr/>
        </p:nvCxnSpPr>
        <p:spPr bwMode="auto">
          <a:xfrm rot="16200000" flipV="1">
            <a:off x="7416316" y="3573016"/>
            <a:ext cx="504056" cy="72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05551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932040" y="3753036"/>
            <a:ext cx="3096344" cy="1908212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9552" y="2303506"/>
            <a:ext cx="1368152" cy="252028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3568" y="4833156"/>
            <a:ext cx="1080120" cy="252028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860032" y="2721507"/>
            <a:ext cx="2952328" cy="252028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Union–Find:  Better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857" y="1329785"/>
            <a:ext cx="4387850" cy="5876925"/>
          </a:xfrm>
        </p:spPr>
        <p:txBody>
          <a:bodyPr/>
          <a:lstStyle/>
          <a:p>
            <a:pPr marL="0" indent="0">
              <a:buNone/>
            </a:pPr>
            <a:r>
              <a:rPr lang="en-NZ" sz="2400" dirty="0" err="1" smtClean="0"/>
              <a:t>MakeSet</a:t>
            </a:r>
            <a:r>
              <a:rPr lang="en-NZ" sz="2400" dirty="0" smtClean="0"/>
              <a:t>(x):</a:t>
            </a:r>
          </a:p>
          <a:p>
            <a:pPr lvl="2">
              <a:spcBef>
                <a:spcPts val="1200"/>
              </a:spcBef>
              <a:buNone/>
            </a:pPr>
            <a:r>
              <a:rPr lang="en-NZ" sz="2400" dirty="0" err="1" smtClean="0"/>
              <a:t>x.parent</a:t>
            </a:r>
            <a:r>
              <a:rPr lang="en-NZ" sz="2400" dirty="0" smtClean="0"/>
              <a:t>  ← x </a:t>
            </a:r>
          </a:p>
          <a:p>
            <a:pPr lvl="2">
              <a:buNone/>
            </a:pPr>
            <a:r>
              <a:rPr lang="en-NZ" sz="2400" dirty="0" smtClean="0"/>
              <a:t>add x to set</a:t>
            </a:r>
          </a:p>
          <a:p>
            <a:pPr lvl="2">
              <a:buNone/>
            </a:pPr>
            <a:r>
              <a:rPr lang="en-NZ" sz="2400" dirty="0" err="1" smtClean="0"/>
              <a:t>x.rank</a:t>
            </a:r>
            <a:r>
              <a:rPr lang="en-NZ" sz="2400" dirty="0" smtClean="0"/>
              <a:t>  ← 0</a:t>
            </a:r>
          </a:p>
          <a:p>
            <a:pPr lvl="1">
              <a:buNone/>
            </a:pPr>
            <a:endParaRPr lang="en-NZ" sz="2400" dirty="0" smtClean="0"/>
          </a:p>
          <a:p>
            <a:pPr>
              <a:spcBef>
                <a:spcPts val="1800"/>
              </a:spcBef>
              <a:buNone/>
            </a:pPr>
            <a:r>
              <a:rPr lang="en-NZ" sz="2400" dirty="0" smtClean="0"/>
              <a:t>Find(x)</a:t>
            </a:r>
          </a:p>
          <a:p>
            <a:pPr lvl="2">
              <a:spcBef>
                <a:spcPts val="1200"/>
              </a:spcBef>
              <a:buNone/>
            </a:pPr>
            <a:r>
              <a:rPr lang="en-NZ" sz="2400" dirty="0" smtClean="0"/>
              <a:t>if </a:t>
            </a:r>
            <a:r>
              <a:rPr lang="en-NZ" sz="2400" dirty="0" err="1" smtClean="0"/>
              <a:t>x.parent</a:t>
            </a:r>
            <a:r>
              <a:rPr lang="en-NZ" sz="2400" dirty="0" smtClean="0"/>
              <a:t> = x  </a:t>
            </a:r>
          </a:p>
          <a:p>
            <a:pPr lvl="3">
              <a:spcBef>
                <a:spcPts val="600"/>
              </a:spcBef>
              <a:buNone/>
            </a:pPr>
            <a:r>
              <a:rPr lang="en-NZ" sz="2400" dirty="0" smtClean="0"/>
              <a:t>return  x </a:t>
            </a:r>
          </a:p>
          <a:p>
            <a:pPr lvl="2">
              <a:buNone/>
            </a:pPr>
            <a:r>
              <a:rPr lang="en-NZ" sz="2400" dirty="0" smtClean="0"/>
              <a:t>else</a:t>
            </a:r>
          </a:p>
          <a:p>
            <a:pPr lvl="2">
              <a:buNone/>
            </a:pPr>
            <a:r>
              <a:rPr lang="en-NZ" sz="2400" dirty="0" smtClean="0"/>
              <a:t>   </a:t>
            </a:r>
            <a:r>
              <a:rPr lang="en-NZ" sz="2400" dirty="0" err="1" smtClean="0"/>
              <a:t>x.parent</a:t>
            </a:r>
            <a:r>
              <a:rPr lang="en-NZ" sz="2400" dirty="0" smtClean="0"/>
              <a:t> ← Find(</a:t>
            </a:r>
            <a:r>
              <a:rPr lang="en-NZ" sz="2400" dirty="0" err="1" smtClean="0"/>
              <a:t>x.parent</a:t>
            </a:r>
            <a:r>
              <a:rPr lang="en-NZ" sz="2400" dirty="0" smtClean="0"/>
              <a:t>)</a:t>
            </a:r>
          </a:p>
          <a:p>
            <a:pPr lvl="2">
              <a:buNone/>
            </a:pPr>
            <a:r>
              <a:rPr lang="en-NZ" sz="2400" dirty="0" smtClean="0"/>
              <a:t>   return </a:t>
            </a:r>
            <a:r>
              <a:rPr lang="en-NZ" sz="2400" dirty="0" err="1" smtClean="0"/>
              <a:t>x.parent</a:t>
            </a:r>
            <a:endParaRPr lang="en-NZ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6638" y="1070919"/>
            <a:ext cx="4387850" cy="5786734"/>
          </a:xfrm>
        </p:spPr>
        <p:txBody>
          <a:bodyPr/>
          <a:lstStyle/>
          <a:p>
            <a:pPr marL="0" indent="0">
              <a:buNone/>
            </a:pPr>
            <a:r>
              <a:rPr lang="en-NZ" sz="2400" dirty="0" smtClean="0"/>
              <a:t>Union(</a:t>
            </a:r>
            <a:r>
              <a:rPr lang="en-NZ" sz="2400" dirty="0" err="1" smtClean="0"/>
              <a:t>x,y</a:t>
            </a:r>
            <a:r>
              <a:rPr lang="en-NZ" sz="2400" dirty="0" smtClean="0"/>
              <a:t>)</a:t>
            </a:r>
          </a:p>
          <a:p>
            <a:pPr lvl="2">
              <a:spcBef>
                <a:spcPts val="1200"/>
              </a:spcBef>
              <a:buNone/>
            </a:pPr>
            <a:r>
              <a:rPr lang="en-NZ" sz="2400" dirty="0" err="1" smtClean="0"/>
              <a:t>xroot</a:t>
            </a:r>
            <a:r>
              <a:rPr lang="en-NZ" sz="2400" dirty="0" smtClean="0"/>
              <a:t> ← Find(x)   </a:t>
            </a:r>
          </a:p>
          <a:p>
            <a:pPr lvl="2">
              <a:spcBef>
                <a:spcPts val="600"/>
              </a:spcBef>
              <a:buNone/>
            </a:pPr>
            <a:r>
              <a:rPr lang="en-NZ" sz="2400" dirty="0" err="1" smtClean="0"/>
              <a:t>yroot</a:t>
            </a:r>
            <a:r>
              <a:rPr lang="en-NZ" sz="2400" dirty="0" smtClean="0"/>
              <a:t> ← Find(y)</a:t>
            </a:r>
          </a:p>
          <a:p>
            <a:pPr lvl="2">
              <a:buNone/>
            </a:pPr>
            <a:r>
              <a:rPr lang="en-NZ" sz="2400" dirty="0" smtClean="0"/>
              <a:t>if </a:t>
            </a:r>
            <a:r>
              <a:rPr lang="en-NZ" sz="2400" dirty="0" err="1" smtClean="0"/>
              <a:t>xroot</a:t>
            </a:r>
            <a:r>
              <a:rPr lang="en-NZ" sz="2400" dirty="0" smtClean="0"/>
              <a:t> = </a:t>
            </a:r>
            <a:r>
              <a:rPr lang="en-NZ" sz="2400" dirty="0" err="1" smtClean="0"/>
              <a:t>yroot</a:t>
            </a:r>
            <a:r>
              <a:rPr lang="en-NZ" sz="2400" dirty="0" smtClean="0"/>
              <a:t>  then exit</a:t>
            </a:r>
          </a:p>
          <a:p>
            <a:pPr lvl="2">
              <a:buNone/>
            </a:pPr>
            <a:r>
              <a:rPr lang="en-NZ" sz="2400" dirty="0" smtClean="0"/>
              <a:t>if </a:t>
            </a:r>
            <a:r>
              <a:rPr lang="en-NZ" sz="2400" dirty="0" err="1" smtClean="0"/>
              <a:t>xroot.rank</a:t>
            </a:r>
            <a:r>
              <a:rPr lang="en-NZ" sz="2400" dirty="0" smtClean="0"/>
              <a:t> &lt; </a:t>
            </a:r>
            <a:r>
              <a:rPr lang="en-NZ" sz="2400" dirty="0" err="1" smtClean="0"/>
              <a:t>yroot.rank</a:t>
            </a:r>
            <a:endParaRPr lang="en-NZ" sz="2400" dirty="0" smtClean="0"/>
          </a:p>
          <a:p>
            <a:pPr lvl="3">
              <a:buNone/>
            </a:pPr>
            <a:r>
              <a:rPr lang="en-NZ" sz="2400" dirty="0" err="1" smtClean="0"/>
              <a:t>xroot.parent</a:t>
            </a:r>
            <a:r>
              <a:rPr lang="en-NZ" sz="2400" dirty="0" smtClean="0"/>
              <a:t> ←  </a:t>
            </a:r>
            <a:r>
              <a:rPr lang="en-NZ" sz="2400" dirty="0" err="1" smtClean="0"/>
              <a:t>yroot</a:t>
            </a:r>
            <a:endParaRPr lang="en-NZ" sz="2400" dirty="0" smtClean="0"/>
          </a:p>
          <a:p>
            <a:pPr lvl="3">
              <a:buNone/>
            </a:pPr>
            <a:r>
              <a:rPr lang="en-AU" sz="2400" dirty="0" smtClean="0"/>
              <a:t>remove </a:t>
            </a:r>
            <a:r>
              <a:rPr lang="en-AU" sz="2400" dirty="0" err="1" smtClean="0"/>
              <a:t>xroot</a:t>
            </a:r>
            <a:r>
              <a:rPr lang="en-AU" sz="2400" dirty="0" smtClean="0"/>
              <a:t> from set</a:t>
            </a:r>
            <a:endParaRPr lang="en-NZ" sz="2400" dirty="0" smtClean="0"/>
          </a:p>
          <a:p>
            <a:pPr lvl="2">
              <a:buNone/>
            </a:pPr>
            <a:r>
              <a:rPr lang="en-NZ" sz="2400" dirty="0" smtClean="0"/>
              <a:t>else</a:t>
            </a:r>
          </a:p>
          <a:p>
            <a:pPr lvl="3">
              <a:buNone/>
            </a:pPr>
            <a:r>
              <a:rPr lang="en-NZ" sz="2400" dirty="0" err="1" smtClean="0"/>
              <a:t>yroot.parent</a:t>
            </a:r>
            <a:r>
              <a:rPr lang="en-NZ" sz="2400" dirty="0" smtClean="0"/>
              <a:t> ← </a:t>
            </a:r>
            <a:r>
              <a:rPr lang="en-NZ" sz="2400" dirty="0" err="1" smtClean="0"/>
              <a:t>xroot</a:t>
            </a:r>
            <a:endParaRPr lang="en-NZ" sz="2400" dirty="0" smtClean="0"/>
          </a:p>
          <a:p>
            <a:pPr lvl="3">
              <a:buNone/>
            </a:pPr>
            <a:r>
              <a:rPr lang="en-NZ" sz="2400" dirty="0" smtClean="0"/>
              <a:t>remove </a:t>
            </a:r>
            <a:r>
              <a:rPr lang="en-NZ" sz="2400" dirty="0" err="1" smtClean="0"/>
              <a:t>yroot</a:t>
            </a:r>
            <a:r>
              <a:rPr lang="en-NZ" sz="2400" dirty="0" smtClean="0"/>
              <a:t> from set</a:t>
            </a:r>
          </a:p>
          <a:p>
            <a:pPr lvl="3">
              <a:buNone/>
            </a:pPr>
            <a:r>
              <a:rPr lang="en-NZ" sz="2400" dirty="0" smtClean="0"/>
              <a:t>if </a:t>
            </a:r>
            <a:r>
              <a:rPr lang="en-NZ" sz="2400" dirty="0" err="1" smtClean="0"/>
              <a:t>xroot.rank</a:t>
            </a:r>
            <a:r>
              <a:rPr lang="en-NZ" sz="2400" dirty="0" smtClean="0"/>
              <a:t> = </a:t>
            </a:r>
            <a:r>
              <a:rPr lang="en-NZ" sz="2400" dirty="0" err="1" smtClean="0"/>
              <a:t>yroot.rank</a:t>
            </a:r>
            <a:endParaRPr lang="en-NZ" sz="2400" dirty="0"/>
          </a:p>
          <a:p>
            <a:pPr lvl="4">
              <a:buNone/>
            </a:pPr>
            <a:r>
              <a:rPr lang="en-NZ" sz="2400" dirty="0" err="1" smtClean="0"/>
              <a:t>xroot.rank</a:t>
            </a:r>
            <a:r>
              <a:rPr lang="en-NZ" sz="2400" dirty="0" smtClean="0"/>
              <a:t> ++</a:t>
            </a:r>
          </a:p>
          <a:p>
            <a:pPr>
              <a:buNone/>
            </a:pPr>
            <a:endParaRPr lang="en-NZ" sz="2400" dirty="0" smtClean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483768" y="1484784"/>
            <a:ext cx="2088232" cy="1512168"/>
          </a:xfrm>
          <a:prstGeom prst="wedgeRoundRectCallout">
            <a:avLst>
              <a:gd name="adj1" fmla="val -72245"/>
              <a:gd name="adj2" fmla="val 1455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keeping track of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size lets us add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the smaller tree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to the larger tree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275856" y="6007596"/>
            <a:ext cx="1512168" cy="850404"/>
          </a:xfrm>
          <a:prstGeom prst="wedgeRoundRectCallout">
            <a:avLst>
              <a:gd name="adj1" fmla="val -50314"/>
              <a:gd name="adj2" fmla="val -22132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Amortised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smtClean="0"/>
              <a:t>c</a:t>
            </a: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ost</a:t>
            </a:r>
            <a:r>
              <a:rPr lang="en-NZ" sz="2000" dirty="0" smtClean="0"/>
              <a:t> &lt;</a:t>
            </a: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5!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231740" y="3933056"/>
            <a:ext cx="2088232" cy="670384"/>
          </a:xfrm>
          <a:prstGeom prst="wedgeRoundRectCallout">
            <a:avLst>
              <a:gd name="adj1" fmla="val -67569"/>
              <a:gd name="adj2" fmla="val 7017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Modify tree</a:t>
            </a:r>
            <a:r>
              <a:rPr kumimoji="0" lang="en-N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to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keep paths short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03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9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424D9C40-8A58-403B-9D06-6E43B6047780}" vid="{92F90AA7-030B-4E48-8B80-5B9D98E01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</TotalTime>
  <Words>688</Words>
  <Application>Microsoft Office PowerPoint</Application>
  <PresentationFormat>On-screen Show (4:3)</PresentationFormat>
  <Paragraphs>292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ＭＳ Ｐゴシック</vt:lpstr>
      <vt:lpstr>Arial</vt:lpstr>
      <vt:lpstr>Calibri</vt:lpstr>
      <vt:lpstr>Alex's Lectures</vt:lpstr>
      <vt:lpstr>COMP 261 Lecture 12</vt:lpstr>
      <vt:lpstr>Menu</vt:lpstr>
      <vt:lpstr>Graph Algorithms</vt:lpstr>
      <vt:lpstr>Refining Kruskal's algorithm</vt:lpstr>
      <vt:lpstr>Implementing sets of sets</vt:lpstr>
      <vt:lpstr>Union–Find structure</vt:lpstr>
      <vt:lpstr>Union–Find structure</vt:lpstr>
      <vt:lpstr>Union–Find structure</vt:lpstr>
      <vt:lpstr>Union–Find:  Better </vt:lpstr>
      <vt:lpstr>Union–Find structure</vt:lpstr>
      <vt:lpstr>Applications</vt:lpstr>
      <vt:lpstr>Exercise: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 Lecture 12</dc:title>
  <dc:creator>Alex Potanin</dc:creator>
  <cp:lastModifiedBy>Alex Potanin</cp:lastModifiedBy>
  <cp:revision>3</cp:revision>
  <dcterms:created xsi:type="dcterms:W3CDTF">2015-03-21T22:35:34Z</dcterms:created>
  <dcterms:modified xsi:type="dcterms:W3CDTF">2015-03-21T23:33:22Z</dcterms:modified>
</cp:coreProperties>
</file>