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7"/>
  </p:notesMasterIdLst>
  <p:sldIdLst>
    <p:sldId id="256" r:id="rId2"/>
    <p:sldId id="257" r:id="rId3"/>
    <p:sldId id="259" r:id="rId4"/>
    <p:sldId id="263" r:id="rId5"/>
    <p:sldId id="264" r:id="rId6"/>
    <p:sldId id="265" r:id="rId7"/>
    <p:sldId id="266" r:id="rId8"/>
    <p:sldId id="267" r:id="rId9"/>
    <p:sldId id="268" r:id="rId10"/>
    <p:sldId id="269" r:id="rId11"/>
    <p:sldId id="271" r:id="rId12"/>
    <p:sldId id="272" r:id="rId13"/>
    <p:sldId id="273" r:id="rId14"/>
    <p:sldId id="274" r:id="rId15"/>
    <p:sldId id="275" r:id="rId16"/>
  </p:sldIdLst>
  <p:sldSz cx="9144000" cy="6858000" type="screen4x3"/>
  <p:notesSz cx="6858000" cy="9144000"/>
  <p:defaultTextStyle>
    <a:defPPr>
      <a:defRPr lang="en-AU"/>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86191" autoAdjust="0"/>
  </p:normalViewPr>
  <p:slideViewPr>
    <p:cSldViewPr snapToGrid="0">
      <p:cViewPr varScale="1">
        <p:scale>
          <a:sx n="73" d="100"/>
          <a:sy n="73" d="100"/>
        </p:scale>
        <p:origin x="-2392" y="-10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8266C-90A2-4100-AA1E-39C7FBD5B484}" type="datetimeFigureOut">
              <a:rPr lang="en-AU" smtClean="0"/>
              <a:t>25/04/15</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4DC87-23F1-4EB0-B4C3-6E83016BBC34}" type="slidenum">
              <a:rPr lang="en-AU" smtClean="0"/>
              <a:t>‹#›</a:t>
            </a:fld>
            <a:endParaRPr lang="en-AU"/>
          </a:p>
        </p:txBody>
      </p:sp>
    </p:spTree>
    <p:extLst>
      <p:ext uri="{BB962C8B-B14F-4D97-AF65-F5344CB8AC3E}">
        <p14:creationId xmlns:p14="http://schemas.microsoft.com/office/powerpoint/2010/main" val="2070327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i.imgur.com/X5hGxYI.png%5B/img%5D" TargetMode="External"/><Relationship Id="rId4" Type="http://schemas.openxmlformats.org/officeDocument/2006/relationships/hyperlink" Target="http://i.imgur.com/TfQa426.png%5B/img%5D" TargetMode="External"/><Relationship Id="rId5" Type="http://schemas.openxmlformats.org/officeDocument/2006/relationships/hyperlink" Target="http://i.imgur.com/A3b38Pk.png%5B/img%5D" TargetMode="External"/><Relationship Id="rId6" Type="http://schemas.openxmlformats.org/officeDocument/2006/relationships/hyperlink" Target="http://i.imgur.com/Rxs0M1R.png%5B/img%5D" TargetMode="External"/><Relationship Id="rId7" Type="http://schemas.openxmlformats.org/officeDocument/2006/relationships/hyperlink" Target="http://i.imgur.com/4DJjxrV.png%5B/img%5D" TargetMode="External"/><Relationship Id="rId8" Type="http://schemas.openxmlformats.org/officeDocument/2006/relationships/hyperlink" Target="http://ecs.victoria.ac.nz/cgi-bin/yabb/YaBB.pl?num=1429927664"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434DC87-23F1-4EB0-B4C3-6E83016BBC34}" type="slidenum">
              <a:rPr lang="en-AU" smtClean="0"/>
              <a:t>3</a:t>
            </a:fld>
            <a:endParaRPr lang="en-AU"/>
          </a:p>
        </p:txBody>
      </p:sp>
    </p:spTree>
    <p:extLst>
      <p:ext uri="{BB962C8B-B14F-4D97-AF65-F5344CB8AC3E}">
        <p14:creationId xmlns:p14="http://schemas.microsoft.com/office/powerpoint/2010/main" val="126795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523DD735-E035-47E5-BAC5-6A6B641C0E12}" type="slidenum">
              <a:rPr lang="en-NZ" smtClean="0"/>
              <a:pPr/>
              <a:t>9</a:t>
            </a:fld>
            <a:endParaRPr lang="en-NZ"/>
          </a:p>
        </p:txBody>
      </p:sp>
    </p:spTree>
    <p:extLst>
      <p:ext uri="{BB962C8B-B14F-4D97-AF65-F5344CB8AC3E}">
        <p14:creationId xmlns:p14="http://schemas.microsoft.com/office/powerpoint/2010/main" val="336277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 new topic</a:t>
            </a:r>
          </a:p>
          <a:p>
            <a:r>
              <a:rPr lang="en-US" sz="1200" kern="1200" dirty="0" err="1" smtClean="0">
                <a:solidFill>
                  <a:schemeClr val="tx1"/>
                </a:solidFill>
                <a:latin typeface="+mn-lt"/>
                <a:ea typeface="+mn-ea"/>
                <a:cs typeface="+mn-cs"/>
              </a:rPr>
              <a:t>fwd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fwd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fwd</a:t>
            </a:r>
            <a:r>
              <a:rPr lang="en-US" sz="1200" kern="1200" dirty="0" smtClean="0">
                <a:solidFill>
                  <a:schemeClr val="tx1"/>
                </a:solidFill>
                <a:latin typeface="+mn-lt"/>
                <a:ea typeface="+mn-ea"/>
                <a:cs typeface="+mn-cs"/>
              </a:rPr>
              <a:t>: from Grandma, on polygons., was created to a board you are watching.</a:t>
            </a:r>
          </a:p>
          <a:p>
            <a:r>
              <a:rPr lang="en-US" sz="1200" kern="1200" dirty="0" smtClean="0">
                <a:solidFill>
                  <a:schemeClr val="tx1"/>
                </a:solidFill>
                <a:latin typeface="+mn-lt"/>
                <a:ea typeface="+mn-ea"/>
                <a:cs typeface="+mn-cs"/>
              </a:rPr>
              <a:t>Tony Butler-Yeoman wrote Today at 2:07pm the following message: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Hey all,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Here's a post I made last year on how to rotate the polygons so that you're looking down the positive Z-axis. Do note that there are lots of ways to think about this, so ignore this if it's nothing like what you've got going. Anyway, here goes.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Figuring out how to rotate, translate, and scale the scene is probably the hardest part of the assignment seeing as you're not given much guidance on it.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It's much easier to think of this in 2D and then </a:t>
            </a:r>
            <a:r>
              <a:rPr lang="en-US" sz="1200" kern="1200" dirty="0" err="1" smtClean="0">
                <a:solidFill>
                  <a:schemeClr val="tx1"/>
                </a:solidFill>
                <a:latin typeface="+mn-lt"/>
                <a:ea typeface="+mn-ea"/>
                <a:cs typeface="+mn-cs"/>
              </a:rPr>
              <a:t>generalise</a:t>
            </a:r>
            <a:r>
              <a:rPr lang="en-US" sz="1200" kern="1200" dirty="0" smtClean="0">
                <a:solidFill>
                  <a:schemeClr val="tx1"/>
                </a:solidFill>
                <a:latin typeface="+mn-lt"/>
                <a:ea typeface="+mn-ea"/>
                <a:cs typeface="+mn-cs"/>
              </a:rPr>
              <a:t> it to 3D, so I'm going to use 2D examples here, where we're working in the XZ plane. When working in 3D you pretty much do this whole process over again except in the YZ plane.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So the goal of this part of the renderer is to get us looking down the Z-axis. We want this because it makes working out hidden polygons and doing the edge-list and z-buffer algorithms much simpler. Let's say we have a situation like this: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a:t>
            </a:r>
            <a:r>
              <a:rPr lang="en-US" sz="1200" u="sng" kern="1200" dirty="0" smtClean="0">
                <a:solidFill>
                  <a:schemeClr val="tx1"/>
                </a:solidFill>
                <a:latin typeface="+mn-lt"/>
                <a:ea typeface="+mn-ea"/>
                <a:cs typeface="+mn-cs"/>
                <a:hlinkClick r:id="rId3"/>
              </a:rPr>
              <a:t>http://i.imgur.com/X5hGxYI.png[/img]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Interlude: what's wrong with the above picture? We aren't doing perspective rendering, so things appear the same size no matter how far away they are. So the 'rays' coming out of the eye (that represent what you can see) shouldn't widen outwards, instead we have something like: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a:t>
            </a:r>
            <a:r>
              <a:rPr lang="en-US" sz="1200" u="sng" kern="1200" dirty="0" smtClean="0">
                <a:solidFill>
                  <a:schemeClr val="tx1"/>
                </a:solidFill>
                <a:latin typeface="+mn-lt"/>
                <a:ea typeface="+mn-ea"/>
                <a:cs typeface="+mn-cs"/>
                <a:hlinkClick r:id="rId4"/>
              </a:rPr>
              <a:t>http://i.imgur.com/TfQa426.png[/img]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Great, so now how do we get ourselves looking down the Z-axis? Well we just rotate the eye however much it needs to be rotated, here I've called the angle 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a:t>
            </a:r>
            <a:r>
              <a:rPr lang="en-US" sz="1200" u="sng" kern="1200" dirty="0" smtClean="0">
                <a:solidFill>
                  <a:schemeClr val="tx1"/>
                </a:solidFill>
                <a:latin typeface="+mn-lt"/>
                <a:ea typeface="+mn-ea"/>
                <a:cs typeface="+mn-cs"/>
                <a:hlinkClick r:id="rId5"/>
              </a:rPr>
              <a:t>http://i.imgur.com/A3b38Pk.png[/img]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But we wouldn't accomplish anything by just rotating the eye, we've got to take the polygons with it of course. But we've already figured out the angle to rotate by, T, and so we just rotate the polygon around the origin by that amount. The result: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a:t>
            </a:r>
            <a:r>
              <a:rPr lang="en-US" sz="1200" u="sng" kern="1200" dirty="0" smtClean="0">
                <a:solidFill>
                  <a:schemeClr val="tx1"/>
                </a:solidFill>
                <a:latin typeface="+mn-lt"/>
                <a:ea typeface="+mn-ea"/>
                <a:cs typeface="+mn-cs"/>
                <a:hlinkClick r:id="rId6"/>
              </a:rPr>
              <a:t>http://i.imgur.com/Rxs0M1R.png[/img]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Notes: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[list][*] When I say rotate around the origin, I mean rotate around the Y-axis in 3D space.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 your program you'll want your user to be away from the origin, but looking at it. like this:</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燵img</a:t>
            </a:r>
            <a:r>
              <a:rPr lang="en-US" sz="1200" kern="1200" dirty="0" smtClean="0">
                <a:solidFill>
                  <a:schemeClr val="tx1"/>
                </a:solidFill>
                <a:latin typeface="+mn-lt"/>
                <a:ea typeface="+mn-ea"/>
                <a:cs typeface="+mn-cs"/>
              </a:rPr>
              <a:t>]</a:t>
            </a:r>
            <a:r>
              <a:rPr lang="en-US" sz="1200" u="sng" kern="1200" dirty="0" smtClean="0">
                <a:solidFill>
                  <a:schemeClr val="tx1"/>
                </a:solidFill>
                <a:latin typeface="+mn-lt"/>
                <a:ea typeface="+mn-ea"/>
                <a:cs typeface="+mn-cs"/>
                <a:hlinkClick r:id="rId7"/>
              </a:rPr>
              <a:t>http://i.imgur.com/4DJjxrV.png[/img]</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營n</a:t>
            </a:r>
            <a:r>
              <a:rPr lang="en-US" sz="1200" kern="1200" dirty="0" smtClean="0">
                <a:solidFill>
                  <a:schemeClr val="tx1"/>
                </a:solidFill>
                <a:latin typeface="+mn-lt"/>
                <a:ea typeface="+mn-ea"/>
                <a:cs typeface="+mn-cs"/>
              </a:rPr>
              <a:t> this case we first need to translate the eye and all polygons so that the eye is at the origin, and then do exactly as above.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Be careful not to confuse the two types of movement in your program. Part of the assignment (completion?) is to allow the user to move the eye around in order to get different views of scene. This is very different to what we're doing above, which is the first step of the actual rendering process.[/list]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response to a question about what the 'eye' is and how to represent it)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First keep in mind that all the image files you've got are (more or less) </a:t>
            </a:r>
            <a:r>
              <a:rPr lang="en-US" sz="1200" kern="1200" dirty="0" err="1" smtClean="0">
                <a:solidFill>
                  <a:schemeClr val="tx1"/>
                </a:solidFill>
                <a:latin typeface="+mn-lt"/>
                <a:ea typeface="+mn-ea"/>
                <a:cs typeface="+mn-cs"/>
              </a:rPr>
              <a:t>centred</a:t>
            </a:r>
            <a:r>
              <a:rPr lang="en-US" sz="1200" kern="1200" dirty="0" smtClean="0">
                <a:solidFill>
                  <a:schemeClr val="tx1"/>
                </a:solidFill>
                <a:latin typeface="+mn-lt"/>
                <a:ea typeface="+mn-ea"/>
                <a:cs typeface="+mn-cs"/>
              </a:rPr>
              <a:t> around the origin. So what is the 'eye', how do you represent it, and how do you work with it?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key is that, because the scenes are at the origin, we can get away with a 'pretty good' direction of view by just looking at the origin. So let's decide that the eye will always be pointed towards the origin, much like in the last picture above.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But where is it pointing at the origin from? The trick is to think of it backwards, not as the eye pointing at the origin, but as something at the origin pointing at the eye. If we're in 2D space, we can describe this as a single angle! In the last picture, if the +</a:t>
            </a:r>
            <a:r>
              <a:rPr lang="en-US" sz="1200" kern="1200" dirty="0" err="1" smtClean="0">
                <a:solidFill>
                  <a:schemeClr val="tx1"/>
                </a:solidFill>
                <a:latin typeface="+mn-lt"/>
                <a:ea typeface="+mn-ea"/>
                <a:cs typeface="+mn-cs"/>
              </a:rPr>
              <a:t>ve</a:t>
            </a:r>
            <a:r>
              <a:rPr lang="en-US" sz="1200" kern="1200" dirty="0" smtClean="0">
                <a:solidFill>
                  <a:schemeClr val="tx1"/>
                </a:solidFill>
                <a:latin typeface="+mn-lt"/>
                <a:ea typeface="+mn-ea"/>
                <a:cs typeface="+mn-cs"/>
              </a:rPr>
              <a:t> Z-axis is 0 degrees than the angle the eye is at is about 45 degrees.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What about in 3D space? Well much like doing the polygon rotation, you just do this process twice. You can point at any point in 3D space using two angles; you can point anywhere in your room by defining how far to swivel around in your office chair, and how far up or down to tilt your arm. So we use two angles to fully describe everything we need to know about the eye, one in the XZ-plane (like T above), and one in the YZ-plane.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You'll notice that there isn't even a vector here, really, just two angles. Furthermore these angles are exactly the angles you'll want to use for rotating the scene (as long as you measure them with your +</a:t>
            </a:r>
            <a:r>
              <a:rPr lang="en-US" sz="1200" kern="1200" dirty="0" err="1" smtClean="0">
                <a:solidFill>
                  <a:schemeClr val="tx1"/>
                </a:solidFill>
                <a:latin typeface="+mn-lt"/>
                <a:ea typeface="+mn-ea"/>
                <a:cs typeface="+mn-cs"/>
              </a:rPr>
              <a:t>ve</a:t>
            </a:r>
            <a:r>
              <a:rPr lang="en-US" sz="1200" kern="1200" dirty="0" smtClean="0">
                <a:solidFill>
                  <a:schemeClr val="tx1"/>
                </a:solidFill>
                <a:latin typeface="+mn-lt"/>
                <a:ea typeface="+mn-ea"/>
                <a:cs typeface="+mn-cs"/>
              </a:rPr>
              <a:t> Z-axis as 0).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can also see this message by visiting the following link.</a:t>
            </a:r>
          </a:p>
          <a:p>
            <a:r>
              <a:rPr lang="en-US" sz="1200" u="sng" kern="1200" dirty="0" smtClean="0">
                <a:solidFill>
                  <a:schemeClr val="tx1"/>
                </a:solidFill>
                <a:latin typeface="+mn-lt"/>
                <a:ea typeface="+mn-ea"/>
                <a:cs typeface="+mn-cs"/>
                <a:hlinkClick r:id="rId8"/>
              </a:rPr>
              <a:t>http://ecs.victoria.ac.nz/cgi-bin/yabb/YaBB.pl?num=1429927664</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Regards,</a:t>
            </a:r>
          </a:p>
          <a:p>
            <a:r>
              <a:rPr lang="en-US" sz="1200" kern="1200" dirty="0" smtClean="0">
                <a:solidFill>
                  <a:schemeClr val="tx1"/>
                </a:solidFill>
                <a:latin typeface="+mn-lt"/>
                <a:ea typeface="+mn-ea"/>
                <a:cs typeface="+mn-cs"/>
              </a:rPr>
              <a:t>The ECS Forums team</a:t>
            </a:r>
            <a:endParaRPr lang="en-US" dirty="0"/>
          </a:p>
        </p:txBody>
      </p:sp>
      <p:sp>
        <p:nvSpPr>
          <p:cNvPr id="4" name="Slide Number Placeholder 3"/>
          <p:cNvSpPr>
            <a:spLocks noGrp="1"/>
          </p:cNvSpPr>
          <p:nvPr>
            <p:ph type="sldNum" sz="quarter" idx="10"/>
          </p:nvPr>
        </p:nvSpPr>
        <p:spPr/>
        <p:txBody>
          <a:bodyPr/>
          <a:lstStyle/>
          <a:p>
            <a:fld id="{7434DC87-23F1-4EB0-B4C3-6E83016BBC34}" type="slidenum">
              <a:rPr lang="en-AU" smtClean="0"/>
              <a:t>10</a:t>
            </a:fld>
            <a:endParaRPr lang="en-AU"/>
          </a:p>
        </p:txBody>
      </p:sp>
    </p:spTree>
    <p:extLst>
      <p:ext uri="{BB962C8B-B14F-4D97-AF65-F5344CB8AC3E}">
        <p14:creationId xmlns:p14="http://schemas.microsoft.com/office/powerpoint/2010/main" val="143771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
          <p:cNvSpPr>
            <a:spLocks noGrp="1" noChangeArrowheads="1"/>
          </p:cNvSpPr>
          <p:nvPr>
            <p:ph type="ctrTitle"/>
          </p:nvPr>
        </p:nvSpPr>
        <p:spPr>
          <a:xfrm>
            <a:off x="1371600" y="1752600"/>
            <a:ext cx="7086600" cy="1676400"/>
          </a:xfrm>
        </p:spPr>
        <p:txBody>
          <a:bodyPr/>
          <a:lstStyle>
            <a:lvl1pPr>
              <a:defRPr>
                <a:solidFill>
                  <a:schemeClr val="accent2"/>
                </a:solidFill>
              </a:defRPr>
            </a:lvl1pPr>
          </a:lstStyle>
          <a:p>
            <a:pPr lvl="0"/>
            <a:r>
              <a:rPr lang="en-US" altLang="en-US" noProof="0" smtClean="0"/>
              <a:t>Click to edit Master title style</a:t>
            </a:r>
            <a:endParaRPr lang="en-AU" altLang="en-US" noProof="0" smtClean="0"/>
          </a:p>
        </p:txBody>
      </p:sp>
      <p:sp>
        <p:nvSpPr>
          <p:cNvPr id="3075" name="Rectangle 3"/>
          <p:cNvSpPr>
            <a:spLocks noGrp="1" noChangeArrowheads="1"/>
          </p:cNvSpPr>
          <p:nvPr>
            <p:ph type="subTitle" idx="1"/>
          </p:nvPr>
        </p:nvSpPr>
        <p:spPr>
          <a:xfrm>
            <a:off x="1371600" y="3886200"/>
            <a:ext cx="7086600" cy="762000"/>
          </a:xfrm>
        </p:spPr>
        <p:txBody>
          <a:bodyPr/>
          <a:lstStyle>
            <a:lvl1pPr marL="0" indent="0" algn="ctr">
              <a:buFontTx/>
              <a:buNone/>
              <a:defRPr/>
            </a:lvl1pPr>
          </a:lstStyle>
          <a:p>
            <a:pPr lvl="0"/>
            <a:r>
              <a:rPr lang="en-US" altLang="en-US" noProof="0" smtClean="0"/>
              <a:t>Click to edit Master subtitle style</a:t>
            </a:r>
            <a:endParaRPr lang="en-AU"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Slide Number Placeholder 3"/>
          <p:cNvSpPr>
            <a:spLocks noGrp="1"/>
          </p:cNvSpPr>
          <p:nvPr>
            <p:ph type="sldNum" sz="quarter" idx="10"/>
          </p:nvPr>
        </p:nvSpPr>
        <p:spPr/>
        <p:txBody>
          <a:bodyPr/>
          <a:lstStyle>
            <a:lvl1pPr>
              <a:defRPr/>
            </a:lvl1pPr>
          </a:lstStyle>
          <a:p>
            <a:fld id="{269F4D9C-B4E1-4A06-9D44-00B40C24477D}" type="slidenum">
              <a:rPr lang="en-AU" altLang="en-US"/>
              <a:pPr/>
              <a:t>‹#›</a:t>
            </a:fld>
            <a:endParaRPr lang="en-AU" altLang="en-US"/>
          </a:p>
        </p:txBody>
      </p:sp>
    </p:spTree>
    <p:extLst>
      <p:ext uri="{BB962C8B-B14F-4D97-AF65-F5344CB8AC3E}">
        <p14:creationId xmlns:p14="http://schemas.microsoft.com/office/powerpoint/2010/main" val="56336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Slide Number Placeholder 3"/>
          <p:cNvSpPr>
            <a:spLocks noGrp="1"/>
          </p:cNvSpPr>
          <p:nvPr>
            <p:ph type="sldNum" sz="quarter" idx="10"/>
          </p:nvPr>
        </p:nvSpPr>
        <p:spPr/>
        <p:txBody>
          <a:bodyPr/>
          <a:lstStyle>
            <a:lvl1pPr>
              <a:defRPr/>
            </a:lvl1pPr>
          </a:lstStyle>
          <a:p>
            <a:fld id="{93F0F706-699D-4506-BA81-1749178B7CB2}" type="slidenum">
              <a:rPr lang="en-AU" altLang="en-US"/>
              <a:pPr/>
              <a:t>‹#›</a:t>
            </a:fld>
            <a:endParaRPr lang="en-AU" altLang="en-US"/>
          </a:p>
        </p:txBody>
      </p:sp>
    </p:spTree>
    <p:extLst>
      <p:ext uri="{BB962C8B-B14F-4D97-AF65-F5344CB8AC3E}">
        <p14:creationId xmlns:p14="http://schemas.microsoft.com/office/powerpoint/2010/main" val="1312224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Slide Number Placeholder 3"/>
          <p:cNvSpPr>
            <a:spLocks noGrp="1"/>
          </p:cNvSpPr>
          <p:nvPr>
            <p:ph type="sldNum" sz="quarter" idx="10"/>
          </p:nvPr>
        </p:nvSpPr>
        <p:spPr/>
        <p:txBody>
          <a:bodyPr/>
          <a:lstStyle>
            <a:lvl1pPr>
              <a:defRPr/>
            </a:lvl1pPr>
          </a:lstStyle>
          <a:p>
            <a:fld id="{D5409720-4433-4B5F-AB79-23FF23E26925}" type="slidenum">
              <a:rPr lang="en-AU" altLang="en-US"/>
              <a:pPr/>
              <a:t>‹#›</a:t>
            </a:fld>
            <a:endParaRPr lang="en-AU" altLang="en-US"/>
          </a:p>
        </p:txBody>
      </p:sp>
    </p:spTree>
    <p:extLst>
      <p:ext uri="{BB962C8B-B14F-4D97-AF65-F5344CB8AC3E}">
        <p14:creationId xmlns:p14="http://schemas.microsoft.com/office/powerpoint/2010/main" val="364585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80ECD2AC-AA62-4EB3-BCAA-6B4E576F9994}" type="slidenum">
              <a:rPr lang="en-AU" altLang="en-US"/>
              <a:pPr/>
              <a:t>‹#›</a:t>
            </a:fld>
            <a:endParaRPr lang="en-AU" altLang="en-US"/>
          </a:p>
        </p:txBody>
      </p:sp>
    </p:spTree>
    <p:extLst>
      <p:ext uri="{BB962C8B-B14F-4D97-AF65-F5344CB8AC3E}">
        <p14:creationId xmlns:p14="http://schemas.microsoft.com/office/powerpoint/2010/main" val="764874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0" y="1196975"/>
            <a:ext cx="4495800" cy="5661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196975"/>
            <a:ext cx="4495800" cy="5661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4"/>
          <p:cNvSpPr>
            <a:spLocks noGrp="1"/>
          </p:cNvSpPr>
          <p:nvPr>
            <p:ph type="sldNum" sz="quarter" idx="10"/>
          </p:nvPr>
        </p:nvSpPr>
        <p:spPr/>
        <p:txBody>
          <a:bodyPr/>
          <a:lstStyle>
            <a:lvl1pPr>
              <a:defRPr/>
            </a:lvl1pPr>
          </a:lstStyle>
          <a:p>
            <a:fld id="{C0F8E88F-1716-4EF2-B0D4-B33BD619B7D6}" type="slidenum">
              <a:rPr lang="en-AU" altLang="en-US"/>
              <a:pPr/>
              <a:t>‹#›</a:t>
            </a:fld>
            <a:endParaRPr lang="en-AU" altLang="en-US"/>
          </a:p>
        </p:txBody>
      </p:sp>
    </p:spTree>
    <p:extLst>
      <p:ext uri="{BB962C8B-B14F-4D97-AF65-F5344CB8AC3E}">
        <p14:creationId xmlns:p14="http://schemas.microsoft.com/office/powerpoint/2010/main" val="306008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Slide Number Placeholder 6"/>
          <p:cNvSpPr>
            <a:spLocks noGrp="1"/>
          </p:cNvSpPr>
          <p:nvPr>
            <p:ph type="sldNum" sz="quarter" idx="10"/>
          </p:nvPr>
        </p:nvSpPr>
        <p:spPr/>
        <p:txBody>
          <a:bodyPr/>
          <a:lstStyle>
            <a:lvl1pPr>
              <a:defRPr/>
            </a:lvl1pPr>
          </a:lstStyle>
          <a:p>
            <a:fld id="{D5F5920D-1DFD-42D3-98A8-8032359E9823}" type="slidenum">
              <a:rPr lang="en-AU" altLang="en-US"/>
              <a:pPr/>
              <a:t>‹#›</a:t>
            </a:fld>
            <a:endParaRPr lang="en-AU" altLang="en-US"/>
          </a:p>
        </p:txBody>
      </p:sp>
    </p:spTree>
    <p:extLst>
      <p:ext uri="{BB962C8B-B14F-4D97-AF65-F5344CB8AC3E}">
        <p14:creationId xmlns:p14="http://schemas.microsoft.com/office/powerpoint/2010/main" val="232927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Slide Number Placeholder 2"/>
          <p:cNvSpPr>
            <a:spLocks noGrp="1"/>
          </p:cNvSpPr>
          <p:nvPr>
            <p:ph type="sldNum" sz="quarter" idx="10"/>
          </p:nvPr>
        </p:nvSpPr>
        <p:spPr/>
        <p:txBody>
          <a:bodyPr/>
          <a:lstStyle>
            <a:lvl1pPr>
              <a:defRPr/>
            </a:lvl1pPr>
          </a:lstStyle>
          <a:p>
            <a:fld id="{1DDCFBA5-C2BC-453A-9ED9-4E9A64C4BAD1}" type="slidenum">
              <a:rPr lang="en-AU" altLang="en-US"/>
              <a:pPr/>
              <a:t>‹#›</a:t>
            </a:fld>
            <a:endParaRPr lang="en-AU" altLang="en-US"/>
          </a:p>
        </p:txBody>
      </p:sp>
    </p:spTree>
    <p:extLst>
      <p:ext uri="{BB962C8B-B14F-4D97-AF65-F5344CB8AC3E}">
        <p14:creationId xmlns:p14="http://schemas.microsoft.com/office/powerpoint/2010/main" val="77123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8C7D2BB-91FB-4585-977E-4E4BD6212EB6}" type="slidenum">
              <a:rPr lang="en-AU" altLang="en-US"/>
              <a:pPr/>
              <a:t>‹#›</a:t>
            </a:fld>
            <a:endParaRPr lang="en-AU" altLang="en-US"/>
          </a:p>
        </p:txBody>
      </p:sp>
    </p:spTree>
    <p:extLst>
      <p:ext uri="{BB962C8B-B14F-4D97-AF65-F5344CB8AC3E}">
        <p14:creationId xmlns:p14="http://schemas.microsoft.com/office/powerpoint/2010/main" val="40359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88DFB00-8A8C-4911-95A6-C60FBF1983A3}" type="slidenum">
              <a:rPr lang="en-AU" altLang="en-US"/>
              <a:pPr/>
              <a:t>‹#›</a:t>
            </a:fld>
            <a:endParaRPr lang="en-AU" altLang="en-US"/>
          </a:p>
        </p:txBody>
      </p:sp>
    </p:spTree>
    <p:extLst>
      <p:ext uri="{BB962C8B-B14F-4D97-AF65-F5344CB8AC3E}">
        <p14:creationId xmlns:p14="http://schemas.microsoft.com/office/powerpoint/2010/main" val="288596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EC00695-95B5-4F13-A530-1F3641AC6D8A}" type="slidenum">
              <a:rPr lang="en-AU" altLang="en-US"/>
              <a:pPr/>
              <a:t>‹#›</a:t>
            </a:fld>
            <a:endParaRPr lang="en-AU" altLang="en-US"/>
          </a:p>
        </p:txBody>
      </p:sp>
    </p:spTree>
    <p:extLst>
      <p:ext uri="{BB962C8B-B14F-4D97-AF65-F5344CB8AC3E}">
        <p14:creationId xmlns:p14="http://schemas.microsoft.com/office/powerpoint/2010/main" val="2075310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AU" altLang="en-US" smtClean="0"/>
          </a:p>
        </p:txBody>
      </p:sp>
      <p:sp>
        <p:nvSpPr>
          <p:cNvPr id="1027" name="Rectangle 3"/>
          <p:cNvSpPr>
            <a:spLocks noGrp="1" noChangeArrowheads="1"/>
          </p:cNvSpPr>
          <p:nvPr>
            <p:ph type="body" idx="1"/>
          </p:nvPr>
        </p:nvSpPr>
        <p:spPr bwMode="auto">
          <a:xfrm>
            <a:off x="0" y="1196975"/>
            <a:ext cx="9144000" cy="566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1030" name="Rectangle 6"/>
          <p:cNvSpPr>
            <a:spLocks noGrp="1" noChangeArrowheads="1"/>
          </p:cNvSpPr>
          <p:nvPr>
            <p:ph type="sldNum" sz="quarter" idx="4"/>
          </p:nvPr>
        </p:nvSpPr>
        <p:spPr bwMode="auto">
          <a:xfrm>
            <a:off x="8459788" y="0"/>
            <a:ext cx="684212"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solidFill>
                  <a:schemeClr val="accent2"/>
                </a:solidFill>
              </a:defRPr>
            </a:lvl1pPr>
          </a:lstStyle>
          <a:p>
            <a:fld id="{B2B2DF76-0AD4-422A-BE04-827748BD8C2B}" type="slidenum">
              <a:rPr lang="en-AU" altLang="en-US"/>
              <a:pPr/>
              <a:t>‹#›</a:t>
            </a:fld>
            <a:endParaRPr lang="en-AU" altLang="en-US"/>
          </a:p>
        </p:txBody>
      </p:sp>
      <p:sp>
        <p:nvSpPr>
          <p:cNvPr id="1032" name="Line 8"/>
          <p:cNvSpPr>
            <a:spLocks noChangeShapeType="1"/>
          </p:cNvSpPr>
          <p:nvPr/>
        </p:nvSpPr>
        <p:spPr bwMode="auto">
          <a:xfrm>
            <a:off x="0" y="1143000"/>
            <a:ext cx="9144000"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4000" kern="1200">
          <a:solidFill>
            <a:srgbClr val="0066FF"/>
          </a:solidFill>
          <a:latin typeface="+mj-lt"/>
          <a:ea typeface="+mj-ea"/>
          <a:cs typeface="+mj-cs"/>
        </a:defRPr>
      </a:lvl1pPr>
      <a:lvl2pPr algn="l" rtl="0" eaLnBrk="1" fontAlgn="base" hangingPunct="1">
        <a:spcBef>
          <a:spcPct val="0"/>
        </a:spcBef>
        <a:spcAft>
          <a:spcPct val="0"/>
        </a:spcAft>
        <a:defRPr sz="4000">
          <a:solidFill>
            <a:srgbClr val="0066FF"/>
          </a:solidFill>
          <a:latin typeface="Arial" panose="020B0604020202020204" pitchFamily="34" charset="0"/>
          <a:ea typeface="ＭＳ Ｐゴシック" panose="020B0600070205080204" pitchFamily="34" charset="-128"/>
        </a:defRPr>
      </a:lvl2pPr>
      <a:lvl3pPr algn="l" rtl="0" eaLnBrk="1" fontAlgn="base" hangingPunct="1">
        <a:spcBef>
          <a:spcPct val="0"/>
        </a:spcBef>
        <a:spcAft>
          <a:spcPct val="0"/>
        </a:spcAft>
        <a:defRPr sz="4000">
          <a:solidFill>
            <a:srgbClr val="0066FF"/>
          </a:solidFill>
          <a:latin typeface="Arial" panose="020B0604020202020204" pitchFamily="34" charset="0"/>
          <a:ea typeface="ＭＳ Ｐゴシック" panose="020B0600070205080204" pitchFamily="34" charset="-128"/>
        </a:defRPr>
      </a:lvl3pPr>
      <a:lvl4pPr algn="l" rtl="0" eaLnBrk="1" fontAlgn="base" hangingPunct="1">
        <a:spcBef>
          <a:spcPct val="0"/>
        </a:spcBef>
        <a:spcAft>
          <a:spcPct val="0"/>
        </a:spcAft>
        <a:defRPr sz="4000">
          <a:solidFill>
            <a:srgbClr val="0066FF"/>
          </a:solidFill>
          <a:latin typeface="Arial" panose="020B0604020202020204" pitchFamily="34" charset="0"/>
          <a:ea typeface="ＭＳ Ｐゴシック" panose="020B0600070205080204" pitchFamily="34" charset="-128"/>
        </a:defRPr>
      </a:lvl4pPr>
      <a:lvl5pPr algn="l" rtl="0" eaLnBrk="1" fontAlgn="base" hangingPunct="1">
        <a:spcBef>
          <a:spcPct val="0"/>
        </a:spcBef>
        <a:spcAft>
          <a:spcPct val="0"/>
        </a:spcAft>
        <a:defRPr sz="4000">
          <a:solidFill>
            <a:srgbClr val="0066FF"/>
          </a:solidFill>
          <a:latin typeface="Arial" panose="020B0604020202020204" pitchFamily="34" charset="0"/>
          <a:ea typeface="ＭＳ Ｐゴシック" panose="020B0600070205080204" pitchFamily="34" charset="-128"/>
        </a:defRPr>
      </a:lvl5pPr>
      <a:lvl6pPr marL="457200" algn="l" rtl="0" eaLnBrk="1" fontAlgn="base" hangingPunct="1">
        <a:spcBef>
          <a:spcPct val="0"/>
        </a:spcBef>
        <a:spcAft>
          <a:spcPct val="0"/>
        </a:spcAft>
        <a:defRPr sz="4000">
          <a:solidFill>
            <a:srgbClr val="0066FF"/>
          </a:solidFill>
          <a:latin typeface="Arial" panose="020B0604020202020204" pitchFamily="34" charset="0"/>
          <a:ea typeface="ＭＳ Ｐゴシック" panose="020B0600070205080204" pitchFamily="34" charset="-128"/>
        </a:defRPr>
      </a:lvl6pPr>
      <a:lvl7pPr marL="914400" algn="l" rtl="0" eaLnBrk="1" fontAlgn="base" hangingPunct="1">
        <a:spcBef>
          <a:spcPct val="0"/>
        </a:spcBef>
        <a:spcAft>
          <a:spcPct val="0"/>
        </a:spcAft>
        <a:defRPr sz="4000">
          <a:solidFill>
            <a:srgbClr val="0066FF"/>
          </a:solidFill>
          <a:latin typeface="Arial" panose="020B0604020202020204" pitchFamily="34" charset="0"/>
          <a:ea typeface="ＭＳ Ｐゴシック" panose="020B0600070205080204" pitchFamily="34" charset="-128"/>
        </a:defRPr>
      </a:lvl7pPr>
      <a:lvl8pPr marL="1371600" algn="l" rtl="0" eaLnBrk="1" fontAlgn="base" hangingPunct="1">
        <a:spcBef>
          <a:spcPct val="0"/>
        </a:spcBef>
        <a:spcAft>
          <a:spcPct val="0"/>
        </a:spcAft>
        <a:defRPr sz="4000">
          <a:solidFill>
            <a:srgbClr val="0066FF"/>
          </a:solidFill>
          <a:latin typeface="Arial" panose="020B0604020202020204" pitchFamily="34" charset="0"/>
          <a:ea typeface="ＭＳ Ｐゴシック" panose="020B0600070205080204" pitchFamily="34" charset="-128"/>
        </a:defRPr>
      </a:lvl8pPr>
      <a:lvl9pPr marL="1828800" algn="l" rtl="0" eaLnBrk="1" fontAlgn="base" hangingPunct="1">
        <a:spcBef>
          <a:spcPct val="0"/>
        </a:spcBef>
        <a:spcAft>
          <a:spcPct val="0"/>
        </a:spcAft>
        <a:defRPr sz="4000">
          <a:solidFill>
            <a:srgbClr val="0066FF"/>
          </a:solidFill>
          <a:latin typeface="Arial" panose="020B0604020202020204" pitchFamily="34" charset="0"/>
          <a:ea typeface="ＭＳ Ｐゴシック" panose="020B0600070205080204" pitchFamily="34" charset="-128"/>
        </a:defRPr>
      </a:lvl9pPr>
    </p:titleStyle>
    <p:bodyStyle>
      <a:lvl1pPr marL="342900" indent="-342900" algn="l" rtl="0" eaLnBrk="1" fontAlgn="base" hangingPunct="1">
        <a:spcBef>
          <a:spcPct val="20000"/>
        </a:spcBef>
        <a:spcAft>
          <a:spcPct val="0"/>
        </a:spcAft>
        <a:buChar char="•"/>
        <a:defRPr sz="2800" kern="1200">
          <a:solidFill>
            <a:schemeClr val="accent2"/>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accent2"/>
          </a:solidFill>
          <a:latin typeface="+mn-lt"/>
          <a:ea typeface="+mn-ea"/>
          <a:cs typeface="+mn-cs"/>
        </a:defRPr>
      </a:lvl2pPr>
      <a:lvl3pPr marL="1143000" indent="-228600" algn="l" rtl="0" eaLnBrk="1" fontAlgn="base" hangingPunct="1">
        <a:spcBef>
          <a:spcPct val="20000"/>
        </a:spcBef>
        <a:spcAft>
          <a:spcPct val="0"/>
        </a:spcAft>
        <a:buChar char="•"/>
        <a:defRPr sz="2800" kern="1200">
          <a:solidFill>
            <a:schemeClr val="accent2"/>
          </a:solidFill>
          <a:latin typeface="+mn-lt"/>
          <a:ea typeface="+mn-ea"/>
          <a:cs typeface="+mn-cs"/>
        </a:defRPr>
      </a:lvl3pPr>
      <a:lvl4pPr marL="1600200" indent="-228600" algn="l" rtl="0" eaLnBrk="1" fontAlgn="base" hangingPunct="1">
        <a:spcBef>
          <a:spcPct val="20000"/>
        </a:spcBef>
        <a:spcAft>
          <a:spcPct val="0"/>
        </a:spcAft>
        <a:buChar char="–"/>
        <a:defRPr sz="2800" kern="1200">
          <a:solidFill>
            <a:schemeClr val="accent2"/>
          </a:solidFill>
          <a:latin typeface="+mn-lt"/>
          <a:ea typeface="+mn-ea"/>
          <a:cs typeface="+mn-cs"/>
        </a:defRPr>
      </a:lvl4pPr>
      <a:lvl5pPr marL="2057400" indent="-228600" algn="l" rtl="0" eaLnBrk="1" fontAlgn="base" hangingPunct="1">
        <a:spcBef>
          <a:spcPct val="20000"/>
        </a:spcBef>
        <a:spcAft>
          <a:spcPct val="0"/>
        </a:spcAft>
        <a:buChar char="»"/>
        <a:defRPr sz="2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COMP 261 Lecture 13</a:t>
            </a:r>
            <a:endParaRPr lang="en-AU" dirty="0"/>
          </a:p>
        </p:txBody>
      </p:sp>
      <p:sp>
        <p:nvSpPr>
          <p:cNvPr id="3" name="Subtitle 2"/>
          <p:cNvSpPr>
            <a:spLocks noGrp="1"/>
          </p:cNvSpPr>
          <p:nvPr>
            <p:ph type="subTitle" idx="1"/>
          </p:nvPr>
        </p:nvSpPr>
        <p:spPr/>
        <p:txBody>
          <a:bodyPr/>
          <a:lstStyle/>
          <a:p>
            <a:r>
              <a:rPr lang="en-NZ" dirty="0" smtClean="0"/>
              <a:t>3D Graphics 1 of 2</a:t>
            </a:r>
            <a:endParaRPr lang="en-AU" dirty="0"/>
          </a:p>
        </p:txBody>
      </p:sp>
    </p:spTree>
    <p:extLst>
      <p:ext uri="{BB962C8B-B14F-4D97-AF65-F5344CB8AC3E}">
        <p14:creationId xmlns:p14="http://schemas.microsoft.com/office/powerpoint/2010/main" val="85977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9"/>
          <p:cNvSpPr/>
          <p:nvPr/>
        </p:nvSpPr>
        <p:spPr bwMode="auto">
          <a:xfrm>
            <a:off x="1563034" y="4941168"/>
            <a:ext cx="2575632" cy="518019"/>
          </a:xfrm>
          <a:custGeom>
            <a:avLst/>
            <a:gdLst>
              <a:gd name="connsiteX0" fmla="*/ 133815 w 2185640"/>
              <a:gd name="connsiteY0" fmla="*/ 22303 h 390293"/>
              <a:gd name="connsiteX1" fmla="*/ 0 w 2185640"/>
              <a:gd name="connsiteY1" fmla="*/ 267630 h 390293"/>
              <a:gd name="connsiteX2" fmla="*/ 122664 w 2185640"/>
              <a:gd name="connsiteY2" fmla="*/ 390293 h 390293"/>
              <a:gd name="connsiteX3" fmla="*/ 2062976 w 2185640"/>
              <a:gd name="connsiteY3" fmla="*/ 390293 h 390293"/>
              <a:gd name="connsiteX4" fmla="*/ 2185640 w 2185640"/>
              <a:gd name="connsiteY4" fmla="*/ 167269 h 390293"/>
              <a:gd name="connsiteX5" fmla="*/ 1984918 w 2185640"/>
              <a:gd name="connsiteY5" fmla="*/ 0 h 390293"/>
              <a:gd name="connsiteX6" fmla="*/ 133815 w 2185640"/>
              <a:gd name="connsiteY6" fmla="*/ 22303 h 390293"/>
              <a:gd name="connsiteX0" fmla="*/ 113308 w 2185640"/>
              <a:gd name="connsiteY0" fmla="*/ 14229 h 390293"/>
              <a:gd name="connsiteX1" fmla="*/ 0 w 2185640"/>
              <a:gd name="connsiteY1" fmla="*/ 267630 h 390293"/>
              <a:gd name="connsiteX2" fmla="*/ 122664 w 2185640"/>
              <a:gd name="connsiteY2" fmla="*/ 390293 h 390293"/>
              <a:gd name="connsiteX3" fmla="*/ 2062976 w 2185640"/>
              <a:gd name="connsiteY3" fmla="*/ 390293 h 390293"/>
              <a:gd name="connsiteX4" fmla="*/ 2185640 w 2185640"/>
              <a:gd name="connsiteY4" fmla="*/ 167269 h 390293"/>
              <a:gd name="connsiteX5" fmla="*/ 1984918 w 2185640"/>
              <a:gd name="connsiteY5" fmla="*/ 0 h 390293"/>
              <a:gd name="connsiteX6" fmla="*/ 113308 w 2185640"/>
              <a:gd name="connsiteY6" fmla="*/ 14229 h 390293"/>
              <a:gd name="connsiteX0" fmla="*/ 330820 w 2403152"/>
              <a:gd name="connsiteY0" fmla="*/ 44605 h 420669"/>
              <a:gd name="connsiteX1" fmla="*/ 217512 w 2403152"/>
              <a:gd name="connsiteY1" fmla="*/ 298006 h 420669"/>
              <a:gd name="connsiteX2" fmla="*/ 340176 w 2403152"/>
              <a:gd name="connsiteY2" fmla="*/ 420669 h 420669"/>
              <a:gd name="connsiteX3" fmla="*/ 2280488 w 2403152"/>
              <a:gd name="connsiteY3" fmla="*/ 420669 h 420669"/>
              <a:gd name="connsiteX4" fmla="*/ 2403152 w 2403152"/>
              <a:gd name="connsiteY4" fmla="*/ 197645 h 420669"/>
              <a:gd name="connsiteX5" fmla="*/ 2202430 w 2403152"/>
              <a:gd name="connsiteY5" fmla="*/ 30376 h 420669"/>
              <a:gd name="connsiteX6" fmla="*/ 330820 w 2403152"/>
              <a:gd name="connsiteY6" fmla="*/ 44605 h 420669"/>
              <a:gd name="connsiteX0" fmla="*/ 334473 w 2406805"/>
              <a:gd name="connsiteY0" fmla="*/ 44605 h 457840"/>
              <a:gd name="connsiteX1" fmla="*/ 221165 w 2406805"/>
              <a:gd name="connsiteY1" fmla="*/ 298006 h 457840"/>
              <a:gd name="connsiteX2" fmla="*/ 343829 w 2406805"/>
              <a:gd name="connsiteY2" fmla="*/ 420669 h 457840"/>
              <a:gd name="connsiteX3" fmla="*/ 2284141 w 2406805"/>
              <a:gd name="connsiteY3" fmla="*/ 420669 h 457840"/>
              <a:gd name="connsiteX4" fmla="*/ 2406805 w 2406805"/>
              <a:gd name="connsiteY4" fmla="*/ 197645 h 457840"/>
              <a:gd name="connsiteX5" fmla="*/ 2206083 w 2406805"/>
              <a:gd name="connsiteY5" fmla="*/ 30376 h 457840"/>
              <a:gd name="connsiteX6" fmla="*/ 334473 w 2406805"/>
              <a:gd name="connsiteY6" fmla="*/ 44605 h 457840"/>
              <a:gd name="connsiteX0" fmla="*/ 315588 w 2387920"/>
              <a:gd name="connsiteY0" fmla="*/ 65049 h 478284"/>
              <a:gd name="connsiteX1" fmla="*/ 324944 w 2387920"/>
              <a:gd name="connsiteY1" fmla="*/ 441113 h 478284"/>
              <a:gd name="connsiteX2" fmla="*/ 2265256 w 2387920"/>
              <a:gd name="connsiteY2" fmla="*/ 441113 h 478284"/>
              <a:gd name="connsiteX3" fmla="*/ 2387920 w 2387920"/>
              <a:gd name="connsiteY3" fmla="*/ 218089 h 478284"/>
              <a:gd name="connsiteX4" fmla="*/ 2187198 w 2387920"/>
              <a:gd name="connsiteY4" fmla="*/ 50820 h 478284"/>
              <a:gd name="connsiteX5" fmla="*/ 315588 w 2387920"/>
              <a:gd name="connsiteY5" fmla="*/ 65049 h 478284"/>
              <a:gd name="connsiteX0" fmla="*/ 315588 w 2532587"/>
              <a:gd name="connsiteY0" fmla="*/ 65049 h 478284"/>
              <a:gd name="connsiteX1" fmla="*/ 324944 w 2532587"/>
              <a:gd name="connsiteY1" fmla="*/ 441113 h 478284"/>
              <a:gd name="connsiteX2" fmla="*/ 2265256 w 2532587"/>
              <a:gd name="connsiteY2" fmla="*/ 441113 h 478284"/>
              <a:gd name="connsiteX3" fmla="*/ 2387920 w 2532587"/>
              <a:gd name="connsiteY3" fmla="*/ 218089 h 478284"/>
              <a:gd name="connsiteX4" fmla="*/ 2187198 w 2532587"/>
              <a:gd name="connsiteY4" fmla="*/ 50820 h 478284"/>
              <a:gd name="connsiteX5" fmla="*/ 315588 w 2532587"/>
              <a:gd name="connsiteY5" fmla="*/ 65049 h 478284"/>
              <a:gd name="connsiteX0" fmla="*/ 315588 w 2609085"/>
              <a:gd name="connsiteY0" fmla="*/ 65049 h 478284"/>
              <a:gd name="connsiteX1" fmla="*/ 324944 w 2609085"/>
              <a:gd name="connsiteY1" fmla="*/ 441113 h 478284"/>
              <a:gd name="connsiteX2" fmla="*/ 2265256 w 2609085"/>
              <a:gd name="connsiteY2" fmla="*/ 441113 h 478284"/>
              <a:gd name="connsiteX3" fmla="*/ 2387920 w 2609085"/>
              <a:gd name="connsiteY3" fmla="*/ 218089 h 478284"/>
              <a:gd name="connsiteX4" fmla="*/ 2187198 w 2609085"/>
              <a:gd name="connsiteY4" fmla="*/ 50820 h 478284"/>
              <a:gd name="connsiteX5" fmla="*/ 315588 w 2609085"/>
              <a:gd name="connsiteY5" fmla="*/ 65049 h 478284"/>
              <a:gd name="connsiteX0" fmla="*/ 315588 w 2623737"/>
              <a:gd name="connsiteY0" fmla="*/ 65049 h 479788"/>
              <a:gd name="connsiteX1" fmla="*/ 324944 w 2623737"/>
              <a:gd name="connsiteY1" fmla="*/ 441113 h 479788"/>
              <a:gd name="connsiteX2" fmla="*/ 2265256 w 2623737"/>
              <a:gd name="connsiteY2" fmla="*/ 441113 h 479788"/>
              <a:gd name="connsiteX3" fmla="*/ 2475828 w 2623737"/>
              <a:gd name="connsiteY3" fmla="*/ 209064 h 479788"/>
              <a:gd name="connsiteX4" fmla="*/ 2187198 w 2623737"/>
              <a:gd name="connsiteY4" fmla="*/ 50820 h 479788"/>
              <a:gd name="connsiteX5" fmla="*/ 315588 w 2623737"/>
              <a:gd name="connsiteY5" fmla="*/ 65049 h 479788"/>
              <a:gd name="connsiteX0" fmla="*/ 315588 w 2623737"/>
              <a:gd name="connsiteY0" fmla="*/ 65049 h 479788"/>
              <a:gd name="connsiteX1" fmla="*/ 324944 w 2623737"/>
              <a:gd name="connsiteY1" fmla="*/ 441113 h 479788"/>
              <a:gd name="connsiteX2" fmla="*/ 2265256 w 2623737"/>
              <a:gd name="connsiteY2" fmla="*/ 441113 h 479788"/>
              <a:gd name="connsiteX3" fmla="*/ 2475828 w 2623737"/>
              <a:gd name="connsiteY3" fmla="*/ 209064 h 479788"/>
              <a:gd name="connsiteX4" fmla="*/ 2187198 w 2623737"/>
              <a:gd name="connsiteY4" fmla="*/ 50820 h 479788"/>
              <a:gd name="connsiteX5" fmla="*/ 315588 w 2623737"/>
              <a:gd name="connsiteY5" fmla="*/ 65049 h 479788"/>
              <a:gd name="connsiteX0" fmla="*/ 315588 w 2623737"/>
              <a:gd name="connsiteY0" fmla="*/ 123884 h 550624"/>
              <a:gd name="connsiteX1" fmla="*/ 324944 w 2623737"/>
              <a:gd name="connsiteY1" fmla="*/ 499948 h 550624"/>
              <a:gd name="connsiteX2" fmla="*/ 2265256 w 2623737"/>
              <a:gd name="connsiteY2" fmla="*/ 499948 h 550624"/>
              <a:gd name="connsiteX3" fmla="*/ 2475828 w 2623737"/>
              <a:gd name="connsiteY3" fmla="*/ 195891 h 550624"/>
              <a:gd name="connsiteX4" fmla="*/ 2187198 w 2623737"/>
              <a:gd name="connsiteY4" fmla="*/ 109655 h 550624"/>
              <a:gd name="connsiteX5" fmla="*/ 315588 w 2623737"/>
              <a:gd name="connsiteY5" fmla="*/ 123884 h 550624"/>
              <a:gd name="connsiteX0" fmla="*/ 315588 w 2623737"/>
              <a:gd name="connsiteY0" fmla="*/ 123884 h 550624"/>
              <a:gd name="connsiteX1" fmla="*/ 324944 w 2623737"/>
              <a:gd name="connsiteY1" fmla="*/ 499948 h 550624"/>
              <a:gd name="connsiteX2" fmla="*/ 2265256 w 2623737"/>
              <a:gd name="connsiteY2" fmla="*/ 499948 h 550624"/>
              <a:gd name="connsiteX3" fmla="*/ 2475828 w 2623737"/>
              <a:gd name="connsiteY3" fmla="*/ 195891 h 550624"/>
              <a:gd name="connsiteX4" fmla="*/ 2187198 w 2623737"/>
              <a:gd name="connsiteY4" fmla="*/ 109655 h 550624"/>
              <a:gd name="connsiteX5" fmla="*/ 315588 w 2623737"/>
              <a:gd name="connsiteY5" fmla="*/ 123884 h 550624"/>
              <a:gd name="connsiteX0" fmla="*/ 315588 w 2623737"/>
              <a:gd name="connsiteY0" fmla="*/ 65049 h 491789"/>
              <a:gd name="connsiteX1" fmla="*/ 324944 w 2623737"/>
              <a:gd name="connsiteY1" fmla="*/ 441113 h 491789"/>
              <a:gd name="connsiteX2" fmla="*/ 2265256 w 2623737"/>
              <a:gd name="connsiteY2" fmla="*/ 441113 h 491789"/>
              <a:gd name="connsiteX3" fmla="*/ 2475828 w 2623737"/>
              <a:gd name="connsiteY3" fmla="*/ 137056 h 491789"/>
              <a:gd name="connsiteX4" fmla="*/ 2187198 w 2623737"/>
              <a:gd name="connsiteY4" fmla="*/ 50820 h 491789"/>
              <a:gd name="connsiteX5" fmla="*/ 315588 w 2623737"/>
              <a:gd name="connsiteY5" fmla="*/ 65049 h 491789"/>
              <a:gd name="connsiteX0" fmla="*/ 315588 w 2575632"/>
              <a:gd name="connsiteY0" fmla="*/ 76906 h 518019"/>
              <a:gd name="connsiteX1" fmla="*/ 324944 w 2575632"/>
              <a:gd name="connsiteY1" fmla="*/ 452970 h 518019"/>
              <a:gd name="connsiteX2" fmla="*/ 2265256 w 2575632"/>
              <a:gd name="connsiteY2" fmla="*/ 452970 h 518019"/>
              <a:gd name="connsiteX3" fmla="*/ 2187198 w 2575632"/>
              <a:gd name="connsiteY3" fmla="*/ 62677 h 518019"/>
              <a:gd name="connsiteX4" fmla="*/ 315588 w 2575632"/>
              <a:gd name="connsiteY4" fmla="*/ 76906 h 518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5632" h="518019">
                <a:moveTo>
                  <a:pt x="315588" y="76906"/>
                </a:moveTo>
                <a:cubicBezTo>
                  <a:pt x="5212" y="141955"/>
                  <a:pt x="0" y="390293"/>
                  <a:pt x="324944" y="452970"/>
                </a:cubicBezTo>
                <a:cubicBezTo>
                  <a:pt x="668773" y="473414"/>
                  <a:pt x="1954880" y="518019"/>
                  <a:pt x="2265256" y="452970"/>
                </a:cubicBezTo>
                <a:cubicBezTo>
                  <a:pt x="2575632" y="387921"/>
                  <a:pt x="2512142" y="125354"/>
                  <a:pt x="2187198" y="62677"/>
                </a:cubicBezTo>
                <a:cubicBezTo>
                  <a:pt x="1862254" y="0"/>
                  <a:pt x="625964" y="11857"/>
                  <a:pt x="315588" y="76906"/>
                </a:cubicBezTo>
                <a:close/>
              </a:path>
            </a:pathLst>
          </a:custGeom>
          <a:solidFill>
            <a:srgbClr val="FFFFCC"/>
          </a:solidFill>
          <a:ln w="19050" cap="flat" cmpd="sng" algn="ctr">
            <a:solidFill>
              <a:srgbClr val="FFFF00"/>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41" name="Freeform 40"/>
          <p:cNvSpPr/>
          <p:nvPr/>
        </p:nvSpPr>
        <p:spPr bwMode="auto">
          <a:xfrm>
            <a:off x="1478558" y="5274844"/>
            <a:ext cx="4936568" cy="571321"/>
          </a:xfrm>
          <a:custGeom>
            <a:avLst/>
            <a:gdLst>
              <a:gd name="connsiteX0" fmla="*/ 133815 w 2185640"/>
              <a:gd name="connsiteY0" fmla="*/ 22303 h 390293"/>
              <a:gd name="connsiteX1" fmla="*/ 0 w 2185640"/>
              <a:gd name="connsiteY1" fmla="*/ 267630 h 390293"/>
              <a:gd name="connsiteX2" fmla="*/ 122664 w 2185640"/>
              <a:gd name="connsiteY2" fmla="*/ 390293 h 390293"/>
              <a:gd name="connsiteX3" fmla="*/ 2062976 w 2185640"/>
              <a:gd name="connsiteY3" fmla="*/ 390293 h 390293"/>
              <a:gd name="connsiteX4" fmla="*/ 2185640 w 2185640"/>
              <a:gd name="connsiteY4" fmla="*/ 167269 h 390293"/>
              <a:gd name="connsiteX5" fmla="*/ 1984918 w 2185640"/>
              <a:gd name="connsiteY5" fmla="*/ 0 h 390293"/>
              <a:gd name="connsiteX6" fmla="*/ 133815 w 2185640"/>
              <a:gd name="connsiteY6" fmla="*/ 22303 h 390293"/>
              <a:gd name="connsiteX0" fmla="*/ 113308 w 2185640"/>
              <a:gd name="connsiteY0" fmla="*/ 14229 h 390293"/>
              <a:gd name="connsiteX1" fmla="*/ 0 w 2185640"/>
              <a:gd name="connsiteY1" fmla="*/ 267630 h 390293"/>
              <a:gd name="connsiteX2" fmla="*/ 122664 w 2185640"/>
              <a:gd name="connsiteY2" fmla="*/ 390293 h 390293"/>
              <a:gd name="connsiteX3" fmla="*/ 2062976 w 2185640"/>
              <a:gd name="connsiteY3" fmla="*/ 390293 h 390293"/>
              <a:gd name="connsiteX4" fmla="*/ 2185640 w 2185640"/>
              <a:gd name="connsiteY4" fmla="*/ 167269 h 390293"/>
              <a:gd name="connsiteX5" fmla="*/ 1984918 w 2185640"/>
              <a:gd name="connsiteY5" fmla="*/ 0 h 390293"/>
              <a:gd name="connsiteX6" fmla="*/ 113308 w 2185640"/>
              <a:gd name="connsiteY6" fmla="*/ 14229 h 390293"/>
              <a:gd name="connsiteX0" fmla="*/ 330820 w 2403152"/>
              <a:gd name="connsiteY0" fmla="*/ 44605 h 420669"/>
              <a:gd name="connsiteX1" fmla="*/ 217512 w 2403152"/>
              <a:gd name="connsiteY1" fmla="*/ 298006 h 420669"/>
              <a:gd name="connsiteX2" fmla="*/ 340176 w 2403152"/>
              <a:gd name="connsiteY2" fmla="*/ 420669 h 420669"/>
              <a:gd name="connsiteX3" fmla="*/ 2280488 w 2403152"/>
              <a:gd name="connsiteY3" fmla="*/ 420669 h 420669"/>
              <a:gd name="connsiteX4" fmla="*/ 2403152 w 2403152"/>
              <a:gd name="connsiteY4" fmla="*/ 197645 h 420669"/>
              <a:gd name="connsiteX5" fmla="*/ 2202430 w 2403152"/>
              <a:gd name="connsiteY5" fmla="*/ 30376 h 420669"/>
              <a:gd name="connsiteX6" fmla="*/ 330820 w 2403152"/>
              <a:gd name="connsiteY6" fmla="*/ 44605 h 420669"/>
              <a:gd name="connsiteX0" fmla="*/ 334473 w 2406805"/>
              <a:gd name="connsiteY0" fmla="*/ 44605 h 457840"/>
              <a:gd name="connsiteX1" fmla="*/ 221165 w 2406805"/>
              <a:gd name="connsiteY1" fmla="*/ 298006 h 457840"/>
              <a:gd name="connsiteX2" fmla="*/ 343829 w 2406805"/>
              <a:gd name="connsiteY2" fmla="*/ 420669 h 457840"/>
              <a:gd name="connsiteX3" fmla="*/ 2284141 w 2406805"/>
              <a:gd name="connsiteY3" fmla="*/ 420669 h 457840"/>
              <a:gd name="connsiteX4" fmla="*/ 2406805 w 2406805"/>
              <a:gd name="connsiteY4" fmla="*/ 197645 h 457840"/>
              <a:gd name="connsiteX5" fmla="*/ 2206083 w 2406805"/>
              <a:gd name="connsiteY5" fmla="*/ 30376 h 457840"/>
              <a:gd name="connsiteX6" fmla="*/ 334473 w 2406805"/>
              <a:gd name="connsiteY6" fmla="*/ 44605 h 457840"/>
              <a:gd name="connsiteX0" fmla="*/ 315588 w 2387920"/>
              <a:gd name="connsiteY0" fmla="*/ 65049 h 478284"/>
              <a:gd name="connsiteX1" fmla="*/ 324944 w 2387920"/>
              <a:gd name="connsiteY1" fmla="*/ 441113 h 478284"/>
              <a:gd name="connsiteX2" fmla="*/ 2265256 w 2387920"/>
              <a:gd name="connsiteY2" fmla="*/ 441113 h 478284"/>
              <a:gd name="connsiteX3" fmla="*/ 2387920 w 2387920"/>
              <a:gd name="connsiteY3" fmla="*/ 218089 h 478284"/>
              <a:gd name="connsiteX4" fmla="*/ 2187198 w 2387920"/>
              <a:gd name="connsiteY4" fmla="*/ 50820 h 478284"/>
              <a:gd name="connsiteX5" fmla="*/ 315588 w 2387920"/>
              <a:gd name="connsiteY5" fmla="*/ 65049 h 478284"/>
              <a:gd name="connsiteX0" fmla="*/ 315588 w 2532587"/>
              <a:gd name="connsiteY0" fmla="*/ 65049 h 478284"/>
              <a:gd name="connsiteX1" fmla="*/ 324944 w 2532587"/>
              <a:gd name="connsiteY1" fmla="*/ 441113 h 478284"/>
              <a:gd name="connsiteX2" fmla="*/ 2265256 w 2532587"/>
              <a:gd name="connsiteY2" fmla="*/ 441113 h 478284"/>
              <a:gd name="connsiteX3" fmla="*/ 2387920 w 2532587"/>
              <a:gd name="connsiteY3" fmla="*/ 218089 h 478284"/>
              <a:gd name="connsiteX4" fmla="*/ 2187198 w 2532587"/>
              <a:gd name="connsiteY4" fmla="*/ 50820 h 478284"/>
              <a:gd name="connsiteX5" fmla="*/ 315588 w 2532587"/>
              <a:gd name="connsiteY5" fmla="*/ 65049 h 478284"/>
              <a:gd name="connsiteX0" fmla="*/ 315588 w 2609085"/>
              <a:gd name="connsiteY0" fmla="*/ 65049 h 478284"/>
              <a:gd name="connsiteX1" fmla="*/ 324944 w 2609085"/>
              <a:gd name="connsiteY1" fmla="*/ 441113 h 478284"/>
              <a:gd name="connsiteX2" fmla="*/ 2265256 w 2609085"/>
              <a:gd name="connsiteY2" fmla="*/ 441113 h 478284"/>
              <a:gd name="connsiteX3" fmla="*/ 2387920 w 2609085"/>
              <a:gd name="connsiteY3" fmla="*/ 218089 h 478284"/>
              <a:gd name="connsiteX4" fmla="*/ 2187198 w 2609085"/>
              <a:gd name="connsiteY4" fmla="*/ 50820 h 478284"/>
              <a:gd name="connsiteX5" fmla="*/ 315588 w 2609085"/>
              <a:gd name="connsiteY5" fmla="*/ 65049 h 478284"/>
              <a:gd name="connsiteX0" fmla="*/ 315588 w 2623737"/>
              <a:gd name="connsiteY0" fmla="*/ 65049 h 479788"/>
              <a:gd name="connsiteX1" fmla="*/ 324944 w 2623737"/>
              <a:gd name="connsiteY1" fmla="*/ 441113 h 479788"/>
              <a:gd name="connsiteX2" fmla="*/ 2265256 w 2623737"/>
              <a:gd name="connsiteY2" fmla="*/ 441113 h 479788"/>
              <a:gd name="connsiteX3" fmla="*/ 2475828 w 2623737"/>
              <a:gd name="connsiteY3" fmla="*/ 209064 h 479788"/>
              <a:gd name="connsiteX4" fmla="*/ 2187198 w 2623737"/>
              <a:gd name="connsiteY4" fmla="*/ 50820 h 479788"/>
              <a:gd name="connsiteX5" fmla="*/ 315588 w 2623737"/>
              <a:gd name="connsiteY5" fmla="*/ 65049 h 479788"/>
              <a:gd name="connsiteX0" fmla="*/ 315588 w 2623737"/>
              <a:gd name="connsiteY0" fmla="*/ 65049 h 479788"/>
              <a:gd name="connsiteX1" fmla="*/ 324944 w 2623737"/>
              <a:gd name="connsiteY1" fmla="*/ 441113 h 479788"/>
              <a:gd name="connsiteX2" fmla="*/ 2265256 w 2623737"/>
              <a:gd name="connsiteY2" fmla="*/ 441113 h 479788"/>
              <a:gd name="connsiteX3" fmla="*/ 2475828 w 2623737"/>
              <a:gd name="connsiteY3" fmla="*/ 209064 h 479788"/>
              <a:gd name="connsiteX4" fmla="*/ 2187198 w 2623737"/>
              <a:gd name="connsiteY4" fmla="*/ 50820 h 479788"/>
              <a:gd name="connsiteX5" fmla="*/ 315588 w 2623737"/>
              <a:gd name="connsiteY5" fmla="*/ 65049 h 479788"/>
              <a:gd name="connsiteX0" fmla="*/ 315588 w 2623737"/>
              <a:gd name="connsiteY0" fmla="*/ 123884 h 550624"/>
              <a:gd name="connsiteX1" fmla="*/ 324944 w 2623737"/>
              <a:gd name="connsiteY1" fmla="*/ 499948 h 550624"/>
              <a:gd name="connsiteX2" fmla="*/ 2265256 w 2623737"/>
              <a:gd name="connsiteY2" fmla="*/ 499948 h 550624"/>
              <a:gd name="connsiteX3" fmla="*/ 2475828 w 2623737"/>
              <a:gd name="connsiteY3" fmla="*/ 195891 h 550624"/>
              <a:gd name="connsiteX4" fmla="*/ 2187198 w 2623737"/>
              <a:gd name="connsiteY4" fmla="*/ 109655 h 550624"/>
              <a:gd name="connsiteX5" fmla="*/ 315588 w 2623737"/>
              <a:gd name="connsiteY5" fmla="*/ 123884 h 550624"/>
              <a:gd name="connsiteX0" fmla="*/ 315588 w 2623737"/>
              <a:gd name="connsiteY0" fmla="*/ 123884 h 550624"/>
              <a:gd name="connsiteX1" fmla="*/ 324944 w 2623737"/>
              <a:gd name="connsiteY1" fmla="*/ 499948 h 550624"/>
              <a:gd name="connsiteX2" fmla="*/ 2265256 w 2623737"/>
              <a:gd name="connsiteY2" fmla="*/ 499948 h 550624"/>
              <a:gd name="connsiteX3" fmla="*/ 2475828 w 2623737"/>
              <a:gd name="connsiteY3" fmla="*/ 195891 h 550624"/>
              <a:gd name="connsiteX4" fmla="*/ 2187198 w 2623737"/>
              <a:gd name="connsiteY4" fmla="*/ 109655 h 550624"/>
              <a:gd name="connsiteX5" fmla="*/ 315588 w 2623737"/>
              <a:gd name="connsiteY5" fmla="*/ 123884 h 550624"/>
              <a:gd name="connsiteX0" fmla="*/ 315588 w 2623737"/>
              <a:gd name="connsiteY0" fmla="*/ 65049 h 491789"/>
              <a:gd name="connsiteX1" fmla="*/ 324944 w 2623737"/>
              <a:gd name="connsiteY1" fmla="*/ 441113 h 491789"/>
              <a:gd name="connsiteX2" fmla="*/ 2265256 w 2623737"/>
              <a:gd name="connsiteY2" fmla="*/ 441113 h 491789"/>
              <a:gd name="connsiteX3" fmla="*/ 2475828 w 2623737"/>
              <a:gd name="connsiteY3" fmla="*/ 137056 h 491789"/>
              <a:gd name="connsiteX4" fmla="*/ 2187198 w 2623737"/>
              <a:gd name="connsiteY4" fmla="*/ 50820 h 491789"/>
              <a:gd name="connsiteX5" fmla="*/ 315588 w 2623737"/>
              <a:gd name="connsiteY5" fmla="*/ 65049 h 491789"/>
              <a:gd name="connsiteX0" fmla="*/ 315588 w 2575632"/>
              <a:gd name="connsiteY0" fmla="*/ 76906 h 518019"/>
              <a:gd name="connsiteX1" fmla="*/ 324944 w 2575632"/>
              <a:gd name="connsiteY1" fmla="*/ 452970 h 518019"/>
              <a:gd name="connsiteX2" fmla="*/ 2265256 w 2575632"/>
              <a:gd name="connsiteY2" fmla="*/ 452970 h 518019"/>
              <a:gd name="connsiteX3" fmla="*/ 2187198 w 2575632"/>
              <a:gd name="connsiteY3" fmla="*/ 62677 h 518019"/>
              <a:gd name="connsiteX4" fmla="*/ 315588 w 2575632"/>
              <a:gd name="connsiteY4" fmla="*/ 76906 h 518019"/>
              <a:gd name="connsiteX0" fmla="*/ 315588 w 2575632"/>
              <a:gd name="connsiteY0" fmla="*/ 82868 h 523981"/>
              <a:gd name="connsiteX1" fmla="*/ 324944 w 2575632"/>
              <a:gd name="connsiteY1" fmla="*/ 458932 h 523981"/>
              <a:gd name="connsiteX2" fmla="*/ 2265256 w 2575632"/>
              <a:gd name="connsiteY2" fmla="*/ 458932 h 523981"/>
              <a:gd name="connsiteX3" fmla="*/ 2187198 w 2575632"/>
              <a:gd name="connsiteY3" fmla="*/ 68639 h 523981"/>
              <a:gd name="connsiteX4" fmla="*/ 1276429 w 2575632"/>
              <a:gd name="connsiteY4" fmla="*/ 47100 h 523981"/>
              <a:gd name="connsiteX5" fmla="*/ 315588 w 2575632"/>
              <a:gd name="connsiteY5" fmla="*/ 82868 h 523981"/>
              <a:gd name="connsiteX0" fmla="*/ 315588 w 2592002"/>
              <a:gd name="connsiteY0" fmla="*/ 35768 h 460997"/>
              <a:gd name="connsiteX1" fmla="*/ 324944 w 2592002"/>
              <a:gd name="connsiteY1" fmla="*/ 411832 h 460997"/>
              <a:gd name="connsiteX2" fmla="*/ 2265256 w 2592002"/>
              <a:gd name="connsiteY2" fmla="*/ 411832 h 460997"/>
              <a:gd name="connsiteX3" fmla="*/ 2285420 w 2592002"/>
              <a:gd name="connsiteY3" fmla="*/ 116841 h 460997"/>
              <a:gd name="connsiteX4" fmla="*/ 1276429 w 2592002"/>
              <a:gd name="connsiteY4" fmla="*/ 0 h 460997"/>
              <a:gd name="connsiteX5" fmla="*/ 315588 w 2592002"/>
              <a:gd name="connsiteY5" fmla="*/ 35768 h 460997"/>
              <a:gd name="connsiteX0" fmla="*/ 315588 w 2592002"/>
              <a:gd name="connsiteY0" fmla="*/ 166213 h 591442"/>
              <a:gd name="connsiteX1" fmla="*/ 324944 w 2592002"/>
              <a:gd name="connsiteY1" fmla="*/ 542277 h 591442"/>
              <a:gd name="connsiteX2" fmla="*/ 2265256 w 2592002"/>
              <a:gd name="connsiteY2" fmla="*/ 542277 h 591442"/>
              <a:gd name="connsiteX3" fmla="*/ 2285420 w 2592002"/>
              <a:gd name="connsiteY3" fmla="*/ 247286 h 591442"/>
              <a:gd name="connsiteX4" fmla="*/ 1276429 w 2592002"/>
              <a:gd name="connsiteY4" fmla="*/ 130445 h 591442"/>
              <a:gd name="connsiteX5" fmla="*/ 315588 w 2592002"/>
              <a:gd name="connsiteY5" fmla="*/ 166213 h 591442"/>
              <a:gd name="connsiteX0" fmla="*/ 315588 w 2592002"/>
              <a:gd name="connsiteY0" fmla="*/ 166213 h 591442"/>
              <a:gd name="connsiteX1" fmla="*/ 324944 w 2592002"/>
              <a:gd name="connsiteY1" fmla="*/ 542277 h 591442"/>
              <a:gd name="connsiteX2" fmla="*/ 2265256 w 2592002"/>
              <a:gd name="connsiteY2" fmla="*/ 542277 h 591442"/>
              <a:gd name="connsiteX3" fmla="*/ 2285420 w 2592002"/>
              <a:gd name="connsiteY3" fmla="*/ 247286 h 591442"/>
              <a:gd name="connsiteX4" fmla="*/ 1276429 w 2592002"/>
              <a:gd name="connsiteY4" fmla="*/ 130445 h 591442"/>
              <a:gd name="connsiteX5" fmla="*/ 315588 w 2592002"/>
              <a:gd name="connsiteY5" fmla="*/ 166213 h 591442"/>
              <a:gd name="connsiteX0" fmla="*/ 315588 w 2327235"/>
              <a:gd name="connsiteY0" fmla="*/ 166213 h 584483"/>
              <a:gd name="connsiteX1" fmla="*/ 324944 w 2327235"/>
              <a:gd name="connsiteY1" fmla="*/ 542277 h 584483"/>
              <a:gd name="connsiteX2" fmla="*/ 1850102 w 2327235"/>
              <a:gd name="connsiteY2" fmla="*/ 535318 h 584483"/>
              <a:gd name="connsiteX3" fmla="*/ 2285420 w 2327235"/>
              <a:gd name="connsiteY3" fmla="*/ 247286 h 584483"/>
              <a:gd name="connsiteX4" fmla="*/ 1276429 w 2327235"/>
              <a:gd name="connsiteY4" fmla="*/ 130445 h 584483"/>
              <a:gd name="connsiteX5" fmla="*/ 315588 w 2327235"/>
              <a:gd name="connsiteY5" fmla="*/ 166213 h 584483"/>
              <a:gd name="connsiteX0" fmla="*/ 315588 w 2436064"/>
              <a:gd name="connsiteY0" fmla="*/ 166212 h 584482"/>
              <a:gd name="connsiteX1" fmla="*/ 324944 w 2436064"/>
              <a:gd name="connsiteY1" fmla="*/ 542276 h 584482"/>
              <a:gd name="connsiteX2" fmla="*/ 1850102 w 2436064"/>
              <a:gd name="connsiteY2" fmla="*/ 535317 h 584482"/>
              <a:gd name="connsiteX3" fmla="*/ 2394249 w 2436064"/>
              <a:gd name="connsiteY3" fmla="*/ 247286 h 584482"/>
              <a:gd name="connsiteX4" fmla="*/ 1276429 w 2436064"/>
              <a:gd name="connsiteY4" fmla="*/ 130444 h 584482"/>
              <a:gd name="connsiteX5" fmla="*/ 315588 w 2436064"/>
              <a:gd name="connsiteY5" fmla="*/ 166212 h 584482"/>
              <a:gd name="connsiteX0" fmla="*/ 315588 w 2436064"/>
              <a:gd name="connsiteY0" fmla="*/ 166212 h 584482"/>
              <a:gd name="connsiteX1" fmla="*/ 324944 w 2436064"/>
              <a:gd name="connsiteY1" fmla="*/ 542276 h 584482"/>
              <a:gd name="connsiteX2" fmla="*/ 1741272 w 2436064"/>
              <a:gd name="connsiteY2" fmla="*/ 535317 h 584482"/>
              <a:gd name="connsiteX3" fmla="*/ 2394249 w 2436064"/>
              <a:gd name="connsiteY3" fmla="*/ 247286 h 584482"/>
              <a:gd name="connsiteX4" fmla="*/ 1276429 w 2436064"/>
              <a:gd name="connsiteY4" fmla="*/ 130444 h 584482"/>
              <a:gd name="connsiteX5" fmla="*/ 315588 w 2436064"/>
              <a:gd name="connsiteY5" fmla="*/ 166212 h 584482"/>
              <a:gd name="connsiteX0" fmla="*/ 315588 w 2436064"/>
              <a:gd name="connsiteY0" fmla="*/ 166212 h 562720"/>
              <a:gd name="connsiteX1" fmla="*/ 324944 w 2436064"/>
              <a:gd name="connsiteY1" fmla="*/ 542276 h 562720"/>
              <a:gd name="connsiteX2" fmla="*/ 1741272 w 2436064"/>
              <a:gd name="connsiteY2" fmla="*/ 535317 h 562720"/>
              <a:gd name="connsiteX3" fmla="*/ 2394249 w 2436064"/>
              <a:gd name="connsiteY3" fmla="*/ 247286 h 562720"/>
              <a:gd name="connsiteX4" fmla="*/ 1276429 w 2436064"/>
              <a:gd name="connsiteY4" fmla="*/ 130444 h 562720"/>
              <a:gd name="connsiteX5" fmla="*/ 315588 w 2436064"/>
              <a:gd name="connsiteY5" fmla="*/ 166212 h 562720"/>
              <a:gd name="connsiteX0" fmla="*/ 315588 w 2436064"/>
              <a:gd name="connsiteY0" fmla="*/ 166212 h 584482"/>
              <a:gd name="connsiteX1" fmla="*/ 324944 w 2436064"/>
              <a:gd name="connsiteY1" fmla="*/ 542276 h 584482"/>
              <a:gd name="connsiteX2" fmla="*/ 1741272 w 2436064"/>
              <a:gd name="connsiteY2" fmla="*/ 535317 h 584482"/>
              <a:gd name="connsiteX3" fmla="*/ 2394249 w 2436064"/>
              <a:gd name="connsiteY3" fmla="*/ 247286 h 584482"/>
              <a:gd name="connsiteX4" fmla="*/ 1276429 w 2436064"/>
              <a:gd name="connsiteY4" fmla="*/ 130444 h 584482"/>
              <a:gd name="connsiteX5" fmla="*/ 315588 w 2436064"/>
              <a:gd name="connsiteY5" fmla="*/ 166212 h 584482"/>
              <a:gd name="connsiteX0" fmla="*/ 315588 w 2436064"/>
              <a:gd name="connsiteY0" fmla="*/ 166212 h 584482"/>
              <a:gd name="connsiteX1" fmla="*/ 324944 w 2436064"/>
              <a:gd name="connsiteY1" fmla="*/ 542276 h 584482"/>
              <a:gd name="connsiteX2" fmla="*/ 1741272 w 2436064"/>
              <a:gd name="connsiteY2" fmla="*/ 535317 h 584482"/>
              <a:gd name="connsiteX3" fmla="*/ 2394249 w 2436064"/>
              <a:gd name="connsiteY3" fmla="*/ 247286 h 584482"/>
              <a:gd name="connsiteX4" fmla="*/ 1276429 w 2436064"/>
              <a:gd name="connsiteY4" fmla="*/ 130444 h 584482"/>
              <a:gd name="connsiteX5" fmla="*/ 315588 w 2436064"/>
              <a:gd name="connsiteY5" fmla="*/ 166212 h 584482"/>
              <a:gd name="connsiteX0" fmla="*/ 315588 w 2436064"/>
              <a:gd name="connsiteY0" fmla="*/ 166212 h 577034"/>
              <a:gd name="connsiteX1" fmla="*/ 324944 w 2436064"/>
              <a:gd name="connsiteY1" fmla="*/ 542276 h 577034"/>
              <a:gd name="connsiteX2" fmla="*/ 1741272 w 2436064"/>
              <a:gd name="connsiteY2" fmla="*/ 535317 h 577034"/>
              <a:gd name="connsiteX3" fmla="*/ 2394249 w 2436064"/>
              <a:gd name="connsiteY3" fmla="*/ 247286 h 577034"/>
              <a:gd name="connsiteX4" fmla="*/ 1276429 w 2436064"/>
              <a:gd name="connsiteY4" fmla="*/ 130444 h 577034"/>
              <a:gd name="connsiteX5" fmla="*/ 315588 w 2436064"/>
              <a:gd name="connsiteY5" fmla="*/ 166212 h 577034"/>
              <a:gd name="connsiteX0" fmla="*/ 315588 w 2436064"/>
              <a:gd name="connsiteY0" fmla="*/ 166212 h 562720"/>
              <a:gd name="connsiteX1" fmla="*/ 324944 w 2436064"/>
              <a:gd name="connsiteY1" fmla="*/ 542276 h 562720"/>
              <a:gd name="connsiteX2" fmla="*/ 1741272 w 2436064"/>
              <a:gd name="connsiteY2" fmla="*/ 535317 h 562720"/>
              <a:gd name="connsiteX3" fmla="*/ 2394249 w 2436064"/>
              <a:gd name="connsiteY3" fmla="*/ 247286 h 562720"/>
              <a:gd name="connsiteX4" fmla="*/ 1276429 w 2436064"/>
              <a:gd name="connsiteY4" fmla="*/ 130444 h 562720"/>
              <a:gd name="connsiteX5" fmla="*/ 315588 w 2436064"/>
              <a:gd name="connsiteY5" fmla="*/ 166212 h 562720"/>
              <a:gd name="connsiteX0" fmla="*/ 315588 w 2436064"/>
              <a:gd name="connsiteY0" fmla="*/ 166212 h 562720"/>
              <a:gd name="connsiteX1" fmla="*/ 324944 w 2436064"/>
              <a:gd name="connsiteY1" fmla="*/ 542276 h 562720"/>
              <a:gd name="connsiteX2" fmla="*/ 1741272 w 2436064"/>
              <a:gd name="connsiteY2" fmla="*/ 535317 h 562720"/>
              <a:gd name="connsiteX3" fmla="*/ 2394249 w 2436064"/>
              <a:gd name="connsiteY3" fmla="*/ 247286 h 562720"/>
              <a:gd name="connsiteX4" fmla="*/ 1276429 w 2436064"/>
              <a:gd name="connsiteY4" fmla="*/ 130444 h 562720"/>
              <a:gd name="connsiteX5" fmla="*/ 315588 w 2436064"/>
              <a:gd name="connsiteY5" fmla="*/ 166212 h 562720"/>
              <a:gd name="connsiteX0" fmla="*/ 310376 w 2486966"/>
              <a:gd name="connsiteY0" fmla="*/ 175277 h 562720"/>
              <a:gd name="connsiteX1" fmla="*/ 375846 w 2486966"/>
              <a:gd name="connsiteY1" fmla="*/ 542276 h 562720"/>
              <a:gd name="connsiteX2" fmla="*/ 1792174 w 2486966"/>
              <a:gd name="connsiteY2" fmla="*/ 535317 h 562720"/>
              <a:gd name="connsiteX3" fmla="*/ 2445151 w 2486966"/>
              <a:gd name="connsiteY3" fmla="*/ 247286 h 562720"/>
              <a:gd name="connsiteX4" fmla="*/ 1327331 w 2486966"/>
              <a:gd name="connsiteY4" fmla="*/ 130444 h 562720"/>
              <a:gd name="connsiteX5" fmla="*/ 310376 w 2486966"/>
              <a:gd name="connsiteY5" fmla="*/ 175277 h 562720"/>
              <a:gd name="connsiteX0" fmla="*/ 324944 w 2501534"/>
              <a:gd name="connsiteY0" fmla="*/ 175277 h 571321"/>
              <a:gd name="connsiteX1" fmla="*/ 324944 w 2501534"/>
              <a:gd name="connsiteY1" fmla="*/ 463309 h 571321"/>
              <a:gd name="connsiteX2" fmla="*/ 1806742 w 2501534"/>
              <a:gd name="connsiteY2" fmla="*/ 535317 h 571321"/>
              <a:gd name="connsiteX3" fmla="*/ 2459719 w 2501534"/>
              <a:gd name="connsiteY3" fmla="*/ 247286 h 571321"/>
              <a:gd name="connsiteX4" fmla="*/ 1341899 w 2501534"/>
              <a:gd name="connsiteY4" fmla="*/ 130444 h 571321"/>
              <a:gd name="connsiteX5" fmla="*/ 324944 w 2501534"/>
              <a:gd name="connsiteY5" fmla="*/ 175277 h 571321"/>
              <a:gd name="connsiteX0" fmla="*/ 324944 w 2501534"/>
              <a:gd name="connsiteY0" fmla="*/ 175277 h 571321"/>
              <a:gd name="connsiteX1" fmla="*/ 324944 w 2501534"/>
              <a:gd name="connsiteY1" fmla="*/ 463309 h 571321"/>
              <a:gd name="connsiteX2" fmla="*/ 1806742 w 2501534"/>
              <a:gd name="connsiteY2" fmla="*/ 535317 h 571321"/>
              <a:gd name="connsiteX3" fmla="*/ 2459719 w 2501534"/>
              <a:gd name="connsiteY3" fmla="*/ 247286 h 571321"/>
              <a:gd name="connsiteX4" fmla="*/ 1341899 w 2501534"/>
              <a:gd name="connsiteY4" fmla="*/ 130444 h 571321"/>
              <a:gd name="connsiteX5" fmla="*/ 324944 w 2501534"/>
              <a:gd name="connsiteY5" fmla="*/ 175277 h 571321"/>
              <a:gd name="connsiteX0" fmla="*/ 320755 w 2497345"/>
              <a:gd name="connsiteY0" fmla="*/ 175277 h 571321"/>
              <a:gd name="connsiteX1" fmla="*/ 320755 w 2497345"/>
              <a:gd name="connsiteY1" fmla="*/ 463309 h 571321"/>
              <a:gd name="connsiteX2" fmla="*/ 1802553 w 2497345"/>
              <a:gd name="connsiteY2" fmla="*/ 535317 h 571321"/>
              <a:gd name="connsiteX3" fmla="*/ 2455530 w 2497345"/>
              <a:gd name="connsiteY3" fmla="*/ 247286 h 571321"/>
              <a:gd name="connsiteX4" fmla="*/ 1337710 w 2497345"/>
              <a:gd name="connsiteY4" fmla="*/ 130444 h 571321"/>
              <a:gd name="connsiteX5" fmla="*/ 320755 w 2497345"/>
              <a:gd name="connsiteY5" fmla="*/ 175277 h 571321"/>
              <a:gd name="connsiteX0" fmla="*/ 320755 w 2497345"/>
              <a:gd name="connsiteY0" fmla="*/ 175277 h 571321"/>
              <a:gd name="connsiteX1" fmla="*/ 320755 w 2497345"/>
              <a:gd name="connsiteY1" fmla="*/ 463309 h 571321"/>
              <a:gd name="connsiteX2" fmla="*/ 1802553 w 2497345"/>
              <a:gd name="connsiteY2" fmla="*/ 535317 h 571321"/>
              <a:gd name="connsiteX3" fmla="*/ 2455530 w 2497345"/>
              <a:gd name="connsiteY3" fmla="*/ 247286 h 571321"/>
              <a:gd name="connsiteX4" fmla="*/ 1336497 w 2497345"/>
              <a:gd name="connsiteY4" fmla="*/ 31261 h 571321"/>
              <a:gd name="connsiteX5" fmla="*/ 320755 w 2497345"/>
              <a:gd name="connsiteY5" fmla="*/ 175277 h 571321"/>
              <a:gd name="connsiteX0" fmla="*/ 310376 w 2486966"/>
              <a:gd name="connsiteY0" fmla="*/ 103269 h 571321"/>
              <a:gd name="connsiteX1" fmla="*/ 310376 w 2486966"/>
              <a:gd name="connsiteY1" fmla="*/ 463309 h 571321"/>
              <a:gd name="connsiteX2" fmla="*/ 1792174 w 2486966"/>
              <a:gd name="connsiteY2" fmla="*/ 535317 h 571321"/>
              <a:gd name="connsiteX3" fmla="*/ 2445151 w 2486966"/>
              <a:gd name="connsiteY3" fmla="*/ 247286 h 571321"/>
              <a:gd name="connsiteX4" fmla="*/ 1326118 w 2486966"/>
              <a:gd name="connsiteY4" fmla="*/ 31261 h 571321"/>
              <a:gd name="connsiteX5" fmla="*/ 310376 w 2486966"/>
              <a:gd name="connsiteY5" fmla="*/ 103269 h 571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6966" h="571321">
                <a:moveTo>
                  <a:pt x="310376" y="103269"/>
                </a:moveTo>
                <a:cubicBezTo>
                  <a:pt x="0" y="168318"/>
                  <a:pt x="63410" y="391301"/>
                  <a:pt x="310376" y="463309"/>
                </a:cubicBezTo>
                <a:cubicBezTo>
                  <a:pt x="557342" y="535317"/>
                  <a:pt x="1436378" y="571321"/>
                  <a:pt x="1792174" y="535317"/>
                </a:cubicBezTo>
                <a:cubicBezTo>
                  <a:pt x="2147970" y="499313"/>
                  <a:pt x="2486966" y="450462"/>
                  <a:pt x="2445151" y="247286"/>
                </a:cubicBezTo>
                <a:cubicBezTo>
                  <a:pt x="2371491" y="0"/>
                  <a:pt x="1654423" y="44773"/>
                  <a:pt x="1326118" y="31261"/>
                </a:cubicBezTo>
                <a:lnTo>
                  <a:pt x="310376" y="103269"/>
                </a:lnTo>
                <a:close/>
              </a:path>
            </a:pathLst>
          </a:custGeom>
          <a:solidFill>
            <a:srgbClr val="FFFFCC"/>
          </a:solidFill>
          <a:ln w="19050" cap="flat" cmpd="sng" algn="ctr">
            <a:solidFill>
              <a:srgbClr val="FFFF00"/>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42" name="Freeform 41"/>
          <p:cNvSpPr/>
          <p:nvPr/>
        </p:nvSpPr>
        <p:spPr bwMode="auto">
          <a:xfrm>
            <a:off x="3245199" y="5731853"/>
            <a:ext cx="4207121" cy="443991"/>
          </a:xfrm>
          <a:custGeom>
            <a:avLst/>
            <a:gdLst>
              <a:gd name="connsiteX0" fmla="*/ 0 w 2062975"/>
              <a:gd name="connsiteY0" fmla="*/ 55756 h 769434"/>
              <a:gd name="connsiteX1" fmla="*/ 11151 w 2062975"/>
              <a:gd name="connsiteY1" fmla="*/ 769434 h 769434"/>
              <a:gd name="connsiteX2" fmla="*/ 2062975 w 2062975"/>
              <a:gd name="connsiteY2" fmla="*/ 769434 h 769434"/>
              <a:gd name="connsiteX3" fmla="*/ 1806497 w 2062975"/>
              <a:gd name="connsiteY3" fmla="*/ 0 h 769434"/>
              <a:gd name="connsiteX4" fmla="*/ 0 w 2062975"/>
              <a:gd name="connsiteY4" fmla="*/ 55756 h 769434"/>
              <a:gd name="connsiteX0" fmla="*/ 0 w 2062975"/>
              <a:gd name="connsiteY0" fmla="*/ 0 h 713678"/>
              <a:gd name="connsiteX1" fmla="*/ 11151 w 2062975"/>
              <a:gd name="connsiteY1" fmla="*/ 713678 h 713678"/>
              <a:gd name="connsiteX2" fmla="*/ 2062975 w 2062975"/>
              <a:gd name="connsiteY2" fmla="*/ 713678 h 713678"/>
              <a:gd name="connsiteX3" fmla="*/ 1810895 w 2062975"/>
              <a:gd name="connsiteY3" fmla="*/ 1425 h 713678"/>
              <a:gd name="connsiteX4" fmla="*/ 0 w 2062975"/>
              <a:gd name="connsiteY4" fmla="*/ 0 h 713678"/>
              <a:gd name="connsiteX0" fmla="*/ 0 w 2062975"/>
              <a:gd name="connsiteY0" fmla="*/ 20877 h 734555"/>
              <a:gd name="connsiteX1" fmla="*/ 11151 w 2062975"/>
              <a:gd name="connsiteY1" fmla="*/ 734555 h 734555"/>
              <a:gd name="connsiteX2" fmla="*/ 2062975 w 2062975"/>
              <a:gd name="connsiteY2" fmla="*/ 734555 h 734555"/>
              <a:gd name="connsiteX3" fmla="*/ 1810895 w 2062975"/>
              <a:gd name="connsiteY3" fmla="*/ 0 h 734555"/>
              <a:gd name="connsiteX4" fmla="*/ 0 w 2062975"/>
              <a:gd name="connsiteY4" fmla="*/ 20877 h 734555"/>
              <a:gd name="connsiteX0" fmla="*/ 0 w 2062975"/>
              <a:gd name="connsiteY0" fmla="*/ 0 h 713678"/>
              <a:gd name="connsiteX1" fmla="*/ 11151 w 2062975"/>
              <a:gd name="connsiteY1" fmla="*/ 713678 h 713678"/>
              <a:gd name="connsiteX2" fmla="*/ 2062975 w 2062975"/>
              <a:gd name="connsiteY2" fmla="*/ 713678 h 713678"/>
              <a:gd name="connsiteX3" fmla="*/ 1810895 w 2062975"/>
              <a:gd name="connsiteY3" fmla="*/ 1426 h 713678"/>
              <a:gd name="connsiteX4" fmla="*/ 0 w 2062975"/>
              <a:gd name="connsiteY4" fmla="*/ 0 h 713678"/>
              <a:gd name="connsiteX0" fmla="*/ 0 w 2062975"/>
              <a:gd name="connsiteY0" fmla="*/ 212347 h 926025"/>
              <a:gd name="connsiteX1" fmla="*/ 11151 w 2062975"/>
              <a:gd name="connsiteY1" fmla="*/ 926025 h 926025"/>
              <a:gd name="connsiteX2" fmla="*/ 2062975 w 2062975"/>
              <a:gd name="connsiteY2" fmla="*/ 926025 h 926025"/>
              <a:gd name="connsiteX3" fmla="*/ 1810895 w 2062975"/>
              <a:gd name="connsiteY3" fmla="*/ 213773 h 926025"/>
              <a:gd name="connsiteX4" fmla="*/ 0 w 2062975"/>
              <a:gd name="connsiteY4" fmla="*/ 212347 h 926025"/>
              <a:gd name="connsiteX0" fmla="*/ 0 w 2130750"/>
              <a:gd name="connsiteY0" fmla="*/ 212347 h 926025"/>
              <a:gd name="connsiteX1" fmla="*/ 11151 w 2130750"/>
              <a:gd name="connsiteY1" fmla="*/ 926025 h 926025"/>
              <a:gd name="connsiteX2" fmla="*/ 2062975 w 2130750"/>
              <a:gd name="connsiteY2" fmla="*/ 926025 h 926025"/>
              <a:gd name="connsiteX3" fmla="*/ 1810895 w 2130750"/>
              <a:gd name="connsiteY3" fmla="*/ 213773 h 926025"/>
              <a:gd name="connsiteX4" fmla="*/ 0 w 2130750"/>
              <a:gd name="connsiteY4" fmla="*/ 212347 h 926025"/>
              <a:gd name="connsiteX0" fmla="*/ 0 w 2176222"/>
              <a:gd name="connsiteY0" fmla="*/ 212347 h 926025"/>
              <a:gd name="connsiteX1" fmla="*/ 11151 w 2176222"/>
              <a:gd name="connsiteY1" fmla="*/ 926025 h 926025"/>
              <a:gd name="connsiteX2" fmla="*/ 2062975 w 2176222"/>
              <a:gd name="connsiteY2" fmla="*/ 926025 h 926025"/>
              <a:gd name="connsiteX3" fmla="*/ 1810895 w 2176222"/>
              <a:gd name="connsiteY3" fmla="*/ 213773 h 926025"/>
              <a:gd name="connsiteX4" fmla="*/ 0 w 2176222"/>
              <a:gd name="connsiteY4" fmla="*/ 212347 h 926025"/>
              <a:gd name="connsiteX0" fmla="*/ 0 w 2176222"/>
              <a:gd name="connsiteY0" fmla="*/ 212347 h 1018559"/>
              <a:gd name="connsiteX1" fmla="*/ 11151 w 2176222"/>
              <a:gd name="connsiteY1" fmla="*/ 926025 h 1018559"/>
              <a:gd name="connsiteX2" fmla="*/ 2062975 w 2176222"/>
              <a:gd name="connsiteY2" fmla="*/ 926025 h 1018559"/>
              <a:gd name="connsiteX3" fmla="*/ 1810895 w 2176222"/>
              <a:gd name="connsiteY3" fmla="*/ 213773 h 1018559"/>
              <a:gd name="connsiteX4" fmla="*/ 0 w 2176222"/>
              <a:gd name="connsiteY4" fmla="*/ 212347 h 1018559"/>
              <a:gd name="connsiteX0" fmla="*/ 0 w 2176222"/>
              <a:gd name="connsiteY0" fmla="*/ 212347 h 1029710"/>
              <a:gd name="connsiteX1" fmla="*/ 11151 w 2176222"/>
              <a:gd name="connsiteY1" fmla="*/ 926025 h 1029710"/>
              <a:gd name="connsiteX2" fmla="*/ 2062975 w 2176222"/>
              <a:gd name="connsiteY2" fmla="*/ 926025 h 1029710"/>
              <a:gd name="connsiteX3" fmla="*/ 1810895 w 2176222"/>
              <a:gd name="connsiteY3" fmla="*/ 213773 h 1029710"/>
              <a:gd name="connsiteX4" fmla="*/ 0 w 2176222"/>
              <a:gd name="connsiteY4" fmla="*/ 212347 h 1029710"/>
              <a:gd name="connsiteX0" fmla="*/ 137076 w 2313298"/>
              <a:gd name="connsiteY0" fmla="*/ 212347 h 1029710"/>
              <a:gd name="connsiteX1" fmla="*/ 148227 w 2313298"/>
              <a:gd name="connsiteY1" fmla="*/ 926025 h 1029710"/>
              <a:gd name="connsiteX2" fmla="*/ 2200051 w 2313298"/>
              <a:gd name="connsiteY2" fmla="*/ 926025 h 1029710"/>
              <a:gd name="connsiteX3" fmla="*/ 1947971 w 2313298"/>
              <a:gd name="connsiteY3" fmla="*/ 213773 h 1029710"/>
              <a:gd name="connsiteX4" fmla="*/ 137076 w 2313298"/>
              <a:gd name="connsiteY4" fmla="*/ 212347 h 1029710"/>
              <a:gd name="connsiteX0" fmla="*/ 163095 w 2339317"/>
              <a:gd name="connsiteY0" fmla="*/ 212347 h 1029710"/>
              <a:gd name="connsiteX1" fmla="*/ 174246 w 2339317"/>
              <a:gd name="connsiteY1" fmla="*/ 926025 h 1029710"/>
              <a:gd name="connsiteX2" fmla="*/ 2226070 w 2339317"/>
              <a:gd name="connsiteY2" fmla="*/ 926025 h 1029710"/>
              <a:gd name="connsiteX3" fmla="*/ 1973990 w 2339317"/>
              <a:gd name="connsiteY3" fmla="*/ 213773 h 1029710"/>
              <a:gd name="connsiteX4" fmla="*/ 163095 w 2339317"/>
              <a:gd name="connsiteY4" fmla="*/ 212347 h 1029710"/>
              <a:gd name="connsiteX0" fmla="*/ 163095 w 2339317"/>
              <a:gd name="connsiteY0" fmla="*/ 212347 h 1029710"/>
              <a:gd name="connsiteX1" fmla="*/ 174246 w 2339317"/>
              <a:gd name="connsiteY1" fmla="*/ 926025 h 1029710"/>
              <a:gd name="connsiteX2" fmla="*/ 2226070 w 2339317"/>
              <a:gd name="connsiteY2" fmla="*/ 926025 h 1029710"/>
              <a:gd name="connsiteX3" fmla="*/ 1973990 w 2339317"/>
              <a:gd name="connsiteY3" fmla="*/ 213773 h 1029710"/>
              <a:gd name="connsiteX4" fmla="*/ 163095 w 2339317"/>
              <a:gd name="connsiteY4" fmla="*/ 212347 h 1029710"/>
              <a:gd name="connsiteX0" fmla="*/ 163095 w 2339317"/>
              <a:gd name="connsiteY0" fmla="*/ 140340 h 957703"/>
              <a:gd name="connsiteX1" fmla="*/ 174246 w 2339317"/>
              <a:gd name="connsiteY1" fmla="*/ 854018 h 957703"/>
              <a:gd name="connsiteX2" fmla="*/ 2226070 w 2339317"/>
              <a:gd name="connsiteY2" fmla="*/ 854018 h 957703"/>
              <a:gd name="connsiteX3" fmla="*/ 1685958 w 2339317"/>
              <a:gd name="connsiteY3" fmla="*/ 213773 h 957703"/>
              <a:gd name="connsiteX4" fmla="*/ 163095 w 2339317"/>
              <a:gd name="connsiteY4" fmla="*/ 140340 h 957703"/>
              <a:gd name="connsiteX0" fmla="*/ 163095 w 2339317"/>
              <a:gd name="connsiteY0" fmla="*/ 212348 h 1029711"/>
              <a:gd name="connsiteX1" fmla="*/ 174246 w 2339317"/>
              <a:gd name="connsiteY1" fmla="*/ 926026 h 1029711"/>
              <a:gd name="connsiteX2" fmla="*/ 2226070 w 2339317"/>
              <a:gd name="connsiteY2" fmla="*/ 926026 h 1029711"/>
              <a:gd name="connsiteX3" fmla="*/ 1829974 w 2339317"/>
              <a:gd name="connsiteY3" fmla="*/ 213773 h 1029711"/>
              <a:gd name="connsiteX4" fmla="*/ 163095 w 2339317"/>
              <a:gd name="connsiteY4" fmla="*/ 212348 h 1029711"/>
              <a:gd name="connsiteX0" fmla="*/ 377310 w 2313298"/>
              <a:gd name="connsiteY0" fmla="*/ 257427 h 1029711"/>
              <a:gd name="connsiteX1" fmla="*/ 148227 w 2313298"/>
              <a:gd name="connsiteY1" fmla="*/ 926026 h 1029711"/>
              <a:gd name="connsiteX2" fmla="*/ 2200051 w 2313298"/>
              <a:gd name="connsiteY2" fmla="*/ 926026 h 1029711"/>
              <a:gd name="connsiteX3" fmla="*/ 1803955 w 2313298"/>
              <a:gd name="connsiteY3" fmla="*/ 213773 h 1029711"/>
              <a:gd name="connsiteX4" fmla="*/ 377310 w 2313298"/>
              <a:gd name="connsiteY4" fmla="*/ 257427 h 1029711"/>
              <a:gd name="connsiteX0" fmla="*/ 163095 w 2099083"/>
              <a:gd name="connsiteY0" fmla="*/ 257427 h 1018559"/>
              <a:gd name="connsiteX1" fmla="*/ 324428 w 2099083"/>
              <a:gd name="connsiteY1" fmla="*/ 772282 h 1018559"/>
              <a:gd name="connsiteX2" fmla="*/ 1985836 w 2099083"/>
              <a:gd name="connsiteY2" fmla="*/ 926026 h 1018559"/>
              <a:gd name="connsiteX3" fmla="*/ 1589740 w 2099083"/>
              <a:gd name="connsiteY3" fmla="*/ 213773 h 1018559"/>
              <a:gd name="connsiteX4" fmla="*/ 163095 w 2099083"/>
              <a:gd name="connsiteY4" fmla="*/ 257427 h 1018559"/>
              <a:gd name="connsiteX0" fmla="*/ 163095 w 1970331"/>
              <a:gd name="connsiteY0" fmla="*/ 257427 h 875967"/>
              <a:gd name="connsiteX1" fmla="*/ 324428 w 1970331"/>
              <a:gd name="connsiteY1" fmla="*/ 772282 h 875967"/>
              <a:gd name="connsiteX2" fmla="*/ 1857084 w 1970331"/>
              <a:gd name="connsiteY2" fmla="*/ 686473 h 875967"/>
              <a:gd name="connsiteX3" fmla="*/ 1589740 w 1970331"/>
              <a:gd name="connsiteY3" fmla="*/ 213773 h 875967"/>
              <a:gd name="connsiteX4" fmla="*/ 163095 w 1970331"/>
              <a:gd name="connsiteY4" fmla="*/ 257427 h 875967"/>
              <a:gd name="connsiteX0" fmla="*/ 163095 w 1970331"/>
              <a:gd name="connsiteY0" fmla="*/ 257427 h 779007"/>
              <a:gd name="connsiteX1" fmla="*/ 324428 w 1970331"/>
              <a:gd name="connsiteY1" fmla="*/ 600663 h 779007"/>
              <a:gd name="connsiteX2" fmla="*/ 1857084 w 1970331"/>
              <a:gd name="connsiteY2" fmla="*/ 686473 h 779007"/>
              <a:gd name="connsiteX3" fmla="*/ 1589740 w 1970331"/>
              <a:gd name="connsiteY3" fmla="*/ 213773 h 779007"/>
              <a:gd name="connsiteX4" fmla="*/ 163095 w 1970331"/>
              <a:gd name="connsiteY4" fmla="*/ 257427 h 779007"/>
              <a:gd name="connsiteX0" fmla="*/ 163095 w 1970331"/>
              <a:gd name="connsiteY0" fmla="*/ 257427 h 779007"/>
              <a:gd name="connsiteX1" fmla="*/ 324428 w 1970331"/>
              <a:gd name="connsiteY1" fmla="*/ 600663 h 779007"/>
              <a:gd name="connsiteX2" fmla="*/ 1857084 w 1970331"/>
              <a:gd name="connsiteY2" fmla="*/ 686473 h 779007"/>
              <a:gd name="connsiteX3" fmla="*/ 1589740 w 1970331"/>
              <a:gd name="connsiteY3" fmla="*/ 213773 h 779007"/>
              <a:gd name="connsiteX4" fmla="*/ 163095 w 1970331"/>
              <a:gd name="connsiteY4" fmla="*/ 257427 h 779007"/>
              <a:gd name="connsiteX0" fmla="*/ 163095 w 1970331"/>
              <a:gd name="connsiteY0" fmla="*/ 257427 h 779007"/>
              <a:gd name="connsiteX1" fmla="*/ 324428 w 1970331"/>
              <a:gd name="connsiteY1" fmla="*/ 600663 h 779007"/>
              <a:gd name="connsiteX2" fmla="*/ 1857084 w 1970331"/>
              <a:gd name="connsiteY2" fmla="*/ 686473 h 779007"/>
              <a:gd name="connsiteX3" fmla="*/ 1589740 w 1970331"/>
              <a:gd name="connsiteY3" fmla="*/ 213773 h 779007"/>
              <a:gd name="connsiteX4" fmla="*/ 163095 w 1970331"/>
              <a:gd name="connsiteY4" fmla="*/ 257427 h 779007"/>
              <a:gd name="connsiteX0" fmla="*/ 163095 w 1970331"/>
              <a:gd name="connsiteY0" fmla="*/ 257427 h 779007"/>
              <a:gd name="connsiteX1" fmla="*/ 324428 w 1970331"/>
              <a:gd name="connsiteY1" fmla="*/ 600663 h 779007"/>
              <a:gd name="connsiteX2" fmla="*/ 1857084 w 1970331"/>
              <a:gd name="connsiteY2" fmla="*/ 686473 h 779007"/>
              <a:gd name="connsiteX3" fmla="*/ 1589740 w 1970331"/>
              <a:gd name="connsiteY3" fmla="*/ 213773 h 779007"/>
              <a:gd name="connsiteX4" fmla="*/ 163095 w 1970331"/>
              <a:gd name="connsiteY4" fmla="*/ 257427 h 779007"/>
              <a:gd name="connsiteX0" fmla="*/ 163095 w 1909595"/>
              <a:gd name="connsiteY0" fmla="*/ 257427 h 693198"/>
              <a:gd name="connsiteX1" fmla="*/ 324428 w 1909595"/>
              <a:gd name="connsiteY1" fmla="*/ 600663 h 693198"/>
              <a:gd name="connsiteX2" fmla="*/ 1695752 w 1909595"/>
              <a:gd name="connsiteY2" fmla="*/ 600664 h 693198"/>
              <a:gd name="connsiteX3" fmla="*/ 1589740 w 1909595"/>
              <a:gd name="connsiteY3" fmla="*/ 213773 h 693198"/>
              <a:gd name="connsiteX4" fmla="*/ 163095 w 1909595"/>
              <a:gd name="connsiteY4" fmla="*/ 257427 h 693198"/>
              <a:gd name="connsiteX0" fmla="*/ 163095 w 1808999"/>
              <a:gd name="connsiteY0" fmla="*/ 299582 h 735353"/>
              <a:gd name="connsiteX1" fmla="*/ 324428 w 1808999"/>
              <a:gd name="connsiteY1" fmla="*/ 642818 h 735353"/>
              <a:gd name="connsiteX2" fmla="*/ 1695752 w 1808999"/>
              <a:gd name="connsiteY2" fmla="*/ 642819 h 735353"/>
              <a:gd name="connsiteX3" fmla="*/ 1453754 w 1808999"/>
              <a:gd name="connsiteY3" fmla="*/ 213773 h 735353"/>
              <a:gd name="connsiteX4" fmla="*/ 163095 w 1808999"/>
              <a:gd name="connsiteY4" fmla="*/ 299582 h 735353"/>
              <a:gd name="connsiteX0" fmla="*/ 163095 w 2076734"/>
              <a:gd name="connsiteY0" fmla="*/ 299582 h 735353"/>
              <a:gd name="connsiteX1" fmla="*/ 324428 w 2076734"/>
              <a:gd name="connsiteY1" fmla="*/ 642818 h 735353"/>
              <a:gd name="connsiteX2" fmla="*/ 1695752 w 2076734"/>
              <a:gd name="connsiteY2" fmla="*/ 642819 h 735353"/>
              <a:gd name="connsiteX3" fmla="*/ 1453754 w 2076734"/>
              <a:gd name="connsiteY3" fmla="*/ 213773 h 735353"/>
              <a:gd name="connsiteX4" fmla="*/ 163095 w 2076734"/>
              <a:gd name="connsiteY4" fmla="*/ 299582 h 735353"/>
              <a:gd name="connsiteX0" fmla="*/ 163095 w 1808999"/>
              <a:gd name="connsiteY0" fmla="*/ 299582 h 735353"/>
              <a:gd name="connsiteX1" fmla="*/ 324428 w 1808999"/>
              <a:gd name="connsiteY1" fmla="*/ 642818 h 735353"/>
              <a:gd name="connsiteX2" fmla="*/ 1695752 w 1808999"/>
              <a:gd name="connsiteY2" fmla="*/ 642819 h 735353"/>
              <a:gd name="connsiteX3" fmla="*/ 1453754 w 1808999"/>
              <a:gd name="connsiteY3" fmla="*/ 213773 h 735353"/>
              <a:gd name="connsiteX4" fmla="*/ 163095 w 1808999"/>
              <a:gd name="connsiteY4" fmla="*/ 299582 h 735353"/>
              <a:gd name="connsiteX0" fmla="*/ 163095 w 4712978"/>
              <a:gd name="connsiteY0" fmla="*/ 299583 h 735353"/>
              <a:gd name="connsiteX1" fmla="*/ 3228407 w 4712978"/>
              <a:gd name="connsiteY1" fmla="*/ 642818 h 735353"/>
              <a:gd name="connsiteX2" fmla="*/ 4599731 w 4712978"/>
              <a:gd name="connsiteY2" fmla="*/ 642819 h 735353"/>
              <a:gd name="connsiteX3" fmla="*/ 4357733 w 4712978"/>
              <a:gd name="connsiteY3" fmla="*/ 213773 h 735353"/>
              <a:gd name="connsiteX4" fmla="*/ 163095 w 4712978"/>
              <a:gd name="connsiteY4" fmla="*/ 299583 h 735353"/>
              <a:gd name="connsiteX0" fmla="*/ 578105 w 5127988"/>
              <a:gd name="connsiteY0" fmla="*/ 299583 h 735353"/>
              <a:gd name="connsiteX1" fmla="*/ 739439 w 5127988"/>
              <a:gd name="connsiteY1" fmla="*/ 642819 h 735353"/>
              <a:gd name="connsiteX2" fmla="*/ 5014741 w 5127988"/>
              <a:gd name="connsiteY2" fmla="*/ 642819 h 735353"/>
              <a:gd name="connsiteX3" fmla="*/ 4772743 w 5127988"/>
              <a:gd name="connsiteY3" fmla="*/ 213773 h 735353"/>
              <a:gd name="connsiteX4" fmla="*/ 578105 w 5127988"/>
              <a:gd name="connsiteY4" fmla="*/ 299583 h 735353"/>
              <a:gd name="connsiteX0" fmla="*/ 163095 w 4712978"/>
              <a:gd name="connsiteY0" fmla="*/ 299583 h 735353"/>
              <a:gd name="connsiteX1" fmla="*/ 324429 w 4712978"/>
              <a:gd name="connsiteY1" fmla="*/ 642819 h 735353"/>
              <a:gd name="connsiteX2" fmla="*/ 4599731 w 4712978"/>
              <a:gd name="connsiteY2" fmla="*/ 642819 h 735353"/>
              <a:gd name="connsiteX3" fmla="*/ 4357733 w 4712978"/>
              <a:gd name="connsiteY3" fmla="*/ 213773 h 735353"/>
              <a:gd name="connsiteX4" fmla="*/ 163095 w 4712978"/>
              <a:gd name="connsiteY4" fmla="*/ 299583 h 735353"/>
              <a:gd name="connsiteX0" fmla="*/ 163095 w 4712978"/>
              <a:gd name="connsiteY0" fmla="*/ 299583 h 735353"/>
              <a:gd name="connsiteX1" fmla="*/ 324429 w 4712978"/>
              <a:gd name="connsiteY1" fmla="*/ 642819 h 735353"/>
              <a:gd name="connsiteX2" fmla="*/ 4599731 w 4712978"/>
              <a:gd name="connsiteY2" fmla="*/ 642819 h 735353"/>
              <a:gd name="connsiteX3" fmla="*/ 4357733 w 4712978"/>
              <a:gd name="connsiteY3" fmla="*/ 213773 h 735353"/>
              <a:gd name="connsiteX4" fmla="*/ 163095 w 4712978"/>
              <a:gd name="connsiteY4" fmla="*/ 299583 h 735353"/>
              <a:gd name="connsiteX0" fmla="*/ 163095 w 4712978"/>
              <a:gd name="connsiteY0" fmla="*/ 299583 h 735353"/>
              <a:gd name="connsiteX1" fmla="*/ 324429 w 4712978"/>
              <a:gd name="connsiteY1" fmla="*/ 642819 h 735353"/>
              <a:gd name="connsiteX2" fmla="*/ 4599731 w 4712978"/>
              <a:gd name="connsiteY2" fmla="*/ 642819 h 735353"/>
              <a:gd name="connsiteX3" fmla="*/ 4357733 w 4712978"/>
              <a:gd name="connsiteY3" fmla="*/ 213773 h 735353"/>
              <a:gd name="connsiteX4" fmla="*/ 163095 w 4712978"/>
              <a:gd name="connsiteY4" fmla="*/ 299583 h 735353"/>
              <a:gd name="connsiteX0" fmla="*/ 163095 w 4712978"/>
              <a:gd name="connsiteY0" fmla="*/ 93317 h 529087"/>
              <a:gd name="connsiteX1" fmla="*/ 324429 w 4712978"/>
              <a:gd name="connsiteY1" fmla="*/ 436553 h 529087"/>
              <a:gd name="connsiteX2" fmla="*/ 4599731 w 4712978"/>
              <a:gd name="connsiteY2" fmla="*/ 436553 h 529087"/>
              <a:gd name="connsiteX3" fmla="*/ 4357733 w 4712978"/>
              <a:gd name="connsiteY3" fmla="*/ 7507 h 529087"/>
              <a:gd name="connsiteX4" fmla="*/ 163095 w 4712978"/>
              <a:gd name="connsiteY4" fmla="*/ 93317 h 529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2978" h="529087">
                <a:moveTo>
                  <a:pt x="163095" y="93317"/>
                </a:moveTo>
                <a:cubicBezTo>
                  <a:pt x="0" y="347937"/>
                  <a:pt x="107133" y="387248"/>
                  <a:pt x="324429" y="436553"/>
                </a:cubicBezTo>
                <a:cubicBezTo>
                  <a:pt x="541725" y="485858"/>
                  <a:pt x="4510708" y="529087"/>
                  <a:pt x="4599731" y="436553"/>
                </a:cubicBezTo>
                <a:cubicBezTo>
                  <a:pt x="4712978" y="222863"/>
                  <a:pt x="4640790" y="58864"/>
                  <a:pt x="4357733" y="7507"/>
                </a:cubicBezTo>
                <a:cubicBezTo>
                  <a:pt x="3736094" y="0"/>
                  <a:pt x="391841" y="14309"/>
                  <a:pt x="163095" y="93317"/>
                </a:cubicBezTo>
                <a:close/>
              </a:path>
            </a:pathLst>
          </a:custGeom>
          <a:solidFill>
            <a:srgbClr val="FFFFCC"/>
          </a:solidFill>
          <a:ln w="19050" cap="flat" cmpd="sng" algn="ctr">
            <a:solidFill>
              <a:srgbClr val="FFFF00"/>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39" name="Freeform 38"/>
          <p:cNvSpPr/>
          <p:nvPr/>
        </p:nvSpPr>
        <p:spPr bwMode="auto">
          <a:xfrm>
            <a:off x="1085842" y="3312635"/>
            <a:ext cx="2339317" cy="1029711"/>
          </a:xfrm>
          <a:custGeom>
            <a:avLst/>
            <a:gdLst>
              <a:gd name="connsiteX0" fmla="*/ 0 w 2062975"/>
              <a:gd name="connsiteY0" fmla="*/ 55756 h 769434"/>
              <a:gd name="connsiteX1" fmla="*/ 11151 w 2062975"/>
              <a:gd name="connsiteY1" fmla="*/ 769434 h 769434"/>
              <a:gd name="connsiteX2" fmla="*/ 2062975 w 2062975"/>
              <a:gd name="connsiteY2" fmla="*/ 769434 h 769434"/>
              <a:gd name="connsiteX3" fmla="*/ 1806497 w 2062975"/>
              <a:gd name="connsiteY3" fmla="*/ 0 h 769434"/>
              <a:gd name="connsiteX4" fmla="*/ 0 w 2062975"/>
              <a:gd name="connsiteY4" fmla="*/ 55756 h 769434"/>
              <a:gd name="connsiteX0" fmla="*/ 0 w 2062975"/>
              <a:gd name="connsiteY0" fmla="*/ 0 h 713678"/>
              <a:gd name="connsiteX1" fmla="*/ 11151 w 2062975"/>
              <a:gd name="connsiteY1" fmla="*/ 713678 h 713678"/>
              <a:gd name="connsiteX2" fmla="*/ 2062975 w 2062975"/>
              <a:gd name="connsiteY2" fmla="*/ 713678 h 713678"/>
              <a:gd name="connsiteX3" fmla="*/ 1810895 w 2062975"/>
              <a:gd name="connsiteY3" fmla="*/ 1425 h 713678"/>
              <a:gd name="connsiteX4" fmla="*/ 0 w 2062975"/>
              <a:gd name="connsiteY4" fmla="*/ 0 h 713678"/>
              <a:gd name="connsiteX0" fmla="*/ 0 w 2062975"/>
              <a:gd name="connsiteY0" fmla="*/ 20877 h 734555"/>
              <a:gd name="connsiteX1" fmla="*/ 11151 w 2062975"/>
              <a:gd name="connsiteY1" fmla="*/ 734555 h 734555"/>
              <a:gd name="connsiteX2" fmla="*/ 2062975 w 2062975"/>
              <a:gd name="connsiteY2" fmla="*/ 734555 h 734555"/>
              <a:gd name="connsiteX3" fmla="*/ 1810895 w 2062975"/>
              <a:gd name="connsiteY3" fmla="*/ 0 h 734555"/>
              <a:gd name="connsiteX4" fmla="*/ 0 w 2062975"/>
              <a:gd name="connsiteY4" fmla="*/ 20877 h 734555"/>
              <a:gd name="connsiteX0" fmla="*/ 0 w 2062975"/>
              <a:gd name="connsiteY0" fmla="*/ 0 h 713678"/>
              <a:gd name="connsiteX1" fmla="*/ 11151 w 2062975"/>
              <a:gd name="connsiteY1" fmla="*/ 713678 h 713678"/>
              <a:gd name="connsiteX2" fmla="*/ 2062975 w 2062975"/>
              <a:gd name="connsiteY2" fmla="*/ 713678 h 713678"/>
              <a:gd name="connsiteX3" fmla="*/ 1810895 w 2062975"/>
              <a:gd name="connsiteY3" fmla="*/ 1426 h 713678"/>
              <a:gd name="connsiteX4" fmla="*/ 0 w 2062975"/>
              <a:gd name="connsiteY4" fmla="*/ 0 h 713678"/>
              <a:gd name="connsiteX0" fmla="*/ 0 w 2062975"/>
              <a:gd name="connsiteY0" fmla="*/ 212347 h 926025"/>
              <a:gd name="connsiteX1" fmla="*/ 11151 w 2062975"/>
              <a:gd name="connsiteY1" fmla="*/ 926025 h 926025"/>
              <a:gd name="connsiteX2" fmla="*/ 2062975 w 2062975"/>
              <a:gd name="connsiteY2" fmla="*/ 926025 h 926025"/>
              <a:gd name="connsiteX3" fmla="*/ 1810895 w 2062975"/>
              <a:gd name="connsiteY3" fmla="*/ 213773 h 926025"/>
              <a:gd name="connsiteX4" fmla="*/ 0 w 2062975"/>
              <a:gd name="connsiteY4" fmla="*/ 212347 h 926025"/>
              <a:gd name="connsiteX0" fmla="*/ 0 w 2130750"/>
              <a:gd name="connsiteY0" fmla="*/ 212347 h 926025"/>
              <a:gd name="connsiteX1" fmla="*/ 11151 w 2130750"/>
              <a:gd name="connsiteY1" fmla="*/ 926025 h 926025"/>
              <a:gd name="connsiteX2" fmla="*/ 2062975 w 2130750"/>
              <a:gd name="connsiteY2" fmla="*/ 926025 h 926025"/>
              <a:gd name="connsiteX3" fmla="*/ 1810895 w 2130750"/>
              <a:gd name="connsiteY3" fmla="*/ 213773 h 926025"/>
              <a:gd name="connsiteX4" fmla="*/ 0 w 2130750"/>
              <a:gd name="connsiteY4" fmla="*/ 212347 h 926025"/>
              <a:gd name="connsiteX0" fmla="*/ 0 w 2176222"/>
              <a:gd name="connsiteY0" fmla="*/ 212347 h 926025"/>
              <a:gd name="connsiteX1" fmla="*/ 11151 w 2176222"/>
              <a:gd name="connsiteY1" fmla="*/ 926025 h 926025"/>
              <a:gd name="connsiteX2" fmla="*/ 2062975 w 2176222"/>
              <a:gd name="connsiteY2" fmla="*/ 926025 h 926025"/>
              <a:gd name="connsiteX3" fmla="*/ 1810895 w 2176222"/>
              <a:gd name="connsiteY3" fmla="*/ 213773 h 926025"/>
              <a:gd name="connsiteX4" fmla="*/ 0 w 2176222"/>
              <a:gd name="connsiteY4" fmla="*/ 212347 h 926025"/>
              <a:gd name="connsiteX0" fmla="*/ 0 w 2176222"/>
              <a:gd name="connsiteY0" fmla="*/ 212347 h 1018559"/>
              <a:gd name="connsiteX1" fmla="*/ 11151 w 2176222"/>
              <a:gd name="connsiteY1" fmla="*/ 926025 h 1018559"/>
              <a:gd name="connsiteX2" fmla="*/ 2062975 w 2176222"/>
              <a:gd name="connsiteY2" fmla="*/ 926025 h 1018559"/>
              <a:gd name="connsiteX3" fmla="*/ 1810895 w 2176222"/>
              <a:gd name="connsiteY3" fmla="*/ 213773 h 1018559"/>
              <a:gd name="connsiteX4" fmla="*/ 0 w 2176222"/>
              <a:gd name="connsiteY4" fmla="*/ 212347 h 1018559"/>
              <a:gd name="connsiteX0" fmla="*/ 0 w 2176222"/>
              <a:gd name="connsiteY0" fmla="*/ 212347 h 1029710"/>
              <a:gd name="connsiteX1" fmla="*/ 11151 w 2176222"/>
              <a:gd name="connsiteY1" fmla="*/ 926025 h 1029710"/>
              <a:gd name="connsiteX2" fmla="*/ 2062975 w 2176222"/>
              <a:gd name="connsiteY2" fmla="*/ 926025 h 1029710"/>
              <a:gd name="connsiteX3" fmla="*/ 1810895 w 2176222"/>
              <a:gd name="connsiteY3" fmla="*/ 213773 h 1029710"/>
              <a:gd name="connsiteX4" fmla="*/ 0 w 2176222"/>
              <a:gd name="connsiteY4" fmla="*/ 212347 h 1029710"/>
              <a:gd name="connsiteX0" fmla="*/ 137076 w 2313298"/>
              <a:gd name="connsiteY0" fmla="*/ 212347 h 1029710"/>
              <a:gd name="connsiteX1" fmla="*/ 148227 w 2313298"/>
              <a:gd name="connsiteY1" fmla="*/ 926025 h 1029710"/>
              <a:gd name="connsiteX2" fmla="*/ 2200051 w 2313298"/>
              <a:gd name="connsiteY2" fmla="*/ 926025 h 1029710"/>
              <a:gd name="connsiteX3" fmla="*/ 1947971 w 2313298"/>
              <a:gd name="connsiteY3" fmla="*/ 213773 h 1029710"/>
              <a:gd name="connsiteX4" fmla="*/ 137076 w 2313298"/>
              <a:gd name="connsiteY4" fmla="*/ 212347 h 1029710"/>
              <a:gd name="connsiteX0" fmla="*/ 163095 w 2339317"/>
              <a:gd name="connsiteY0" fmla="*/ 212347 h 1029710"/>
              <a:gd name="connsiteX1" fmla="*/ 174246 w 2339317"/>
              <a:gd name="connsiteY1" fmla="*/ 926025 h 1029710"/>
              <a:gd name="connsiteX2" fmla="*/ 2226070 w 2339317"/>
              <a:gd name="connsiteY2" fmla="*/ 926025 h 1029710"/>
              <a:gd name="connsiteX3" fmla="*/ 1973990 w 2339317"/>
              <a:gd name="connsiteY3" fmla="*/ 213773 h 1029710"/>
              <a:gd name="connsiteX4" fmla="*/ 163095 w 2339317"/>
              <a:gd name="connsiteY4" fmla="*/ 212347 h 1029710"/>
              <a:gd name="connsiteX0" fmla="*/ 163095 w 2339317"/>
              <a:gd name="connsiteY0" fmla="*/ 212347 h 1029710"/>
              <a:gd name="connsiteX1" fmla="*/ 174246 w 2339317"/>
              <a:gd name="connsiteY1" fmla="*/ 926025 h 1029710"/>
              <a:gd name="connsiteX2" fmla="*/ 2226070 w 2339317"/>
              <a:gd name="connsiteY2" fmla="*/ 926025 h 1029710"/>
              <a:gd name="connsiteX3" fmla="*/ 1973990 w 2339317"/>
              <a:gd name="connsiteY3" fmla="*/ 213773 h 1029710"/>
              <a:gd name="connsiteX4" fmla="*/ 163095 w 2339317"/>
              <a:gd name="connsiteY4" fmla="*/ 212347 h 1029710"/>
              <a:gd name="connsiteX0" fmla="*/ 163095 w 2339317"/>
              <a:gd name="connsiteY0" fmla="*/ 140340 h 957703"/>
              <a:gd name="connsiteX1" fmla="*/ 174246 w 2339317"/>
              <a:gd name="connsiteY1" fmla="*/ 854018 h 957703"/>
              <a:gd name="connsiteX2" fmla="*/ 2226070 w 2339317"/>
              <a:gd name="connsiteY2" fmla="*/ 854018 h 957703"/>
              <a:gd name="connsiteX3" fmla="*/ 1685958 w 2339317"/>
              <a:gd name="connsiteY3" fmla="*/ 213773 h 957703"/>
              <a:gd name="connsiteX4" fmla="*/ 163095 w 2339317"/>
              <a:gd name="connsiteY4" fmla="*/ 140340 h 957703"/>
              <a:gd name="connsiteX0" fmla="*/ 163095 w 2339317"/>
              <a:gd name="connsiteY0" fmla="*/ 212348 h 1029711"/>
              <a:gd name="connsiteX1" fmla="*/ 174246 w 2339317"/>
              <a:gd name="connsiteY1" fmla="*/ 926026 h 1029711"/>
              <a:gd name="connsiteX2" fmla="*/ 2226070 w 2339317"/>
              <a:gd name="connsiteY2" fmla="*/ 926026 h 1029711"/>
              <a:gd name="connsiteX3" fmla="*/ 1829974 w 2339317"/>
              <a:gd name="connsiteY3" fmla="*/ 213773 h 1029711"/>
              <a:gd name="connsiteX4" fmla="*/ 163095 w 2339317"/>
              <a:gd name="connsiteY4" fmla="*/ 212348 h 1029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317" h="1029711">
                <a:moveTo>
                  <a:pt x="163095" y="212348"/>
                </a:moveTo>
                <a:cubicBezTo>
                  <a:pt x="0" y="466968"/>
                  <a:pt x="26019" y="767616"/>
                  <a:pt x="174246" y="926026"/>
                </a:cubicBezTo>
                <a:cubicBezTo>
                  <a:pt x="250075" y="1029711"/>
                  <a:pt x="2137047" y="1018560"/>
                  <a:pt x="2226070" y="926026"/>
                </a:cubicBezTo>
                <a:cubicBezTo>
                  <a:pt x="2339317" y="712336"/>
                  <a:pt x="2149829" y="473967"/>
                  <a:pt x="1829974" y="213773"/>
                </a:cubicBezTo>
                <a:cubicBezTo>
                  <a:pt x="1206994" y="0"/>
                  <a:pt x="391841" y="133340"/>
                  <a:pt x="163095" y="212348"/>
                </a:cubicBezTo>
                <a:close/>
              </a:path>
            </a:pathLst>
          </a:custGeom>
          <a:solidFill>
            <a:srgbClr val="FFFFCC"/>
          </a:solidFill>
          <a:ln w="19050" cap="flat" cmpd="sng" algn="ctr">
            <a:solidFill>
              <a:srgbClr val="FFFF00"/>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28" name="Freeform 27"/>
          <p:cNvSpPr/>
          <p:nvPr/>
        </p:nvSpPr>
        <p:spPr bwMode="auto">
          <a:xfrm>
            <a:off x="1043608" y="4160517"/>
            <a:ext cx="5688632" cy="518019"/>
          </a:xfrm>
          <a:custGeom>
            <a:avLst/>
            <a:gdLst>
              <a:gd name="connsiteX0" fmla="*/ 133815 w 2185640"/>
              <a:gd name="connsiteY0" fmla="*/ 22303 h 390293"/>
              <a:gd name="connsiteX1" fmla="*/ 0 w 2185640"/>
              <a:gd name="connsiteY1" fmla="*/ 267630 h 390293"/>
              <a:gd name="connsiteX2" fmla="*/ 122664 w 2185640"/>
              <a:gd name="connsiteY2" fmla="*/ 390293 h 390293"/>
              <a:gd name="connsiteX3" fmla="*/ 2062976 w 2185640"/>
              <a:gd name="connsiteY3" fmla="*/ 390293 h 390293"/>
              <a:gd name="connsiteX4" fmla="*/ 2185640 w 2185640"/>
              <a:gd name="connsiteY4" fmla="*/ 167269 h 390293"/>
              <a:gd name="connsiteX5" fmla="*/ 1984918 w 2185640"/>
              <a:gd name="connsiteY5" fmla="*/ 0 h 390293"/>
              <a:gd name="connsiteX6" fmla="*/ 133815 w 2185640"/>
              <a:gd name="connsiteY6" fmla="*/ 22303 h 390293"/>
              <a:gd name="connsiteX0" fmla="*/ 113308 w 2185640"/>
              <a:gd name="connsiteY0" fmla="*/ 14229 h 390293"/>
              <a:gd name="connsiteX1" fmla="*/ 0 w 2185640"/>
              <a:gd name="connsiteY1" fmla="*/ 267630 h 390293"/>
              <a:gd name="connsiteX2" fmla="*/ 122664 w 2185640"/>
              <a:gd name="connsiteY2" fmla="*/ 390293 h 390293"/>
              <a:gd name="connsiteX3" fmla="*/ 2062976 w 2185640"/>
              <a:gd name="connsiteY3" fmla="*/ 390293 h 390293"/>
              <a:gd name="connsiteX4" fmla="*/ 2185640 w 2185640"/>
              <a:gd name="connsiteY4" fmla="*/ 167269 h 390293"/>
              <a:gd name="connsiteX5" fmla="*/ 1984918 w 2185640"/>
              <a:gd name="connsiteY5" fmla="*/ 0 h 390293"/>
              <a:gd name="connsiteX6" fmla="*/ 113308 w 2185640"/>
              <a:gd name="connsiteY6" fmla="*/ 14229 h 390293"/>
              <a:gd name="connsiteX0" fmla="*/ 330820 w 2403152"/>
              <a:gd name="connsiteY0" fmla="*/ 44605 h 420669"/>
              <a:gd name="connsiteX1" fmla="*/ 217512 w 2403152"/>
              <a:gd name="connsiteY1" fmla="*/ 298006 h 420669"/>
              <a:gd name="connsiteX2" fmla="*/ 340176 w 2403152"/>
              <a:gd name="connsiteY2" fmla="*/ 420669 h 420669"/>
              <a:gd name="connsiteX3" fmla="*/ 2280488 w 2403152"/>
              <a:gd name="connsiteY3" fmla="*/ 420669 h 420669"/>
              <a:gd name="connsiteX4" fmla="*/ 2403152 w 2403152"/>
              <a:gd name="connsiteY4" fmla="*/ 197645 h 420669"/>
              <a:gd name="connsiteX5" fmla="*/ 2202430 w 2403152"/>
              <a:gd name="connsiteY5" fmla="*/ 30376 h 420669"/>
              <a:gd name="connsiteX6" fmla="*/ 330820 w 2403152"/>
              <a:gd name="connsiteY6" fmla="*/ 44605 h 420669"/>
              <a:gd name="connsiteX0" fmla="*/ 334473 w 2406805"/>
              <a:gd name="connsiteY0" fmla="*/ 44605 h 457840"/>
              <a:gd name="connsiteX1" fmla="*/ 221165 w 2406805"/>
              <a:gd name="connsiteY1" fmla="*/ 298006 h 457840"/>
              <a:gd name="connsiteX2" fmla="*/ 343829 w 2406805"/>
              <a:gd name="connsiteY2" fmla="*/ 420669 h 457840"/>
              <a:gd name="connsiteX3" fmla="*/ 2284141 w 2406805"/>
              <a:gd name="connsiteY3" fmla="*/ 420669 h 457840"/>
              <a:gd name="connsiteX4" fmla="*/ 2406805 w 2406805"/>
              <a:gd name="connsiteY4" fmla="*/ 197645 h 457840"/>
              <a:gd name="connsiteX5" fmla="*/ 2206083 w 2406805"/>
              <a:gd name="connsiteY5" fmla="*/ 30376 h 457840"/>
              <a:gd name="connsiteX6" fmla="*/ 334473 w 2406805"/>
              <a:gd name="connsiteY6" fmla="*/ 44605 h 457840"/>
              <a:gd name="connsiteX0" fmla="*/ 315588 w 2387920"/>
              <a:gd name="connsiteY0" fmla="*/ 65049 h 478284"/>
              <a:gd name="connsiteX1" fmla="*/ 324944 w 2387920"/>
              <a:gd name="connsiteY1" fmla="*/ 441113 h 478284"/>
              <a:gd name="connsiteX2" fmla="*/ 2265256 w 2387920"/>
              <a:gd name="connsiteY2" fmla="*/ 441113 h 478284"/>
              <a:gd name="connsiteX3" fmla="*/ 2387920 w 2387920"/>
              <a:gd name="connsiteY3" fmla="*/ 218089 h 478284"/>
              <a:gd name="connsiteX4" fmla="*/ 2187198 w 2387920"/>
              <a:gd name="connsiteY4" fmla="*/ 50820 h 478284"/>
              <a:gd name="connsiteX5" fmla="*/ 315588 w 2387920"/>
              <a:gd name="connsiteY5" fmla="*/ 65049 h 478284"/>
              <a:gd name="connsiteX0" fmla="*/ 315588 w 2532587"/>
              <a:gd name="connsiteY0" fmla="*/ 65049 h 478284"/>
              <a:gd name="connsiteX1" fmla="*/ 324944 w 2532587"/>
              <a:gd name="connsiteY1" fmla="*/ 441113 h 478284"/>
              <a:gd name="connsiteX2" fmla="*/ 2265256 w 2532587"/>
              <a:gd name="connsiteY2" fmla="*/ 441113 h 478284"/>
              <a:gd name="connsiteX3" fmla="*/ 2387920 w 2532587"/>
              <a:gd name="connsiteY3" fmla="*/ 218089 h 478284"/>
              <a:gd name="connsiteX4" fmla="*/ 2187198 w 2532587"/>
              <a:gd name="connsiteY4" fmla="*/ 50820 h 478284"/>
              <a:gd name="connsiteX5" fmla="*/ 315588 w 2532587"/>
              <a:gd name="connsiteY5" fmla="*/ 65049 h 478284"/>
              <a:gd name="connsiteX0" fmla="*/ 315588 w 2609085"/>
              <a:gd name="connsiteY0" fmla="*/ 65049 h 478284"/>
              <a:gd name="connsiteX1" fmla="*/ 324944 w 2609085"/>
              <a:gd name="connsiteY1" fmla="*/ 441113 h 478284"/>
              <a:gd name="connsiteX2" fmla="*/ 2265256 w 2609085"/>
              <a:gd name="connsiteY2" fmla="*/ 441113 h 478284"/>
              <a:gd name="connsiteX3" fmla="*/ 2387920 w 2609085"/>
              <a:gd name="connsiteY3" fmla="*/ 218089 h 478284"/>
              <a:gd name="connsiteX4" fmla="*/ 2187198 w 2609085"/>
              <a:gd name="connsiteY4" fmla="*/ 50820 h 478284"/>
              <a:gd name="connsiteX5" fmla="*/ 315588 w 2609085"/>
              <a:gd name="connsiteY5" fmla="*/ 65049 h 478284"/>
              <a:gd name="connsiteX0" fmla="*/ 315588 w 2623737"/>
              <a:gd name="connsiteY0" fmla="*/ 65049 h 479788"/>
              <a:gd name="connsiteX1" fmla="*/ 324944 w 2623737"/>
              <a:gd name="connsiteY1" fmla="*/ 441113 h 479788"/>
              <a:gd name="connsiteX2" fmla="*/ 2265256 w 2623737"/>
              <a:gd name="connsiteY2" fmla="*/ 441113 h 479788"/>
              <a:gd name="connsiteX3" fmla="*/ 2475828 w 2623737"/>
              <a:gd name="connsiteY3" fmla="*/ 209064 h 479788"/>
              <a:gd name="connsiteX4" fmla="*/ 2187198 w 2623737"/>
              <a:gd name="connsiteY4" fmla="*/ 50820 h 479788"/>
              <a:gd name="connsiteX5" fmla="*/ 315588 w 2623737"/>
              <a:gd name="connsiteY5" fmla="*/ 65049 h 479788"/>
              <a:gd name="connsiteX0" fmla="*/ 315588 w 2623737"/>
              <a:gd name="connsiteY0" fmla="*/ 65049 h 479788"/>
              <a:gd name="connsiteX1" fmla="*/ 324944 w 2623737"/>
              <a:gd name="connsiteY1" fmla="*/ 441113 h 479788"/>
              <a:gd name="connsiteX2" fmla="*/ 2265256 w 2623737"/>
              <a:gd name="connsiteY2" fmla="*/ 441113 h 479788"/>
              <a:gd name="connsiteX3" fmla="*/ 2475828 w 2623737"/>
              <a:gd name="connsiteY3" fmla="*/ 209064 h 479788"/>
              <a:gd name="connsiteX4" fmla="*/ 2187198 w 2623737"/>
              <a:gd name="connsiteY4" fmla="*/ 50820 h 479788"/>
              <a:gd name="connsiteX5" fmla="*/ 315588 w 2623737"/>
              <a:gd name="connsiteY5" fmla="*/ 65049 h 479788"/>
              <a:gd name="connsiteX0" fmla="*/ 315588 w 2623737"/>
              <a:gd name="connsiteY0" fmla="*/ 123884 h 550624"/>
              <a:gd name="connsiteX1" fmla="*/ 324944 w 2623737"/>
              <a:gd name="connsiteY1" fmla="*/ 499948 h 550624"/>
              <a:gd name="connsiteX2" fmla="*/ 2265256 w 2623737"/>
              <a:gd name="connsiteY2" fmla="*/ 499948 h 550624"/>
              <a:gd name="connsiteX3" fmla="*/ 2475828 w 2623737"/>
              <a:gd name="connsiteY3" fmla="*/ 195891 h 550624"/>
              <a:gd name="connsiteX4" fmla="*/ 2187198 w 2623737"/>
              <a:gd name="connsiteY4" fmla="*/ 109655 h 550624"/>
              <a:gd name="connsiteX5" fmla="*/ 315588 w 2623737"/>
              <a:gd name="connsiteY5" fmla="*/ 123884 h 550624"/>
              <a:gd name="connsiteX0" fmla="*/ 315588 w 2623737"/>
              <a:gd name="connsiteY0" fmla="*/ 123884 h 550624"/>
              <a:gd name="connsiteX1" fmla="*/ 324944 w 2623737"/>
              <a:gd name="connsiteY1" fmla="*/ 499948 h 550624"/>
              <a:gd name="connsiteX2" fmla="*/ 2265256 w 2623737"/>
              <a:gd name="connsiteY2" fmla="*/ 499948 h 550624"/>
              <a:gd name="connsiteX3" fmla="*/ 2475828 w 2623737"/>
              <a:gd name="connsiteY3" fmla="*/ 195891 h 550624"/>
              <a:gd name="connsiteX4" fmla="*/ 2187198 w 2623737"/>
              <a:gd name="connsiteY4" fmla="*/ 109655 h 550624"/>
              <a:gd name="connsiteX5" fmla="*/ 315588 w 2623737"/>
              <a:gd name="connsiteY5" fmla="*/ 123884 h 550624"/>
              <a:gd name="connsiteX0" fmla="*/ 315588 w 2623737"/>
              <a:gd name="connsiteY0" fmla="*/ 65049 h 491789"/>
              <a:gd name="connsiteX1" fmla="*/ 324944 w 2623737"/>
              <a:gd name="connsiteY1" fmla="*/ 441113 h 491789"/>
              <a:gd name="connsiteX2" fmla="*/ 2265256 w 2623737"/>
              <a:gd name="connsiteY2" fmla="*/ 441113 h 491789"/>
              <a:gd name="connsiteX3" fmla="*/ 2475828 w 2623737"/>
              <a:gd name="connsiteY3" fmla="*/ 137056 h 491789"/>
              <a:gd name="connsiteX4" fmla="*/ 2187198 w 2623737"/>
              <a:gd name="connsiteY4" fmla="*/ 50820 h 491789"/>
              <a:gd name="connsiteX5" fmla="*/ 315588 w 2623737"/>
              <a:gd name="connsiteY5" fmla="*/ 65049 h 491789"/>
              <a:gd name="connsiteX0" fmla="*/ 315588 w 2575632"/>
              <a:gd name="connsiteY0" fmla="*/ 76906 h 518019"/>
              <a:gd name="connsiteX1" fmla="*/ 324944 w 2575632"/>
              <a:gd name="connsiteY1" fmla="*/ 452970 h 518019"/>
              <a:gd name="connsiteX2" fmla="*/ 2265256 w 2575632"/>
              <a:gd name="connsiteY2" fmla="*/ 452970 h 518019"/>
              <a:gd name="connsiteX3" fmla="*/ 2187198 w 2575632"/>
              <a:gd name="connsiteY3" fmla="*/ 62677 h 518019"/>
              <a:gd name="connsiteX4" fmla="*/ 315588 w 2575632"/>
              <a:gd name="connsiteY4" fmla="*/ 76906 h 518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5632" h="518019">
                <a:moveTo>
                  <a:pt x="315588" y="76906"/>
                </a:moveTo>
                <a:cubicBezTo>
                  <a:pt x="5212" y="141955"/>
                  <a:pt x="0" y="390293"/>
                  <a:pt x="324944" y="452970"/>
                </a:cubicBezTo>
                <a:cubicBezTo>
                  <a:pt x="668773" y="473414"/>
                  <a:pt x="1954880" y="518019"/>
                  <a:pt x="2265256" y="452970"/>
                </a:cubicBezTo>
                <a:cubicBezTo>
                  <a:pt x="2575632" y="387921"/>
                  <a:pt x="2512142" y="125354"/>
                  <a:pt x="2187198" y="62677"/>
                </a:cubicBezTo>
                <a:cubicBezTo>
                  <a:pt x="1862254" y="0"/>
                  <a:pt x="625964" y="11857"/>
                  <a:pt x="315588" y="76906"/>
                </a:cubicBezTo>
                <a:close/>
              </a:path>
            </a:pathLst>
          </a:custGeom>
          <a:solidFill>
            <a:srgbClr val="FFFFCC"/>
          </a:solidFill>
          <a:ln w="19050" cap="flat" cmpd="sng" algn="ctr">
            <a:solidFill>
              <a:srgbClr val="FFFF00"/>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3" name="Content Placeholder 2"/>
          <p:cNvSpPr>
            <a:spLocks noGrp="1"/>
          </p:cNvSpPr>
          <p:nvPr>
            <p:ph idx="1"/>
          </p:nvPr>
        </p:nvSpPr>
        <p:spPr/>
        <p:txBody>
          <a:bodyPr>
            <a:normAutofit fontScale="77500" lnSpcReduction="20000"/>
          </a:bodyPr>
          <a:lstStyle/>
          <a:p>
            <a:pPr lvl="1">
              <a:buNone/>
              <a:tabLst>
                <a:tab pos="1349375" algn="l"/>
              </a:tabLst>
            </a:pPr>
            <a:r>
              <a:rPr lang="en-NZ" b="1" dirty="0" smtClean="0"/>
              <a:t>input</a:t>
            </a:r>
            <a:r>
              <a:rPr lang="en-NZ" dirty="0" smtClean="0"/>
              <a:t>: 	set of polygons </a:t>
            </a:r>
            <a:br>
              <a:rPr lang="en-NZ" dirty="0" smtClean="0"/>
            </a:br>
            <a:r>
              <a:rPr lang="en-NZ" dirty="0" smtClean="0"/>
              <a:t>	    (position, colour)</a:t>
            </a:r>
          </a:p>
          <a:p>
            <a:pPr lvl="1">
              <a:buNone/>
              <a:tabLst>
                <a:tab pos="1349375" algn="l"/>
              </a:tabLst>
            </a:pPr>
            <a:r>
              <a:rPr lang="en-NZ" dirty="0" smtClean="0"/>
              <a:t>		viewing direction</a:t>
            </a:r>
          </a:p>
          <a:p>
            <a:pPr lvl="1">
              <a:buNone/>
              <a:tabLst>
                <a:tab pos="1349375" algn="l"/>
              </a:tabLst>
            </a:pPr>
            <a:r>
              <a:rPr lang="en-NZ" dirty="0" smtClean="0"/>
              <a:t>		direction of light source(s)</a:t>
            </a:r>
          </a:p>
          <a:p>
            <a:pPr lvl="1">
              <a:buNone/>
              <a:tabLst>
                <a:tab pos="1349375" algn="l"/>
              </a:tabLst>
            </a:pPr>
            <a:r>
              <a:rPr lang="en-NZ" dirty="0" smtClean="0"/>
              <a:t>		size of window.</a:t>
            </a:r>
          </a:p>
          <a:p>
            <a:pPr lvl="1">
              <a:buNone/>
              <a:tabLst>
                <a:tab pos="1349375" algn="l"/>
              </a:tabLst>
            </a:pPr>
            <a:r>
              <a:rPr lang="en-NZ" b="1" dirty="0" smtClean="0"/>
              <a:t>output</a:t>
            </a:r>
            <a:r>
              <a:rPr lang="en-NZ" dirty="0" smtClean="0"/>
              <a:t>: 	an image</a:t>
            </a:r>
          </a:p>
          <a:p>
            <a:pPr lvl="1">
              <a:buNone/>
              <a:tabLst>
                <a:tab pos="1349375" algn="l"/>
              </a:tabLst>
            </a:pPr>
            <a:r>
              <a:rPr lang="en-US" b="1" dirty="0" smtClean="0"/>
              <a:t>Actions</a:t>
            </a:r>
          </a:p>
          <a:p>
            <a:pPr lvl="2">
              <a:tabLst>
                <a:tab pos="1349375" algn="l"/>
              </a:tabLst>
            </a:pPr>
            <a:r>
              <a:rPr lang="en-US" dirty="0" smtClean="0"/>
              <a:t>rotate polygons and light source so viewing along z axis</a:t>
            </a:r>
          </a:p>
          <a:p>
            <a:pPr lvl="2">
              <a:buFont typeface="Arial" pitchFamily="34" charset="0"/>
              <a:buChar char="•"/>
              <a:tabLst>
                <a:tab pos="1349375" algn="l"/>
              </a:tabLst>
            </a:pPr>
            <a:r>
              <a:rPr lang="en-US" dirty="0" smtClean="0"/>
              <a:t>translate &amp; scale to fit window / clip polygons out of view</a:t>
            </a:r>
            <a:endParaRPr lang="en-NZ" dirty="0" smtClean="0"/>
          </a:p>
          <a:p>
            <a:pPr lvl="2">
              <a:buFont typeface="Arial" pitchFamily="34" charset="0"/>
              <a:buChar char="•"/>
              <a:tabLst>
                <a:tab pos="1349375" algn="l"/>
              </a:tabLst>
            </a:pPr>
            <a:r>
              <a:rPr lang="en-US" dirty="0" smtClean="0"/>
              <a:t>remove any polygons facing away from viewer (</a:t>
            </a:r>
            <a:r>
              <a:rPr lang="en-US" dirty="0" err="1" smtClean="0"/>
              <a:t>normal</a:t>
            </a:r>
            <a:r>
              <a:rPr lang="en-US" baseline="-25000" dirty="0" err="1" smtClean="0"/>
              <a:t>z</a:t>
            </a:r>
            <a:r>
              <a:rPr lang="en-US" dirty="0" smtClean="0"/>
              <a:t>&gt; 0)</a:t>
            </a:r>
          </a:p>
          <a:p>
            <a:pPr lvl="2">
              <a:buFont typeface="Arial" pitchFamily="34" charset="0"/>
              <a:buChar char="•"/>
              <a:tabLst>
                <a:tab pos="1349375" algn="l"/>
              </a:tabLst>
            </a:pPr>
            <a:r>
              <a:rPr lang="en-US" dirty="0" smtClean="0"/>
              <a:t>for each polygon</a:t>
            </a:r>
          </a:p>
          <a:p>
            <a:pPr lvl="3">
              <a:buFont typeface="Arial" pitchFamily="34" charset="0"/>
              <a:buChar char="•"/>
              <a:tabLst>
                <a:tab pos="1349375" algn="l"/>
              </a:tabLst>
            </a:pPr>
            <a:r>
              <a:rPr lang="en-US" dirty="0" smtClean="0"/>
              <a:t>compute shading </a:t>
            </a:r>
          </a:p>
          <a:p>
            <a:pPr lvl="3">
              <a:buFont typeface="Arial" pitchFamily="34" charset="0"/>
              <a:buChar char="•"/>
              <a:tabLst>
                <a:tab pos="1349375" algn="l"/>
              </a:tabLst>
            </a:pPr>
            <a:r>
              <a:rPr lang="en-US" dirty="0" smtClean="0"/>
              <a:t>work out which image pixels it will affect </a:t>
            </a:r>
          </a:p>
          <a:p>
            <a:pPr lvl="3">
              <a:buFont typeface="Arial" pitchFamily="34" charset="0"/>
              <a:buChar char="•"/>
              <a:tabLst>
                <a:tab pos="1349375" algn="l"/>
              </a:tabLst>
            </a:pPr>
            <a:r>
              <a:rPr lang="en-US" dirty="0" smtClean="0"/>
              <a:t>for each pixel write shading and depth to z-buffer</a:t>
            </a:r>
            <a:br>
              <a:rPr lang="en-US" dirty="0" smtClean="0"/>
            </a:br>
            <a:r>
              <a:rPr lang="en-US" dirty="0" smtClean="0"/>
              <a:t>(retains only the shading of the closest surface) </a:t>
            </a:r>
          </a:p>
          <a:p>
            <a:pPr lvl="2">
              <a:buFont typeface="Arial" pitchFamily="34" charset="0"/>
              <a:buChar char="•"/>
              <a:tabLst>
                <a:tab pos="1349375" algn="l"/>
              </a:tabLst>
            </a:pPr>
            <a:r>
              <a:rPr lang="en-US" dirty="0" smtClean="0"/>
              <a:t>convert z-buffer to image</a:t>
            </a:r>
          </a:p>
        </p:txBody>
      </p:sp>
      <p:sp>
        <p:nvSpPr>
          <p:cNvPr id="2" name="Title 1"/>
          <p:cNvSpPr>
            <a:spLocks noGrp="1"/>
          </p:cNvSpPr>
          <p:nvPr>
            <p:ph type="title"/>
          </p:nvPr>
        </p:nvSpPr>
        <p:spPr/>
        <p:txBody>
          <a:bodyPr/>
          <a:lstStyle/>
          <a:p>
            <a:r>
              <a:rPr lang="en-NZ" dirty="0" smtClean="0"/>
              <a:t>Simple Z-buffer Rendering Pipeline</a:t>
            </a:r>
            <a:endParaRPr lang="en-NZ" dirty="0"/>
          </a:p>
        </p:txBody>
      </p:sp>
      <p:cxnSp>
        <p:nvCxnSpPr>
          <p:cNvPr id="45" name="Straight Connector 44"/>
          <p:cNvCxnSpPr/>
          <p:nvPr/>
        </p:nvCxnSpPr>
        <p:spPr bwMode="auto">
          <a:xfrm>
            <a:off x="4788024" y="4057316"/>
            <a:ext cx="2952328" cy="0"/>
          </a:xfrm>
          <a:prstGeom prst="line">
            <a:avLst/>
          </a:prstGeom>
          <a:solidFill>
            <a:schemeClr val="bg1"/>
          </a:solidFill>
          <a:ln w="57150" cap="flat" cmpd="sng" algn="ctr">
            <a:solidFill>
              <a:srgbClr val="FFFF00">
                <a:alpha val="61961"/>
              </a:srgbClr>
            </a:solidFill>
            <a:prstDash val="solid"/>
            <a:round/>
            <a:headEnd type="none" w="sm" len="sm"/>
            <a:tailEnd type="none" w="sm" len="sm"/>
          </a:ln>
          <a:effectLst/>
        </p:spPr>
      </p:cxnSp>
      <p:grpSp>
        <p:nvGrpSpPr>
          <p:cNvPr id="6" name="Group 5"/>
          <p:cNvGrpSpPr/>
          <p:nvPr/>
        </p:nvGrpSpPr>
        <p:grpSpPr>
          <a:xfrm>
            <a:off x="4716810" y="1030381"/>
            <a:ext cx="3874040" cy="1234616"/>
            <a:chOff x="4716810" y="1030381"/>
            <a:chExt cx="3874040" cy="1234616"/>
          </a:xfrm>
        </p:grpSpPr>
        <p:sp>
          <p:nvSpPr>
            <p:cNvPr id="38" name="TextBox 37"/>
            <p:cNvSpPr txBox="1"/>
            <p:nvPr/>
          </p:nvSpPr>
          <p:spPr>
            <a:xfrm>
              <a:off x="7037852" y="1165132"/>
              <a:ext cx="274434" cy="307777"/>
            </a:xfrm>
            <a:prstGeom prst="rect">
              <a:avLst/>
            </a:prstGeom>
            <a:noFill/>
          </p:spPr>
          <p:txBody>
            <a:bodyPr wrap="none" rtlCol="0">
              <a:spAutoFit/>
            </a:bodyPr>
            <a:lstStyle/>
            <a:p>
              <a:r>
                <a:rPr lang="en-US" dirty="0" smtClean="0"/>
                <a:t>z</a:t>
              </a:r>
              <a:endParaRPr lang="en-NZ" dirty="0"/>
            </a:p>
          </p:txBody>
        </p:sp>
        <p:cxnSp>
          <p:nvCxnSpPr>
            <p:cNvPr id="58" name="Straight Arrow Connector 57"/>
            <p:cNvCxnSpPr/>
            <p:nvPr/>
          </p:nvCxnSpPr>
          <p:spPr bwMode="auto">
            <a:xfrm>
              <a:off x="4997249" y="1486841"/>
              <a:ext cx="1152128" cy="134143"/>
            </a:xfrm>
            <a:prstGeom prst="straightConnector1">
              <a:avLst/>
            </a:prstGeom>
            <a:solidFill>
              <a:schemeClr val="bg1"/>
            </a:solidFill>
            <a:ln w="12700" cap="flat" cmpd="sng" algn="ctr">
              <a:solidFill>
                <a:schemeClr val="tx1"/>
              </a:solidFill>
              <a:prstDash val="solid"/>
              <a:round/>
              <a:headEnd type="none" w="sm" len="sm"/>
              <a:tailEnd type="arrow"/>
            </a:ln>
            <a:effectLst/>
          </p:spPr>
        </p:cxnSp>
        <p:sp>
          <p:nvSpPr>
            <p:cNvPr id="59" name="TextBox 58"/>
            <p:cNvSpPr txBox="1"/>
            <p:nvPr/>
          </p:nvSpPr>
          <p:spPr>
            <a:xfrm>
              <a:off x="5842890" y="1289116"/>
              <a:ext cx="274434" cy="307777"/>
            </a:xfrm>
            <a:prstGeom prst="rect">
              <a:avLst/>
            </a:prstGeom>
            <a:noFill/>
          </p:spPr>
          <p:txBody>
            <a:bodyPr wrap="none" rtlCol="0">
              <a:spAutoFit/>
            </a:bodyPr>
            <a:lstStyle/>
            <a:p>
              <a:r>
                <a:rPr lang="en-US" dirty="0" smtClean="0"/>
                <a:t>x</a:t>
              </a:r>
              <a:endParaRPr lang="en-NZ" dirty="0"/>
            </a:p>
          </p:txBody>
        </p:sp>
        <p:cxnSp>
          <p:nvCxnSpPr>
            <p:cNvPr id="56" name="Straight Arrow Connector 55"/>
            <p:cNvCxnSpPr/>
            <p:nvPr/>
          </p:nvCxnSpPr>
          <p:spPr bwMode="auto">
            <a:xfrm flipV="1">
              <a:off x="5002325" y="1099370"/>
              <a:ext cx="361763" cy="375089"/>
            </a:xfrm>
            <a:prstGeom prst="straightConnector1">
              <a:avLst/>
            </a:prstGeom>
            <a:solidFill>
              <a:schemeClr val="bg1"/>
            </a:solidFill>
            <a:ln w="12700" cap="flat" cmpd="sng" algn="ctr">
              <a:solidFill>
                <a:schemeClr val="tx1"/>
              </a:solidFill>
              <a:prstDash val="solid"/>
              <a:round/>
              <a:headEnd type="none" w="sm" len="sm"/>
              <a:tailEnd type="arrow"/>
            </a:ln>
            <a:effectLst/>
          </p:spPr>
        </p:cxnSp>
        <p:sp>
          <p:nvSpPr>
            <p:cNvPr id="57" name="TextBox 56"/>
            <p:cNvSpPr txBox="1"/>
            <p:nvPr/>
          </p:nvSpPr>
          <p:spPr>
            <a:xfrm>
              <a:off x="5045989" y="1030381"/>
              <a:ext cx="274434" cy="307777"/>
            </a:xfrm>
            <a:prstGeom prst="rect">
              <a:avLst/>
            </a:prstGeom>
            <a:noFill/>
          </p:spPr>
          <p:txBody>
            <a:bodyPr wrap="none" rtlCol="0">
              <a:spAutoFit/>
            </a:bodyPr>
            <a:lstStyle/>
            <a:p>
              <a:r>
                <a:rPr lang="en-US" dirty="0" smtClean="0"/>
                <a:t>z</a:t>
              </a:r>
              <a:endParaRPr lang="en-NZ" dirty="0"/>
            </a:p>
          </p:txBody>
        </p:sp>
        <p:cxnSp>
          <p:nvCxnSpPr>
            <p:cNvPr id="54" name="Straight Arrow Connector 53"/>
            <p:cNvCxnSpPr/>
            <p:nvPr/>
          </p:nvCxnSpPr>
          <p:spPr bwMode="auto">
            <a:xfrm>
              <a:off x="5003119" y="1483539"/>
              <a:ext cx="6005" cy="781458"/>
            </a:xfrm>
            <a:prstGeom prst="straightConnector1">
              <a:avLst/>
            </a:prstGeom>
            <a:solidFill>
              <a:schemeClr val="bg1"/>
            </a:solidFill>
            <a:ln w="12700" cap="flat" cmpd="sng" algn="ctr">
              <a:solidFill>
                <a:schemeClr val="tx1"/>
              </a:solidFill>
              <a:prstDash val="solid"/>
              <a:round/>
              <a:headEnd type="none" w="sm" len="sm"/>
              <a:tailEnd type="arrow"/>
            </a:ln>
            <a:effectLst/>
          </p:spPr>
        </p:cxnSp>
        <p:sp>
          <p:nvSpPr>
            <p:cNvPr id="55" name="TextBox 54"/>
            <p:cNvSpPr txBox="1"/>
            <p:nvPr/>
          </p:nvSpPr>
          <p:spPr>
            <a:xfrm>
              <a:off x="4716810" y="1886143"/>
              <a:ext cx="274434" cy="307777"/>
            </a:xfrm>
            <a:prstGeom prst="rect">
              <a:avLst/>
            </a:prstGeom>
            <a:noFill/>
          </p:spPr>
          <p:txBody>
            <a:bodyPr wrap="none" rtlCol="0">
              <a:spAutoFit/>
            </a:bodyPr>
            <a:lstStyle/>
            <a:p>
              <a:r>
                <a:rPr lang="en-US" dirty="0" smtClean="0"/>
                <a:t>y</a:t>
              </a:r>
              <a:endParaRPr lang="en-NZ" dirty="0"/>
            </a:p>
          </p:txBody>
        </p:sp>
        <p:sp>
          <p:nvSpPr>
            <p:cNvPr id="48" name="Isosceles Triangle 47"/>
            <p:cNvSpPr/>
            <p:nvPr/>
          </p:nvSpPr>
          <p:spPr bwMode="auto">
            <a:xfrm rot="21014522">
              <a:off x="5220072" y="1333109"/>
              <a:ext cx="576064" cy="667021"/>
            </a:xfrm>
            <a:prstGeom prst="triangle">
              <a:avLst/>
            </a:prstGeom>
            <a:solidFill>
              <a:srgbClr val="00B050"/>
            </a:solidFill>
            <a:ln w="12700" cap="flat" cmpd="sng" algn="ctr">
              <a:solidFill>
                <a:schemeClr val="tx1"/>
              </a:solidFill>
              <a:prstDash val="solid"/>
              <a:round/>
              <a:headEnd type="none" w="sm" len="sm"/>
              <a:tailEnd type="none" w="sm" len="sm"/>
            </a:ln>
            <a:effectLst/>
            <a:scene3d>
              <a:camera prst="isometricOffAxis1Top">
                <a:rot lat="21000000" lon="18392745" rev="3458552"/>
              </a:camera>
              <a:lightRig rig="threePt" dir="t"/>
            </a:scene3d>
            <a:sp3d prstMaterial="dkEdge">
              <a:bevelT h="330200" prst="angle"/>
            </a:sp3d>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cxnSp>
          <p:nvCxnSpPr>
            <p:cNvPr id="49" name="Straight Arrow Connector 48"/>
            <p:cNvCxnSpPr/>
            <p:nvPr/>
          </p:nvCxnSpPr>
          <p:spPr bwMode="auto">
            <a:xfrm rot="16200000" flipH="1">
              <a:off x="7829671" y="738077"/>
              <a:ext cx="1278" cy="1143424"/>
            </a:xfrm>
            <a:prstGeom prst="straightConnector1">
              <a:avLst/>
            </a:prstGeom>
            <a:solidFill>
              <a:schemeClr val="bg1"/>
            </a:solidFill>
            <a:ln w="12700" cap="flat" cmpd="sng" algn="ctr">
              <a:solidFill>
                <a:schemeClr val="tx1"/>
              </a:solidFill>
              <a:prstDash val="solid"/>
              <a:round/>
              <a:headEnd type="none" w="sm" len="sm"/>
              <a:tailEnd type="arrow"/>
            </a:ln>
            <a:effectLst/>
          </p:spPr>
        </p:cxnSp>
        <p:sp>
          <p:nvSpPr>
            <p:cNvPr id="50" name="TextBox 49"/>
            <p:cNvSpPr txBox="1"/>
            <p:nvPr/>
          </p:nvSpPr>
          <p:spPr>
            <a:xfrm>
              <a:off x="8316416" y="1237140"/>
              <a:ext cx="274434" cy="307777"/>
            </a:xfrm>
            <a:prstGeom prst="rect">
              <a:avLst/>
            </a:prstGeom>
            <a:noFill/>
          </p:spPr>
          <p:txBody>
            <a:bodyPr wrap="none" rtlCol="0">
              <a:spAutoFit/>
            </a:bodyPr>
            <a:lstStyle/>
            <a:p>
              <a:r>
                <a:rPr lang="en-US" dirty="0" smtClean="0"/>
                <a:t>x</a:t>
              </a:r>
              <a:endParaRPr lang="en-NZ" dirty="0"/>
            </a:p>
          </p:txBody>
        </p:sp>
        <p:cxnSp>
          <p:nvCxnSpPr>
            <p:cNvPr id="51" name="Straight Arrow Connector 50"/>
            <p:cNvCxnSpPr/>
            <p:nvPr/>
          </p:nvCxnSpPr>
          <p:spPr bwMode="auto">
            <a:xfrm flipV="1">
              <a:off x="7258598" y="1311995"/>
              <a:ext cx="0" cy="785236"/>
            </a:xfrm>
            <a:prstGeom prst="straightConnector1">
              <a:avLst/>
            </a:prstGeom>
            <a:solidFill>
              <a:schemeClr val="bg1"/>
            </a:solidFill>
            <a:ln w="12700" cap="flat" cmpd="sng" algn="ctr">
              <a:solidFill>
                <a:schemeClr val="tx1"/>
              </a:solidFill>
              <a:prstDash val="solid"/>
              <a:round/>
              <a:headEnd type="arrow" w="med" len="med"/>
              <a:tailEnd type="none" w="med" len="med"/>
            </a:ln>
            <a:effectLst/>
          </p:spPr>
        </p:cxnSp>
        <p:sp>
          <p:nvSpPr>
            <p:cNvPr id="52" name="TextBox 51"/>
            <p:cNvSpPr txBox="1"/>
            <p:nvPr/>
          </p:nvSpPr>
          <p:spPr>
            <a:xfrm>
              <a:off x="6948264" y="1825079"/>
              <a:ext cx="226805" cy="307777"/>
            </a:xfrm>
            <a:prstGeom prst="rect">
              <a:avLst/>
            </a:prstGeom>
            <a:noFill/>
          </p:spPr>
          <p:txBody>
            <a:bodyPr wrap="none" rtlCol="0">
              <a:spAutoFit/>
            </a:bodyPr>
            <a:lstStyle/>
            <a:p>
              <a:r>
                <a:rPr lang="en-US" dirty="0" smtClean="0"/>
                <a:t>y</a:t>
              </a:r>
              <a:endParaRPr lang="en-NZ" dirty="0"/>
            </a:p>
          </p:txBody>
        </p:sp>
        <p:sp>
          <p:nvSpPr>
            <p:cNvPr id="53" name="Isosceles Triangle 52"/>
            <p:cNvSpPr/>
            <p:nvPr/>
          </p:nvSpPr>
          <p:spPr bwMode="auto">
            <a:xfrm rot="20600881">
              <a:off x="7524328" y="1189093"/>
              <a:ext cx="576064" cy="667021"/>
            </a:xfrm>
            <a:prstGeom prst="triangle">
              <a:avLst/>
            </a:prstGeom>
            <a:solidFill>
              <a:srgbClr val="00B050"/>
            </a:solidFill>
            <a:ln w="12700" cap="flat" cmpd="sng" algn="ctr">
              <a:solidFill>
                <a:schemeClr val="tx1"/>
              </a:solidFill>
              <a:prstDash val="solid"/>
              <a:round/>
              <a:headEnd type="none" w="sm" len="sm"/>
              <a:tailEnd type="none" w="sm" len="sm"/>
            </a:ln>
            <a:effectLst/>
            <a:scene3d>
              <a:camera prst="isometricOffAxis1Top">
                <a:rot lat="20132924" lon="16734110" rev="3962589"/>
              </a:camera>
              <a:lightRig rig="threePt" dir="t"/>
            </a:scene3d>
            <a:sp3d prstMaterial="dkEdge">
              <a:bevelT h="406400" prst="angle"/>
            </a:sp3d>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grpSp>
      <p:sp>
        <p:nvSpPr>
          <p:cNvPr id="24" name="Sun 23"/>
          <p:cNvSpPr/>
          <p:nvPr/>
        </p:nvSpPr>
        <p:spPr bwMode="auto">
          <a:xfrm>
            <a:off x="5220072" y="866776"/>
            <a:ext cx="396044" cy="311336"/>
          </a:xfrm>
          <a:prstGeom prst="sun">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25" name="Sun 24"/>
          <p:cNvSpPr/>
          <p:nvPr/>
        </p:nvSpPr>
        <p:spPr bwMode="auto">
          <a:xfrm>
            <a:off x="7287974" y="866776"/>
            <a:ext cx="396044" cy="311336"/>
          </a:xfrm>
          <a:prstGeom prst="sun">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26" name="Down Arrow 25"/>
          <p:cNvSpPr/>
          <p:nvPr/>
        </p:nvSpPr>
        <p:spPr bwMode="auto">
          <a:xfrm rot="18986007">
            <a:off x="7617179" y="1178112"/>
            <a:ext cx="198022" cy="300732"/>
          </a:xfrm>
          <a:prstGeom prst="downArrow">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29" name="Down Arrow 28"/>
          <p:cNvSpPr/>
          <p:nvPr/>
        </p:nvSpPr>
        <p:spPr bwMode="auto">
          <a:xfrm rot="20227632">
            <a:off x="5474303" y="1204575"/>
            <a:ext cx="198022" cy="300732"/>
          </a:xfrm>
          <a:prstGeom prst="downArrow">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Tree>
    <p:extLst>
      <p:ext uri="{BB962C8B-B14F-4D97-AF65-F5344CB8AC3E}">
        <p14:creationId xmlns:p14="http://schemas.microsoft.com/office/powerpoint/2010/main" val="1312907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39"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Polygon transformations</a:t>
            </a:r>
            <a:endParaRPr lang="en-NZ"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Affine transformations:</a:t>
            </a:r>
          </a:p>
          <a:p>
            <a:pPr>
              <a:buNone/>
            </a:pPr>
            <a:endParaRPr lang="en-US" dirty="0" smtClean="0"/>
          </a:p>
          <a:p>
            <a:pPr>
              <a:spcBef>
                <a:spcPts val="0"/>
              </a:spcBef>
            </a:pPr>
            <a:r>
              <a:rPr lang="en-US" dirty="0" smtClean="0"/>
              <a:t>Translating</a:t>
            </a:r>
          </a:p>
          <a:p>
            <a:pPr>
              <a:spcBef>
                <a:spcPts val="0"/>
              </a:spcBef>
            </a:pPr>
            <a:endParaRPr lang="en-US" dirty="0" smtClean="0"/>
          </a:p>
          <a:p>
            <a:pPr>
              <a:spcBef>
                <a:spcPts val="0"/>
              </a:spcBef>
            </a:pPr>
            <a:r>
              <a:rPr lang="en-US" dirty="0" smtClean="0"/>
              <a:t>Scaling</a:t>
            </a:r>
          </a:p>
          <a:p>
            <a:pPr>
              <a:spcBef>
                <a:spcPts val="0"/>
              </a:spcBef>
              <a:buNone/>
            </a:pPr>
            <a:endParaRPr lang="en-US" dirty="0" smtClean="0"/>
          </a:p>
          <a:p>
            <a:pPr>
              <a:spcBef>
                <a:spcPts val="0"/>
              </a:spcBef>
            </a:pPr>
            <a:r>
              <a:rPr lang="en-US" dirty="0" smtClean="0"/>
              <a:t>Rotating</a:t>
            </a:r>
          </a:p>
          <a:p>
            <a:pPr>
              <a:spcBef>
                <a:spcPts val="0"/>
              </a:spcBef>
              <a:buNone/>
            </a:pPr>
            <a:endParaRPr lang="en-US" dirty="0" smtClean="0"/>
          </a:p>
          <a:p>
            <a:r>
              <a:rPr lang="en-US" dirty="0" smtClean="0"/>
              <a:t>Shearing </a:t>
            </a:r>
          </a:p>
          <a:p>
            <a:endParaRPr lang="en-US" dirty="0" smtClean="0"/>
          </a:p>
          <a:p>
            <a:pPr lvl="2">
              <a:buFont typeface="Arial" pitchFamily="34" charset="0"/>
              <a:buChar char="•"/>
            </a:pPr>
            <a:r>
              <a:rPr lang="en-US" dirty="0" smtClean="0"/>
              <a:t>linear transformations, </a:t>
            </a:r>
          </a:p>
          <a:p>
            <a:pPr lvl="2">
              <a:buFont typeface="Arial" pitchFamily="34" charset="0"/>
              <a:buChar char="•"/>
            </a:pPr>
            <a:r>
              <a:rPr lang="en-US" dirty="0" smtClean="0"/>
              <a:t>preserve </a:t>
            </a:r>
            <a:r>
              <a:rPr lang="en-US" dirty="0" err="1" smtClean="0"/>
              <a:t>colinearity</a:t>
            </a:r>
            <a:r>
              <a:rPr lang="en-US" dirty="0" smtClean="0"/>
              <a:t> and ratios of distances along a line</a:t>
            </a:r>
          </a:p>
          <a:p>
            <a:pPr lvl="2">
              <a:buFont typeface="Arial" pitchFamily="34" charset="0"/>
              <a:buChar char="•"/>
            </a:pPr>
            <a:r>
              <a:rPr lang="en-US" dirty="0" smtClean="0"/>
              <a:t>may NOT preserve angles, lengths, areas</a:t>
            </a:r>
          </a:p>
          <a:p>
            <a:pPr lvl="2">
              <a:buFont typeface="Arial" pitchFamily="34" charset="0"/>
              <a:buChar char="•"/>
            </a:pPr>
            <a:r>
              <a:rPr lang="en-US" dirty="0" smtClean="0"/>
              <a:t>Can be represented using vectors &amp; matrices</a:t>
            </a:r>
          </a:p>
        </p:txBody>
      </p:sp>
      <p:sp>
        <p:nvSpPr>
          <p:cNvPr id="5" name="Isosceles Triangle 4"/>
          <p:cNvSpPr/>
          <p:nvPr/>
        </p:nvSpPr>
        <p:spPr bwMode="auto">
          <a:xfrm>
            <a:off x="5724128" y="1844824"/>
            <a:ext cx="576064" cy="288032"/>
          </a:xfrm>
          <a:prstGeom prst="triangle">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6" name="Right Arrow 5"/>
          <p:cNvSpPr/>
          <p:nvPr/>
        </p:nvSpPr>
        <p:spPr bwMode="auto">
          <a:xfrm>
            <a:off x="2771800" y="1916832"/>
            <a:ext cx="2520280" cy="144016"/>
          </a:xfrm>
          <a:prstGeom prst="rightArrow">
            <a:avLst/>
          </a:prstGeom>
          <a:no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7" name="Isosceles Triangle 6"/>
          <p:cNvSpPr/>
          <p:nvPr/>
        </p:nvSpPr>
        <p:spPr bwMode="auto">
          <a:xfrm>
            <a:off x="3491880" y="2420888"/>
            <a:ext cx="1656184" cy="576064"/>
          </a:xfrm>
          <a:prstGeom prst="triangle">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8" name="Right Arrow 7"/>
          <p:cNvSpPr/>
          <p:nvPr/>
        </p:nvSpPr>
        <p:spPr bwMode="auto">
          <a:xfrm>
            <a:off x="2771800" y="2780928"/>
            <a:ext cx="504056" cy="144016"/>
          </a:xfrm>
          <a:prstGeom prst="rightArrow">
            <a:avLst/>
          </a:prstGeom>
          <a:no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9" name="Right Arrow 8"/>
          <p:cNvSpPr/>
          <p:nvPr/>
        </p:nvSpPr>
        <p:spPr bwMode="auto">
          <a:xfrm>
            <a:off x="2771800" y="3460999"/>
            <a:ext cx="504056" cy="144016"/>
          </a:xfrm>
          <a:prstGeom prst="rightArrow">
            <a:avLst/>
          </a:prstGeom>
          <a:no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10" name="Isosceles Triangle 9"/>
          <p:cNvSpPr/>
          <p:nvPr/>
        </p:nvSpPr>
        <p:spPr bwMode="auto">
          <a:xfrm rot="3422895">
            <a:off x="3491880" y="3388991"/>
            <a:ext cx="576064" cy="288032"/>
          </a:xfrm>
          <a:prstGeom prst="triangle">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11" name="Right Arrow 10"/>
          <p:cNvSpPr/>
          <p:nvPr/>
        </p:nvSpPr>
        <p:spPr bwMode="auto">
          <a:xfrm>
            <a:off x="2771800" y="4273252"/>
            <a:ext cx="504056" cy="144016"/>
          </a:xfrm>
          <a:prstGeom prst="rightArrow">
            <a:avLst/>
          </a:prstGeom>
          <a:no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12" name="Freeform 11"/>
          <p:cNvSpPr/>
          <p:nvPr/>
        </p:nvSpPr>
        <p:spPr bwMode="auto">
          <a:xfrm>
            <a:off x="3491880" y="4129236"/>
            <a:ext cx="622052" cy="307876"/>
          </a:xfrm>
          <a:custGeom>
            <a:avLst/>
            <a:gdLst>
              <a:gd name="connsiteX0" fmla="*/ 0 w 596900"/>
              <a:gd name="connsiteY0" fmla="*/ 292100 h 292100"/>
              <a:gd name="connsiteX1" fmla="*/ 304800 w 596900"/>
              <a:gd name="connsiteY1" fmla="*/ 0 h 292100"/>
              <a:gd name="connsiteX2" fmla="*/ 596900 w 596900"/>
              <a:gd name="connsiteY2" fmla="*/ 266700 h 292100"/>
              <a:gd name="connsiteX3" fmla="*/ 0 w 596900"/>
              <a:gd name="connsiteY3" fmla="*/ 292100 h 292100"/>
              <a:gd name="connsiteX0" fmla="*/ 0 w 617290"/>
              <a:gd name="connsiteY0" fmla="*/ 292100 h 292100"/>
              <a:gd name="connsiteX1" fmla="*/ 304800 w 617290"/>
              <a:gd name="connsiteY1" fmla="*/ 0 h 292100"/>
              <a:gd name="connsiteX2" fmla="*/ 617290 w 617290"/>
              <a:gd name="connsiteY2" fmla="*/ 281782 h 292100"/>
              <a:gd name="connsiteX3" fmla="*/ 0 w 617290"/>
              <a:gd name="connsiteY3" fmla="*/ 292100 h 292100"/>
              <a:gd name="connsiteX0" fmla="*/ 0 w 622052"/>
              <a:gd name="connsiteY0" fmla="*/ 292100 h 292100"/>
              <a:gd name="connsiteX1" fmla="*/ 304800 w 622052"/>
              <a:gd name="connsiteY1" fmla="*/ 0 h 292100"/>
              <a:gd name="connsiteX2" fmla="*/ 622052 w 622052"/>
              <a:gd name="connsiteY2" fmla="*/ 291307 h 292100"/>
              <a:gd name="connsiteX3" fmla="*/ 0 w 622052"/>
              <a:gd name="connsiteY3" fmla="*/ 292100 h 292100"/>
              <a:gd name="connsiteX0" fmla="*/ 0 w 622052"/>
              <a:gd name="connsiteY0" fmla="*/ 307876 h 307876"/>
              <a:gd name="connsiteX1" fmla="*/ 524892 w 622052"/>
              <a:gd name="connsiteY1" fmla="*/ 0 h 307876"/>
              <a:gd name="connsiteX2" fmla="*/ 622052 w 622052"/>
              <a:gd name="connsiteY2" fmla="*/ 307083 h 307876"/>
              <a:gd name="connsiteX3" fmla="*/ 0 w 622052"/>
              <a:gd name="connsiteY3" fmla="*/ 307876 h 307876"/>
            </a:gdLst>
            <a:ahLst/>
            <a:cxnLst>
              <a:cxn ang="0">
                <a:pos x="connsiteX0" y="connsiteY0"/>
              </a:cxn>
              <a:cxn ang="0">
                <a:pos x="connsiteX1" y="connsiteY1"/>
              </a:cxn>
              <a:cxn ang="0">
                <a:pos x="connsiteX2" y="connsiteY2"/>
              </a:cxn>
              <a:cxn ang="0">
                <a:pos x="connsiteX3" y="connsiteY3"/>
              </a:cxn>
            </a:cxnLst>
            <a:rect l="l" t="t" r="r" b="b"/>
            <a:pathLst>
              <a:path w="622052" h="307876">
                <a:moveTo>
                  <a:pt x="0" y="307876"/>
                </a:moveTo>
                <a:lnTo>
                  <a:pt x="524892" y="0"/>
                </a:lnTo>
                <a:lnTo>
                  <a:pt x="622052" y="307083"/>
                </a:lnTo>
                <a:lnTo>
                  <a:pt x="0" y="307876"/>
                </a:lnTo>
                <a:close/>
              </a:path>
            </a:pathLst>
          </a:cu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13" name="Isosceles Triangle 12"/>
          <p:cNvSpPr/>
          <p:nvPr/>
        </p:nvSpPr>
        <p:spPr bwMode="auto">
          <a:xfrm>
            <a:off x="2195736" y="1484784"/>
            <a:ext cx="576064" cy="288032"/>
          </a:xfrm>
          <a:prstGeom prst="triangle">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Tree>
    <p:extLst>
      <p:ext uri="{BB962C8B-B14F-4D97-AF65-F5344CB8AC3E}">
        <p14:creationId xmlns:p14="http://schemas.microsoft.com/office/powerpoint/2010/main" val="16760588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transformations</a:t>
            </a:r>
            <a:endParaRPr lang="en-NZ" dirty="0"/>
          </a:p>
        </p:txBody>
      </p:sp>
      <p:sp>
        <p:nvSpPr>
          <p:cNvPr id="3" name="Content Placeholder 2"/>
          <p:cNvSpPr>
            <a:spLocks noGrp="1"/>
          </p:cNvSpPr>
          <p:nvPr>
            <p:ph idx="1"/>
          </p:nvPr>
        </p:nvSpPr>
        <p:spPr/>
        <p:txBody>
          <a:bodyPr>
            <a:normAutofit fontScale="92500" lnSpcReduction="20000"/>
          </a:bodyPr>
          <a:lstStyle/>
          <a:p>
            <a:r>
              <a:rPr lang="en-US" dirty="0" smtClean="0"/>
              <a:t>Translation:</a:t>
            </a:r>
          </a:p>
          <a:p>
            <a:pPr lvl="1">
              <a:buNone/>
            </a:pPr>
            <a:endParaRPr lang="en-US" dirty="0" smtClean="0"/>
          </a:p>
          <a:p>
            <a:pPr lvl="1">
              <a:buNone/>
            </a:pPr>
            <a:endParaRPr lang="en-US" dirty="0" smtClean="0"/>
          </a:p>
          <a:p>
            <a:pPr lvl="1">
              <a:buNone/>
            </a:pPr>
            <a:endParaRPr lang="en-US" dirty="0" smtClean="0"/>
          </a:p>
          <a:p>
            <a:pPr>
              <a:buFont typeface="Arial" pitchFamily="34" charset="0"/>
              <a:buChar char="•"/>
            </a:pPr>
            <a:r>
              <a:rPr lang="en-US" dirty="0" smtClean="0"/>
              <a:t>Scale:</a:t>
            </a:r>
          </a:p>
          <a:p>
            <a:pPr>
              <a:buFont typeface="Arial" pitchFamily="34" charset="0"/>
              <a:buChar char="•"/>
            </a:pPr>
            <a:endParaRPr lang="en-US" dirty="0" smtClean="0"/>
          </a:p>
          <a:p>
            <a:pPr>
              <a:buNone/>
            </a:pPr>
            <a:endParaRPr lang="en-US" dirty="0" smtClean="0"/>
          </a:p>
          <a:p>
            <a:pPr>
              <a:buFont typeface="Arial" pitchFamily="34" charset="0"/>
              <a:buChar char="•"/>
            </a:pPr>
            <a:endParaRPr lang="en-US" dirty="0" smtClean="0"/>
          </a:p>
          <a:p>
            <a:pPr>
              <a:buFont typeface="Arial" pitchFamily="34" charset="0"/>
              <a:buChar char="•"/>
            </a:pPr>
            <a:r>
              <a:rPr lang="en-US" dirty="0" smtClean="0"/>
              <a:t>Rotation:</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spcBef>
                <a:spcPts val="0"/>
              </a:spcBef>
              <a:buNone/>
            </a:pPr>
            <a:r>
              <a:rPr lang="en-US" dirty="0" smtClean="0"/>
              <a:t>Problem: different kinds of operations</a:t>
            </a:r>
          </a:p>
        </p:txBody>
      </p:sp>
      <p:graphicFrame>
        <p:nvGraphicFramePr>
          <p:cNvPr id="4" name="Table 3"/>
          <p:cNvGraphicFramePr>
            <a:graphicFrameLocks noGrp="1"/>
          </p:cNvGraphicFramePr>
          <p:nvPr/>
        </p:nvGraphicFramePr>
        <p:xfrm>
          <a:off x="2123728" y="1395616"/>
          <a:ext cx="311696" cy="1097280"/>
        </p:xfrm>
        <a:graphic>
          <a:graphicData uri="http://schemas.openxmlformats.org/drawingml/2006/table">
            <a:tbl>
              <a:tblPr>
                <a:tableStyleId>{5C22544A-7EE6-4342-B048-85BDC9FD1C3A}</a:tableStyleId>
              </a:tblPr>
              <a:tblGrid>
                <a:gridCol w="311696"/>
              </a:tblGrid>
              <a:tr h="365299">
                <a:tc>
                  <a:txBody>
                    <a:bodyPr/>
                    <a:lstStyle/>
                    <a:p>
                      <a:r>
                        <a:rPr lang="en-US" dirty="0" smtClean="0"/>
                        <a:t>x</a:t>
                      </a:r>
                      <a:endParaRPr lang="en-NZ" dirty="0"/>
                    </a:p>
                  </a:txBody>
                  <a:tcPr>
                    <a:solidFill>
                      <a:schemeClr val="bg1"/>
                    </a:solidFill>
                  </a:tcPr>
                </a:tc>
              </a:tr>
              <a:tr h="365299">
                <a:tc>
                  <a:txBody>
                    <a:bodyPr/>
                    <a:lstStyle/>
                    <a:p>
                      <a:r>
                        <a:rPr lang="en-US" dirty="0" smtClean="0"/>
                        <a:t>y</a:t>
                      </a:r>
                      <a:endParaRPr lang="en-NZ" dirty="0"/>
                    </a:p>
                  </a:txBody>
                  <a:tcPr>
                    <a:solidFill>
                      <a:schemeClr val="bg1"/>
                    </a:solidFill>
                  </a:tcPr>
                </a:tc>
              </a:tr>
              <a:tr h="365299">
                <a:tc>
                  <a:txBody>
                    <a:bodyPr/>
                    <a:lstStyle/>
                    <a:p>
                      <a:r>
                        <a:rPr lang="en-US" b="0" dirty="0" smtClean="0"/>
                        <a:t>z</a:t>
                      </a:r>
                      <a:endParaRPr lang="en-NZ" b="0" dirty="0"/>
                    </a:p>
                  </a:txBody>
                  <a:tcPr>
                    <a:solidFill>
                      <a:schemeClr val="bg1"/>
                    </a:solidFill>
                  </a:tcPr>
                </a:tc>
              </a:tr>
            </a:tbl>
          </a:graphicData>
        </a:graphic>
      </p:graphicFrame>
      <p:graphicFrame>
        <p:nvGraphicFramePr>
          <p:cNvPr id="5" name="Table 4"/>
          <p:cNvGraphicFramePr>
            <a:graphicFrameLocks noGrp="1"/>
          </p:cNvGraphicFramePr>
          <p:nvPr/>
        </p:nvGraphicFramePr>
        <p:xfrm>
          <a:off x="3347864" y="1395616"/>
          <a:ext cx="504056" cy="1097280"/>
        </p:xfrm>
        <a:graphic>
          <a:graphicData uri="http://schemas.openxmlformats.org/drawingml/2006/table">
            <a:tbl>
              <a:tblPr>
                <a:tableStyleId>{5C22544A-7EE6-4342-B048-85BDC9FD1C3A}</a:tableStyleId>
              </a:tblPr>
              <a:tblGrid>
                <a:gridCol w="504056"/>
              </a:tblGrid>
              <a:tr h="365299">
                <a:tc>
                  <a:txBody>
                    <a:bodyPr/>
                    <a:lstStyle/>
                    <a:p>
                      <a:r>
                        <a:rPr lang="en-US" dirty="0" smtClean="0">
                          <a:latin typeface="Arial Unicode MS"/>
                          <a:ea typeface="Arial Unicode MS"/>
                          <a:cs typeface="Arial Unicode MS"/>
                        </a:rPr>
                        <a:t>∆</a:t>
                      </a:r>
                      <a:r>
                        <a:rPr lang="en-US" dirty="0" smtClean="0"/>
                        <a:t>x</a:t>
                      </a:r>
                      <a:endParaRPr lang="en-NZ" dirty="0"/>
                    </a:p>
                  </a:txBody>
                  <a:tcPr>
                    <a:solidFill>
                      <a:schemeClr val="bg1"/>
                    </a:solidFill>
                  </a:tcPr>
                </a:tc>
              </a:tr>
              <a:tr h="365299">
                <a:tc>
                  <a:txBody>
                    <a:bodyPr/>
                    <a:lstStyle/>
                    <a:p>
                      <a:r>
                        <a:rPr lang="en-US" dirty="0" smtClean="0">
                          <a:latin typeface="+mn-lt"/>
                          <a:ea typeface="+mn-ea"/>
                          <a:cs typeface="+mn-cs"/>
                        </a:rPr>
                        <a:t>∆</a:t>
                      </a:r>
                      <a:r>
                        <a:rPr lang="en-US" dirty="0" smtClean="0"/>
                        <a:t>y</a:t>
                      </a:r>
                      <a:endParaRPr lang="en-NZ" dirty="0"/>
                    </a:p>
                  </a:txBody>
                  <a:tcPr>
                    <a:solidFill>
                      <a:schemeClr val="bg1"/>
                    </a:solidFill>
                  </a:tcPr>
                </a:tc>
              </a:tr>
              <a:tr h="365299">
                <a:tc>
                  <a:txBody>
                    <a:bodyPr/>
                    <a:lstStyle/>
                    <a:p>
                      <a:r>
                        <a:rPr lang="en-US" dirty="0" smtClean="0">
                          <a:latin typeface="+mn-lt"/>
                          <a:ea typeface="+mn-ea"/>
                          <a:cs typeface="+mn-cs"/>
                        </a:rPr>
                        <a:t>∆</a:t>
                      </a:r>
                      <a:r>
                        <a:rPr lang="en-US" b="0" dirty="0" smtClean="0"/>
                        <a:t>z</a:t>
                      </a:r>
                      <a:endParaRPr lang="en-NZ" b="0" dirty="0"/>
                    </a:p>
                  </a:txBody>
                  <a:tcPr>
                    <a:solidFill>
                      <a:schemeClr val="bg1"/>
                    </a:solidFill>
                  </a:tcPr>
                </a:tc>
              </a:tr>
            </a:tbl>
          </a:graphicData>
        </a:graphic>
      </p:graphicFrame>
      <p:graphicFrame>
        <p:nvGraphicFramePr>
          <p:cNvPr id="7" name="Table 6"/>
          <p:cNvGraphicFramePr>
            <a:graphicFrameLocks noGrp="1"/>
          </p:cNvGraphicFramePr>
          <p:nvPr/>
        </p:nvGraphicFramePr>
        <p:xfrm>
          <a:off x="2748136" y="1395616"/>
          <a:ext cx="311696" cy="109728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dirty="0" smtClean="0"/>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graphicFrame>
        <p:nvGraphicFramePr>
          <p:cNvPr id="8" name="Table 7"/>
          <p:cNvGraphicFramePr>
            <a:graphicFrameLocks noGrp="1"/>
          </p:cNvGraphicFramePr>
          <p:nvPr/>
        </p:nvGraphicFramePr>
        <p:xfrm>
          <a:off x="4139952" y="1395616"/>
          <a:ext cx="311696" cy="109728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dirty="0" smtClean="0"/>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sp>
        <p:nvSpPr>
          <p:cNvPr id="9" name="Double Bracket 8"/>
          <p:cNvSpPr/>
          <p:nvPr/>
        </p:nvSpPr>
        <p:spPr bwMode="auto">
          <a:xfrm>
            <a:off x="2051720" y="1467624"/>
            <a:ext cx="432048"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10" name="Double Bracket 9"/>
          <p:cNvSpPr/>
          <p:nvPr/>
        </p:nvSpPr>
        <p:spPr bwMode="auto">
          <a:xfrm>
            <a:off x="3347864" y="1467624"/>
            <a:ext cx="432048"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graphicFrame>
        <p:nvGraphicFramePr>
          <p:cNvPr id="13" name="Table 12"/>
          <p:cNvGraphicFramePr>
            <a:graphicFrameLocks noGrp="1"/>
          </p:cNvGraphicFramePr>
          <p:nvPr>
            <p:extLst/>
          </p:nvPr>
        </p:nvGraphicFramePr>
        <p:xfrm>
          <a:off x="3851920" y="2870097"/>
          <a:ext cx="504056" cy="1097280"/>
        </p:xfrm>
        <a:graphic>
          <a:graphicData uri="http://schemas.openxmlformats.org/drawingml/2006/table">
            <a:tbl>
              <a:tblPr>
                <a:tableStyleId>{5C22544A-7EE6-4342-B048-85BDC9FD1C3A}</a:tableStyleId>
              </a:tblPr>
              <a:tblGrid>
                <a:gridCol w="504056"/>
              </a:tblGrid>
              <a:tr h="365299">
                <a:tc>
                  <a:txBody>
                    <a:bodyPr/>
                    <a:lstStyle/>
                    <a:p>
                      <a:r>
                        <a:rPr lang="en-US" dirty="0" smtClean="0"/>
                        <a:t>x</a:t>
                      </a:r>
                      <a:endParaRPr lang="en-NZ" dirty="0"/>
                    </a:p>
                  </a:txBody>
                  <a:tcPr>
                    <a:solidFill>
                      <a:schemeClr val="bg1"/>
                    </a:solidFill>
                  </a:tcPr>
                </a:tc>
              </a:tr>
              <a:tr h="365299">
                <a:tc>
                  <a:txBody>
                    <a:bodyPr/>
                    <a:lstStyle/>
                    <a:p>
                      <a:r>
                        <a:rPr lang="en-US" dirty="0" smtClean="0"/>
                        <a:t>y</a:t>
                      </a:r>
                      <a:endParaRPr lang="en-NZ" dirty="0"/>
                    </a:p>
                  </a:txBody>
                  <a:tcPr>
                    <a:solidFill>
                      <a:schemeClr val="bg1"/>
                    </a:solidFill>
                  </a:tcPr>
                </a:tc>
              </a:tr>
              <a:tr h="365299">
                <a:tc>
                  <a:txBody>
                    <a:bodyPr/>
                    <a:lstStyle/>
                    <a:p>
                      <a:r>
                        <a:rPr lang="en-US" b="0" dirty="0" smtClean="0"/>
                        <a:t>z</a:t>
                      </a:r>
                      <a:endParaRPr lang="en-NZ" b="0" dirty="0"/>
                    </a:p>
                  </a:txBody>
                  <a:tcPr>
                    <a:solidFill>
                      <a:schemeClr val="bg1"/>
                    </a:solidFill>
                  </a:tcPr>
                </a:tc>
              </a:tr>
            </a:tbl>
          </a:graphicData>
        </a:graphic>
      </p:graphicFrame>
      <p:graphicFrame>
        <p:nvGraphicFramePr>
          <p:cNvPr id="14" name="Table 13"/>
          <p:cNvGraphicFramePr>
            <a:graphicFrameLocks noGrp="1"/>
          </p:cNvGraphicFramePr>
          <p:nvPr>
            <p:extLst/>
          </p:nvPr>
        </p:nvGraphicFramePr>
        <p:xfrm>
          <a:off x="5196408" y="2852936"/>
          <a:ext cx="959768" cy="1169289"/>
        </p:xfrm>
        <a:graphic>
          <a:graphicData uri="http://schemas.openxmlformats.org/drawingml/2006/table">
            <a:tbl>
              <a:tblPr>
                <a:tableStyleId>{5C22544A-7EE6-4342-B048-85BDC9FD1C3A}</a:tableStyleId>
              </a:tblPr>
              <a:tblGrid>
                <a:gridCol w="959768"/>
              </a:tblGrid>
              <a:tr h="389763">
                <a:tc>
                  <a:txBody>
                    <a:bodyPr/>
                    <a:lstStyle/>
                    <a:p>
                      <a:r>
                        <a:rPr lang="en-US" dirty="0" smtClean="0"/>
                        <a:t>x </a:t>
                      </a:r>
                      <a:r>
                        <a:rPr lang="en-US" dirty="0" smtClean="0">
                          <a:latin typeface="Arial Unicode MS"/>
                          <a:ea typeface="Arial Unicode MS"/>
                          <a:cs typeface="Arial Unicode MS"/>
                        </a:rPr>
                        <a:t>∙ </a:t>
                      </a:r>
                      <a:r>
                        <a:rPr lang="en-US" dirty="0" err="1" smtClean="0">
                          <a:latin typeface="Arial Unicode MS"/>
                          <a:ea typeface="Arial Unicode MS"/>
                          <a:cs typeface="Arial Unicode MS"/>
                        </a:rPr>
                        <a:t>s</a:t>
                      </a:r>
                      <a:r>
                        <a:rPr lang="en-US" baseline="-25000" dirty="0" err="1" smtClean="0">
                          <a:latin typeface="Arial Unicode MS"/>
                          <a:ea typeface="Arial Unicode MS"/>
                          <a:cs typeface="Arial Unicode MS"/>
                        </a:rPr>
                        <a:t>x</a:t>
                      </a:r>
                      <a:endParaRPr lang="en-NZ" baseline="-25000" dirty="0"/>
                    </a:p>
                  </a:txBody>
                  <a:tcPr>
                    <a:solidFill>
                      <a:schemeClr val="bg1"/>
                    </a:solidFill>
                  </a:tcPr>
                </a:tc>
              </a:tr>
              <a:tr h="389763">
                <a:tc>
                  <a:txBody>
                    <a:bodyPr/>
                    <a:lstStyle/>
                    <a:p>
                      <a:r>
                        <a:rPr lang="en-US" dirty="0" smtClean="0"/>
                        <a:t>y </a:t>
                      </a:r>
                      <a:r>
                        <a:rPr lang="en-US" dirty="0" smtClean="0">
                          <a:latin typeface="+mn-lt"/>
                          <a:ea typeface="+mn-ea"/>
                          <a:cs typeface="+mn-cs"/>
                        </a:rPr>
                        <a:t>∙ </a:t>
                      </a:r>
                      <a:r>
                        <a:rPr lang="en-US" dirty="0" err="1" smtClean="0">
                          <a:latin typeface="+mn-lt"/>
                          <a:ea typeface="+mn-ea"/>
                          <a:cs typeface="+mn-cs"/>
                        </a:rPr>
                        <a:t>s</a:t>
                      </a:r>
                      <a:r>
                        <a:rPr lang="en-US" baseline="-25000" dirty="0" err="1" smtClean="0">
                          <a:latin typeface="+mn-lt"/>
                          <a:ea typeface="+mn-ea"/>
                          <a:cs typeface="+mn-cs"/>
                        </a:rPr>
                        <a:t>y</a:t>
                      </a:r>
                      <a:endParaRPr lang="en-NZ" baseline="-25000" dirty="0"/>
                    </a:p>
                  </a:txBody>
                  <a:tcPr>
                    <a:solidFill>
                      <a:schemeClr val="bg1"/>
                    </a:solidFill>
                  </a:tcPr>
                </a:tc>
              </a:tr>
              <a:tr h="389763">
                <a:tc>
                  <a:txBody>
                    <a:bodyPr/>
                    <a:lstStyle/>
                    <a:p>
                      <a:r>
                        <a:rPr lang="en-US" b="0" dirty="0" smtClean="0"/>
                        <a:t>z </a:t>
                      </a:r>
                      <a:r>
                        <a:rPr lang="en-US" dirty="0" smtClean="0">
                          <a:latin typeface="+mn-lt"/>
                          <a:ea typeface="+mn-ea"/>
                          <a:cs typeface="+mn-cs"/>
                        </a:rPr>
                        <a:t>∙ </a:t>
                      </a:r>
                      <a:r>
                        <a:rPr lang="en-US" dirty="0" err="1" smtClean="0">
                          <a:latin typeface="+mn-lt"/>
                          <a:ea typeface="+mn-ea"/>
                          <a:cs typeface="+mn-cs"/>
                        </a:rPr>
                        <a:t>s</a:t>
                      </a:r>
                      <a:r>
                        <a:rPr lang="en-US" baseline="-25000" dirty="0" err="1" smtClean="0">
                          <a:latin typeface="+mn-lt"/>
                          <a:ea typeface="+mn-ea"/>
                          <a:cs typeface="+mn-cs"/>
                        </a:rPr>
                        <a:t>z</a:t>
                      </a:r>
                      <a:endParaRPr lang="en-NZ" b="0" baseline="-25000" dirty="0"/>
                    </a:p>
                  </a:txBody>
                  <a:tcPr>
                    <a:solidFill>
                      <a:schemeClr val="bg1"/>
                    </a:solidFill>
                  </a:tcPr>
                </a:tc>
              </a:tr>
            </a:tbl>
          </a:graphicData>
        </a:graphic>
      </p:graphicFrame>
      <p:graphicFrame>
        <p:nvGraphicFramePr>
          <p:cNvPr id="17" name="Table 16"/>
          <p:cNvGraphicFramePr>
            <a:graphicFrameLocks noGrp="1"/>
          </p:cNvGraphicFramePr>
          <p:nvPr/>
        </p:nvGraphicFramePr>
        <p:xfrm>
          <a:off x="4716016" y="1395616"/>
          <a:ext cx="720080" cy="1097280"/>
        </p:xfrm>
        <a:graphic>
          <a:graphicData uri="http://schemas.openxmlformats.org/drawingml/2006/table">
            <a:tbl>
              <a:tblPr>
                <a:tableStyleId>{5C22544A-7EE6-4342-B048-85BDC9FD1C3A}</a:tableStyleId>
              </a:tblPr>
              <a:tblGrid>
                <a:gridCol w="720080"/>
              </a:tblGrid>
              <a:tr h="365299">
                <a:tc>
                  <a:txBody>
                    <a:bodyPr/>
                    <a:lstStyle/>
                    <a:p>
                      <a:r>
                        <a:rPr lang="en-US" dirty="0" smtClean="0">
                          <a:latin typeface="Arial Unicode MS"/>
                          <a:ea typeface="Arial Unicode MS"/>
                          <a:cs typeface="Arial Unicode MS"/>
                        </a:rPr>
                        <a:t>x+∆</a:t>
                      </a:r>
                      <a:r>
                        <a:rPr lang="en-US" dirty="0" smtClean="0"/>
                        <a:t>x</a:t>
                      </a:r>
                      <a:endParaRPr lang="en-NZ" dirty="0"/>
                    </a:p>
                  </a:txBody>
                  <a:tcPr>
                    <a:solidFill>
                      <a:schemeClr val="bg1"/>
                    </a:solidFill>
                  </a:tcPr>
                </a:tc>
              </a:tr>
              <a:tr h="365299">
                <a:tc>
                  <a:txBody>
                    <a:bodyPr/>
                    <a:lstStyle/>
                    <a:p>
                      <a:r>
                        <a:rPr lang="en-US" dirty="0" smtClean="0">
                          <a:latin typeface="+mn-lt"/>
                          <a:ea typeface="+mn-ea"/>
                          <a:cs typeface="+mn-cs"/>
                        </a:rPr>
                        <a:t>y+∆</a:t>
                      </a:r>
                      <a:r>
                        <a:rPr lang="en-US" dirty="0" smtClean="0"/>
                        <a:t>y</a:t>
                      </a:r>
                      <a:endParaRPr lang="en-NZ" dirty="0"/>
                    </a:p>
                  </a:txBody>
                  <a:tcPr>
                    <a:solidFill>
                      <a:schemeClr val="bg1"/>
                    </a:solidFill>
                  </a:tcPr>
                </a:tc>
              </a:tr>
              <a:tr h="365299">
                <a:tc>
                  <a:txBody>
                    <a:bodyPr/>
                    <a:lstStyle/>
                    <a:p>
                      <a:r>
                        <a:rPr lang="en-US" dirty="0" smtClean="0">
                          <a:latin typeface="+mn-lt"/>
                          <a:ea typeface="+mn-ea"/>
                          <a:cs typeface="+mn-cs"/>
                        </a:rPr>
                        <a:t>z+∆</a:t>
                      </a:r>
                      <a:r>
                        <a:rPr lang="en-US" b="0" dirty="0" smtClean="0"/>
                        <a:t>z</a:t>
                      </a:r>
                      <a:endParaRPr lang="en-NZ" b="0" dirty="0"/>
                    </a:p>
                  </a:txBody>
                  <a:tcPr>
                    <a:solidFill>
                      <a:schemeClr val="bg1"/>
                    </a:solidFill>
                  </a:tcPr>
                </a:tc>
              </a:tr>
            </a:tbl>
          </a:graphicData>
        </a:graphic>
      </p:graphicFrame>
      <p:graphicFrame>
        <p:nvGraphicFramePr>
          <p:cNvPr id="15" name="Table 14"/>
          <p:cNvGraphicFramePr>
            <a:graphicFrameLocks noGrp="1"/>
          </p:cNvGraphicFramePr>
          <p:nvPr>
            <p:extLst/>
          </p:nvPr>
        </p:nvGraphicFramePr>
        <p:xfrm>
          <a:off x="3324200" y="2870097"/>
          <a:ext cx="311696" cy="109728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sz="1800" dirty="0" smtClean="0">
                          <a:sym typeface="Symbol"/>
                        </a:rPr>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graphicFrame>
        <p:nvGraphicFramePr>
          <p:cNvPr id="16" name="Table 15"/>
          <p:cNvGraphicFramePr>
            <a:graphicFrameLocks noGrp="1"/>
          </p:cNvGraphicFramePr>
          <p:nvPr>
            <p:extLst/>
          </p:nvPr>
        </p:nvGraphicFramePr>
        <p:xfrm>
          <a:off x="4572000" y="2852936"/>
          <a:ext cx="311696" cy="109728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dirty="0" smtClean="0"/>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sp>
        <p:nvSpPr>
          <p:cNvPr id="11" name="Double Bracket 10"/>
          <p:cNvSpPr/>
          <p:nvPr/>
        </p:nvSpPr>
        <p:spPr bwMode="auto">
          <a:xfrm>
            <a:off x="4644008" y="1467624"/>
            <a:ext cx="792088"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18" name="Double Bracket 17"/>
          <p:cNvSpPr/>
          <p:nvPr/>
        </p:nvSpPr>
        <p:spPr bwMode="auto">
          <a:xfrm>
            <a:off x="1160369" y="2891700"/>
            <a:ext cx="2183774" cy="1108923"/>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19" name="Double Bracket 18"/>
          <p:cNvSpPr/>
          <p:nvPr/>
        </p:nvSpPr>
        <p:spPr bwMode="auto">
          <a:xfrm>
            <a:off x="3779912" y="2942105"/>
            <a:ext cx="432048"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20" name="Double Bracket 19"/>
          <p:cNvSpPr/>
          <p:nvPr/>
        </p:nvSpPr>
        <p:spPr bwMode="auto">
          <a:xfrm>
            <a:off x="5108460" y="2942105"/>
            <a:ext cx="871297"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graphicFrame>
        <p:nvGraphicFramePr>
          <p:cNvPr id="21" name="Table 20"/>
          <p:cNvGraphicFramePr>
            <a:graphicFrameLocks noGrp="1"/>
          </p:cNvGraphicFramePr>
          <p:nvPr>
            <p:extLst/>
          </p:nvPr>
        </p:nvGraphicFramePr>
        <p:xfrm>
          <a:off x="1799896" y="4954880"/>
          <a:ext cx="1836000" cy="1097280"/>
        </p:xfrm>
        <a:graphic>
          <a:graphicData uri="http://schemas.openxmlformats.org/drawingml/2006/table">
            <a:tbl>
              <a:tblPr>
                <a:tableStyleId>{5C22544A-7EE6-4342-B048-85BDC9FD1C3A}</a:tableStyleId>
              </a:tblPr>
              <a:tblGrid>
                <a:gridCol w="396000"/>
                <a:gridCol w="684000"/>
                <a:gridCol w="756000"/>
              </a:tblGrid>
              <a:tr h="365299">
                <a:tc>
                  <a:txBody>
                    <a:bodyPr/>
                    <a:lstStyle/>
                    <a:p>
                      <a:pPr algn="ctr"/>
                      <a:r>
                        <a:rPr lang="en-NZ" dirty="0" smtClean="0"/>
                        <a:t>1</a:t>
                      </a:r>
                      <a:endParaRPr lang="en-NZ" dirty="0"/>
                    </a:p>
                  </a:txBody>
                  <a:tcPr>
                    <a:solidFill>
                      <a:schemeClr val="bg1"/>
                    </a:solidFill>
                  </a:tcPr>
                </a:tc>
                <a:tc>
                  <a:txBody>
                    <a:bodyPr/>
                    <a:lstStyle/>
                    <a:p>
                      <a:pPr algn="ctr"/>
                      <a:r>
                        <a:rPr lang="en-NZ" dirty="0" smtClean="0"/>
                        <a:t>0</a:t>
                      </a:r>
                      <a:endParaRPr lang="en-NZ" dirty="0"/>
                    </a:p>
                  </a:txBody>
                  <a:tcPr>
                    <a:solidFill>
                      <a:schemeClr val="bg1"/>
                    </a:solidFill>
                  </a:tcPr>
                </a:tc>
                <a:tc>
                  <a:txBody>
                    <a:bodyPr/>
                    <a:lstStyle/>
                    <a:p>
                      <a:pPr algn="ctr"/>
                      <a:r>
                        <a:rPr lang="en-NZ" dirty="0" smtClean="0"/>
                        <a:t>0</a:t>
                      </a:r>
                      <a:endParaRPr lang="en-NZ" dirty="0"/>
                    </a:p>
                  </a:txBody>
                  <a:tcPr>
                    <a:solidFill>
                      <a:schemeClr val="bg1"/>
                    </a:solidFill>
                  </a:tcPr>
                </a:tc>
              </a:tr>
              <a:tr h="365299">
                <a:tc>
                  <a:txBody>
                    <a:bodyPr/>
                    <a:lstStyle/>
                    <a:p>
                      <a:pPr algn="ctr"/>
                      <a:r>
                        <a:rPr lang="en-NZ" dirty="0" smtClean="0"/>
                        <a:t>0</a:t>
                      </a:r>
                      <a:endParaRPr lang="en-NZ" dirty="0"/>
                    </a:p>
                  </a:txBody>
                  <a:tcPr>
                    <a:solidFill>
                      <a:schemeClr val="bg1"/>
                    </a:solidFill>
                  </a:tcPr>
                </a:tc>
                <a:tc>
                  <a:txBody>
                    <a:bodyPr/>
                    <a:lstStyle/>
                    <a:p>
                      <a:pPr algn="ctr"/>
                      <a:r>
                        <a:rPr lang="en-NZ" dirty="0" err="1" smtClean="0"/>
                        <a:t>cos</a:t>
                      </a:r>
                      <a:r>
                        <a:rPr lang="el-GR" dirty="0" smtClean="0">
                          <a:latin typeface="Arial Unicode MS"/>
                          <a:ea typeface="Arial Unicode MS"/>
                          <a:cs typeface="Arial Unicode MS"/>
                        </a:rPr>
                        <a:t>θ</a:t>
                      </a:r>
                      <a:endParaRPr lang="en-NZ" dirty="0"/>
                    </a:p>
                  </a:txBody>
                  <a:tcPr>
                    <a:solidFill>
                      <a:schemeClr val="bg1"/>
                    </a:solidFill>
                  </a:tcPr>
                </a:tc>
                <a:tc>
                  <a:txBody>
                    <a:bodyPr/>
                    <a:lstStyle/>
                    <a:p>
                      <a:pPr algn="ctr"/>
                      <a:r>
                        <a:rPr lang="en-NZ" dirty="0" smtClean="0">
                          <a:latin typeface="+mn-lt"/>
                          <a:ea typeface="+mn-ea"/>
                          <a:cs typeface="+mn-cs"/>
                        </a:rPr>
                        <a:t>-sin</a:t>
                      </a:r>
                      <a:r>
                        <a:rPr lang="el-GR" dirty="0" smtClean="0">
                          <a:latin typeface="+mn-lt"/>
                          <a:ea typeface="+mn-ea"/>
                          <a:cs typeface="+mn-cs"/>
                        </a:rPr>
                        <a:t>θ</a:t>
                      </a:r>
                      <a:endParaRPr lang="en-NZ" dirty="0"/>
                    </a:p>
                  </a:txBody>
                  <a:tcPr>
                    <a:solidFill>
                      <a:schemeClr val="bg1"/>
                    </a:solidFill>
                  </a:tcPr>
                </a:tc>
              </a:tr>
              <a:tr h="365299">
                <a:tc>
                  <a:txBody>
                    <a:bodyPr/>
                    <a:lstStyle/>
                    <a:p>
                      <a:pPr algn="ctr"/>
                      <a:r>
                        <a:rPr lang="en-US" b="0" dirty="0" smtClean="0"/>
                        <a:t>0</a:t>
                      </a:r>
                      <a:endParaRPr lang="en-NZ" b="0" dirty="0"/>
                    </a:p>
                  </a:txBody>
                  <a:tcPr>
                    <a:solidFill>
                      <a:schemeClr val="bg1"/>
                    </a:solidFill>
                  </a:tcPr>
                </a:tc>
                <a:tc>
                  <a:txBody>
                    <a:bodyPr/>
                    <a:lstStyle/>
                    <a:p>
                      <a:pPr algn="ctr"/>
                      <a:r>
                        <a:rPr lang="en-NZ" dirty="0" smtClean="0"/>
                        <a:t>sin</a:t>
                      </a:r>
                      <a:r>
                        <a:rPr lang="el-GR" dirty="0" smtClean="0">
                          <a:latin typeface="+mn-lt"/>
                          <a:ea typeface="+mn-ea"/>
                          <a:cs typeface="+mn-cs"/>
                        </a:rPr>
                        <a:t>θ</a:t>
                      </a:r>
                      <a:endParaRPr lang="en-NZ" b="0" dirty="0"/>
                    </a:p>
                  </a:txBody>
                  <a:tcPr>
                    <a:solidFill>
                      <a:schemeClr val="bg1"/>
                    </a:solidFill>
                  </a:tcPr>
                </a:tc>
                <a:tc>
                  <a:txBody>
                    <a:bodyPr/>
                    <a:lstStyle/>
                    <a:p>
                      <a:pPr algn="ctr"/>
                      <a:r>
                        <a:rPr lang="en-NZ" dirty="0" err="1" smtClean="0"/>
                        <a:t>cos</a:t>
                      </a:r>
                      <a:r>
                        <a:rPr lang="el-GR" dirty="0" smtClean="0">
                          <a:latin typeface="+mn-lt"/>
                          <a:ea typeface="+mn-ea"/>
                          <a:cs typeface="+mn-cs"/>
                        </a:rPr>
                        <a:t>θ</a:t>
                      </a:r>
                      <a:endParaRPr lang="en-NZ" b="0" dirty="0"/>
                    </a:p>
                  </a:txBody>
                  <a:tcPr>
                    <a:solidFill>
                      <a:schemeClr val="bg1"/>
                    </a:solidFill>
                  </a:tcPr>
                </a:tc>
              </a:tr>
            </a:tbl>
          </a:graphicData>
        </a:graphic>
      </p:graphicFrame>
      <p:graphicFrame>
        <p:nvGraphicFramePr>
          <p:cNvPr id="22" name="Table 21"/>
          <p:cNvGraphicFramePr>
            <a:graphicFrameLocks noGrp="1"/>
          </p:cNvGraphicFramePr>
          <p:nvPr/>
        </p:nvGraphicFramePr>
        <p:xfrm>
          <a:off x="4355976" y="4954880"/>
          <a:ext cx="504056" cy="1097280"/>
        </p:xfrm>
        <a:graphic>
          <a:graphicData uri="http://schemas.openxmlformats.org/drawingml/2006/table">
            <a:tbl>
              <a:tblPr>
                <a:tableStyleId>{5C22544A-7EE6-4342-B048-85BDC9FD1C3A}</a:tableStyleId>
              </a:tblPr>
              <a:tblGrid>
                <a:gridCol w="504056"/>
              </a:tblGrid>
              <a:tr h="365299">
                <a:tc>
                  <a:txBody>
                    <a:bodyPr/>
                    <a:lstStyle/>
                    <a:p>
                      <a:r>
                        <a:rPr lang="en-US" dirty="0" smtClean="0"/>
                        <a:t>x</a:t>
                      </a:r>
                      <a:endParaRPr lang="en-NZ" dirty="0"/>
                    </a:p>
                  </a:txBody>
                  <a:tcPr>
                    <a:solidFill>
                      <a:schemeClr val="bg1"/>
                    </a:solidFill>
                  </a:tcPr>
                </a:tc>
              </a:tr>
              <a:tr h="365299">
                <a:tc>
                  <a:txBody>
                    <a:bodyPr/>
                    <a:lstStyle/>
                    <a:p>
                      <a:r>
                        <a:rPr lang="en-US" dirty="0" smtClean="0"/>
                        <a:t>y</a:t>
                      </a:r>
                      <a:endParaRPr lang="en-NZ" dirty="0"/>
                    </a:p>
                  </a:txBody>
                  <a:tcPr>
                    <a:solidFill>
                      <a:schemeClr val="bg1"/>
                    </a:solidFill>
                  </a:tcPr>
                </a:tc>
              </a:tr>
              <a:tr h="365299">
                <a:tc>
                  <a:txBody>
                    <a:bodyPr/>
                    <a:lstStyle/>
                    <a:p>
                      <a:r>
                        <a:rPr lang="en-US" b="0" dirty="0" smtClean="0"/>
                        <a:t>z</a:t>
                      </a:r>
                      <a:endParaRPr lang="en-NZ" b="0" dirty="0"/>
                    </a:p>
                  </a:txBody>
                  <a:tcPr>
                    <a:solidFill>
                      <a:schemeClr val="bg1"/>
                    </a:solidFill>
                  </a:tcPr>
                </a:tc>
              </a:tr>
            </a:tbl>
          </a:graphicData>
        </a:graphic>
      </p:graphicFrame>
      <p:graphicFrame>
        <p:nvGraphicFramePr>
          <p:cNvPr id="24" name="Table 23"/>
          <p:cNvGraphicFramePr>
            <a:graphicFrameLocks noGrp="1"/>
          </p:cNvGraphicFramePr>
          <p:nvPr/>
        </p:nvGraphicFramePr>
        <p:xfrm>
          <a:off x="5004048" y="4937720"/>
          <a:ext cx="311696" cy="109728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dirty="0" smtClean="0"/>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sp>
        <p:nvSpPr>
          <p:cNvPr id="25" name="Double Bracket 24"/>
          <p:cNvSpPr/>
          <p:nvPr/>
        </p:nvSpPr>
        <p:spPr bwMode="auto">
          <a:xfrm>
            <a:off x="1590869" y="4976483"/>
            <a:ext cx="2217846" cy="1108923"/>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26" name="Double Bracket 25"/>
          <p:cNvSpPr/>
          <p:nvPr/>
        </p:nvSpPr>
        <p:spPr bwMode="auto">
          <a:xfrm>
            <a:off x="4283968" y="5026888"/>
            <a:ext cx="432048"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graphicFrame>
        <p:nvGraphicFramePr>
          <p:cNvPr id="28" name="Table 27"/>
          <p:cNvGraphicFramePr>
            <a:graphicFrameLocks noGrp="1"/>
          </p:cNvGraphicFramePr>
          <p:nvPr/>
        </p:nvGraphicFramePr>
        <p:xfrm>
          <a:off x="5364088" y="4937720"/>
          <a:ext cx="2520280" cy="1097280"/>
        </p:xfrm>
        <a:graphic>
          <a:graphicData uri="http://schemas.openxmlformats.org/drawingml/2006/table">
            <a:tbl>
              <a:tblPr>
                <a:tableStyleId>{5C22544A-7EE6-4342-B048-85BDC9FD1C3A}</a:tableStyleId>
              </a:tblPr>
              <a:tblGrid>
                <a:gridCol w="2520280"/>
              </a:tblGrid>
              <a:tr h="365299">
                <a:tc>
                  <a:txBody>
                    <a:bodyPr/>
                    <a:lstStyle/>
                    <a:p>
                      <a:pPr algn="ctr"/>
                      <a:r>
                        <a:rPr lang="en-NZ" dirty="0" smtClean="0"/>
                        <a:t>1x + 0y + 0z</a:t>
                      </a:r>
                      <a:endParaRPr lang="en-NZ" dirty="0"/>
                    </a:p>
                  </a:txBody>
                  <a:tcPr>
                    <a:solidFill>
                      <a:schemeClr val="bg1"/>
                    </a:solidFill>
                  </a:tcPr>
                </a:tc>
              </a:tr>
              <a:tr h="36529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dirty="0" smtClean="0"/>
                        <a:t>0x + </a:t>
                      </a:r>
                      <a:r>
                        <a:rPr lang="en-NZ" dirty="0" err="1" smtClean="0"/>
                        <a:t>cos</a:t>
                      </a:r>
                      <a:r>
                        <a:rPr lang="el-GR" dirty="0" smtClean="0">
                          <a:latin typeface="+mn-lt"/>
                          <a:ea typeface="+mn-ea"/>
                          <a:cs typeface="+mn-cs"/>
                        </a:rPr>
                        <a:t>θ</a:t>
                      </a:r>
                      <a:r>
                        <a:rPr lang="en-NZ" dirty="0" smtClean="0">
                          <a:latin typeface="+mn-lt"/>
                          <a:ea typeface="+mn-ea"/>
                          <a:cs typeface="+mn-cs"/>
                        </a:rPr>
                        <a:t>y – sin</a:t>
                      </a:r>
                      <a:r>
                        <a:rPr lang="el-GR" dirty="0" smtClean="0">
                          <a:latin typeface="+mn-lt"/>
                          <a:ea typeface="+mn-ea"/>
                          <a:cs typeface="+mn-cs"/>
                        </a:rPr>
                        <a:t>θ</a:t>
                      </a:r>
                      <a:r>
                        <a:rPr lang="en-NZ" dirty="0" smtClean="0">
                          <a:latin typeface="+mn-lt"/>
                          <a:ea typeface="+mn-ea"/>
                          <a:cs typeface="+mn-cs"/>
                        </a:rPr>
                        <a:t>z</a:t>
                      </a:r>
                      <a:endParaRPr lang="en-NZ" dirty="0"/>
                    </a:p>
                  </a:txBody>
                  <a:tcPr>
                    <a:solidFill>
                      <a:schemeClr val="bg1"/>
                    </a:solidFill>
                  </a:tcPr>
                </a:tc>
              </a:tr>
              <a:tr h="36529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t>0x + </a:t>
                      </a:r>
                      <a:r>
                        <a:rPr lang="en-NZ" dirty="0" smtClean="0">
                          <a:latin typeface="+mn-lt"/>
                          <a:ea typeface="+mn-ea"/>
                          <a:cs typeface="+mn-cs"/>
                        </a:rPr>
                        <a:t>sin</a:t>
                      </a:r>
                      <a:r>
                        <a:rPr lang="el-GR" dirty="0" smtClean="0">
                          <a:latin typeface="+mn-lt"/>
                          <a:ea typeface="+mn-ea"/>
                          <a:cs typeface="+mn-cs"/>
                        </a:rPr>
                        <a:t>θ</a:t>
                      </a:r>
                      <a:r>
                        <a:rPr lang="en-NZ" dirty="0" smtClean="0">
                          <a:latin typeface="+mn-lt"/>
                          <a:ea typeface="+mn-ea"/>
                          <a:cs typeface="+mn-cs"/>
                        </a:rPr>
                        <a:t>y + </a:t>
                      </a:r>
                      <a:r>
                        <a:rPr lang="en-NZ" dirty="0" err="1" smtClean="0">
                          <a:latin typeface="+mn-lt"/>
                          <a:ea typeface="+mn-ea"/>
                          <a:cs typeface="+mn-cs"/>
                        </a:rPr>
                        <a:t>cos</a:t>
                      </a:r>
                      <a:r>
                        <a:rPr lang="el-GR" dirty="0" smtClean="0">
                          <a:latin typeface="+mn-lt"/>
                          <a:ea typeface="+mn-ea"/>
                          <a:cs typeface="+mn-cs"/>
                        </a:rPr>
                        <a:t>θ</a:t>
                      </a:r>
                      <a:r>
                        <a:rPr lang="en-NZ" dirty="0" smtClean="0">
                          <a:latin typeface="+mn-lt"/>
                          <a:ea typeface="+mn-ea"/>
                          <a:cs typeface="+mn-cs"/>
                        </a:rPr>
                        <a:t>z</a:t>
                      </a:r>
                      <a:endParaRPr lang="en-NZ" b="0" dirty="0"/>
                    </a:p>
                  </a:txBody>
                  <a:tcPr>
                    <a:solidFill>
                      <a:schemeClr val="bg1"/>
                    </a:solidFill>
                  </a:tcPr>
                </a:tc>
              </a:tr>
            </a:tbl>
          </a:graphicData>
        </a:graphic>
      </p:graphicFrame>
      <p:sp>
        <p:nvSpPr>
          <p:cNvPr id="27" name="Double Bracket 26"/>
          <p:cNvSpPr/>
          <p:nvPr/>
        </p:nvSpPr>
        <p:spPr bwMode="auto">
          <a:xfrm>
            <a:off x="5580112" y="5013176"/>
            <a:ext cx="2160240"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graphicFrame>
        <p:nvGraphicFramePr>
          <p:cNvPr id="29" name="Table 28"/>
          <p:cNvGraphicFramePr>
            <a:graphicFrameLocks noGrp="1"/>
          </p:cNvGraphicFramePr>
          <p:nvPr/>
        </p:nvGraphicFramePr>
        <p:xfrm>
          <a:off x="3828256" y="4941168"/>
          <a:ext cx="311696" cy="112776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sz="2000" dirty="0" smtClean="0">
                          <a:sym typeface="Symbol"/>
                        </a:rPr>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sp>
        <p:nvSpPr>
          <p:cNvPr id="31" name="Rounded Rectangular Callout 30"/>
          <p:cNvSpPr/>
          <p:nvPr/>
        </p:nvSpPr>
        <p:spPr bwMode="auto">
          <a:xfrm>
            <a:off x="6228184" y="4074892"/>
            <a:ext cx="2448272" cy="432048"/>
          </a:xfrm>
          <a:prstGeom prst="wedgeRoundRectCallout">
            <a:avLst>
              <a:gd name="adj1" fmla="val -75433"/>
              <a:gd name="adj2" fmla="val 46823"/>
              <a:gd name="adj3" fmla="val 16667"/>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2000" dirty="0" smtClean="0"/>
              <a:t>matrix multiplication</a:t>
            </a:r>
          </a:p>
        </p:txBody>
      </p:sp>
      <p:graphicFrame>
        <p:nvGraphicFramePr>
          <p:cNvPr id="32" name="Table 31"/>
          <p:cNvGraphicFramePr>
            <a:graphicFrameLocks noGrp="1"/>
          </p:cNvGraphicFramePr>
          <p:nvPr>
            <p:extLst/>
          </p:nvPr>
        </p:nvGraphicFramePr>
        <p:xfrm>
          <a:off x="1403648" y="2935383"/>
          <a:ext cx="1836000" cy="1097280"/>
        </p:xfrm>
        <a:graphic>
          <a:graphicData uri="http://schemas.openxmlformats.org/drawingml/2006/table">
            <a:tbl>
              <a:tblPr>
                <a:tableStyleId>{5C22544A-7EE6-4342-B048-85BDC9FD1C3A}</a:tableStyleId>
              </a:tblPr>
              <a:tblGrid>
                <a:gridCol w="396000"/>
                <a:gridCol w="684000"/>
                <a:gridCol w="756000"/>
              </a:tblGrid>
              <a:tr h="365299">
                <a:tc>
                  <a:txBody>
                    <a:bodyPr/>
                    <a:lstStyle/>
                    <a:p>
                      <a:pPr algn="ctr"/>
                      <a:r>
                        <a:rPr lang="en-NZ" dirty="0" err="1" smtClean="0"/>
                        <a:t>s</a:t>
                      </a:r>
                      <a:r>
                        <a:rPr lang="en-NZ" baseline="-25000" dirty="0" err="1" smtClean="0"/>
                        <a:t>x</a:t>
                      </a:r>
                      <a:endParaRPr lang="en-NZ" baseline="-25000" dirty="0"/>
                    </a:p>
                  </a:txBody>
                  <a:tcPr>
                    <a:solidFill>
                      <a:schemeClr val="bg1"/>
                    </a:solidFill>
                  </a:tcPr>
                </a:tc>
                <a:tc>
                  <a:txBody>
                    <a:bodyPr/>
                    <a:lstStyle/>
                    <a:p>
                      <a:pPr algn="ctr"/>
                      <a:r>
                        <a:rPr lang="en-NZ" dirty="0" smtClean="0"/>
                        <a:t>0</a:t>
                      </a:r>
                      <a:endParaRPr lang="en-NZ" dirty="0"/>
                    </a:p>
                  </a:txBody>
                  <a:tcPr>
                    <a:solidFill>
                      <a:schemeClr val="bg1"/>
                    </a:solidFill>
                  </a:tcPr>
                </a:tc>
                <a:tc>
                  <a:txBody>
                    <a:bodyPr/>
                    <a:lstStyle/>
                    <a:p>
                      <a:pPr algn="ctr"/>
                      <a:r>
                        <a:rPr lang="en-NZ" dirty="0" smtClean="0"/>
                        <a:t>0</a:t>
                      </a:r>
                      <a:endParaRPr lang="en-NZ" dirty="0"/>
                    </a:p>
                  </a:txBody>
                  <a:tcPr>
                    <a:solidFill>
                      <a:schemeClr val="bg1"/>
                    </a:solidFill>
                  </a:tcPr>
                </a:tc>
              </a:tr>
              <a:tr h="365299">
                <a:tc>
                  <a:txBody>
                    <a:bodyPr/>
                    <a:lstStyle/>
                    <a:p>
                      <a:pPr algn="ctr"/>
                      <a:r>
                        <a:rPr lang="en-NZ" dirty="0" smtClean="0"/>
                        <a:t>0</a:t>
                      </a:r>
                      <a:endParaRPr lang="en-NZ" dirty="0"/>
                    </a:p>
                  </a:txBody>
                  <a:tcPr>
                    <a:solidFill>
                      <a:schemeClr val="bg1"/>
                    </a:solidFill>
                  </a:tcPr>
                </a:tc>
                <a:tc>
                  <a:txBody>
                    <a:bodyPr/>
                    <a:lstStyle/>
                    <a:p>
                      <a:pPr algn="ctr"/>
                      <a:r>
                        <a:rPr lang="en-NZ" dirty="0" err="1" smtClean="0"/>
                        <a:t>s</a:t>
                      </a:r>
                      <a:r>
                        <a:rPr lang="en-NZ" baseline="-25000" dirty="0" err="1" smtClean="0"/>
                        <a:t>y</a:t>
                      </a:r>
                      <a:endParaRPr lang="en-NZ" baseline="-25000" dirty="0"/>
                    </a:p>
                  </a:txBody>
                  <a:tcPr>
                    <a:solidFill>
                      <a:schemeClr val="bg1"/>
                    </a:solidFill>
                  </a:tcPr>
                </a:tc>
                <a:tc>
                  <a:txBody>
                    <a:bodyPr/>
                    <a:lstStyle/>
                    <a:p>
                      <a:pPr algn="ctr"/>
                      <a:r>
                        <a:rPr lang="en-NZ" dirty="0" smtClean="0">
                          <a:latin typeface="+mn-lt"/>
                          <a:ea typeface="+mn-ea"/>
                          <a:cs typeface="+mn-cs"/>
                        </a:rPr>
                        <a:t>0</a:t>
                      </a:r>
                      <a:endParaRPr lang="en-NZ" dirty="0"/>
                    </a:p>
                  </a:txBody>
                  <a:tcPr>
                    <a:solidFill>
                      <a:schemeClr val="bg1"/>
                    </a:solidFill>
                  </a:tcPr>
                </a:tc>
              </a:tr>
              <a:tr h="365299">
                <a:tc>
                  <a:txBody>
                    <a:bodyPr/>
                    <a:lstStyle/>
                    <a:p>
                      <a:pPr algn="ctr"/>
                      <a:r>
                        <a:rPr lang="en-US" b="0" dirty="0" smtClean="0"/>
                        <a:t>0</a:t>
                      </a:r>
                      <a:endParaRPr lang="en-NZ" b="0" dirty="0"/>
                    </a:p>
                  </a:txBody>
                  <a:tcPr>
                    <a:solidFill>
                      <a:schemeClr val="bg1"/>
                    </a:solidFill>
                  </a:tcPr>
                </a:tc>
                <a:tc>
                  <a:txBody>
                    <a:bodyPr/>
                    <a:lstStyle/>
                    <a:p>
                      <a:pPr algn="ctr"/>
                      <a:r>
                        <a:rPr lang="en-NZ" b="0" dirty="0" smtClean="0"/>
                        <a:t>0</a:t>
                      </a:r>
                      <a:endParaRPr lang="en-NZ" b="0" dirty="0"/>
                    </a:p>
                  </a:txBody>
                  <a:tcPr>
                    <a:solidFill>
                      <a:schemeClr val="bg1"/>
                    </a:solidFill>
                  </a:tcPr>
                </a:tc>
                <a:tc>
                  <a:txBody>
                    <a:bodyPr/>
                    <a:lstStyle/>
                    <a:p>
                      <a:pPr algn="ctr"/>
                      <a:r>
                        <a:rPr lang="en-NZ" b="0" dirty="0" err="1" smtClean="0"/>
                        <a:t>s</a:t>
                      </a:r>
                      <a:r>
                        <a:rPr lang="en-NZ" b="0" baseline="-25000" dirty="0" err="1" smtClean="0"/>
                        <a:t>z</a:t>
                      </a:r>
                      <a:endParaRPr lang="en-NZ" b="0" baseline="-25000" dirty="0"/>
                    </a:p>
                  </a:txBody>
                  <a:tcPr>
                    <a:solidFill>
                      <a:schemeClr val="bg1"/>
                    </a:solidFill>
                  </a:tcPr>
                </a:tc>
              </a:tr>
            </a:tbl>
          </a:graphicData>
        </a:graphic>
      </p:graphicFrame>
      <p:sp>
        <p:nvSpPr>
          <p:cNvPr id="33" name="Rounded Rectangular Callout 32"/>
          <p:cNvSpPr/>
          <p:nvPr/>
        </p:nvSpPr>
        <p:spPr bwMode="auto">
          <a:xfrm>
            <a:off x="6228184" y="4077072"/>
            <a:ext cx="2448272" cy="432048"/>
          </a:xfrm>
          <a:prstGeom prst="wedgeRoundRectCallout">
            <a:avLst>
              <a:gd name="adj1" fmla="val -71531"/>
              <a:gd name="adj2" fmla="val -16354"/>
              <a:gd name="adj3" fmla="val 16667"/>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2000" dirty="0" smtClean="0"/>
              <a:t>matrix multiplication</a:t>
            </a:r>
          </a:p>
        </p:txBody>
      </p:sp>
    </p:spTree>
    <p:extLst>
      <p:ext uri="{BB962C8B-B14F-4D97-AF65-F5344CB8AC3E}">
        <p14:creationId xmlns:p14="http://schemas.microsoft.com/office/powerpoint/2010/main" val="15663694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transformations</a:t>
            </a:r>
            <a:endParaRPr lang="en-NZ" dirty="0"/>
          </a:p>
        </p:txBody>
      </p:sp>
      <p:sp>
        <p:nvSpPr>
          <p:cNvPr id="3" name="Content Placeholder 2"/>
          <p:cNvSpPr>
            <a:spLocks noGrp="1"/>
          </p:cNvSpPr>
          <p:nvPr>
            <p:ph idx="1"/>
          </p:nvPr>
        </p:nvSpPr>
        <p:spPr/>
        <p:txBody>
          <a:bodyPr/>
          <a:lstStyle/>
          <a:p>
            <a:r>
              <a:rPr lang="en-US" dirty="0" smtClean="0"/>
              <a:t>Translation:</a:t>
            </a:r>
          </a:p>
          <a:p>
            <a:pPr lvl="1">
              <a:buNone/>
            </a:pPr>
            <a:endParaRPr lang="en-US" dirty="0" smtClean="0"/>
          </a:p>
          <a:p>
            <a:pPr lvl="1">
              <a:buNone/>
            </a:pPr>
            <a:endParaRPr lang="en-US" dirty="0" smtClean="0"/>
          </a:p>
          <a:p>
            <a:pPr lvl="1">
              <a:buNone/>
            </a:pPr>
            <a:endParaRPr lang="en-US" dirty="0" smtClean="0"/>
          </a:p>
          <a:p>
            <a:pPr>
              <a:buFont typeface="Arial" pitchFamily="34" charset="0"/>
              <a:buChar char="•"/>
            </a:pPr>
            <a:r>
              <a:rPr lang="en-US" dirty="0" smtClean="0"/>
              <a:t>Scale:</a:t>
            </a:r>
          </a:p>
          <a:p>
            <a:pPr>
              <a:buFont typeface="Arial" pitchFamily="34" charset="0"/>
              <a:buChar char="•"/>
            </a:pPr>
            <a:endParaRPr lang="en-US" dirty="0" smtClean="0"/>
          </a:p>
          <a:p>
            <a:pPr>
              <a:buNone/>
            </a:pPr>
            <a:endParaRPr lang="en-US" dirty="0" smtClean="0"/>
          </a:p>
          <a:p>
            <a:pPr>
              <a:buFont typeface="Arial" pitchFamily="34" charset="0"/>
              <a:buChar char="•"/>
            </a:pPr>
            <a:endParaRPr lang="en-US" dirty="0" smtClean="0"/>
          </a:p>
          <a:p>
            <a:pPr>
              <a:buFont typeface="Arial" pitchFamily="34" charset="0"/>
              <a:buChar char="•"/>
            </a:pPr>
            <a:r>
              <a:rPr lang="en-US" dirty="0" smtClean="0"/>
              <a:t>Rotation:</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p:txBody>
      </p:sp>
      <p:graphicFrame>
        <p:nvGraphicFramePr>
          <p:cNvPr id="7" name="Table 6"/>
          <p:cNvGraphicFramePr>
            <a:graphicFrameLocks noGrp="1"/>
          </p:cNvGraphicFramePr>
          <p:nvPr/>
        </p:nvGraphicFramePr>
        <p:xfrm>
          <a:off x="2748136" y="1395616"/>
          <a:ext cx="311696" cy="109728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dirty="0" smtClean="0"/>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graphicFrame>
        <p:nvGraphicFramePr>
          <p:cNvPr id="8" name="Table 7"/>
          <p:cNvGraphicFramePr>
            <a:graphicFrameLocks noGrp="1"/>
          </p:cNvGraphicFramePr>
          <p:nvPr/>
        </p:nvGraphicFramePr>
        <p:xfrm>
          <a:off x="4139952" y="1395616"/>
          <a:ext cx="311696" cy="109728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dirty="0" smtClean="0"/>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sp>
        <p:nvSpPr>
          <p:cNvPr id="9" name="Double Bracket 8"/>
          <p:cNvSpPr/>
          <p:nvPr/>
        </p:nvSpPr>
        <p:spPr bwMode="auto">
          <a:xfrm>
            <a:off x="2051720" y="1467624"/>
            <a:ext cx="432048"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10" name="Double Bracket 9"/>
          <p:cNvSpPr/>
          <p:nvPr/>
        </p:nvSpPr>
        <p:spPr bwMode="auto">
          <a:xfrm>
            <a:off x="3347864" y="1467624"/>
            <a:ext cx="432048"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graphicFrame>
        <p:nvGraphicFramePr>
          <p:cNvPr id="13" name="Table 12"/>
          <p:cNvGraphicFramePr>
            <a:graphicFrameLocks noGrp="1"/>
          </p:cNvGraphicFramePr>
          <p:nvPr>
            <p:extLst/>
          </p:nvPr>
        </p:nvGraphicFramePr>
        <p:xfrm>
          <a:off x="3851920" y="2870097"/>
          <a:ext cx="504056" cy="1097280"/>
        </p:xfrm>
        <a:graphic>
          <a:graphicData uri="http://schemas.openxmlformats.org/drawingml/2006/table">
            <a:tbl>
              <a:tblPr>
                <a:tableStyleId>{5C22544A-7EE6-4342-B048-85BDC9FD1C3A}</a:tableStyleId>
              </a:tblPr>
              <a:tblGrid>
                <a:gridCol w="504056"/>
              </a:tblGrid>
              <a:tr h="365299">
                <a:tc>
                  <a:txBody>
                    <a:bodyPr/>
                    <a:lstStyle/>
                    <a:p>
                      <a:r>
                        <a:rPr lang="en-US" dirty="0" smtClean="0"/>
                        <a:t>1</a:t>
                      </a:r>
                      <a:endParaRPr lang="en-NZ" dirty="0"/>
                    </a:p>
                  </a:txBody>
                  <a:tcPr>
                    <a:solidFill>
                      <a:schemeClr val="bg1"/>
                    </a:solidFill>
                  </a:tcPr>
                </a:tc>
              </a:tr>
              <a:tr h="365299">
                <a:tc>
                  <a:txBody>
                    <a:bodyPr/>
                    <a:lstStyle/>
                    <a:p>
                      <a:r>
                        <a:rPr lang="en-US" dirty="0" smtClean="0"/>
                        <a:t>2</a:t>
                      </a:r>
                      <a:endParaRPr lang="en-NZ" dirty="0"/>
                    </a:p>
                  </a:txBody>
                  <a:tcPr>
                    <a:solidFill>
                      <a:schemeClr val="bg1"/>
                    </a:solidFill>
                  </a:tcPr>
                </a:tc>
              </a:tr>
              <a:tr h="365299">
                <a:tc>
                  <a:txBody>
                    <a:bodyPr/>
                    <a:lstStyle/>
                    <a:p>
                      <a:r>
                        <a:rPr lang="en-US" b="0" dirty="0" smtClean="0"/>
                        <a:t>3</a:t>
                      </a:r>
                      <a:endParaRPr lang="en-NZ" b="0" dirty="0"/>
                    </a:p>
                  </a:txBody>
                  <a:tcPr>
                    <a:solidFill>
                      <a:schemeClr val="bg1"/>
                    </a:solidFill>
                  </a:tcPr>
                </a:tc>
              </a:tr>
            </a:tbl>
          </a:graphicData>
        </a:graphic>
      </p:graphicFrame>
      <p:graphicFrame>
        <p:nvGraphicFramePr>
          <p:cNvPr id="14" name="Table 13"/>
          <p:cNvGraphicFramePr>
            <a:graphicFrameLocks noGrp="1"/>
          </p:cNvGraphicFramePr>
          <p:nvPr>
            <p:extLst/>
          </p:nvPr>
        </p:nvGraphicFramePr>
        <p:xfrm>
          <a:off x="5196408" y="2852936"/>
          <a:ext cx="959768" cy="1169289"/>
        </p:xfrm>
        <a:graphic>
          <a:graphicData uri="http://schemas.openxmlformats.org/drawingml/2006/table">
            <a:tbl>
              <a:tblPr>
                <a:tableStyleId>{5C22544A-7EE6-4342-B048-85BDC9FD1C3A}</a:tableStyleId>
              </a:tblPr>
              <a:tblGrid>
                <a:gridCol w="959768"/>
              </a:tblGrid>
              <a:tr h="389763">
                <a:tc>
                  <a:txBody>
                    <a:bodyPr/>
                    <a:lstStyle/>
                    <a:p>
                      <a:r>
                        <a:rPr lang="en-US" baseline="0" dirty="0" smtClean="0"/>
                        <a:t>5</a:t>
                      </a:r>
                      <a:endParaRPr lang="en-NZ" baseline="-25000" dirty="0"/>
                    </a:p>
                  </a:txBody>
                  <a:tcPr>
                    <a:solidFill>
                      <a:schemeClr val="bg1"/>
                    </a:solidFill>
                  </a:tcPr>
                </a:tc>
              </a:tr>
              <a:tr h="389763">
                <a:tc>
                  <a:txBody>
                    <a:bodyPr/>
                    <a:lstStyle/>
                    <a:p>
                      <a:r>
                        <a:rPr lang="en-US" baseline="0" dirty="0" smtClean="0"/>
                        <a:t>2</a:t>
                      </a:r>
                      <a:endParaRPr lang="en-NZ" baseline="-25000" dirty="0"/>
                    </a:p>
                  </a:txBody>
                  <a:tcPr>
                    <a:solidFill>
                      <a:schemeClr val="bg1"/>
                    </a:solidFill>
                  </a:tcPr>
                </a:tc>
              </a:tr>
              <a:tr h="389763">
                <a:tc>
                  <a:txBody>
                    <a:bodyPr/>
                    <a:lstStyle/>
                    <a:p>
                      <a:r>
                        <a:rPr lang="en-US" b="0" dirty="0" smtClean="0"/>
                        <a:t>3</a:t>
                      </a:r>
                      <a:endParaRPr lang="en-NZ" b="0" baseline="-25000" dirty="0"/>
                    </a:p>
                  </a:txBody>
                  <a:tcPr>
                    <a:solidFill>
                      <a:schemeClr val="bg1"/>
                    </a:solidFill>
                  </a:tcPr>
                </a:tc>
              </a:tr>
            </a:tbl>
          </a:graphicData>
        </a:graphic>
      </p:graphicFrame>
      <p:graphicFrame>
        <p:nvGraphicFramePr>
          <p:cNvPr id="15" name="Table 14"/>
          <p:cNvGraphicFramePr>
            <a:graphicFrameLocks noGrp="1"/>
          </p:cNvGraphicFramePr>
          <p:nvPr>
            <p:extLst/>
          </p:nvPr>
        </p:nvGraphicFramePr>
        <p:xfrm>
          <a:off x="3324200" y="2870097"/>
          <a:ext cx="311696" cy="109728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sz="1800" dirty="0" smtClean="0">
                          <a:sym typeface="Symbol"/>
                        </a:rPr>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graphicFrame>
        <p:nvGraphicFramePr>
          <p:cNvPr id="16" name="Table 15"/>
          <p:cNvGraphicFramePr>
            <a:graphicFrameLocks noGrp="1"/>
          </p:cNvGraphicFramePr>
          <p:nvPr>
            <p:extLst/>
          </p:nvPr>
        </p:nvGraphicFramePr>
        <p:xfrm>
          <a:off x="4572000" y="2852936"/>
          <a:ext cx="311696" cy="109728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dirty="0" smtClean="0"/>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sp>
        <p:nvSpPr>
          <p:cNvPr id="11" name="Double Bracket 10"/>
          <p:cNvSpPr/>
          <p:nvPr/>
        </p:nvSpPr>
        <p:spPr bwMode="auto">
          <a:xfrm>
            <a:off x="4644008" y="1467624"/>
            <a:ext cx="792088"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18" name="Double Bracket 17"/>
          <p:cNvSpPr/>
          <p:nvPr/>
        </p:nvSpPr>
        <p:spPr bwMode="auto">
          <a:xfrm>
            <a:off x="1160369" y="2891700"/>
            <a:ext cx="2183774" cy="1108923"/>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19" name="Double Bracket 18"/>
          <p:cNvSpPr/>
          <p:nvPr/>
        </p:nvSpPr>
        <p:spPr bwMode="auto">
          <a:xfrm>
            <a:off x="3779912" y="2942105"/>
            <a:ext cx="432048"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20" name="Double Bracket 19"/>
          <p:cNvSpPr/>
          <p:nvPr/>
        </p:nvSpPr>
        <p:spPr bwMode="auto">
          <a:xfrm>
            <a:off x="5108460" y="2942105"/>
            <a:ext cx="871297"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graphicFrame>
        <p:nvGraphicFramePr>
          <p:cNvPr id="24" name="Table 23"/>
          <p:cNvGraphicFramePr>
            <a:graphicFrameLocks noGrp="1"/>
          </p:cNvGraphicFramePr>
          <p:nvPr/>
        </p:nvGraphicFramePr>
        <p:xfrm>
          <a:off x="5004048" y="4937720"/>
          <a:ext cx="311696" cy="109728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dirty="0" smtClean="0"/>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sp>
        <p:nvSpPr>
          <p:cNvPr id="25" name="Double Bracket 24"/>
          <p:cNvSpPr/>
          <p:nvPr/>
        </p:nvSpPr>
        <p:spPr bwMode="auto">
          <a:xfrm>
            <a:off x="1590869" y="4976483"/>
            <a:ext cx="2217846" cy="1108923"/>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26" name="Double Bracket 25"/>
          <p:cNvSpPr/>
          <p:nvPr/>
        </p:nvSpPr>
        <p:spPr bwMode="auto">
          <a:xfrm>
            <a:off x="4283968" y="5026888"/>
            <a:ext cx="432048"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27" name="Double Bracket 26"/>
          <p:cNvSpPr/>
          <p:nvPr/>
        </p:nvSpPr>
        <p:spPr bwMode="auto">
          <a:xfrm>
            <a:off x="5580112" y="5013176"/>
            <a:ext cx="2160240"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graphicFrame>
        <p:nvGraphicFramePr>
          <p:cNvPr id="29" name="Table 28"/>
          <p:cNvGraphicFramePr>
            <a:graphicFrameLocks noGrp="1"/>
          </p:cNvGraphicFramePr>
          <p:nvPr/>
        </p:nvGraphicFramePr>
        <p:xfrm>
          <a:off x="3828256" y="4941168"/>
          <a:ext cx="311696" cy="112776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sz="2000" dirty="0" smtClean="0">
                          <a:sym typeface="Symbol"/>
                        </a:rPr>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graphicFrame>
        <p:nvGraphicFramePr>
          <p:cNvPr id="32" name="Table 31"/>
          <p:cNvGraphicFramePr>
            <a:graphicFrameLocks noGrp="1"/>
          </p:cNvGraphicFramePr>
          <p:nvPr>
            <p:extLst/>
          </p:nvPr>
        </p:nvGraphicFramePr>
        <p:xfrm>
          <a:off x="1403648" y="2935383"/>
          <a:ext cx="1836000" cy="1097280"/>
        </p:xfrm>
        <a:graphic>
          <a:graphicData uri="http://schemas.openxmlformats.org/drawingml/2006/table">
            <a:tbl>
              <a:tblPr>
                <a:tableStyleId>{5C22544A-7EE6-4342-B048-85BDC9FD1C3A}</a:tableStyleId>
              </a:tblPr>
              <a:tblGrid>
                <a:gridCol w="396000"/>
                <a:gridCol w="684000"/>
                <a:gridCol w="756000"/>
              </a:tblGrid>
              <a:tr h="365299">
                <a:tc>
                  <a:txBody>
                    <a:bodyPr/>
                    <a:lstStyle/>
                    <a:p>
                      <a:pPr algn="ctr"/>
                      <a:r>
                        <a:rPr lang="en-NZ" baseline="0" dirty="0" smtClean="0"/>
                        <a:t>5</a:t>
                      </a:r>
                      <a:endParaRPr lang="en-NZ" baseline="-25000" dirty="0"/>
                    </a:p>
                  </a:txBody>
                  <a:tcPr>
                    <a:solidFill>
                      <a:schemeClr val="bg1"/>
                    </a:solidFill>
                  </a:tcPr>
                </a:tc>
                <a:tc>
                  <a:txBody>
                    <a:bodyPr/>
                    <a:lstStyle/>
                    <a:p>
                      <a:pPr algn="ctr"/>
                      <a:r>
                        <a:rPr lang="en-NZ" dirty="0" smtClean="0"/>
                        <a:t>0</a:t>
                      </a:r>
                      <a:endParaRPr lang="en-NZ" dirty="0"/>
                    </a:p>
                  </a:txBody>
                  <a:tcPr>
                    <a:solidFill>
                      <a:schemeClr val="bg1"/>
                    </a:solidFill>
                  </a:tcPr>
                </a:tc>
                <a:tc>
                  <a:txBody>
                    <a:bodyPr/>
                    <a:lstStyle/>
                    <a:p>
                      <a:pPr algn="ctr"/>
                      <a:r>
                        <a:rPr lang="en-NZ" dirty="0" smtClean="0"/>
                        <a:t>0</a:t>
                      </a:r>
                      <a:endParaRPr lang="en-NZ" dirty="0"/>
                    </a:p>
                  </a:txBody>
                  <a:tcPr>
                    <a:solidFill>
                      <a:schemeClr val="bg1"/>
                    </a:solidFill>
                  </a:tcPr>
                </a:tc>
              </a:tr>
              <a:tr h="365299">
                <a:tc>
                  <a:txBody>
                    <a:bodyPr/>
                    <a:lstStyle/>
                    <a:p>
                      <a:pPr algn="ctr"/>
                      <a:r>
                        <a:rPr lang="en-NZ" dirty="0" smtClean="0"/>
                        <a:t>0</a:t>
                      </a:r>
                      <a:endParaRPr lang="en-NZ" dirty="0"/>
                    </a:p>
                  </a:txBody>
                  <a:tcPr>
                    <a:solidFill>
                      <a:schemeClr val="bg1"/>
                    </a:solidFill>
                  </a:tcPr>
                </a:tc>
                <a:tc>
                  <a:txBody>
                    <a:bodyPr/>
                    <a:lstStyle/>
                    <a:p>
                      <a:pPr algn="ctr"/>
                      <a:r>
                        <a:rPr lang="en-NZ" dirty="0" smtClean="0"/>
                        <a:t>1</a:t>
                      </a:r>
                      <a:endParaRPr lang="en-NZ" baseline="-25000" dirty="0"/>
                    </a:p>
                  </a:txBody>
                  <a:tcPr>
                    <a:solidFill>
                      <a:schemeClr val="bg1"/>
                    </a:solidFill>
                  </a:tcPr>
                </a:tc>
                <a:tc>
                  <a:txBody>
                    <a:bodyPr/>
                    <a:lstStyle/>
                    <a:p>
                      <a:pPr algn="ctr"/>
                      <a:r>
                        <a:rPr lang="en-NZ" dirty="0" smtClean="0">
                          <a:latin typeface="+mn-lt"/>
                          <a:ea typeface="+mn-ea"/>
                          <a:cs typeface="+mn-cs"/>
                        </a:rPr>
                        <a:t>0</a:t>
                      </a:r>
                      <a:endParaRPr lang="en-NZ" dirty="0"/>
                    </a:p>
                  </a:txBody>
                  <a:tcPr>
                    <a:solidFill>
                      <a:schemeClr val="bg1"/>
                    </a:solidFill>
                  </a:tcPr>
                </a:tc>
              </a:tr>
              <a:tr h="365299">
                <a:tc>
                  <a:txBody>
                    <a:bodyPr/>
                    <a:lstStyle/>
                    <a:p>
                      <a:pPr algn="ctr"/>
                      <a:r>
                        <a:rPr lang="en-US" b="0" dirty="0" smtClean="0"/>
                        <a:t>0</a:t>
                      </a:r>
                      <a:endParaRPr lang="en-NZ" b="0" dirty="0"/>
                    </a:p>
                  </a:txBody>
                  <a:tcPr>
                    <a:solidFill>
                      <a:schemeClr val="bg1"/>
                    </a:solidFill>
                  </a:tcPr>
                </a:tc>
                <a:tc>
                  <a:txBody>
                    <a:bodyPr/>
                    <a:lstStyle/>
                    <a:p>
                      <a:pPr algn="ctr"/>
                      <a:r>
                        <a:rPr lang="en-NZ" b="0" dirty="0" smtClean="0"/>
                        <a:t>0</a:t>
                      </a:r>
                      <a:endParaRPr lang="en-NZ" b="0" dirty="0"/>
                    </a:p>
                  </a:txBody>
                  <a:tcPr>
                    <a:solidFill>
                      <a:schemeClr val="bg1"/>
                    </a:solidFill>
                  </a:tcPr>
                </a:tc>
                <a:tc>
                  <a:txBody>
                    <a:bodyPr/>
                    <a:lstStyle/>
                    <a:p>
                      <a:pPr algn="ctr"/>
                      <a:r>
                        <a:rPr lang="en-NZ" b="0" dirty="0" smtClean="0"/>
                        <a:t>1</a:t>
                      </a:r>
                      <a:endParaRPr lang="en-NZ" b="0" baseline="-25000" dirty="0"/>
                    </a:p>
                  </a:txBody>
                  <a:tcPr>
                    <a:solidFill>
                      <a:schemeClr val="bg1"/>
                    </a:solidFill>
                  </a:tcPr>
                </a:tc>
              </a:tr>
            </a:tbl>
          </a:graphicData>
        </a:graphic>
      </p:graphicFrame>
    </p:spTree>
    <p:extLst>
      <p:ext uri="{BB962C8B-B14F-4D97-AF65-F5344CB8AC3E}">
        <p14:creationId xmlns:p14="http://schemas.microsoft.com/office/powerpoint/2010/main" val="8879809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a:t>
            </a:r>
            <a:endParaRPr lang="en-US" dirty="0"/>
          </a:p>
        </p:txBody>
      </p:sp>
      <p:sp>
        <p:nvSpPr>
          <p:cNvPr id="3" name="Content Placeholder 2"/>
          <p:cNvSpPr>
            <a:spLocks noGrp="1"/>
          </p:cNvSpPr>
          <p:nvPr>
            <p:ph idx="1"/>
          </p:nvPr>
        </p:nvSpPr>
        <p:spPr/>
        <p:txBody>
          <a:bodyPr/>
          <a:lstStyle/>
          <a:p>
            <a:r>
              <a:rPr lang="en-US" dirty="0" smtClean="0"/>
              <a:t>Size checking rules</a:t>
            </a:r>
          </a:p>
          <a:p>
            <a:pPr lvl="1"/>
            <a:r>
              <a:rPr lang="en-US" dirty="0" smtClean="0"/>
              <a:t>(4 x 3) * (3 x 1)  = (4 x 1)</a:t>
            </a:r>
          </a:p>
          <a:p>
            <a:pPr lvl="1"/>
            <a:r>
              <a:rPr lang="en-US" dirty="0" smtClean="0"/>
              <a:t>Inner dimensions compatible (3,3), and contracted away</a:t>
            </a:r>
          </a:p>
          <a:p>
            <a:pPr lvl="1"/>
            <a:r>
              <a:rPr lang="en-US" dirty="0" smtClean="0"/>
              <a:t>Outer dimensions retained  (4,1)</a:t>
            </a:r>
            <a:endParaRPr lang="en-US" dirty="0"/>
          </a:p>
        </p:txBody>
      </p:sp>
    </p:spTree>
    <p:extLst>
      <p:ext uri="{BB962C8B-B14F-4D97-AF65-F5344CB8AC3E}">
        <p14:creationId xmlns:p14="http://schemas.microsoft.com/office/powerpoint/2010/main" val="396825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transformations</a:t>
            </a:r>
            <a:endParaRPr lang="en-NZ" dirty="0"/>
          </a:p>
        </p:txBody>
      </p:sp>
      <p:sp>
        <p:nvSpPr>
          <p:cNvPr id="3" name="Content Placeholder 2"/>
          <p:cNvSpPr>
            <a:spLocks noGrp="1"/>
          </p:cNvSpPr>
          <p:nvPr>
            <p:ph idx="1"/>
          </p:nvPr>
        </p:nvSpPr>
        <p:spPr/>
        <p:txBody>
          <a:bodyPr/>
          <a:lstStyle/>
          <a:p>
            <a:r>
              <a:rPr lang="en-US" dirty="0" smtClean="0"/>
              <a:t>Translation:</a:t>
            </a:r>
          </a:p>
          <a:p>
            <a:pPr lvl="1">
              <a:buNone/>
            </a:pPr>
            <a:endParaRPr lang="en-US" dirty="0" smtClean="0"/>
          </a:p>
          <a:p>
            <a:pPr lvl="1">
              <a:buNone/>
            </a:pPr>
            <a:endParaRPr lang="en-US" dirty="0" smtClean="0"/>
          </a:p>
          <a:p>
            <a:pPr lvl="1">
              <a:buNone/>
            </a:pPr>
            <a:endParaRPr lang="en-US" dirty="0" smtClean="0"/>
          </a:p>
          <a:p>
            <a:pPr>
              <a:buFont typeface="Arial" pitchFamily="34" charset="0"/>
              <a:buChar char="•"/>
            </a:pPr>
            <a:r>
              <a:rPr lang="en-US" dirty="0" smtClean="0"/>
              <a:t>Scale:</a:t>
            </a:r>
          </a:p>
          <a:p>
            <a:pPr>
              <a:buFont typeface="Arial" pitchFamily="34" charset="0"/>
              <a:buChar char="•"/>
            </a:pPr>
            <a:endParaRPr lang="en-US" dirty="0" smtClean="0"/>
          </a:p>
          <a:p>
            <a:pPr>
              <a:buNone/>
            </a:pPr>
            <a:endParaRPr lang="en-US" dirty="0" smtClean="0"/>
          </a:p>
          <a:p>
            <a:pPr>
              <a:buFont typeface="Arial" pitchFamily="34" charset="0"/>
              <a:buChar char="•"/>
            </a:pPr>
            <a:endParaRPr lang="en-US" dirty="0" smtClean="0"/>
          </a:p>
          <a:p>
            <a:pPr>
              <a:buFont typeface="Arial" pitchFamily="34" charset="0"/>
              <a:buChar char="•"/>
            </a:pPr>
            <a:r>
              <a:rPr lang="en-US" dirty="0" smtClean="0"/>
              <a:t>Rotation:</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spcBef>
                <a:spcPts val="0"/>
              </a:spcBef>
              <a:buNone/>
            </a:pPr>
            <a:r>
              <a:rPr lang="en-US" dirty="0" smtClean="0"/>
              <a:t>Problem: different kinds of operations</a:t>
            </a:r>
          </a:p>
        </p:txBody>
      </p:sp>
      <p:graphicFrame>
        <p:nvGraphicFramePr>
          <p:cNvPr id="4" name="Table 3"/>
          <p:cNvGraphicFramePr>
            <a:graphicFrameLocks noGrp="1"/>
          </p:cNvGraphicFramePr>
          <p:nvPr/>
        </p:nvGraphicFramePr>
        <p:xfrm>
          <a:off x="2123728" y="1395616"/>
          <a:ext cx="311696" cy="1097280"/>
        </p:xfrm>
        <a:graphic>
          <a:graphicData uri="http://schemas.openxmlformats.org/drawingml/2006/table">
            <a:tbl>
              <a:tblPr>
                <a:tableStyleId>{5C22544A-7EE6-4342-B048-85BDC9FD1C3A}</a:tableStyleId>
              </a:tblPr>
              <a:tblGrid>
                <a:gridCol w="311696"/>
              </a:tblGrid>
              <a:tr h="365299">
                <a:tc>
                  <a:txBody>
                    <a:bodyPr/>
                    <a:lstStyle/>
                    <a:p>
                      <a:r>
                        <a:rPr lang="en-US" dirty="0" smtClean="0"/>
                        <a:t>x</a:t>
                      </a:r>
                      <a:endParaRPr lang="en-NZ" dirty="0"/>
                    </a:p>
                  </a:txBody>
                  <a:tcPr>
                    <a:solidFill>
                      <a:schemeClr val="bg1"/>
                    </a:solidFill>
                  </a:tcPr>
                </a:tc>
              </a:tr>
              <a:tr h="365299">
                <a:tc>
                  <a:txBody>
                    <a:bodyPr/>
                    <a:lstStyle/>
                    <a:p>
                      <a:r>
                        <a:rPr lang="en-US" dirty="0" smtClean="0"/>
                        <a:t>y</a:t>
                      </a:r>
                      <a:endParaRPr lang="en-NZ" dirty="0"/>
                    </a:p>
                  </a:txBody>
                  <a:tcPr>
                    <a:solidFill>
                      <a:schemeClr val="bg1"/>
                    </a:solidFill>
                  </a:tcPr>
                </a:tc>
              </a:tr>
              <a:tr h="365299">
                <a:tc>
                  <a:txBody>
                    <a:bodyPr/>
                    <a:lstStyle/>
                    <a:p>
                      <a:r>
                        <a:rPr lang="en-US" b="0" dirty="0" smtClean="0"/>
                        <a:t>z</a:t>
                      </a:r>
                      <a:endParaRPr lang="en-NZ" b="0" dirty="0"/>
                    </a:p>
                  </a:txBody>
                  <a:tcPr>
                    <a:solidFill>
                      <a:schemeClr val="bg1"/>
                    </a:solidFill>
                  </a:tcPr>
                </a:tc>
              </a:tr>
            </a:tbl>
          </a:graphicData>
        </a:graphic>
      </p:graphicFrame>
      <p:graphicFrame>
        <p:nvGraphicFramePr>
          <p:cNvPr id="5" name="Table 4"/>
          <p:cNvGraphicFramePr>
            <a:graphicFrameLocks noGrp="1"/>
          </p:cNvGraphicFramePr>
          <p:nvPr/>
        </p:nvGraphicFramePr>
        <p:xfrm>
          <a:off x="3347864" y="1395616"/>
          <a:ext cx="504056" cy="1097280"/>
        </p:xfrm>
        <a:graphic>
          <a:graphicData uri="http://schemas.openxmlformats.org/drawingml/2006/table">
            <a:tbl>
              <a:tblPr>
                <a:tableStyleId>{5C22544A-7EE6-4342-B048-85BDC9FD1C3A}</a:tableStyleId>
              </a:tblPr>
              <a:tblGrid>
                <a:gridCol w="504056"/>
              </a:tblGrid>
              <a:tr h="365299">
                <a:tc>
                  <a:txBody>
                    <a:bodyPr/>
                    <a:lstStyle/>
                    <a:p>
                      <a:r>
                        <a:rPr lang="en-US" dirty="0" smtClean="0">
                          <a:latin typeface="Arial Unicode MS"/>
                          <a:ea typeface="Arial Unicode MS"/>
                          <a:cs typeface="Arial Unicode MS"/>
                        </a:rPr>
                        <a:t>∆</a:t>
                      </a:r>
                      <a:r>
                        <a:rPr lang="en-US" dirty="0" smtClean="0"/>
                        <a:t>x</a:t>
                      </a:r>
                      <a:endParaRPr lang="en-NZ" dirty="0"/>
                    </a:p>
                  </a:txBody>
                  <a:tcPr>
                    <a:solidFill>
                      <a:schemeClr val="bg1"/>
                    </a:solidFill>
                  </a:tcPr>
                </a:tc>
              </a:tr>
              <a:tr h="365299">
                <a:tc>
                  <a:txBody>
                    <a:bodyPr/>
                    <a:lstStyle/>
                    <a:p>
                      <a:r>
                        <a:rPr lang="en-US" dirty="0" smtClean="0">
                          <a:latin typeface="+mn-lt"/>
                          <a:ea typeface="+mn-ea"/>
                          <a:cs typeface="+mn-cs"/>
                        </a:rPr>
                        <a:t>∆</a:t>
                      </a:r>
                      <a:r>
                        <a:rPr lang="en-US" dirty="0" smtClean="0"/>
                        <a:t>y</a:t>
                      </a:r>
                      <a:endParaRPr lang="en-NZ" dirty="0"/>
                    </a:p>
                  </a:txBody>
                  <a:tcPr>
                    <a:solidFill>
                      <a:schemeClr val="bg1"/>
                    </a:solidFill>
                  </a:tcPr>
                </a:tc>
              </a:tr>
              <a:tr h="365299">
                <a:tc>
                  <a:txBody>
                    <a:bodyPr/>
                    <a:lstStyle/>
                    <a:p>
                      <a:r>
                        <a:rPr lang="en-US" dirty="0" smtClean="0">
                          <a:latin typeface="+mn-lt"/>
                          <a:ea typeface="+mn-ea"/>
                          <a:cs typeface="+mn-cs"/>
                        </a:rPr>
                        <a:t>∆</a:t>
                      </a:r>
                      <a:r>
                        <a:rPr lang="en-US" b="0" dirty="0" smtClean="0"/>
                        <a:t>z</a:t>
                      </a:r>
                      <a:endParaRPr lang="en-NZ" b="0" dirty="0"/>
                    </a:p>
                  </a:txBody>
                  <a:tcPr>
                    <a:solidFill>
                      <a:schemeClr val="bg1"/>
                    </a:solidFill>
                  </a:tcPr>
                </a:tc>
              </a:tr>
            </a:tbl>
          </a:graphicData>
        </a:graphic>
      </p:graphicFrame>
      <p:graphicFrame>
        <p:nvGraphicFramePr>
          <p:cNvPr id="7" name="Table 6"/>
          <p:cNvGraphicFramePr>
            <a:graphicFrameLocks noGrp="1"/>
          </p:cNvGraphicFramePr>
          <p:nvPr/>
        </p:nvGraphicFramePr>
        <p:xfrm>
          <a:off x="2748136" y="1395616"/>
          <a:ext cx="311696" cy="109728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dirty="0" smtClean="0"/>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graphicFrame>
        <p:nvGraphicFramePr>
          <p:cNvPr id="8" name="Table 7"/>
          <p:cNvGraphicFramePr>
            <a:graphicFrameLocks noGrp="1"/>
          </p:cNvGraphicFramePr>
          <p:nvPr/>
        </p:nvGraphicFramePr>
        <p:xfrm>
          <a:off x="4139952" y="1395616"/>
          <a:ext cx="311696" cy="109728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dirty="0" smtClean="0"/>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sp>
        <p:nvSpPr>
          <p:cNvPr id="9" name="Double Bracket 8"/>
          <p:cNvSpPr/>
          <p:nvPr/>
        </p:nvSpPr>
        <p:spPr bwMode="auto">
          <a:xfrm>
            <a:off x="2051720" y="1467624"/>
            <a:ext cx="432048"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10" name="Double Bracket 9"/>
          <p:cNvSpPr/>
          <p:nvPr/>
        </p:nvSpPr>
        <p:spPr bwMode="auto">
          <a:xfrm>
            <a:off x="3347864" y="1467624"/>
            <a:ext cx="432048"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graphicFrame>
        <p:nvGraphicFramePr>
          <p:cNvPr id="13" name="Table 12"/>
          <p:cNvGraphicFramePr>
            <a:graphicFrameLocks noGrp="1"/>
          </p:cNvGraphicFramePr>
          <p:nvPr>
            <p:extLst/>
          </p:nvPr>
        </p:nvGraphicFramePr>
        <p:xfrm>
          <a:off x="3851920" y="2870097"/>
          <a:ext cx="504056" cy="1097280"/>
        </p:xfrm>
        <a:graphic>
          <a:graphicData uri="http://schemas.openxmlformats.org/drawingml/2006/table">
            <a:tbl>
              <a:tblPr>
                <a:tableStyleId>{5C22544A-7EE6-4342-B048-85BDC9FD1C3A}</a:tableStyleId>
              </a:tblPr>
              <a:tblGrid>
                <a:gridCol w="504056"/>
              </a:tblGrid>
              <a:tr h="365299">
                <a:tc>
                  <a:txBody>
                    <a:bodyPr/>
                    <a:lstStyle/>
                    <a:p>
                      <a:r>
                        <a:rPr lang="en-US" dirty="0" smtClean="0"/>
                        <a:t>x</a:t>
                      </a:r>
                      <a:endParaRPr lang="en-NZ" dirty="0"/>
                    </a:p>
                  </a:txBody>
                  <a:tcPr>
                    <a:solidFill>
                      <a:schemeClr val="bg1"/>
                    </a:solidFill>
                  </a:tcPr>
                </a:tc>
              </a:tr>
              <a:tr h="365299">
                <a:tc>
                  <a:txBody>
                    <a:bodyPr/>
                    <a:lstStyle/>
                    <a:p>
                      <a:r>
                        <a:rPr lang="en-US" dirty="0" smtClean="0"/>
                        <a:t>y</a:t>
                      </a:r>
                      <a:endParaRPr lang="en-NZ" dirty="0"/>
                    </a:p>
                  </a:txBody>
                  <a:tcPr>
                    <a:solidFill>
                      <a:schemeClr val="bg1"/>
                    </a:solidFill>
                  </a:tcPr>
                </a:tc>
              </a:tr>
              <a:tr h="365299">
                <a:tc>
                  <a:txBody>
                    <a:bodyPr/>
                    <a:lstStyle/>
                    <a:p>
                      <a:r>
                        <a:rPr lang="en-US" b="0" dirty="0" smtClean="0"/>
                        <a:t>z</a:t>
                      </a:r>
                      <a:endParaRPr lang="en-NZ" b="0" dirty="0"/>
                    </a:p>
                  </a:txBody>
                  <a:tcPr>
                    <a:solidFill>
                      <a:schemeClr val="bg1"/>
                    </a:solidFill>
                  </a:tcPr>
                </a:tc>
              </a:tr>
            </a:tbl>
          </a:graphicData>
        </a:graphic>
      </p:graphicFrame>
      <p:graphicFrame>
        <p:nvGraphicFramePr>
          <p:cNvPr id="14" name="Table 13"/>
          <p:cNvGraphicFramePr>
            <a:graphicFrameLocks noGrp="1"/>
          </p:cNvGraphicFramePr>
          <p:nvPr>
            <p:extLst/>
          </p:nvPr>
        </p:nvGraphicFramePr>
        <p:xfrm>
          <a:off x="5196408" y="2852936"/>
          <a:ext cx="959768" cy="1169289"/>
        </p:xfrm>
        <a:graphic>
          <a:graphicData uri="http://schemas.openxmlformats.org/drawingml/2006/table">
            <a:tbl>
              <a:tblPr>
                <a:tableStyleId>{5C22544A-7EE6-4342-B048-85BDC9FD1C3A}</a:tableStyleId>
              </a:tblPr>
              <a:tblGrid>
                <a:gridCol w="959768"/>
              </a:tblGrid>
              <a:tr h="389763">
                <a:tc>
                  <a:txBody>
                    <a:bodyPr/>
                    <a:lstStyle/>
                    <a:p>
                      <a:r>
                        <a:rPr lang="en-US" dirty="0" smtClean="0"/>
                        <a:t>x </a:t>
                      </a:r>
                      <a:r>
                        <a:rPr lang="en-US" dirty="0" smtClean="0">
                          <a:latin typeface="Arial Unicode MS"/>
                          <a:ea typeface="Arial Unicode MS"/>
                          <a:cs typeface="Arial Unicode MS"/>
                        </a:rPr>
                        <a:t>∙ </a:t>
                      </a:r>
                      <a:r>
                        <a:rPr lang="en-US" dirty="0" err="1" smtClean="0">
                          <a:latin typeface="Arial Unicode MS"/>
                          <a:ea typeface="Arial Unicode MS"/>
                          <a:cs typeface="Arial Unicode MS"/>
                        </a:rPr>
                        <a:t>s</a:t>
                      </a:r>
                      <a:r>
                        <a:rPr lang="en-US" baseline="-25000" dirty="0" err="1" smtClean="0">
                          <a:latin typeface="Arial Unicode MS"/>
                          <a:ea typeface="Arial Unicode MS"/>
                          <a:cs typeface="Arial Unicode MS"/>
                        </a:rPr>
                        <a:t>x</a:t>
                      </a:r>
                      <a:endParaRPr lang="en-NZ" baseline="-25000" dirty="0"/>
                    </a:p>
                  </a:txBody>
                  <a:tcPr>
                    <a:solidFill>
                      <a:schemeClr val="bg1"/>
                    </a:solidFill>
                  </a:tcPr>
                </a:tc>
              </a:tr>
              <a:tr h="389763">
                <a:tc>
                  <a:txBody>
                    <a:bodyPr/>
                    <a:lstStyle/>
                    <a:p>
                      <a:r>
                        <a:rPr lang="en-US" dirty="0" smtClean="0"/>
                        <a:t>y </a:t>
                      </a:r>
                      <a:r>
                        <a:rPr lang="en-US" dirty="0" smtClean="0">
                          <a:latin typeface="+mn-lt"/>
                          <a:ea typeface="+mn-ea"/>
                          <a:cs typeface="+mn-cs"/>
                        </a:rPr>
                        <a:t>∙ </a:t>
                      </a:r>
                      <a:r>
                        <a:rPr lang="en-US" dirty="0" err="1" smtClean="0">
                          <a:latin typeface="+mn-lt"/>
                          <a:ea typeface="+mn-ea"/>
                          <a:cs typeface="+mn-cs"/>
                        </a:rPr>
                        <a:t>s</a:t>
                      </a:r>
                      <a:r>
                        <a:rPr lang="en-US" baseline="-25000" dirty="0" err="1" smtClean="0">
                          <a:latin typeface="+mn-lt"/>
                          <a:ea typeface="+mn-ea"/>
                          <a:cs typeface="+mn-cs"/>
                        </a:rPr>
                        <a:t>y</a:t>
                      </a:r>
                      <a:endParaRPr lang="en-NZ" baseline="-25000" dirty="0"/>
                    </a:p>
                  </a:txBody>
                  <a:tcPr>
                    <a:solidFill>
                      <a:schemeClr val="bg1"/>
                    </a:solidFill>
                  </a:tcPr>
                </a:tc>
              </a:tr>
              <a:tr h="389763">
                <a:tc>
                  <a:txBody>
                    <a:bodyPr/>
                    <a:lstStyle/>
                    <a:p>
                      <a:r>
                        <a:rPr lang="en-US" b="0" dirty="0" smtClean="0"/>
                        <a:t>z </a:t>
                      </a:r>
                      <a:r>
                        <a:rPr lang="en-US" dirty="0" smtClean="0">
                          <a:latin typeface="+mn-lt"/>
                          <a:ea typeface="+mn-ea"/>
                          <a:cs typeface="+mn-cs"/>
                        </a:rPr>
                        <a:t>∙ </a:t>
                      </a:r>
                      <a:r>
                        <a:rPr lang="en-US" dirty="0" err="1" smtClean="0">
                          <a:latin typeface="+mn-lt"/>
                          <a:ea typeface="+mn-ea"/>
                          <a:cs typeface="+mn-cs"/>
                        </a:rPr>
                        <a:t>s</a:t>
                      </a:r>
                      <a:r>
                        <a:rPr lang="en-US" baseline="-25000" dirty="0" err="1" smtClean="0">
                          <a:latin typeface="+mn-lt"/>
                          <a:ea typeface="+mn-ea"/>
                          <a:cs typeface="+mn-cs"/>
                        </a:rPr>
                        <a:t>z</a:t>
                      </a:r>
                      <a:endParaRPr lang="en-NZ" b="0" baseline="-25000" dirty="0"/>
                    </a:p>
                  </a:txBody>
                  <a:tcPr>
                    <a:solidFill>
                      <a:schemeClr val="bg1"/>
                    </a:solidFill>
                  </a:tcPr>
                </a:tc>
              </a:tr>
            </a:tbl>
          </a:graphicData>
        </a:graphic>
      </p:graphicFrame>
      <p:graphicFrame>
        <p:nvGraphicFramePr>
          <p:cNvPr id="17" name="Table 16"/>
          <p:cNvGraphicFramePr>
            <a:graphicFrameLocks noGrp="1"/>
          </p:cNvGraphicFramePr>
          <p:nvPr/>
        </p:nvGraphicFramePr>
        <p:xfrm>
          <a:off x="4716016" y="1395616"/>
          <a:ext cx="720080" cy="1097280"/>
        </p:xfrm>
        <a:graphic>
          <a:graphicData uri="http://schemas.openxmlformats.org/drawingml/2006/table">
            <a:tbl>
              <a:tblPr>
                <a:tableStyleId>{5C22544A-7EE6-4342-B048-85BDC9FD1C3A}</a:tableStyleId>
              </a:tblPr>
              <a:tblGrid>
                <a:gridCol w="720080"/>
              </a:tblGrid>
              <a:tr h="365299">
                <a:tc>
                  <a:txBody>
                    <a:bodyPr/>
                    <a:lstStyle/>
                    <a:p>
                      <a:r>
                        <a:rPr lang="en-US" dirty="0" smtClean="0">
                          <a:latin typeface="Arial Unicode MS"/>
                          <a:ea typeface="Arial Unicode MS"/>
                          <a:cs typeface="Arial Unicode MS"/>
                        </a:rPr>
                        <a:t>x+∆</a:t>
                      </a:r>
                      <a:r>
                        <a:rPr lang="en-US" dirty="0" smtClean="0"/>
                        <a:t>x</a:t>
                      </a:r>
                      <a:endParaRPr lang="en-NZ" dirty="0"/>
                    </a:p>
                  </a:txBody>
                  <a:tcPr>
                    <a:solidFill>
                      <a:schemeClr val="bg1"/>
                    </a:solidFill>
                  </a:tcPr>
                </a:tc>
              </a:tr>
              <a:tr h="365299">
                <a:tc>
                  <a:txBody>
                    <a:bodyPr/>
                    <a:lstStyle/>
                    <a:p>
                      <a:r>
                        <a:rPr lang="en-US" dirty="0" smtClean="0">
                          <a:latin typeface="+mn-lt"/>
                          <a:ea typeface="+mn-ea"/>
                          <a:cs typeface="+mn-cs"/>
                        </a:rPr>
                        <a:t>y+∆</a:t>
                      </a:r>
                      <a:r>
                        <a:rPr lang="en-US" dirty="0" smtClean="0"/>
                        <a:t>y</a:t>
                      </a:r>
                      <a:endParaRPr lang="en-NZ" dirty="0"/>
                    </a:p>
                  </a:txBody>
                  <a:tcPr>
                    <a:solidFill>
                      <a:schemeClr val="bg1"/>
                    </a:solidFill>
                  </a:tcPr>
                </a:tc>
              </a:tr>
              <a:tr h="365299">
                <a:tc>
                  <a:txBody>
                    <a:bodyPr/>
                    <a:lstStyle/>
                    <a:p>
                      <a:r>
                        <a:rPr lang="en-US" dirty="0" smtClean="0">
                          <a:latin typeface="+mn-lt"/>
                          <a:ea typeface="+mn-ea"/>
                          <a:cs typeface="+mn-cs"/>
                        </a:rPr>
                        <a:t>z+∆</a:t>
                      </a:r>
                      <a:r>
                        <a:rPr lang="en-US" b="0" dirty="0" smtClean="0"/>
                        <a:t>z</a:t>
                      </a:r>
                      <a:endParaRPr lang="en-NZ" b="0" dirty="0"/>
                    </a:p>
                  </a:txBody>
                  <a:tcPr>
                    <a:solidFill>
                      <a:schemeClr val="bg1"/>
                    </a:solidFill>
                  </a:tcPr>
                </a:tc>
              </a:tr>
            </a:tbl>
          </a:graphicData>
        </a:graphic>
      </p:graphicFrame>
      <p:graphicFrame>
        <p:nvGraphicFramePr>
          <p:cNvPr id="15" name="Table 14"/>
          <p:cNvGraphicFramePr>
            <a:graphicFrameLocks noGrp="1"/>
          </p:cNvGraphicFramePr>
          <p:nvPr>
            <p:extLst/>
          </p:nvPr>
        </p:nvGraphicFramePr>
        <p:xfrm>
          <a:off x="3324200" y="2870097"/>
          <a:ext cx="311696" cy="109728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sz="1800" dirty="0" smtClean="0">
                          <a:sym typeface="Symbol"/>
                        </a:rPr>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graphicFrame>
        <p:nvGraphicFramePr>
          <p:cNvPr id="16" name="Table 15"/>
          <p:cNvGraphicFramePr>
            <a:graphicFrameLocks noGrp="1"/>
          </p:cNvGraphicFramePr>
          <p:nvPr>
            <p:extLst/>
          </p:nvPr>
        </p:nvGraphicFramePr>
        <p:xfrm>
          <a:off x="4572000" y="2852936"/>
          <a:ext cx="311696" cy="109728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dirty="0" smtClean="0"/>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sp>
        <p:nvSpPr>
          <p:cNvPr id="11" name="Double Bracket 10"/>
          <p:cNvSpPr/>
          <p:nvPr/>
        </p:nvSpPr>
        <p:spPr bwMode="auto">
          <a:xfrm>
            <a:off x="4644008" y="1467624"/>
            <a:ext cx="792088"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18" name="Double Bracket 17"/>
          <p:cNvSpPr/>
          <p:nvPr/>
        </p:nvSpPr>
        <p:spPr bwMode="auto">
          <a:xfrm>
            <a:off x="1160369" y="2891700"/>
            <a:ext cx="2183774" cy="1108923"/>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19" name="Double Bracket 18"/>
          <p:cNvSpPr/>
          <p:nvPr/>
        </p:nvSpPr>
        <p:spPr bwMode="auto">
          <a:xfrm>
            <a:off x="3779912" y="2942105"/>
            <a:ext cx="432048"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20" name="Double Bracket 19"/>
          <p:cNvSpPr/>
          <p:nvPr/>
        </p:nvSpPr>
        <p:spPr bwMode="auto">
          <a:xfrm>
            <a:off x="5108460" y="2942105"/>
            <a:ext cx="871297"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graphicFrame>
        <p:nvGraphicFramePr>
          <p:cNvPr id="21" name="Table 20"/>
          <p:cNvGraphicFramePr>
            <a:graphicFrameLocks noGrp="1"/>
          </p:cNvGraphicFramePr>
          <p:nvPr>
            <p:extLst/>
          </p:nvPr>
        </p:nvGraphicFramePr>
        <p:xfrm>
          <a:off x="1799896" y="4954880"/>
          <a:ext cx="1836000" cy="1097280"/>
        </p:xfrm>
        <a:graphic>
          <a:graphicData uri="http://schemas.openxmlformats.org/drawingml/2006/table">
            <a:tbl>
              <a:tblPr>
                <a:tableStyleId>{5C22544A-7EE6-4342-B048-85BDC9FD1C3A}</a:tableStyleId>
              </a:tblPr>
              <a:tblGrid>
                <a:gridCol w="396000"/>
                <a:gridCol w="684000"/>
                <a:gridCol w="756000"/>
              </a:tblGrid>
              <a:tr h="365299">
                <a:tc>
                  <a:txBody>
                    <a:bodyPr/>
                    <a:lstStyle/>
                    <a:p>
                      <a:pPr algn="ctr"/>
                      <a:r>
                        <a:rPr lang="en-NZ" dirty="0" smtClean="0"/>
                        <a:t>1</a:t>
                      </a:r>
                      <a:endParaRPr lang="en-NZ" dirty="0"/>
                    </a:p>
                  </a:txBody>
                  <a:tcPr>
                    <a:solidFill>
                      <a:schemeClr val="bg1"/>
                    </a:solidFill>
                  </a:tcPr>
                </a:tc>
                <a:tc>
                  <a:txBody>
                    <a:bodyPr/>
                    <a:lstStyle/>
                    <a:p>
                      <a:pPr algn="ctr"/>
                      <a:r>
                        <a:rPr lang="en-NZ" dirty="0" smtClean="0"/>
                        <a:t>0</a:t>
                      </a:r>
                      <a:endParaRPr lang="en-NZ" dirty="0"/>
                    </a:p>
                  </a:txBody>
                  <a:tcPr>
                    <a:solidFill>
                      <a:schemeClr val="bg1"/>
                    </a:solidFill>
                  </a:tcPr>
                </a:tc>
                <a:tc>
                  <a:txBody>
                    <a:bodyPr/>
                    <a:lstStyle/>
                    <a:p>
                      <a:pPr algn="ctr"/>
                      <a:r>
                        <a:rPr lang="en-NZ" dirty="0" smtClean="0"/>
                        <a:t>0</a:t>
                      </a:r>
                      <a:endParaRPr lang="en-NZ" dirty="0"/>
                    </a:p>
                  </a:txBody>
                  <a:tcPr>
                    <a:solidFill>
                      <a:schemeClr val="bg1"/>
                    </a:solidFill>
                  </a:tcPr>
                </a:tc>
              </a:tr>
              <a:tr h="365299">
                <a:tc>
                  <a:txBody>
                    <a:bodyPr/>
                    <a:lstStyle/>
                    <a:p>
                      <a:pPr algn="ctr"/>
                      <a:r>
                        <a:rPr lang="en-NZ" dirty="0" smtClean="0"/>
                        <a:t>0</a:t>
                      </a:r>
                      <a:endParaRPr lang="en-NZ" dirty="0"/>
                    </a:p>
                  </a:txBody>
                  <a:tcPr>
                    <a:solidFill>
                      <a:schemeClr val="bg1"/>
                    </a:solidFill>
                  </a:tcPr>
                </a:tc>
                <a:tc>
                  <a:txBody>
                    <a:bodyPr/>
                    <a:lstStyle/>
                    <a:p>
                      <a:pPr algn="ctr"/>
                      <a:r>
                        <a:rPr lang="en-NZ" dirty="0" err="1" smtClean="0"/>
                        <a:t>cos</a:t>
                      </a:r>
                      <a:r>
                        <a:rPr lang="el-GR" dirty="0" smtClean="0">
                          <a:latin typeface="Arial Unicode MS"/>
                          <a:ea typeface="Arial Unicode MS"/>
                          <a:cs typeface="Arial Unicode MS"/>
                        </a:rPr>
                        <a:t>θ</a:t>
                      </a:r>
                      <a:endParaRPr lang="en-NZ" dirty="0"/>
                    </a:p>
                  </a:txBody>
                  <a:tcPr>
                    <a:solidFill>
                      <a:schemeClr val="bg1"/>
                    </a:solidFill>
                  </a:tcPr>
                </a:tc>
                <a:tc>
                  <a:txBody>
                    <a:bodyPr/>
                    <a:lstStyle/>
                    <a:p>
                      <a:pPr algn="ctr"/>
                      <a:r>
                        <a:rPr lang="en-NZ" dirty="0" smtClean="0">
                          <a:latin typeface="+mn-lt"/>
                          <a:ea typeface="+mn-ea"/>
                          <a:cs typeface="+mn-cs"/>
                        </a:rPr>
                        <a:t>-sin</a:t>
                      </a:r>
                      <a:r>
                        <a:rPr lang="el-GR" dirty="0" smtClean="0">
                          <a:latin typeface="+mn-lt"/>
                          <a:ea typeface="+mn-ea"/>
                          <a:cs typeface="+mn-cs"/>
                        </a:rPr>
                        <a:t>θ</a:t>
                      </a:r>
                      <a:endParaRPr lang="en-NZ" dirty="0"/>
                    </a:p>
                  </a:txBody>
                  <a:tcPr>
                    <a:solidFill>
                      <a:schemeClr val="bg1"/>
                    </a:solidFill>
                  </a:tcPr>
                </a:tc>
              </a:tr>
              <a:tr h="365299">
                <a:tc>
                  <a:txBody>
                    <a:bodyPr/>
                    <a:lstStyle/>
                    <a:p>
                      <a:pPr algn="ctr"/>
                      <a:r>
                        <a:rPr lang="en-US" b="0" dirty="0" smtClean="0"/>
                        <a:t>0</a:t>
                      </a:r>
                      <a:endParaRPr lang="en-NZ" b="0" dirty="0"/>
                    </a:p>
                  </a:txBody>
                  <a:tcPr>
                    <a:solidFill>
                      <a:schemeClr val="bg1"/>
                    </a:solidFill>
                  </a:tcPr>
                </a:tc>
                <a:tc>
                  <a:txBody>
                    <a:bodyPr/>
                    <a:lstStyle/>
                    <a:p>
                      <a:pPr algn="ctr"/>
                      <a:r>
                        <a:rPr lang="en-NZ" dirty="0" smtClean="0"/>
                        <a:t>sin</a:t>
                      </a:r>
                      <a:r>
                        <a:rPr lang="el-GR" dirty="0" smtClean="0">
                          <a:latin typeface="+mn-lt"/>
                          <a:ea typeface="+mn-ea"/>
                          <a:cs typeface="+mn-cs"/>
                        </a:rPr>
                        <a:t>θ</a:t>
                      </a:r>
                      <a:endParaRPr lang="en-NZ" b="0" dirty="0"/>
                    </a:p>
                  </a:txBody>
                  <a:tcPr>
                    <a:solidFill>
                      <a:schemeClr val="bg1"/>
                    </a:solidFill>
                  </a:tcPr>
                </a:tc>
                <a:tc>
                  <a:txBody>
                    <a:bodyPr/>
                    <a:lstStyle/>
                    <a:p>
                      <a:pPr algn="ctr"/>
                      <a:r>
                        <a:rPr lang="en-NZ" dirty="0" err="1" smtClean="0"/>
                        <a:t>cos</a:t>
                      </a:r>
                      <a:r>
                        <a:rPr lang="el-GR" dirty="0" smtClean="0">
                          <a:latin typeface="+mn-lt"/>
                          <a:ea typeface="+mn-ea"/>
                          <a:cs typeface="+mn-cs"/>
                        </a:rPr>
                        <a:t>θ</a:t>
                      </a:r>
                      <a:endParaRPr lang="en-NZ" b="0" dirty="0"/>
                    </a:p>
                  </a:txBody>
                  <a:tcPr>
                    <a:solidFill>
                      <a:schemeClr val="bg1"/>
                    </a:solidFill>
                  </a:tcPr>
                </a:tc>
              </a:tr>
            </a:tbl>
          </a:graphicData>
        </a:graphic>
      </p:graphicFrame>
      <p:graphicFrame>
        <p:nvGraphicFramePr>
          <p:cNvPr id="22" name="Table 21"/>
          <p:cNvGraphicFramePr>
            <a:graphicFrameLocks noGrp="1"/>
          </p:cNvGraphicFramePr>
          <p:nvPr/>
        </p:nvGraphicFramePr>
        <p:xfrm>
          <a:off x="4355976" y="4954880"/>
          <a:ext cx="504056" cy="1097280"/>
        </p:xfrm>
        <a:graphic>
          <a:graphicData uri="http://schemas.openxmlformats.org/drawingml/2006/table">
            <a:tbl>
              <a:tblPr>
                <a:tableStyleId>{5C22544A-7EE6-4342-B048-85BDC9FD1C3A}</a:tableStyleId>
              </a:tblPr>
              <a:tblGrid>
                <a:gridCol w="504056"/>
              </a:tblGrid>
              <a:tr h="365299">
                <a:tc>
                  <a:txBody>
                    <a:bodyPr/>
                    <a:lstStyle/>
                    <a:p>
                      <a:r>
                        <a:rPr lang="en-US" dirty="0" smtClean="0"/>
                        <a:t>x</a:t>
                      </a:r>
                      <a:endParaRPr lang="en-NZ" dirty="0"/>
                    </a:p>
                  </a:txBody>
                  <a:tcPr>
                    <a:solidFill>
                      <a:schemeClr val="bg1"/>
                    </a:solidFill>
                  </a:tcPr>
                </a:tc>
              </a:tr>
              <a:tr h="365299">
                <a:tc>
                  <a:txBody>
                    <a:bodyPr/>
                    <a:lstStyle/>
                    <a:p>
                      <a:r>
                        <a:rPr lang="en-US" dirty="0" smtClean="0"/>
                        <a:t>y</a:t>
                      </a:r>
                      <a:endParaRPr lang="en-NZ" dirty="0"/>
                    </a:p>
                  </a:txBody>
                  <a:tcPr>
                    <a:solidFill>
                      <a:schemeClr val="bg1"/>
                    </a:solidFill>
                  </a:tcPr>
                </a:tc>
              </a:tr>
              <a:tr h="365299">
                <a:tc>
                  <a:txBody>
                    <a:bodyPr/>
                    <a:lstStyle/>
                    <a:p>
                      <a:r>
                        <a:rPr lang="en-US" b="0" dirty="0" smtClean="0"/>
                        <a:t>z</a:t>
                      </a:r>
                      <a:endParaRPr lang="en-NZ" b="0" dirty="0"/>
                    </a:p>
                  </a:txBody>
                  <a:tcPr>
                    <a:solidFill>
                      <a:schemeClr val="bg1"/>
                    </a:solidFill>
                  </a:tcPr>
                </a:tc>
              </a:tr>
            </a:tbl>
          </a:graphicData>
        </a:graphic>
      </p:graphicFrame>
      <p:graphicFrame>
        <p:nvGraphicFramePr>
          <p:cNvPr id="24" name="Table 23"/>
          <p:cNvGraphicFramePr>
            <a:graphicFrameLocks noGrp="1"/>
          </p:cNvGraphicFramePr>
          <p:nvPr/>
        </p:nvGraphicFramePr>
        <p:xfrm>
          <a:off x="5004048" y="4937720"/>
          <a:ext cx="311696" cy="109728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dirty="0" smtClean="0"/>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sp>
        <p:nvSpPr>
          <p:cNvPr id="25" name="Double Bracket 24"/>
          <p:cNvSpPr/>
          <p:nvPr/>
        </p:nvSpPr>
        <p:spPr bwMode="auto">
          <a:xfrm>
            <a:off x="1590869" y="4976483"/>
            <a:ext cx="2217846" cy="1108923"/>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26" name="Double Bracket 25"/>
          <p:cNvSpPr/>
          <p:nvPr/>
        </p:nvSpPr>
        <p:spPr bwMode="auto">
          <a:xfrm>
            <a:off x="4283968" y="5026888"/>
            <a:ext cx="432048"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graphicFrame>
        <p:nvGraphicFramePr>
          <p:cNvPr id="28" name="Table 27"/>
          <p:cNvGraphicFramePr>
            <a:graphicFrameLocks noGrp="1"/>
          </p:cNvGraphicFramePr>
          <p:nvPr/>
        </p:nvGraphicFramePr>
        <p:xfrm>
          <a:off x="5364088" y="4937720"/>
          <a:ext cx="2520280" cy="1097280"/>
        </p:xfrm>
        <a:graphic>
          <a:graphicData uri="http://schemas.openxmlformats.org/drawingml/2006/table">
            <a:tbl>
              <a:tblPr>
                <a:tableStyleId>{5C22544A-7EE6-4342-B048-85BDC9FD1C3A}</a:tableStyleId>
              </a:tblPr>
              <a:tblGrid>
                <a:gridCol w="2520280"/>
              </a:tblGrid>
              <a:tr h="365299">
                <a:tc>
                  <a:txBody>
                    <a:bodyPr/>
                    <a:lstStyle/>
                    <a:p>
                      <a:pPr algn="ctr"/>
                      <a:r>
                        <a:rPr lang="en-NZ" dirty="0" smtClean="0"/>
                        <a:t>1x + 0y + 0z</a:t>
                      </a:r>
                      <a:endParaRPr lang="en-NZ" dirty="0"/>
                    </a:p>
                  </a:txBody>
                  <a:tcPr>
                    <a:solidFill>
                      <a:schemeClr val="bg1"/>
                    </a:solidFill>
                  </a:tcPr>
                </a:tc>
              </a:tr>
              <a:tr h="36529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dirty="0" smtClean="0"/>
                        <a:t>0x + </a:t>
                      </a:r>
                      <a:r>
                        <a:rPr lang="en-NZ" dirty="0" err="1" smtClean="0"/>
                        <a:t>cos</a:t>
                      </a:r>
                      <a:r>
                        <a:rPr lang="el-GR" dirty="0" smtClean="0">
                          <a:latin typeface="+mn-lt"/>
                          <a:ea typeface="+mn-ea"/>
                          <a:cs typeface="+mn-cs"/>
                        </a:rPr>
                        <a:t>θ</a:t>
                      </a:r>
                      <a:r>
                        <a:rPr lang="en-NZ" dirty="0" smtClean="0">
                          <a:latin typeface="+mn-lt"/>
                          <a:ea typeface="+mn-ea"/>
                          <a:cs typeface="+mn-cs"/>
                        </a:rPr>
                        <a:t>y – sin</a:t>
                      </a:r>
                      <a:r>
                        <a:rPr lang="el-GR" dirty="0" smtClean="0">
                          <a:latin typeface="+mn-lt"/>
                          <a:ea typeface="+mn-ea"/>
                          <a:cs typeface="+mn-cs"/>
                        </a:rPr>
                        <a:t>θ</a:t>
                      </a:r>
                      <a:r>
                        <a:rPr lang="en-NZ" dirty="0" smtClean="0">
                          <a:latin typeface="+mn-lt"/>
                          <a:ea typeface="+mn-ea"/>
                          <a:cs typeface="+mn-cs"/>
                        </a:rPr>
                        <a:t>z</a:t>
                      </a:r>
                      <a:endParaRPr lang="en-NZ" dirty="0"/>
                    </a:p>
                  </a:txBody>
                  <a:tcPr>
                    <a:solidFill>
                      <a:schemeClr val="bg1"/>
                    </a:solidFill>
                  </a:tcPr>
                </a:tc>
              </a:tr>
              <a:tr h="36529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t>0x + </a:t>
                      </a:r>
                      <a:r>
                        <a:rPr lang="en-NZ" dirty="0" smtClean="0">
                          <a:latin typeface="+mn-lt"/>
                          <a:ea typeface="+mn-ea"/>
                          <a:cs typeface="+mn-cs"/>
                        </a:rPr>
                        <a:t>sin</a:t>
                      </a:r>
                      <a:r>
                        <a:rPr lang="el-GR" dirty="0" smtClean="0">
                          <a:latin typeface="+mn-lt"/>
                          <a:ea typeface="+mn-ea"/>
                          <a:cs typeface="+mn-cs"/>
                        </a:rPr>
                        <a:t>θ</a:t>
                      </a:r>
                      <a:r>
                        <a:rPr lang="en-NZ" dirty="0" smtClean="0">
                          <a:latin typeface="+mn-lt"/>
                          <a:ea typeface="+mn-ea"/>
                          <a:cs typeface="+mn-cs"/>
                        </a:rPr>
                        <a:t>y + </a:t>
                      </a:r>
                      <a:r>
                        <a:rPr lang="en-NZ" dirty="0" err="1" smtClean="0">
                          <a:latin typeface="+mn-lt"/>
                          <a:ea typeface="+mn-ea"/>
                          <a:cs typeface="+mn-cs"/>
                        </a:rPr>
                        <a:t>cos</a:t>
                      </a:r>
                      <a:r>
                        <a:rPr lang="el-GR" dirty="0" smtClean="0">
                          <a:latin typeface="+mn-lt"/>
                          <a:ea typeface="+mn-ea"/>
                          <a:cs typeface="+mn-cs"/>
                        </a:rPr>
                        <a:t>θ</a:t>
                      </a:r>
                      <a:r>
                        <a:rPr lang="en-NZ" dirty="0" smtClean="0">
                          <a:latin typeface="+mn-lt"/>
                          <a:ea typeface="+mn-ea"/>
                          <a:cs typeface="+mn-cs"/>
                        </a:rPr>
                        <a:t>z</a:t>
                      </a:r>
                      <a:endParaRPr lang="en-NZ" b="0" dirty="0"/>
                    </a:p>
                  </a:txBody>
                  <a:tcPr>
                    <a:solidFill>
                      <a:schemeClr val="bg1"/>
                    </a:solidFill>
                  </a:tcPr>
                </a:tc>
              </a:tr>
            </a:tbl>
          </a:graphicData>
        </a:graphic>
      </p:graphicFrame>
      <p:sp>
        <p:nvSpPr>
          <p:cNvPr id="27" name="Double Bracket 26"/>
          <p:cNvSpPr/>
          <p:nvPr/>
        </p:nvSpPr>
        <p:spPr bwMode="auto">
          <a:xfrm>
            <a:off x="5580112" y="5013176"/>
            <a:ext cx="2160240" cy="1008112"/>
          </a:xfrm>
          <a:prstGeom prst="bracketPair">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graphicFrame>
        <p:nvGraphicFramePr>
          <p:cNvPr id="29" name="Table 28"/>
          <p:cNvGraphicFramePr>
            <a:graphicFrameLocks noGrp="1"/>
          </p:cNvGraphicFramePr>
          <p:nvPr/>
        </p:nvGraphicFramePr>
        <p:xfrm>
          <a:off x="3828256" y="4941168"/>
          <a:ext cx="311696" cy="1127760"/>
        </p:xfrm>
        <a:graphic>
          <a:graphicData uri="http://schemas.openxmlformats.org/drawingml/2006/table">
            <a:tbl>
              <a:tblPr>
                <a:tableStyleId>{5C22544A-7EE6-4342-B048-85BDC9FD1C3A}</a:tableStyleId>
              </a:tblPr>
              <a:tblGrid>
                <a:gridCol w="311696"/>
              </a:tblGrid>
              <a:tr h="365299">
                <a:tc>
                  <a:txBody>
                    <a:bodyPr/>
                    <a:lstStyle/>
                    <a:p>
                      <a:endParaRPr lang="en-NZ" dirty="0"/>
                    </a:p>
                  </a:txBody>
                  <a:tcPr>
                    <a:solidFill>
                      <a:schemeClr val="bg1"/>
                    </a:solidFill>
                  </a:tcPr>
                </a:tc>
              </a:tr>
              <a:tr h="365299">
                <a:tc>
                  <a:txBody>
                    <a:bodyPr/>
                    <a:lstStyle/>
                    <a:p>
                      <a:r>
                        <a:rPr lang="en-US" sz="2000" dirty="0" smtClean="0">
                          <a:sym typeface="Symbol"/>
                        </a:rPr>
                        <a:t></a:t>
                      </a:r>
                      <a:endParaRPr lang="en-NZ" dirty="0"/>
                    </a:p>
                  </a:txBody>
                  <a:tcPr>
                    <a:solidFill>
                      <a:schemeClr val="bg1"/>
                    </a:solidFill>
                  </a:tcPr>
                </a:tc>
              </a:tr>
              <a:tr h="365299">
                <a:tc>
                  <a:txBody>
                    <a:bodyPr/>
                    <a:lstStyle/>
                    <a:p>
                      <a:endParaRPr lang="en-NZ" b="0" dirty="0"/>
                    </a:p>
                  </a:txBody>
                  <a:tcPr>
                    <a:solidFill>
                      <a:schemeClr val="bg1"/>
                    </a:solidFill>
                  </a:tcPr>
                </a:tc>
              </a:tr>
            </a:tbl>
          </a:graphicData>
        </a:graphic>
      </p:graphicFrame>
      <p:sp>
        <p:nvSpPr>
          <p:cNvPr id="31" name="Rounded Rectangular Callout 30"/>
          <p:cNvSpPr/>
          <p:nvPr/>
        </p:nvSpPr>
        <p:spPr bwMode="auto">
          <a:xfrm>
            <a:off x="6228184" y="4074892"/>
            <a:ext cx="2448272" cy="432048"/>
          </a:xfrm>
          <a:prstGeom prst="wedgeRoundRectCallout">
            <a:avLst>
              <a:gd name="adj1" fmla="val -75433"/>
              <a:gd name="adj2" fmla="val 46823"/>
              <a:gd name="adj3" fmla="val 16667"/>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2000" dirty="0" smtClean="0"/>
              <a:t>matrix multiplication</a:t>
            </a:r>
          </a:p>
        </p:txBody>
      </p:sp>
      <p:graphicFrame>
        <p:nvGraphicFramePr>
          <p:cNvPr id="32" name="Table 31"/>
          <p:cNvGraphicFramePr>
            <a:graphicFrameLocks noGrp="1"/>
          </p:cNvGraphicFramePr>
          <p:nvPr>
            <p:extLst/>
          </p:nvPr>
        </p:nvGraphicFramePr>
        <p:xfrm>
          <a:off x="1403648" y="2935383"/>
          <a:ext cx="1836000" cy="1097280"/>
        </p:xfrm>
        <a:graphic>
          <a:graphicData uri="http://schemas.openxmlformats.org/drawingml/2006/table">
            <a:tbl>
              <a:tblPr>
                <a:tableStyleId>{5C22544A-7EE6-4342-B048-85BDC9FD1C3A}</a:tableStyleId>
              </a:tblPr>
              <a:tblGrid>
                <a:gridCol w="396000"/>
                <a:gridCol w="684000"/>
                <a:gridCol w="756000"/>
              </a:tblGrid>
              <a:tr h="365299">
                <a:tc>
                  <a:txBody>
                    <a:bodyPr/>
                    <a:lstStyle/>
                    <a:p>
                      <a:pPr algn="ctr"/>
                      <a:r>
                        <a:rPr lang="en-NZ" dirty="0" err="1" smtClean="0"/>
                        <a:t>s</a:t>
                      </a:r>
                      <a:r>
                        <a:rPr lang="en-NZ" baseline="-25000" dirty="0" err="1" smtClean="0"/>
                        <a:t>x</a:t>
                      </a:r>
                      <a:endParaRPr lang="en-NZ" baseline="-25000" dirty="0"/>
                    </a:p>
                  </a:txBody>
                  <a:tcPr>
                    <a:solidFill>
                      <a:schemeClr val="bg1"/>
                    </a:solidFill>
                  </a:tcPr>
                </a:tc>
                <a:tc>
                  <a:txBody>
                    <a:bodyPr/>
                    <a:lstStyle/>
                    <a:p>
                      <a:pPr algn="ctr"/>
                      <a:r>
                        <a:rPr lang="en-NZ" dirty="0" smtClean="0"/>
                        <a:t>0</a:t>
                      </a:r>
                      <a:endParaRPr lang="en-NZ" dirty="0"/>
                    </a:p>
                  </a:txBody>
                  <a:tcPr>
                    <a:solidFill>
                      <a:schemeClr val="bg1"/>
                    </a:solidFill>
                  </a:tcPr>
                </a:tc>
                <a:tc>
                  <a:txBody>
                    <a:bodyPr/>
                    <a:lstStyle/>
                    <a:p>
                      <a:pPr algn="ctr"/>
                      <a:r>
                        <a:rPr lang="en-NZ" dirty="0" smtClean="0"/>
                        <a:t>0</a:t>
                      </a:r>
                      <a:endParaRPr lang="en-NZ" dirty="0"/>
                    </a:p>
                  </a:txBody>
                  <a:tcPr>
                    <a:solidFill>
                      <a:schemeClr val="bg1"/>
                    </a:solidFill>
                  </a:tcPr>
                </a:tc>
              </a:tr>
              <a:tr h="365299">
                <a:tc>
                  <a:txBody>
                    <a:bodyPr/>
                    <a:lstStyle/>
                    <a:p>
                      <a:pPr algn="ctr"/>
                      <a:r>
                        <a:rPr lang="en-NZ" dirty="0" smtClean="0"/>
                        <a:t>0</a:t>
                      </a:r>
                      <a:endParaRPr lang="en-NZ" dirty="0"/>
                    </a:p>
                  </a:txBody>
                  <a:tcPr>
                    <a:solidFill>
                      <a:schemeClr val="bg1"/>
                    </a:solidFill>
                  </a:tcPr>
                </a:tc>
                <a:tc>
                  <a:txBody>
                    <a:bodyPr/>
                    <a:lstStyle/>
                    <a:p>
                      <a:pPr algn="ctr"/>
                      <a:r>
                        <a:rPr lang="en-NZ" dirty="0" err="1" smtClean="0"/>
                        <a:t>s</a:t>
                      </a:r>
                      <a:r>
                        <a:rPr lang="en-NZ" baseline="-25000" dirty="0" err="1" smtClean="0"/>
                        <a:t>y</a:t>
                      </a:r>
                      <a:endParaRPr lang="en-NZ" baseline="-25000" dirty="0"/>
                    </a:p>
                  </a:txBody>
                  <a:tcPr>
                    <a:solidFill>
                      <a:schemeClr val="bg1"/>
                    </a:solidFill>
                  </a:tcPr>
                </a:tc>
                <a:tc>
                  <a:txBody>
                    <a:bodyPr/>
                    <a:lstStyle/>
                    <a:p>
                      <a:pPr algn="ctr"/>
                      <a:r>
                        <a:rPr lang="en-NZ" dirty="0" smtClean="0">
                          <a:latin typeface="+mn-lt"/>
                          <a:ea typeface="+mn-ea"/>
                          <a:cs typeface="+mn-cs"/>
                        </a:rPr>
                        <a:t>0</a:t>
                      </a:r>
                      <a:endParaRPr lang="en-NZ" dirty="0"/>
                    </a:p>
                  </a:txBody>
                  <a:tcPr>
                    <a:solidFill>
                      <a:schemeClr val="bg1"/>
                    </a:solidFill>
                  </a:tcPr>
                </a:tc>
              </a:tr>
              <a:tr h="365299">
                <a:tc>
                  <a:txBody>
                    <a:bodyPr/>
                    <a:lstStyle/>
                    <a:p>
                      <a:pPr algn="ctr"/>
                      <a:r>
                        <a:rPr lang="en-US" b="0" dirty="0" smtClean="0"/>
                        <a:t>0</a:t>
                      </a:r>
                      <a:endParaRPr lang="en-NZ" b="0" dirty="0"/>
                    </a:p>
                  </a:txBody>
                  <a:tcPr>
                    <a:solidFill>
                      <a:schemeClr val="bg1"/>
                    </a:solidFill>
                  </a:tcPr>
                </a:tc>
                <a:tc>
                  <a:txBody>
                    <a:bodyPr/>
                    <a:lstStyle/>
                    <a:p>
                      <a:pPr algn="ctr"/>
                      <a:r>
                        <a:rPr lang="en-NZ" b="0" dirty="0" smtClean="0"/>
                        <a:t>0</a:t>
                      </a:r>
                      <a:endParaRPr lang="en-NZ" b="0" dirty="0"/>
                    </a:p>
                  </a:txBody>
                  <a:tcPr>
                    <a:solidFill>
                      <a:schemeClr val="bg1"/>
                    </a:solidFill>
                  </a:tcPr>
                </a:tc>
                <a:tc>
                  <a:txBody>
                    <a:bodyPr/>
                    <a:lstStyle/>
                    <a:p>
                      <a:pPr algn="ctr"/>
                      <a:r>
                        <a:rPr lang="en-NZ" b="0" dirty="0" err="1" smtClean="0"/>
                        <a:t>s</a:t>
                      </a:r>
                      <a:r>
                        <a:rPr lang="en-NZ" b="0" baseline="-25000" dirty="0" err="1" smtClean="0"/>
                        <a:t>z</a:t>
                      </a:r>
                      <a:endParaRPr lang="en-NZ" b="0" baseline="-25000" dirty="0"/>
                    </a:p>
                  </a:txBody>
                  <a:tcPr>
                    <a:solidFill>
                      <a:schemeClr val="bg1"/>
                    </a:solidFill>
                  </a:tcPr>
                </a:tc>
              </a:tr>
            </a:tbl>
          </a:graphicData>
        </a:graphic>
      </p:graphicFrame>
      <p:sp>
        <p:nvSpPr>
          <p:cNvPr id="33" name="Rounded Rectangular Callout 32"/>
          <p:cNvSpPr/>
          <p:nvPr/>
        </p:nvSpPr>
        <p:spPr bwMode="auto">
          <a:xfrm>
            <a:off x="6228184" y="4077072"/>
            <a:ext cx="2448272" cy="432048"/>
          </a:xfrm>
          <a:prstGeom prst="wedgeRoundRectCallout">
            <a:avLst>
              <a:gd name="adj1" fmla="val -71531"/>
              <a:gd name="adj2" fmla="val -16354"/>
              <a:gd name="adj3" fmla="val 16667"/>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2000" dirty="0" smtClean="0"/>
              <a:t>matrix multiplication</a:t>
            </a:r>
          </a:p>
        </p:txBody>
      </p:sp>
    </p:spTree>
    <p:extLst>
      <p:ext uri="{BB962C8B-B14F-4D97-AF65-F5344CB8AC3E}">
        <p14:creationId xmlns:p14="http://schemas.microsoft.com/office/powerpoint/2010/main" val="26183060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3D graphics</a:t>
            </a:r>
            <a:endParaRPr lang="en-NZ" dirty="0"/>
          </a:p>
        </p:txBody>
      </p:sp>
      <p:sp>
        <p:nvSpPr>
          <p:cNvPr id="3" name="Content Placeholder 2"/>
          <p:cNvSpPr>
            <a:spLocks noGrp="1"/>
          </p:cNvSpPr>
          <p:nvPr>
            <p:ph idx="1"/>
          </p:nvPr>
        </p:nvSpPr>
        <p:spPr/>
        <p:txBody>
          <a:bodyPr/>
          <a:lstStyle/>
          <a:p>
            <a:r>
              <a:rPr lang="en-NZ" sz="2400" dirty="0" smtClean="0"/>
              <a:t>Different business from 2D images!</a:t>
            </a:r>
          </a:p>
          <a:p>
            <a:endParaRPr lang="en-NZ" sz="2400" dirty="0"/>
          </a:p>
        </p:txBody>
      </p:sp>
      <p:sp>
        <p:nvSpPr>
          <p:cNvPr id="4" name="Rectangle 3"/>
          <p:cNvSpPr/>
          <p:nvPr/>
        </p:nvSpPr>
        <p:spPr bwMode="auto">
          <a:xfrm>
            <a:off x="395536" y="1556792"/>
            <a:ext cx="3384376" cy="2304256"/>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2000" dirty="0" smtClean="0"/>
              <a:t>Model of 3d objects</a:t>
            </a:r>
          </a:p>
          <a:p>
            <a:pPr marL="273050" marR="0" defTabSz="914400" rtl="0" eaLnBrk="0" fontAlgn="base" latinLnBrk="0" hangingPunct="0">
              <a:lnSpc>
                <a:spcPct val="100000"/>
              </a:lnSpc>
              <a:spcBef>
                <a:spcPct val="0"/>
              </a:spcBef>
              <a:spcAft>
                <a:spcPct val="0"/>
              </a:spcAft>
              <a:buClrTx/>
              <a:buSzTx/>
              <a:buFontTx/>
              <a:buNone/>
              <a:tabLst/>
            </a:pPr>
            <a:r>
              <a:rPr lang="en-NZ" sz="2000" dirty="0" smtClean="0"/>
              <a:t>- shape</a:t>
            </a:r>
          </a:p>
          <a:p>
            <a:pPr marL="273050" marR="0" defTabSz="914400" rtl="0" eaLnBrk="0" fontAlgn="base" latinLnBrk="0" hangingPunct="0">
              <a:lnSpc>
                <a:spcPct val="100000"/>
              </a:lnSpc>
              <a:spcBef>
                <a:spcPct val="0"/>
              </a:spcBef>
              <a:spcAft>
                <a:spcPct val="0"/>
              </a:spcAft>
              <a:buClrTx/>
              <a:buSzTx/>
              <a:buFontTx/>
              <a:buNone/>
              <a:tabLst/>
            </a:pPr>
            <a:r>
              <a:rPr lang="en-NZ" sz="2000" dirty="0" smtClean="0"/>
              <a:t>- surface properties</a:t>
            </a:r>
          </a:p>
          <a:p>
            <a:pPr marL="273050" marR="0" defTabSz="914400" rtl="0" eaLnBrk="0" fontAlgn="base" latinLnBrk="0" hangingPunct="0">
              <a:lnSpc>
                <a:spcPct val="100000"/>
              </a:lnSpc>
              <a:spcBef>
                <a:spcPct val="0"/>
              </a:spcBef>
              <a:spcAft>
                <a:spcPct val="0"/>
              </a:spcAft>
              <a:buClrTx/>
              <a:buSzTx/>
              <a:buFontTx/>
              <a:buNone/>
              <a:tabLst/>
            </a:pPr>
            <a:r>
              <a:rPr lang="en-NZ" sz="2000" dirty="0" smtClean="0"/>
              <a:t>- material/mass/..</a:t>
            </a:r>
          </a:p>
          <a:p>
            <a:pPr marL="273050" marR="0" defTabSz="914400" rtl="0" eaLnBrk="0" fontAlgn="base" latinLnBrk="0" hangingPunct="0">
              <a:lnSpc>
                <a:spcPct val="100000"/>
              </a:lnSpc>
              <a:spcBef>
                <a:spcPct val="0"/>
              </a:spcBef>
              <a:spcAft>
                <a:spcPct val="0"/>
              </a:spcAft>
              <a:buClrTx/>
              <a:buSzTx/>
              <a:buFontTx/>
              <a:buNone/>
              <a:tabLst/>
            </a:pPr>
            <a:r>
              <a:rPr lang="en-NZ" sz="2000" dirty="0" smtClean="0"/>
              <a:t>- movement/animation</a:t>
            </a:r>
          </a:p>
          <a:p>
            <a:pPr marL="273050" marR="0" defTabSz="914400" rtl="0" eaLnBrk="0" fontAlgn="base" latinLnBrk="0" hangingPunct="0">
              <a:lnSpc>
                <a:spcPct val="100000"/>
              </a:lnSpc>
              <a:spcBef>
                <a:spcPct val="0"/>
              </a:spcBef>
              <a:spcAft>
                <a:spcPct val="0"/>
              </a:spcAft>
              <a:buClrTx/>
              <a:buSzTx/>
              <a:tabLst/>
            </a:pPr>
            <a:r>
              <a:rPr lang="en-NZ" sz="2000" dirty="0" smtClean="0"/>
              <a:t>- light sources</a:t>
            </a:r>
            <a:endParaRPr lang="en-NZ" sz="2000" dirty="0"/>
          </a:p>
          <a:p>
            <a:pPr marL="615950" marR="0" indent="-342900" defTabSz="914400" rtl="0" eaLnBrk="0" fontAlgn="base" latinLnBrk="0" hangingPunct="0">
              <a:lnSpc>
                <a:spcPct val="100000"/>
              </a:lnSpc>
              <a:spcBef>
                <a:spcPct val="0"/>
              </a:spcBef>
              <a:spcAft>
                <a:spcPct val="0"/>
              </a:spcAft>
              <a:buClrTx/>
              <a:buSzTx/>
              <a:buFontTx/>
              <a:buChar char="-"/>
              <a:tabLst/>
            </a:pPr>
            <a:r>
              <a:rPr lang="en-NZ" sz="2000" dirty="0" smtClean="0"/>
              <a:t>…</a:t>
            </a:r>
          </a:p>
        </p:txBody>
      </p:sp>
      <p:sp>
        <p:nvSpPr>
          <p:cNvPr id="5" name="Right Arrow 4"/>
          <p:cNvSpPr/>
          <p:nvPr/>
        </p:nvSpPr>
        <p:spPr bwMode="auto">
          <a:xfrm>
            <a:off x="3923928" y="1916832"/>
            <a:ext cx="1944216" cy="1224136"/>
          </a:xfrm>
          <a:prstGeom prst="rightArrow">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2000" dirty="0" smtClean="0"/>
              <a:t>Rendering</a:t>
            </a:r>
          </a:p>
        </p:txBody>
      </p:sp>
      <p:sp>
        <p:nvSpPr>
          <p:cNvPr id="6" name="Rectangle 5"/>
          <p:cNvSpPr/>
          <p:nvPr/>
        </p:nvSpPr>
        <p:spPr bwMode="auto">
          <a:xfrm>
            <a:off x="6084168" y="1556792"/>
            <a:ext cx="2016224" cy="1728192"/>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2000" dirty="0" smtClean="0"/>
              <a:t>Image </a:t>
            </a:r>
          </a:p>
          <a:p>
            <a:pPr marL="0" marR="0" indent="0" algn="ctr" defTabSz="914400" rtl="0" eaLnBrk="0" fontAlgn="base" latinLnBrk="0" hangingPunct="0">
              <a:lnSpc>
                <a:spcPct val="100000"/>
              </a:lnSpc>
              <a:spcBef>
                <a:spcPct val="0"/>
              </a:spcBef>
              <a:spcAft>
                <a:spcPct val="0"/>
              </a:spcAft>
              <a:buClrTx/>
              <a:buSzTx/>
              <a:buFontTx/>
              <a:buNone/>
              <a:tabLst/>
            </a:pPr>
            <a:r>
              <a:rPr lang="en-NZ" sz="2000" dirty="0" smtClean="0"/>
              <a:t>to </a:t>
            </a:r>
          </a:p>
          <a:p>
            <a:pPr marL="0" marR="0" indent="0" algn="ctr" defTabSz="914400" rtl="0" eaLnBrk="0" fontAlgn="base" latinLnBrk="0" hangingPunct="0">
              <a:lnSpc>
                <a:spcPct val="100000"/>
              </a:lnSpc>
              <a:spcBef>
                <a:spcPct val="0"/>
              </a:spcBef>
              <a:spcAft>
                <a:spcPct val="0"/>
              </a:spcAft>
              <a:buClrTx/>
              <a:buSzTx/>
              <a:buFontTx/>
              <a:buNone/>
              <a:tabLst/>
            </a:pPr>
            <a:r>
              <a:rPr lang="en-NZ" sz="2000" dirty="0" smtClean="0"/>
              <a:t>display</a:t>
            </a:r>
          </a:p>
        </p:txBody>
      </p:sp>
      <p:sp>
        <p:nvSpPr>
          <p:cNvPr id="7" name="AutoShape 2" descr="https://mrl.nyu.edu/~perlin/courses/fall2002/hw/teapot-12.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8" name="AutoShape 4" descr="https://mrl.nyu.edu/~perlin/courses/fall2002/hw/teapot-12.gi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524" y="4149080"/>
            <a:ext cx="4291484" cy="2543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4144318"/>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76110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3</a:t>
            </a:r>
            <a:endParaRPr lang="en-US" dirty="0"/>
          </a:p>
        </p:txBody>
      </p:sp>
      <p:sp>
        <p:nvSpPr>
          <p:cNvPr id="3" name="Content Placeholder 2"/>
          <p:cNvSpPr>
            <a:spLocks noGrp="1"/>
          </p:cNvSpPr>
          <p:nvPr>
            <p:ph idx="1"/>
          </p:nvPr>
        </p:nvSpPr>
        <p:spPr/>
        <p:txBody>
          <a:bodyPr>
            <a:normAutofit lnSpcReduction="10000"/>
          </a:bodyPr>
          <a:lstStyle/>
          <a:p>
            <a:r>
              <a:rPr lang="en-US" dirty="0" smtClean="0"/>
              <a:t>Outline</a:t>
            </a:r>
          </a:p>
          <a:p>
            <a:pPr lvl="1"/>
            <a:r>
              <a:rPr lang="en-US" dirty="0" smtClean="0"/>
              <a:t>Polygons</a:t>
            </a:r>
          </a:p>
          <a:p>
            <a:pPr lvl="1"/>
            <a:r>
              <a:rPr lang="en-US" dirty="0" smtClean="0"/>
              <a:t>Move them</a:t>
            </a:r>
          </a:p>
          <a:p>
            <a:pPr lvl="1"/>
            <a:r>
              <a:rPr lang="en-US" dirty="0" smtClean="0"/>
              <a:t>Lighting</a:t>
            </a:r>
          </a:p>
          <a:p>
            <a:pPr lvl="1"/>
            <a:r>
              <a:rPr lang="en-US" dirty="0" smtClean="0"/>
              <a:t>Hiding</a:t>
            </a:r>
          </a:p>
          <a:p>
            <a:pPr lvl="1"/>
            <a:r>
              <a:rPr lang="en-US" dirty="0" smtClean="0"/>
              <a:t>Scan conversion (“filling in…”)</a:t>
            </a:r>
          </a:p>
          <a:p>
            <a:pPr lvl="1"/>
            <a:endParaRPr lang="en-US" dirty="0"/>
          </a:p>
          <a:p>
            <a:r>
              <a:rPr lang="en-US" dirty="0"/>
              <a:t>Difficult bits:</a:t>
            </a:r>
          </a:p>
          <a:p>
            <a:pPr lvl="1"/>
            <a:r>
              <a:rPr lang="en-US" dirty="0"/>
              <a:t>Scan conversion	</a:t>
            </a:r>
          </a:p>
          <a:p>
            <a:pPr lvl="1"/>
            <a:r>
              <a:rPr lang="en-US" dirty="0"/>
              <a:t>Overall program structure</a:t>
            </a:r>
          </a:p>
          <a:p>
            <a:pPr lvl="1"/>
            <a:endParaRPr lang="en-US" dirty="0"/>
          </a:p>
          <a:p>
            <a:r>
              <a:rPr lang="en-US" dirty="0" smtClean="0"/>
              <a:t>Approximate </a:t>
            </a:r>
            <a:r>
              <a:rPr lang="en-US" dirty="0"/>
              <a:t>effort:  maybe 600 lines of code</a:t>
            </a:r>
          </a:p>
          <a:p>
            <a:endParaRPr lang="en-US" dirty="0" smtClean="0"/>
          </a:p>
        </p:txBody>
      </p:sp>
    </p:spTree>
    <p:extLst>
      <p:ext uri="{BB962C8B-B14F-4D97-AF65-F5344CB8AC3E}">
        <p14:creationId xmlns:p14="http://schemas.microsoft.com/office/powerpoint/2010/main" val="146488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Modelling shapes</a:t>
            </a:r>
            <a:endParaRPr lang="en-NZ" dirty="0"/>
          </a:p>
        </p:txBody>
      </p:sp>
      <p:sp>
        <p:nvSpPr>
          <p:cNvPr id="3" name="Content Placeholder 2"/>
          <p:cNvSpPr>
            <a:spLocks noGrp="1"/>
          </p:cNvSpPr>
          <p:nvPr>
            <p:ph idx="1"/>
          </p:nvPr>
        </p:nvSpPr>
        <p:spPr/>
        <p:txBody>
          <a:bodyPr>
            <a:normAutofit fontScale="85000" lnSpcReduction="20000"/>
          </a:bodyPr>
          <a:lstStyle/>
          <a:p>
            <a:pPr>
              <a:buNone/>
            </a:pPr>
            <a:r>
              <a:rPr lang="en-NZ" dirty="0" smtClean="0"/>
              <a:t>Lots of schemes:</a:t>
            </a:r>
          </a:p>
          <a:p>
            <a:pPr>
              <a:spcBef>
                <a:spcPts val="1800"/>
              </a:spcBef>
            </a:pPr>
            <a:r>
              <a:rPr lang="en-US" dirty="0" smtClean="0"/>
              <a:t>Polygon meshes</a:t>
            </a:r>
          </a:p>
          <a:p>
            <a:pPr lvl="1"/>
            <a:r>
              <a:rPr lang="en-NZ" dirty="0" smtClean="0"/>
              <a:t>vertices, edges, polygon faces</a:t>
            </a:r>
          </a:p>
          <a:p>
            <a:pPr lvl="1"/>
            <a:r>
              <a:rPr lang="en-NZ" dirty="0" smtClean="0"/>
              <a:t>Common in computer games </a:t>
            </a:r>
            <a:br>
              <a:rPr lang="en-NZ" dirty="0" smtClean="0"/>
            </a:br>
            <a:r>
              <a:rPr lang="en-NZ" dirty="0" smtClean="0"/>
              <a:t>because enables fast rendering, </a:t>
            </a:r>
            <a:br>
              <a:rPr lang="en-NZ" dirty="0" smtClean="0"/>
            </a:br>
            <a:r>
              <a:rPr lang="en-NZ" dirty="0" smtClean="0"/>
              <a:t>especially with high end video cards</a:t>
            </a:r>
          </a:p>
          <a:p>
            <a:pPr>
              <a:spcBef>
                <a:spcPts val="1200"/>
              </a:spcBef>
            </a:pPr>
            <a:r>
              <a:rPr lang="en-US" dirty="0" smtClean="0"/>
              <a:t>Mathematical functions defining surfaces</a:t>
            </a:r>
          </a:p>
          <a:p>
            <a:pPr>
              <a:spcBef>
                <a:spcPts val="1200"/>
              </a:spcBef>
            </a:pPr>
            <a:r>
              <a:rPr lang="en-US" dirty="0" smtClean="0"/>
              <a:t>Point clouds / particle clouds</a:t>
            </a:r>
          </a:p>
          <a:p>
            <a:pPr>
              <a:spcBef>
                <a:spcPts val="1200"/>
              </a:spcBef>
            </a:pPr>
            <a:r>
              <a:rPr lang="en-US" dirty="0" smtClean="0"/>
              <a:t>Voxel based  (MRI)</a:t>
            </a:r>
          </a:p>
          <a:p>
            <a:pPr lvl="1"/>
            <a:r>
              <a:rPr lang="en-US" dirty="0" smtClean="0"/>
              <a:t>3D pixels:  full or empty</a:t>
            </a:r>
          </a:p>
          <a:p>
            <a:pPr>
              <a:spcBef>
                <a:spcPts val="1200"/>
              </a:spcBef>
            </a:pPr>
            <a:r>
              <a:rPr lang="en-US" dirty="0" smtClean="0"/>
              <a:t>CSG  Constructive Solid Geometry</a:t>
            </a:r>
          </a:p>
          <a:p>
            <a:pPr lvl="1"/>
            <a:r>
              <a:rPr lang="en-US" dirty="0" smtClean="0"/>
              <a:t>shapes made out of primitive shapes, scaled, rotated, translated, skewed, added, subtracted, intersected</a:t>
            </a:r>
          </a:p>
          <a:p>
            <a:pPr>
              <a:spcBef>
                <a:spcPts val="0"/>
              </a:spcBef>
            </a:pPr>
            <a:r>
              <a:rPr lang="en-US" dirty="0" smtClean="0"/>
              <a:t>…………..</a:t>
            </a:r>
          </a:p>
        </p:txBody>
      </p:sp>
      <p:sp>
        <p:nvSpPr>
          <p:cNvPr id="4" name="AutoShape 2" descr="https://encrypted-tbn3.gstatic.com/images?q=tbn:ANd9GcQw2c52RRrTH91XBsj7edm3TS7IP8aeoF6sYvrVYCR9m5Oso4A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764704"/>
            <a:ext cx="3931444" cy="2329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09737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Polygons</a:t>
            </a:r>
            <a:endParaRPr lang="en-NZ" dirty="0"/>
          </a:p>
        </p:txBody>
      </p:sp>
      <p:sp>
        <p:nvSpPr>
          <p:cNvPr id="3" name="Content Placeholder 2"/>
          <p:cNvSpPr>
            <a:spLocks noGrp="1"/>
          </p:cNvSpPr>
          <p:nvPr>
            <p:ph idx="1"/>
          </p:nvPr>
        </p:nvSpPr>
        <p:spPr/>
        <p:txBody>
          <a:bodyPr>
            <a:noAutofit/>
          </a:bodyPr>
          <a:lstStyle/>
          <a:p>
            <a:r>
              <a:rPr lang="en-US" sz="1800" dirty="0" smtClean="0"/>
              <a:t>Represent polygon faces:</a:t>
            </a:r>
          </a:p>
          <a:p>
            <a:pPr lvl="1"/>
            <a:r>
              <a:rPr lang="en-US" sz="1800" dirty="0" smtClean="0"/>
              <a:t>vertices  </a:t>
            </a:r>
          </a:p>
          <a:p>
            <a:pPr lvl="2">
              <a:buNone/>
            </a:pPr>
            <a:r>
              <a:rPr lang="en-US" sz="1800" dirty="0" smtClean="0"/>
              <a:t>	v</a:t>
            </a:r>
            <a:r>
              <a:rPr lang="en-US" sz="1800" baseline="-25000" dirty="0" smtClean="0"/>
              <a:t>1</a:t>
            </a:r>
            <a:r>
              <a:rPr lang="en-US" sz="1800" dirty="0" smtClean="0"/>
              <a:t> = (x</a:t>
            </a:r>
            <a:r>
              <a:rPr lang="en-US" sz="1800" baseline="-25000" dirty="0" smtClean="0"/>
              <a:t>1</a:t>
            </a:r>
            <a:r>
              <a:rPr lang="en-US" sz="1800" dirty="0" smtClean="0"/>
              <a:t>,y</a:t>
            </a:r>
            <a:r>
              <a:rPr lang="en-US" sz="1800" baseline="-25000" dirty="0" smtClean="0"/>
              <a:t>1</a:t>
            </a:r>
            <a:r>
              <a:rPr lang="en-US" sz="1800" dirty="0" smtClean="0"/>
              <a:t>,z</a:t>
            </a:r>
            <a:r>
              <a:rPr lang="en-US" sz="1800" baseline="-25000" dirty="0" smtClean="0"/>
              <a:t>1</a:t>
            </a:r>
            <a:r>
              <a:rPr lang="en-US" sz="1800" dirty="0" smtClean="0"/>
              <a:t>), </a:t>
            </a:r>
          </a:p>
          <a:p>
            <a:pPr lvl="2">
              <a:buNone/>
            </a:pPr>
            <a:r>
              <a:rPr lang="en-US" sz="1800" dirty="0" smtClean="0"/>
              <a:t>	v</a:t>
            </a:r>
            <a:r>
              <a:rPr lang="en-US" sz="1800" baseline="-25000" dirty="0" smtClean="0"/>
              <a:t>2</a:t>
            </a:r>
            <a:r>
              <a:rPr lang="en-US" sz="1800" dirty="0" smtClean="0"/>
              <a:t> = (x</a:t>
            </a:r>
            <a:r>
              <a:rPr lang="en-US" sz="1800" baseline="-25000" dirty="0" smtClean="0"/>
              <a:t>2</a:t>
            </a:r>
            <a:r>
              <a:rPr lang="en-US" sz="1800" dirty="0" smtClean="0"/>
              <a:t>,y</a:t>
            </a:r>
            <a:r>
              <a:rPr lang="en-US" sz="1800" baseline="-25000" dirty="0" smtClean="0"/>
              <a:t>2</a:t>
            </a:r>
            <a:r>
              <a:rPr lang="en-US" sz="1800" dirty="0" smtClean="0"/>
              <a:t>,z</a:t>
            </a:r>
            <a:r>
              <a:rPr lang="en-US" sz="1800" baseline="-25000" dirty="0" smtClean="0"/>
              <a:t>2</a:t>
            </a:r>
            <a:r>
              <a:rPr lang="en-US" sz="1800" dirty="0" smtClean="0"/>
              <a:t>), </a:t>
            </a:r>
          </a:p>
          <a:p>
            <a:pPr lvl="2">
              <a:buNone/>
            </a:pPr>
            <a:r>
              <a:rPr lang="en-US" sz="1800" dirty="0" smtClean="0"/>
              <a:t>	 … </a:t>
            </a:r>
          </a:p>
          <a:p>
            <a:pPr lvl="2">
              <a:buNone/>
            </a:pPr>
            <a:r>
              <a:rPr lang="en-US" sz="1800" dirty="0" smtClean="0"/>
              <a:t>	v</a:t>
            </a:r>
            <a:r>
              <a:rPr lang="en-US" sz="1800" baseline="-25000" dirty="0" smtClean="0"/>
              <a:t>3</a:t>
            </a:r>
            <a:r>
              <a:rPr lang="en-US" sz="1800" dirty="0" smtClean="0"/>
              <a:t> = (</a:t>
            </a:r>
            <a:r>
              <a:rPr lang="en-US" sz="1800" dirty="0" err="1" smtClean="0"/>
              <a:t>x</a:t>
            </a:r>
            <a:r>
              <a:rPr lang="en-US" sz="1800" baseline="-25000" dirty="0" err="1" smtClean="0"/>
              <a:t>n</a:t>
            </a:r>
            <a:r>
              <a:rPr lang="en-US" sz="1800" dirty="0" err="1" smtClean="0"/>
              <a:t>,y</a:t>
            </a:r>
            <a:r>
              <a:rPr lang="en-US" sz="1800" baseline="-25000" dirty="0" err="1" smtClean="0"/>
              <a:t>n</a:t>
            </a:r>
            <a:r>
              <a:rPr lang="en-US" sz="1800" dirty="0" err="1" smtClean="0"/>
              <a:t>,z</a:t>
            </a:r>
            <a:r>
              <a:rPr lang="en-US" sz="1800" baseline="-25000" dirty="0" err="1" smtClean="0"/>
              <a:t>n</a:t>
            </a:r>
            <a:r>
              <a:rPr lang="en-US" sz="1800" dirty="0" smtClean="0"/>
              <a:t>)</a:t>
            </a:r>
          </a:p>
          <a:p>
            <a:pPr lvl="2"/>
            <a:r>
              <a:rPr lang="en-US" sz="1800" dirty="0" smtClean="0"/>
              <a:t>In order</a:t>
            </a:r>
          </a:p>
          <a:p>
            <a:pPr lvl="1">
              <a:spcBef>
                <a:spcPts val="1200"/>
              </a:spcBef>
            </a:pPr>
            <a:r>
              <a:rPr lang="en-US" sz="1800" dirty="0" smtClean="0"/>
              <a:t>flat or twisted?</a:t>
            </a:r>
          </a:p>
          <a:p>
            <a:pPr lvl="2"/>
            <a:r>
              <a:rPr lang="en-US" sz="1800" dirty="0" smtClean="0"/>
              <a:t>not an issue if a triangle!!</a:t>
            </a:r>
          </a:p>
          <a:p>
            <a:pPr lvl="1">
              <a:spcBef>
                <a:spcPts val="1200"/>
              </a:spcBef>
            </a:pPr>
            <a:r>
              <a:rPr lang="en-US" sz="1800" dirty="0" smtClean="0"/>
              <a:t>which is the outside?</a:t>
            </a:r>
          </a:p>
          <a:p>
            <a:pPr lvl="2"/>
            <a:r>
              <a:rPr lang="en-US" sz="1800" dirty="0" smtClean="0"/>
              <a:t>facing you, if the vertices are anti-clockwise</a:t>
            </a:r>
          </a:p>
          <a:p>
            <a:pPr lvl="2">
              <a:spcBef>
                <a:spcPts val="1200"/>
              </a:spcBef>
            </a:pPr>
            <a:r>
              <a:rPr lang="en-US" sz="1800" dirty="0" smtClean="0"/>
              <a:t>surface </a:t>
            </a:r>
            <a:r>
              <a:rPr lang="en-US" sz="1800" b="1" dirty="0" smtClean="0">
                <a:solidFill>
                  <a:srgbClr val="FF0000"/>
                </a:solidFill>
              </a:rPr>
              <a:t>normal</a:t>
            </a:r>
            <a:r>
              <a:rPr lang="en-US" sz="1800" dirty="0" smtClean="0">
                <a:solidFill>
                  <a:srgbClr val="FF0000"/>
                </a:solidFill>
              </a:rPr>
              <a:t> </a:t>
            </a:r>
            <a:r>
              <a:rPr lang="en-US" sz="1800" dirty="0" smtClean="0"/>
              <a:t>is a unit vector facing outwards</a:t>
            </a:r>
          </a:p>
          <a:p>
            <a:pPr lvl="2">
              <a:spcBef>
                <a:spcPts val="600"/>
              </a:spcBef>
            </a:pPr>
            <a:r>
              <a:rPr lang="en-US" sz="1800" dirty="0" smtClean="0">
                <a:solidFill>
                  <a:schemeClr val="bg1">
                    <a:lumMod val="65000"/>
                  </a:schemeClr>
                </a:solidFill>
              </a:rPr>
              <a:t>=   (v</a:t>
            </a:r>
            <a:r>
              <a:rPr lang="en-US" sz="1800" baseline="-25000" dirty="0" smtClean="0">
                <a:solidFill>
                  <a:schemeClr val="bg1">
                    <a:lumMod val="65000"/>
                  </a:schemeClr>
                </a:solidFill>
              </a:rPr>
              <a:t>2</a:t>
            </a:r>
            <a:r>
              <a:rPr lang="en-US" sz="1800" dirty="0" smtClean="0">
                <a:solidFill>
                  <a:schemeClr val="bg1">
                    <a:lumMod val="65000"/>
                  </a:schemeClr>
                </a:solidFill>
              </a:rPr>
              <a:t>-v</a:t>
            </a:r>
            <a:r>
              <a:rPr lang="en-US" sz="1800" baseline="-25000" dirty="0" smtClean="0">
                <a:solidFill>
                  <a:schemeClr val="bg1">
                    <a:lumMod val="65000"/>
                  </a:schemeClr>
                </a:solidFill>
              </a:rPr>
              <a:t>1</a:t>
            </a:r>
            <a:r>
              <a:rPr lang="en-US" sz="1800" dirty="0" smtClean="0">
                <a:solidFill>
                  <a:schemeClr val="bg1">
                    <a:lumMod val="65000"/>
                  </a:schemeClr>
                </a:solidFill>
              </a:rPr>
              <a:t>) </a:t>
            </a:r>
            <a:r>
              <a:rPr lang="en-US" sz="1800" dirty="0" smtClean="0">
                <a:solidFill>
                  <a:schemeClr val="bg1">
                    <a:lumMod val="65000"/>
                  </a:schemeClr>
                </a:solidFill>
                <a:sym typeface="Symbol"/>
              </a:rPr>
              <a:t> (v</a:t>
            </a:r>
            <a:r>
              <a:rPr lang="en-US" sz="1800" baseline="-25000" dirty="0" smtClean="0">
                <a:solidFill>
                  <a:schemeClr val="bg1">
                    <a:lumMod val="65000"/>
                  </a:schemeClr>
                </a:solidFill>
                <a:sym typeface="Symbol"/>
              </a:rPr>
              <a:t>3</a:t>
            </a:r>
            <a:r>
              <a:rPr lang="en-US" sz="1800" dirty="0" smtClean="0">
                <a:solidFill>
                  <a:schemeClr val="bg1">
                    <a:lumMod val="65000"/>
                  </a:schemeClr>
                </a:solidFill>
                <a:sym typeface="Symbol"/>
              </a:rPr>
              <a:t>-v</a:t>
            </a:r>
            <a:r>
              <a:rPr lang="en-US" sz="1800" baseline="-25000" dirty="0" smtClean="0">
                <a:solidFill>
                  <a:schemeClr val="bg1">
                    <a:lumMod val="65000"/>
                  </a:schemeClr>
                </a:solidFill>
                <a:sym typeface="Symbol"/>
              </a:rPr>
              <a:t>2</a:t>
            </a:r>
            <a:r>
              <a:rPr lang="en-US" sz="1800" dirty="0" smtClean="0">
                <a:solidFill>
                  <a:schemeClr val="bg1">
                    <a:lumMod val="65000"/>
                  </a:schemeClr>
                </a:solidFill>
                <a:sym typeface="Symbol"/>
              </a:rPr>
              <a:t>)  /  |</a:t>
            </a:r>
            <a:r>
              <a:rPr lang="en-US" sz="1800" dirty="0" smtClean="0">
                <a:solidFill>
                  <a:schemeClr val="bg1">
                    <a:lumMod val="65000"/>
                  </a:schemeClr>
                </a:solidFill>
              </a:rPr>
              <a:t> (v</a:t>
            </a:r>
            <a:r>
              <a:rPr lang="en-US" sz="1800" baseline="-25000" dirty="0" smtClean="0">
                <a:solidFill>
                  <a:schemeClr val="bg1">
                    <a:lumMod val="65000"/>
                  </a:schemeClr>
                </a:solidFill>
              </a:rPr>
              <a:t>2</a:t>
            </a:r>
            <a:r>
              <a:rPr lang="en-US" sz="1800" dirty="0" smtClean="0">
                <a:solidFill>
                  <a:schemeClr val="bg1">
                    <a:lumMod val="65000"/>
                  </a:schemeClr>
                </a:solidFill>
              </a:rPr>
              <a:t>-v</a:t>
            </a:r>
            <a:r>
              <a:rPr lang="en-US" sz="1800" baseline="-25000" dirty="0" smtClean="0">
                <a:solidFill>
                  <a:schemeClr val="bg1">
                    <a:lumMod val="65000"/>
                  </a:schemeClr>
                </a:solidFill>
              </a:rPr>
              <a:t>1</a:t>
            </a:r>
            <a:r>
              <a:rPr lang="en-US" sz="1800" dirty="0" smtClean="0">
                <a:solidFill>
                  <a:schemeClr val="bg1">
                    <a:lumMod val="65000"/>
                  </a:schemeClr>
                </a:solidFill>
              </a:rPr>
              <a:t>) </a:t>
            </a:r>
            <a:r>
              <a:rPr lang="en-US" sz="1800" dirty="0" smtClean="0">
                <a:solidFill>
                  <a:schemeClr val="bg1">
                    <a:lumMod val="65000"/>
                  </a:schemeClr>
                </a:solidFill>
                <a:sym typeface="Symbol"/>
              </a:rPr>
              <a:t> (v</a:t>
            </a:r>
            <a:r>
              <a:rPr lang="en-US" sz="1800" baseline="-25000" dirty="0" smtClean="0">
                <a:solidFill>
                  <a:schemeClr val="bg1">
                    <a:lumMod val="65000"/>
                  </a:schemeClr>
                </a:solidFill>
                <a:sym typeface="Symbol"/>
              </a:rPr>
              <a:t>3</a:t>
            </a:r>
            <a:r>
              <a:rPr lang="en-US" sz="1800" dirty="0" smtClean="0">
                <a:solidFill>
                  <a:schemeClr val="bg1">
                    <a:lumMod val="65000"/>
                  </a:schemeClr>
                </a:solidFill>
                <a:sym typeface="Symbol"/>
              </a:rPr>
              <a:t>-v</a:t>
            </a:r>
            <a:r>
              <a:rPr lang="en-US" sz="1800" baseline="-25000" dirty="0" smtClean="0">
                <a:solidFill>
                  <a:schemeClr val="bg1">
                    <a:lumMod val="65000"/>
                  </a:schemeClr>
                </a:solidFill>
                <a:sym typeface="Symbol"/>
              </a:rPr>
              <a:t>2</a:t>
            </a:r>
            <a:r>
              <a:rPr lang="en-US" sz="1800" dirty="0" smtClean="0">
                <a:solidFill>
                  <a:schemeClr val="bg1">
                    <a:lumMod val="65000"/>
                  </a:schemeClr>
                </a:solidFill>
                <a:sym typeface="Symbol"/>
              </a:rPr>
              <a:t>)|</a:t>
            </a:r>
            <a:r>
              <a:rPr lang="en-US" sz="1800" dirty="0" smtClean="0">
                <a:solidFill>
                  <a:schemeClr val="bg1">
                    <a:lumMod val="65000"/>
                  </a:schemeClr>
                </a:solidFill>
              </a:rPr>
              <a:t>  </a:t>
            </a:r>
          </a:p>
        </p:txBody>
      </p:sp>
      <p:cxnSp>
        <p:nvCxnSpPr>
          <p:cNvPr id="5" name="Straight Connector 4"/>
          <p:cNvCxnSpPr/>
          <p:nvPr/>
        </p:nvCxnSpPr>
        <p:spPr bwMode="auto">
          <a:xfrm>
            <a:off x="5436096" y="2990427"/>
            <a:ext cx="953553" cy="942629"/>
          </a:xfrm>
          <a:prstGeom prst="line">
            <a:avLst/>
          </a:prstGeom>
          <a:solidFill>
            <a:schemeClr val="bg1"/>
          </a:solidFill>
          <a:ln w="19050"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rot="16200000" flipV="1">
            <a:off x="5760132" y="3314463"/>
            <a:ext cx="1008112" cy="216024"/>
          </a:xfrm>
          <a:prstGeom prst="line">
            <a:avLst/>
          </a:prstGeom>
          <a:solidFill>
            <a:schemeClr val="bg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rot="10800000" flipV="1">
            <a:off x="5436096" y="2918419"/>
            <a:ext cx="720080" cy="72008"/>
          </a:xfrm>
          <a:prstGeom prst="line">
            <a:avLst/>
          </a:prstGeom>
          <a:solidFill>
            <a:schemeClr val="bg1"/>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V="1">
            <a:off x="7182568" y="2283626"/>
            <a:ext cx="891043" cy="418769"/>
          </a:xfrm>
          <a:prstGeom prst="line">
            <a:avLst/>
          </a:prstGeom>
          <a:solidFill>
            <a:schemeClr val="bg1"/>
          </a:solid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8046664" y="2270347"/>
            <a:ext cx="720080" cy="432048"/>
          </a:xfrm>
          <a:prstGeom prst="line">
            <a:avLst/>
          </a:prstGeom>
          <a:solidFill>
            <a:schemeClr val="bg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V="1">
            <a:off x="7182568" y="2558379"/>
            <a:ext cx="792088" cy="144016"/>
          </a:xfrm>
          <a:prstGeom prst="line">
            <a:avLst/>
          </a:prstGeom>
          <a:solidFill>
            <a:schemeClr val="bg1"/>
          </a:solid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rot="10800000" flipV="1">
            <a:off x="7470600" y="2558379"/>
            <a:ext cx="504056" cy="432048"/>
          </a:xfrm>
          <a:prstGeom prst="line">
            <a:avLst/>
          </a:prstGeom>
          <a:solidFill>
            <a:schemeClr val="bg1"/>
          </a:solid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flipV="1">
            <a:off x="7470600" y="2702395"/>
            <a:ext cx="1296144" cy="288032"/>
          </a:xfrm>
          <a:prstGeom prst="line">
            <a:avLst/>
          </a:prstGeom>
          <a:solidFill>
            <a:schemeClr val="bg1"/>
          </a:solidFill>
          <a:ln w="19050" cap="flat" cmpd="sng" algn="ctr">
            <a:solidFill>
              <a:schemeClr val="tx1"/>
            </a:solidFill>
            <a:prstDash val="solid"/>
            <a:round/>
            <a:headEnd type="none" w="med" len="med"/>
            <a:tailEnd type="none" w="med" len="med"/>
          </a:ln>
          <a:effectLst/>
        </p:spPr>
      </p:cxnSp>
      <p:sp>
        <p:nvSpPr>
          <p:cNvPr id="12" name="Rounded Rectangular Callout 11"/>
          <p:cNvSpPr/>
          <p:nvPr/>
        </p:nvSpPr>
        <p:spPr bwMode="auto">
          <a:xfrm>
            <a:off x="4644008" y="6165304"/>
            <a:ext cx="2808312" cy="648072"/>
          </a:xfrm>
          <a:prstGeom prst="wedgeRoundRectCallout">
            <a:avLst>
              <a:gd name="adj1" fmla="val -60881"/>
              <a:gd name="adj2" fmla="val -35057"/>
              <a:gd name="adj3" fmla="val 16667"/>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2000" dirty="0" smtClean="0"/>
              <a:t>direction of normal: </a:t>
            </a:r>
          </a:p>
          <a:p>
            <a:pPr marL="0" marR="0" indent="0" algn="ctr" defTabSz="914400" rtl="0" eaLnBrk="0" fontAlgn="base" latinLnBrk="0" hangingPunct="0">
              <a:lnSpc>
                <a:spcPct val="100000"/>
              </a:lnSpc>
              <a:spcBef>
                <a:spcPct val="0"/>
              </a:spcBef>
              <a:spcAft>
                <a:spcPct val="0"/>
              </a:spcAft>
              <a:buClrTx/>
              <a:buSzTx/>
              <a:buFontTx/>
              <a:buNone/>
              <a:tabLst/>
            </a:pPr>
            <a:r>
              <a:rPr lang="en-NZ" sz="2000" dirty="0" smtClean="0"/>
              <a:t>right-hand rule!</a:t>
            </a:r>
          </a:p>
        </p:txBody>
      </p:sp>
      <p:grpSp>
        <p:nvGrpSpPr>
          <p:cNvPr id="4" name="Group 3"/>
          <p:cNvGrpSpPr/>
          <p:nvPr/>
        </p:nvGrpSpPr>
        <p:grpSpPr>
          <a:xfrm>
            <a:off x="4585598" y="692696"/>
            <a:ext cx="1642586" cy="1468117"/>
            <a:chOff x="4585598" y="692696"/>
            <a:chExt cx="1642586" cy="1468117"/>
          </a:xfrm>
        </p:grpSpPr>
        <p:cxnSp>
          <p:nvCxnSpPr>
            <p:cNvPr id="16" name="Straight Arrow Connector 15"/>
            <p:cNvCxnSpPr/>
            <p:nvPr/>
          </p:nvCxnSpPr>
          <p:spPr bwMode="auto">
            <a:xfrm>
              <a:off x="4801622" y="1385022"/>
              <a:ext cx="1152128" cy="134143"/>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20" name="Straight Arrow Connector 19"/>
            <p:cNvCxnSpPr/>
            <p:nvPr/>
          </p:nvCxnSpPr>
          <p:spPr bwMode="auto">
            <a:xfrm flipH="1">
              <a:off x="4802416" y="1387675"/>
              <a:ext cx="6005" cy="773138"/>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22" name="Straight Arrow Connector 21"/>
            <p:cNvCxnSpPr/>
            <p:nvPr/>
          </p:nvCxnSpPr>
          <p:spPr bwMode="auto">
            <a:xfrm flipH="1">
              <a:off x="4810809" y="848587"/>
              <a:ext cx="517654" cy="539028"/>
            </a:xfrm>
            <a:prstGeom prst="straightConnector1">
              <a:avLst/>
            </a:prstGeom>
            <a:solidFill>
              <a:schemeClr val="bg1"/>
            </a:solidFill>
            <a:ln w="12700" cap="flat" cmpd="sng" algn="ctr">
              <a:solidFill>
                <a:schemeClr val="tx1"/>
              </a:solidFill>
              <a:prstDash val="solid"/>
              <a:round/>
              <a:headEnd type="arrow" w="med" len="med"/>
              <a:tailEnd type="none" w="med" len="med"/>
            </a:ln>
            <a:effectLst/>
          </p:spPr>
        </p:cxnSp>
        <p:sp>
          <p:nvSpPr>
            <p:cNvPr id="26" name="TextBox 25"/>
            <p:cNvSpPr txBox="1"/>
            <p:nvPr/>
          </p:nvSpPr>
          <p:spPr>
            <a:xfrm>
              <a:off x="5953750" y="1412776"/>
              <a:ext cx="274434" cy="307777"/>
            </a:xfrm>
            <a:prstGeom prst="rect">
              <a:avLst/>
            </a:prstGeom>
            <a:noFill/>
          </p:spPr>
          <p:txBody>
            <a:bodyPr wrap="none" rtlCol="0">
              <a:spAutoFit/>
            </a:bodyPr>
            <a:lstStyle/>
            <a:p>
              <a:r>
                <a:rPr lang="en-US" dirty="0" smtClean="0"/>
                <a:t>x</a:t>
              </a:r>
              <a:endParaRPr lang="en-NZ" dirty="0"/>
            </a:p>
          </p:txBody>
        </p:sp>
        <p:sp>
          <p:nvSpPr>
            <p:cNvPr id="27" name="TextBox 26"/>
            <p:cNvSpPr txBox="1"/>
            <p:nvPr/>
          </p:nvSpPr>
          <p:spPr>
            <a:xfrm>
              <a:off x="5017646" y="692696"/>
              <a:ext cx="274434" cy="307777"/>
            </a:xfrm>
            <a:prstGeom prst="rect">
              <a:avLst/>
            </a:prstGeom>
            <a:noFill/>
          </p:spPr>
          <p:txBody>
            <a:bodyPr wrap="none" rtlCol="0">
              <a:spAutoFit/>
            </a:bodyPr>
            <a:lstStyle/>
            <a:p>
              <a:r>
                <a:rPr lang="en-US" dirty="0" smtClean="0"/>
                <a:t>z</a:t>
              </a:r>
              <a:endParaRPr lang="en-NZ" dirty="0"/>
            </a:p>
          </p:txBody>
        </p:sp>
        <p:sp>
          <p:nvSpPr>
            <p:cNvPr id="28" name="TextBox 27"/>
            <p:cNvSpPr txBox="1"/>
            <p:nvPr/>
          </p:nvSpPr>
          <p:spPr>
            <a:xfrm>
              <a:off x="4585598" y="1772816"/>
              <a:ext cx="274434" cy="307777"/>
            </a:xfrm>
            <a:prstGeom prst="rect">
              <a:avLst/>
            </a:prstGeom>
            <a:noFill/>
          </p:spPr>
          <p:txBody>
            <a:bodyPr wrap="none" rtlCol="0">
              <a:spAutoFit/>
            </a:bodyPr>
            <a:lstStyle/>
            <a:p>
              <a:r>
                <a:rPr lang="en-US" dirty="0" smtClean="0"/>
                <a:t>y</a:t>
              </a:r>
              <a:endParaRPr lang="en-NZ" dirty="0"/>
            </a:p>
          </p:txBody>
        </p:sp>
      </p:grpSp>
      <p:sp>
        <p:nvSpPr>
          <p:cNvPr id="29" name="Rounded Rectangular Callout 28"/>
          <p:cNvSpPr/>
          <p:nvPr/>
        </p:nvSpPr>
        <p:spPr bwMode="auto">
          <a:xfrm>
            <a:off x="6300192" y="620688"/>
            <a:ext cx="2664296" cy="864096"/>
          </a:xfrm>
          <a:prstGeom prst="wedgeRoundRectCallout">
            <a:avLst>
              <a:gd name="adj1" fmla="val -61513"/>
              <a:gd name="adj2" fmla="val 32049"/>
              <a:gd name="adj3" fmla="val 16667"/>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2000" dirty="0" smtClean="0"/>
              <a:t>Coordinate system:</a:t>
            </a:r>
          </a:p>
          <a:p>
            <a:pPr marL="0" marR="0" indent="0" algn="ctr" defTabSz="914400" rtl="0" eaLnBrk="0" fontAlgn="base" latinLnBrk="0" hangingPunct="0">
              <a:lnSpc>
                <a:spcPct val="100000"/>
              </a:lnSpc>
              <a:spcBef>
                <a:spcPct val="0"/>
              </a:spcBef>
              <a:spcAft>
                <a:spcPct val="0"/>
              </a:spcAft>
              <a:buClrTx/>
              <a:buSzTx/>
              <a:buFontTx/>
              <a:buNone/>
              <a:tabLst/>
            </a:pPr>
            <a:r>
              <a:rPr lang="en-NZ" sz="2000" dirty="0" smtClean="0"/>
              <a:t>Right-hand rule</a:t>
            </a:r>
          </a:p>
        </p:txBody>
      </p:sp>
      <p:sp>
        <p:nvSpPr>
          <p:cNvPr id="30" name="Rounded Rectangular Callout 29"/>
          <p:cNvSpPr/>
          <p:nvPr/>
        </p:nvSpPr>
        <p:spPr bwMode="auto">
          <a:xfrm>
            <a:off x="1115616" y="6317704"/>
            <a:ext cx="1872208" cy="351656"/>
          </a:xfrm>
          <a:prstGeom prst="wedgeRoundRectCallout">
            <a:avLst>
              <a:gd name="adj1" fmla="val 24611"/>
              <a:gd name="adj2" fmla="val -130189"/>
              <a:gd name="adj3" fmla="val 16667"/>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2000" dirty="0" smtClean="0"/>
              <a:t>cross product</a:t>
            </a:r>
          </a:p>
        </p:txBody>
      </p:sp>
      <p:cxnSp>
        <p:nvCxnSpPr>
          <p:cNvPr id="52" name="Straight Connector 51"/>
          <p:cNvCxnSpPr/>
          <p:nvPr/>
        </p:nvCxnSpPr>
        <p:spPr bwMode="auto">
          <a:xfrm flipV="1">
            <a:off x="6948264" y="3717032"/>
            <a:ext cx="792088" cy="1224136"/>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54" name="Straight Connector 53"/>
          <p:cNvCxnSpPr/>
          <p:nvPr/>
        </p:nvCxnSpPr>
        <p:spPr bwMode="auto">
          <a:xfrm flipH="1">
            <a:off x="7596336" y="3717032"/>
            <a:ext cx="144016" cy="1800200"/>
          </a:xfrm>
          <a:prstGeom prst="line">
            <a:avLst/>
          </a:prstGeom>
          <a:solidFill>
            <a:schemeClr val="bg1"/>
          </a:solidFill>
          <a:ln w="19050" cap="flat" cmpd="sng" algn="ctr">
            <a:solidFill>
              <a:schemeClr val="tx1"/>
            </a:solidFill>
            <a:prstDash val="solid"/>
            <a:round/>
            <a:headEnd type="none" w="sm" len="sm"/>
            <a:tailEnd type="none" w="sm" len="sm"/>
          </a:ln>
          <a:effectLst/>
        </p:spPr>
      </p:cxnSp>
      <p:cxnSp>
        <p:nvCxnSpPr>
          <p:cNvPr id="56" name="Straight Connector 55"/>
          <p:cNvCxnSpPr/>
          <p:nvPr/>
        </p:nvCxnSpPr>
        <p:spPr bwMode="auto">
          <a:xfrm>
            <a:off x="7740352" y="3717032"/>
            <a:ext cx="936104" cy="900100"/>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58" name="Straight Connector 57"/>
          <p:cNvCxnSpPr/>
          <p:nvPr/>
        </p:nvCxnSpPr>
        <p:spPr bwMode="auto">
          <a:xfrm>
            <a:off x="8676456" y="4617132"/>
            <a:ext cx="144016" cy="75608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60" name="Straight Connector 59"/>
          <p:cNvCxnSpPr/>
          <p:nvPr/>
        </p:nvCxnSpPr>
        <p:spPr bwMode="auto">
          <a:xfrm>
            <a:off x="7740352" y="3717032"/>
            <a:ext cx="1080120" cy="1656184"/>
          </a:xfrm>
          <a:prstGeom prst="line">
            <a:avLst/>
          </a:prstGeom>
          <a:solidFill>
            <a:schemeClr val="bg1"/>
          </a:solidFill>
          <a:ln w="19050" cap="flat" cmpd="sng" algn="ctr">
            <a:solidFill>
              <a:schemeClr val="tx1"/>
            </a:solidFill>
            <a:prstDash val="solid"/>
            <a:round/>
            <a:headEnd type="none" w="sm" len="sm"/>
            <a:tailEnd type="none" w="sm" len="sm"/>
          </a:ln>
          <a:effectLst/>
        </p:spPr>
      </p:cxnSp>
      <p:cxnSp>
        <p:nvCxnSpPr>
          <p:cNvPr id="62" name="Straight Connector 61"/>
          <p:cNvCxnSpPr/>
          <p:nvPr/>
        </p:nvCxnSpPr>
        <p:spPr bwMode="auto">
          <a:xfrm flipV="1">
            <a:off x="7596336" y="5373216"/>
            <a:ext cx="1224136" cy="144016"/>
          </a:xfrm>
          <a:prstGeom prst="line">
            <a:avLst/>
          </a:prstGeom>
          <a:solidFill>
            <a:schemeClr val="bg1"/>
          </a:solidFill>
          <a:ln w="19050" cap="flat" cmpd="sng" algn="ctr">
            <a:solidFill>
              <a:schemeClr val="tx1"/>
            </a:solidFill>
            <a:prstDash val="solid"/>
            <a:round/>
            <a:headEnd type="none" w="sm" len="sm"/>
            <a:tailEnd type="none" w="sm" len="sm"/>
          </a:ln>
          <a:effectLst/>
        </p:spPr>
      </p:cxnSp>
      <p:cxnSp>
        <p:nvCxnSpPr>
          <p:cNvPr id="64" name="Straight Connector 63"/>
          <p:cNvCxnSpPr/>
          <p:nvPr/>
        </p:nvCxnSpPr>
        <p:spPr bwMode="auto">
          <a:xfrm>
            <a:off x="6948264" y="4941168"/>
            <a:ext cx="648072" cy="5760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70" name="Straight Connector 69"/>
          <p:cNvCxnSpPr/>
          <p:nvPr/>
        </p:nvCxnSpPr>
        <p:spPr bwMode="auto">
          <a:xfrm>
            <a:off x="7740352" y="3717032"/>
            <a:ext cx="72008" cy="720080"/>
          </a:xfrm>
          <a:prstGeom prst="line">
            <a:avLst/>
          </a:prstGeom>
          <a:solidFill>
            <a:schemeClr val="bg1"/>
          </a:solidFill>
          <a:ln w="12700" cap="flat" cmpd="sng" algn="ctr">
            <a:solidFill>
              <a:schemeClr val="tx1"/>
            </a:solidFill>
            <a:prstDash val="dash"/>
            <a:round/>
            <a:headEnd type="none" w="sm" len="sm"/>
            <a:tailEnd type="none" w="sm" len="sm"/>
          </a:ln>
          <a:effectLst/>
        </p:spPr>
      </p:cxnSp>
      <p:cxnSp>
        <p:nvCxnSpPr>
          <p:cNvPr id="72" name="Straight Connector 71"/>
          <p:cNvCxnSpPr/>
          <p:nvPr/>
        </p:nvCxnSpPr>
        <p:spPr bwMode="auto">
          <a:xfrm flipV="1">
            <a:off x="6948264" y="4437112"/>
            <a:ext cx="891043" cy="504056"/>
          </a:xfrm>
          <a:prstGeom prst="line">
            <a:avLst/>
          </a:prstGeom>
          <a:solidFill>
            <a:schemeClr val="bg1"/>
          </a:solidFill>
          <a:ln w="12700" cap="flat" cmpd="sng" algn="ctr">
            <a:solidFill>
              <a:schemeClr val="tx1"/>
            </a:solidFill>
            <a:prstDash val="dash"/>
            <a:round/>
            <a:headEnd type="none" w="sm" len="sm"/>
            <a:tailEnd type="none" w="sm" len="sm"/>
          </a:ln>
          <a:effectLst/>
        </p:spPr>
      </p:cxnSp>
      <p:cxnSp>
        <p:nvCxnSpPr>
          <p:cNvPr id="74" name="Straight Connector 73"/>
          <p:cNvCxnSpPr/>
          <p:nvPr/>
        </p:nvCxnSpPr>
        <p:spPr bwMode="auto">
          <a:xfrm>
            <a:off x="7812360" y="4437112"/>
            <a:ext cx="864096" cy="180020"/>
          </a:xfrm>
          <a:prstGeom prst="line">
            <a:avLst/>
          </a:prstGeom>
          <a:solidFill>
            <a:schemeClr val="bg1"/>
          </a:solidFill>
          <a:ln w="12700" cap="flat" cmpd="sng" algn="ctr">
            <a:solidFill>
              <a:schemeClr val="tx1"/>
            </a:solidFill>
            <a:prstDash val="dash"/>
            <a:round/>
            <a:headEnd type="none" w="sm" len="sm"/>
            <a:tailEnd type="none" w="sm" len="sm"/>
          </a:ln>
          <a:effectLst/>
        </p:spPr>
      </p:cxnSp>
      <p:cxnSp>
        <p:nvCxnSpPr>
          <p:cNvPr id="79" name="Straight Connector 78"/>
          <p:cNvCxnSpPr/>
          <p:nvPr/>
        </p:nvCxnSpPr>
        <p:spPr bwMode="auto">
          <a:xfrm flipH="1">
            <a:off x="6948264" y="4617132"/>
            <a:ext cx="1728192" cy="324036"/>
          </a:xfrm>
          <a:prstGeom prst="line">
            <a:avLst/>
          </a:prstGeom>
          <a:solidFill>
            <a:schemeClr val="bg1"/>
          </a:solidFill>
          <a:ln w="12700" cap="flat" cmpd="sng" algn="ctr">
            <a:solidFill>
              <a:schemeClr val="tx1"/>
            </a:solidFill>
            <a:prstDash val="dash"/>
            <a:round/>
            <a:headEnd type="none" w="sm" len="sm"/>
            <a:tailEnd type="none" w="sm" len="sm"/>
          </a:ln>
          <a:effectLst/>
        </p:spPr>
      </p:cxnSp>
      <p:cxnSp>
        <p:nvCxnSpPr>
          <p:cNvPr id="81" name="Straight Connector 80"/>
          <p:cNvCxnSpPr/>
          <p:nvPr/>
        </p:nvCxnSpPr>
        <p:spPr bwMode="auto">
          <a:xfrm flipH="1">
            <a:off x="7596336" y="4617132"/>
            <a:ext cx="1080120" cy="900100"/>
          </a:xfrm>
          <a:prstGeom prst="line">
            <a:avLst/>
          </a:prstGeom>
          <a:solidFill>
            <a:schemeClr val="bg1"/>
          </a:solidFill>
          <a:ln w="12700" cap="flat" cmpd="sng" algn="ctr">
            <a:solidFill>
              <a:schemeClr val="tx1"/>
            </a:solidFill>
            <a:prstDash val="dash"/>
            <a:round/>
            <a:headEnd type="none" w="sm" len="sm"/>
            <a:tailEnd type="none" w="sm" len="sm"/>
          </a:ln>
          <a:effectLst/>
        </p:spPr>
      </p:cxnSp>
      <p:sp>
        <p:nvSpPr>
          <p:cNvPr id="6" name="TextBox 5"/>
          <p:cNvSpPr txBox="1"/>
          <p:nvPr/>
        </p:nvSpPr>
        <p:spPr>
          <a:xfrm>
            <a:off x="4644008" y="2764530"/>
            <a:ext cx="873957" cy="307777"/>
          </a:xfrm>
          <a:prstGeom prst="rect">
            <a:avLst/>
          </a:prstGeom>
          <a:noFill/>
        </p:spPr>
        <p:txBody>
          <a:bodyPr wrap="none" rtlCol="0">
            <a:spAutoFit/>
          </a:bodyPr>
          <a:lstStyle/>
          <a:p>
            <a:r>
              <a:rPr lang="en-US" dirty="0"/>
              <a:t>(x</a:t>
            </a:r>
            <a:r>
              <a:rPr lang="en-US" baseline="-25000" dirty="0"/>
              <a:t>1</a:t>
            </a:r>
            <a:r>
              <a:rPr lang="en-US" dirty="0"/>
              <a:t>,y</a:t>
            </a:r>
            <a:r>
              <a:rPr lang="en-US" baseline="-25000" dirty="0"/>
              <a:t>1</a:t>
            </a:r>
            <a:r>
              <a:rPr lang="en-US" dirty="0"/>
              <a:t>,z</a:t>
            </a:r>
            <a:r>
              <a:rPr lang="en-US" baseline="-25000" dirty="0"/>
              <a:t>1</a:t>
            </a:r>
            <a:r>
              <a:rPr lang="en-US" dirty="0"/>
              <a:t>)</a:t>
            </a:r>
            <a:endParaRPr lang="en-NZ" dirty="0"/>
          </a:p>
        </p:txBody>
      </p:sp>
      <p:sp>
        <p:nvSpPr>
          <p:cNvPr id="35" name="TextBox 34"/>
          <p:cNvSpPr txBox="1"/>
          <p:nvPr/>
        </p:nvSpPr>
        <p:spPr>
          <a:xfrm>
            <a:off x="5900668" y="2609153"/>
            <a:ext cx="873957" cy="307777"/>
          </a:xfrm>
          <a:prstGeom prst="rect">
            <a:avLst/>
          </a:prstGeom>
          <a:noFill/>
        </p:spPr>
        <p:txBody>
          <a:bodyPr wrap="none" rtlCol="0">
            <a:spAutoFit/>
          </a:bodyPr>
          <a:lstStyle/>
          <a:p>
            <a:r>
              <a:rPr lang="en-US" dirty="0"/>
              <a:t>(</a:t>
            </a:r>
            <a:r>
              <a:rPr lang="en-US" dirty="0" smtClean="0"/>
              <a:t>x</a:t>
            </a:r>
            <a:r>
              <a:rPr lang="en-US" baseline="-25000" dirty="0"/>
              <a:t>3</a:t>
            </a:r>
            <a:r>
              <a:rPr lang="en-US" dirty="0" smtClean="0"/>
              <a:t>,y</a:t>
            </a:r>
            <a:r>
              <a:rPr lang="en-US" baseline="-25000" dirty="0" smtClean="0"/>
              <a:t>3</a:t>
            </a:r>
            <a:r>
              <a:rPr lang="en-US" dirty="0" smtClean="0"/>
              <a:t>,z</a:t>
            </a:r>
            <a:r>
              <a:rPr lang="en-US" baseline="-25000" dirty="0" smtClean="0"/>
              <a:t>3</a:t>
            </a:r>
            <a:r>
              <a:rPr lang="en-US" dirty="0" smtClean="0"/>
              <a:t>)</a:t>
            </a:r>
            <a:endParaRPr lang="en-NZ" dirty="0"/>
          </a:p>
        </p:txBody>
      </p:sp>
      <p:sp>
        <p:nvSpPr>
          <p:cNvPr id="36" name="TextBox 35"/>
          <p:cNvSpPr txBox="1"/>
          <p:nvPr/>
        </p:nvSpPr>
        <p:spPr>
          <a:xfrm>
            <a:off x="5653988" y="3860668"/>
            <a:ext cx="873957" cy="307777"/>
          </a:xfrm>
          <a:prstGeom prst="rect">
            <a:avLst/>
          </a:prstGeom>
          <a:noFill/>
        </p:spPr>
        <p:txBody>
          <a:bodyPr wrap="none" rtlCol="0">
            <a:spAutoFit/>
          </a:bodyPr>
          <a:lstStyle/>
          <a:p>
            <a:r>
              <a:rPr lang="en-US" dirty="0"/>
              <a:t>(</a:t>
            </a:r>
            <a:r>
              <a:rPr lang="en-US" dirty="0" smtClean="0"/>
              <a:t>x</a:t>
            </a:r>
            <a:r>
              <a:rPr lang="en-US" baseline="-25000" dirty="0" smtClean="0"/>
              <a:t>2</a:t>
            </a:r>
            <a:r>
              <a:rPr lang="en-US" dirty="0" smtClean="0"/>
              <a:t>,y</a:t>
            </a:r>
            <a:r>
              <a:rPr lang="en-US" baseline="-25000" dirty="0" smtClean="0"/>
              <a:t>2</a:t>
            </a:r>
            <a:r>
              <a:rPr lang="en-US" dirty="0" smtClean="0"/>
              <a:t>,z</a:t>
            </a:r>
            <a:r>
              <a:rPr lang="en-US" baseline="-25000" dirty="0"/>
              <a:t>2</a:t>
            </a:r>
            <a:r>
              <a:rPr lang="en-US" dirty="0" smtClean="0"/>
              <a:t>)</a:t>
            </a:r>
            <a:endParaRPr lang="en-NZ" dirty="0"/>
          </a:p>
        </p:txBody>
      </p:sp>
      <p:sp>
        <p:nvSpPr>
          <p:cNvPr id="8" name="TextBox 7"/>
          <p:cNvSpPr txBox="1"/>
          <p:nvPr/>
        </p:nvSpPr>
        <p:spPr>
          <a:xfrm>
            <a:off x="8720504" y="2550271"/>
            <a:ext cx="362600" cy="338554"/>
          </a:xfrm>
          <a:prstGeom prst="rect">
            <a:avLst/>
          </a:prstGeom>
          <a:noFill/>
        </p:spPr>
        <p:txBody>
          <a:bodyPr wrap="none" rtlCol="0">
            <a:spAutoFit/>
          </a:bodyPr>
          <a:lstStyle/>
          <a:p>
            <a:r>
              <a:rPr lang="en-NZ" sz="1600" dirty="0" smtClean="0"/>
              <a:t>v</a:t>
            </a:r>
            <a:r>
              <a:rPr lang="en-NZ" sz="1600" baseline="-25000" dirty="0" smtClean="0"/>
              <a:t>1</a:t>
            </a:r>
            <a:endParaRPr lang="en-NZ" sz="1600" baseline="-25000" dirty="0"/>
          </a:p>
        </p:txBody>
      </p:sp>
      <p:sp>
        <p:nvSpPr>
          <p:cNvPr id="38" name="TextBox 37"/>
          <p:cNvSpPr txBox="1"/>
          <p:nvPr/>
        </p:nvSpPr>
        <p:spPr>
          <a:xfrm>
            <a:off x="7326584" y="2905199"/>
            <a:ext cx="362600" cy="338554"/>
          </a:xfrm>
          <a:prstGeom prst="rect">
            <a:avLst/>
          </a:prstGeom>
          <a:noFill/>
        </p:spPr>
        <p:txBody>
          <a:bodyPr wrap="none" rtlCol="0">
            <a:spAutoFit/>
          </a:bodyPr>
          <a:lstStyle/>
          <a:p>
            <a:r>
              <a:rPr lang="en-NZ" sz="1600" dirty="0" smtClean="0"/>
              <a:t>v</a:t>
            </a:r>
            <a:r>
              <a:rPr lang="en-NZ" sz="1600" baseline="-25000" dirty="0" smtClean="0"/>
              <a:t>2</a:t>
            </a:r>
            <a:endParaRPr lang="en-NZ" sz="1600" baseline="-25000" dirty="0"/>
          </a:p>
        </p:txBody>
      </p:sp>
      <p:sp>
        <p:nvSpPr>
          <p:cNvPr id="39" name="TextBox 38"/>
          <p:cNvSpPr txBox="1"/>
          <p:nvPr/>
        </p:nvSpPr>
        <p:spPr>
          <a:xfrm>
            <a:off x="7920928" y="2348880"/>
            <a:ext cx="362600" cy="338554"/>
          </a:xfrm>
          <a:prstGeom prst="rect">
            <a:avLst/>
          </a:prstGeom>
          <a:noFill/>
        </p:spPr>
        <p:txBody>
          <a:bodyPr wrap="none" rtlCol="0">
            <a:spAutoFit/>
          </a:bodyPr>
          <a:lstStyle/>
          <a:p>
            <a:r>
              <a:rPr lang="en-NZ" sz="1600" dirty="0" smtClean="0"/>
              <a:t>v</a:t>
            </a:r>
            <a:r>
              <a:rPr lang="en-NZ" sz="1600" baseline="-25000" dirty="0"/>
              <a:t>3</a:t>
            </a:r>
          </a:p>
        </p:txBody>
      </p:sp>
      <p:sp>
        <p:nvSpPr>
          <p:cNvPr id="40" name="TextBox 39"/>
          <p:cNvSpPr txBox="1"/>
          <p:nvPr/>
        </p:nvSpPr>
        <p:spPr>
          <a:xfrm>
            <a:off x="7992936" y="1988840"/>
            <a:ext cx="362600" cy="338554"/>
          </a:xfrm>
          <a:prstGeom prst="rect">
            <a:avLst/>
          </a:prstGeom>
          <a:noFill/>
        </p:spPr>
        <p:txBody>
          <a:bodyPr wrap="none" rtlCol="0">
            <a:spAutoFit/>
          </a:bodyPr>
          <a:lstStyle/>
          <a:p>
            <a:r>
              <a:rPr lang="en-NZ" sz="1600" dirty="0" smtClean="0"/>
              <a:t>v</a:t>
            </a:r>
            <a:r>
              <a:rPr lang="en-NZ" sz="1600" baseline="-25000" dirty="0"/>
              <a:t>5</a:t>
            </a:r>
          </a:p>
        </p:txBody>
      </p:sp>
      <p:sp>
        <p:nvSpPr>
          <p:cNvPr id="41" name="TextBox 40"/>
          <p:cNvSpPr txBox="1"/>
          <p:nvPr/>
        </p:nvSpPr>
        <p:spPr>
          <a:xfrm>
            <a:off x="6894536" y="2473151"/>
            <a:ext cx="362600" cy="338554"/>
          </a:xfrm>
          <a:prstGeom prst="rect">
            <a:avLst/>
          </a:prstGeom>
          <a:noFill/>
        </p:spPr>
        <p:txBody>
          <a:bodyPr wrap="none" rtlCol="0">
            <a:spAutoFit/>
          </a:bodyPr>
          <a:lstStyle/>
          <a:p>
            <a:r>
              <a:rPr lang="en-NZ" sz="1600" dirty="0" smtClean="0"/>
              <a:t>v</a:t>
            </a:r>
            <a:r>
              <a:rPr lang="en-NZ" sz="1600" baseline="-25000" dirty="0"/>
              <a:t>4</a:t>
            </a:r>
          </a:p>
        </p:txBody>
      </p:sp>
    </p:spTree>
    <p:extLst>
      <p:ext uri="{BB962C8B-B14F-4D97-AF65-F5344CB8AC3E}">
        <p14:creationId xmlns:p14="http://schemas.microsoft.com/office/powerpoint/2010/main" val="1943958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vector</a:t>
            </a:r>
            <a:endParaRPr lang="en-US" dirty="0"/>
          </a:p>
        </p:txBody>
      </p:sp>
      <p:pic>
        <p:nvPicPr>
          <p:cNvPr id="6" name="Picture 5"/>
          <p:cNvPicPr>
            <a:picLocks noChangeAspect="1"/>
          </p:cNvPicPr>
          <p:nvPr/>
        </p:nvPicPr>
        <p:blipFill>
          <a:blip r:embed="rId2"/>
          <a:stretch>
            <a:fillRect/>
          </a:stretch>
        </p:blipFill>
        <p:spPr>
          <a:xfrm>
            <a:off x="850900" y="1041400"/>
            <a:ext cx="7442200" cy="4762500"/>
          </a:xfrm>
          <a:prstGeom prst="rect">
            <a:avLst/>
          </a:prstGeom>
        </p:spPr>
      </p:pic>
    </p:spTree>
    <p:extLst>
      <p:ext uri="{BB962C8B-B14F-4D97-AF65-F5344CB8AC3E}">
        <p14:creationId xmlns:p14="http://schemas.microsoft.com/office/powerpoint/2010/main" val="23640335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88" y="0"/>
            <a:ext cx="8964612" cy="838200"/>
          </a:xfrm>
        </p:spPr>
        <p:txBody>
          <a:bodyPr/>
          <a:lstStyle/>
          <a:p>
            <a:r>
              <a:rPr lang="en-US" sz="3600" dirty="0" smtClean="0"/>
              <a:t>Forward and backward facing polygons</a:t>
            </a:r>
            <a:endParaRPr lang="en-US" sz="3600" dirty="0"/>
          </a:p>
        </p:txBody>
      </p:sp>
      <p:pic>
        <p:nvPicPr>
          <p:cNvPr id="4" name="Content Placeholder 3"/>
          <p:cNvPicPr>
            <a:picLocks noGrp="1" noChangeAspect="1"/>
          </p:cNvPicPr>
          <p:nvPr>
            <p:ph idx="1"/>
          </p:nvPr>
        </p:nvPicPr>
        <p:blipFill>
          <a:blip r:embed="rId2"/>
          <a:srcRect t="1704" b="1704"/>
          <a:stretch>
            <a:fillRect/>
          </a:stretch>
        </p:blipFill>
        <p:spPr>
          <a:xfrm>
            <a:off x="1547664" y="1196752"/>
            <a:ext cx="6039396" cy="4044473"/>
          </a:xfrm>
        </p:spPr>
      </p:pic>
      <p:sp>
        <p:nvSpPr>
          <p:cNvPr id="5" name="TextBox 4"/>
          <p:cNvSpPr txBox="1"/>
          <p:nvPr/>
        </p:nvSpPr>
        <p:spPr>
          <a:xfrm>
            <a:off x="8100392" y="6525344"/>
            <a:ext cx="774571" cy="246221"/>
          </a:xfrm>
          <a:prstGeom prst="rect">
            <a:avLst/>
          </a:prstGeom>
          <a:noFill/>
        </p:spPr>
        <p:txBody>
          <a:bodyPr wrap="none" rtlCol="0">
            <a:spAutoFit/>
          </a:bodyPr>
          <a:lstStyle/>
          <a:p>
            <a:r>
              <a:rPr lang="en-US" sz="1000" dirty="0" err="1" smtClean="0"/>
              <a:t>Pda-fx.net</a:t>
            </a:r>
            <a:endParaRPr lang="en-US" sz="1000" dirty="0"/>
          </a:p>
        </p:txBody>
      </p:sp>
    </p:spTree>
    <p:extLst>
      <p:ext uri="{BB962C8B-B14F-4D97-AF65-F5344CB8AC3E}">
        <p14:creationId xmlns:p14="http://schemas.microsoft.com/office/powerpoint/2010/main" val="134931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(or left) hand rule</a:t>
            </a:r>
            <a:endParaRPr lang="en-US" dirty="0"/>
          </a:p>
        </p:txBody>
      </p:sp>
      <p:pic>
        <p:nvPicPr>
          <p:cNvPr id="4" name="Content Placeholder 3"/>
          <p:cNvPicPr>
            <a:picLocks noGrp="1" noChangeAspect="1"/>
          </p:cNvPicPr>
          <p:nvPr>
            <p:ph idx="1"/>
          </p:nvPr>
        </p:nvPicPr>
        <p:blipFill>
          <a:blip r:embed="rId2"/>
          <a:srcRect l="4184" r="4184"/>
          <a:stretch>
            <a:fillRect/>
          </a:stretch>
        </p:blipFill>
        <p:spPr>
          <a:xfrm>
            <a:off x="1043608" y="1988840"/>
            <a:ext cx="3763400" cy="2520280"/>
          </a:xfrm>
        </p:spPr>
      </p:pic>
      <p:pic>
        <p:nvPicPr>
          <p:cNvPr id="5" name="Picture 4"/>
          <p:cNvPicPr>
            <a:picLocks noChangeAspect="1"/>
          </p:cNvPicPr>
          <p:nvPr/>
        </p:nvPicPr>
        <p:blipFill>
          <a:blip r:embed="rId3"/>
          <a:stretch>
            <a:fillRect/>
          </a:stretch>
        </p:blipFill>
        <p:spPr>
          <a:xfrm>
            <a:off x="5292080" y="2924944"/>
            <a:ext cx="2794000" cy="2794000"/>
          </a:xfrm>
          <a:prstGeom prst="rect">
            <a:avLst/>
          </a:prstGeom>
        </p:spPr>
      </p:pic>
      <p:sp>
        <p:nvSpPr>
          <p:cNvPr id="6" name="TextBox 5"/>
          <p:cNvSpPr txBox="1"/>
          <p:nvPr/>
        </p:nvSpPr>
        <p:spPr>
          <a:xfrm>
            <a:off x="8244408" y="6453336"/>
            <a:ext cx="432048" cy="276999"/>
          </a:xfrm>
          <a:prstGeom prst="rect">
            <a:avLst/>
          </a:prstGeom>
          <a:noFill/>
        </p:spPr>
        <p:txBody>
          <a:bodyPr wrap="square" rtlCol="0">
            <a:spAutoFit/>
          </a:bodyPr>
          <a:lstStyle/>
          <a:p>
            <a:r>
              <a:rPr lang="en-US" sz="1200" dirty="0" smtClean="0"/>
              <a:t>wiki</a:t>
            </a:r>
            <a:endParaRPr lang="en-US" sz="1200" dirty="0"/>
          </a:p>
        </p:txBody>
      </p:sp>
    </p:spTree>
    <p:extLst>
      <p:ext uri="{BB962C8B-B14F-4D97-AF65-F5344CB8AC3E}">
        <p14:creationId xmlns:p14="http://schemas.microsoft.com/office/powerpoint/2010/main" val="2157147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Polygon Rendering</a:t>
            </a:r>
            <a:endParaRPr lang="en-NZ" dirty="0"/>
          </a:p>
        </p:txBody>
      </p:sp>
      <p:sp>
        <p:nvSpPr>
          <p:cNvPr id="3" name="Content Placeholder 2"/>
          <p:cNvSpPr>
            <a:spLocks noGrp="1"/>
          </p:cNvSpPr>
          <p:nvPr>
            <p:ph idx="1"/>
          </p:nvPr>
        </p:nvSpPr>
        <p:spPr/>
        <p:txBody>
          <a:bodyPr>
            <a:normAutofit fontScale="85000" lnSpcReduction="20000"/>
          </a:bodyPr>
          <a:lstStyle/>
          <a:p>
            <a:r>
              <a:rPr lang="en-NZ" dirty="0" smtClean="0"/>
              <a:t>Given the model of the shape,</a:t>
            </a:r>
            <a:br>
              <a:rPr lang="en-NZ" dirty="0" smtClean="0"/>
            </a:br>
            <a:r>
              <a:rPr lang="en-NZ" dirty="0" smtClean="0"/>
              <a:t>Work out what a viewer would see:</a:t>
            </a:r>
          </a:p>
          <a:p>
            <a:endParaRPr lang="en-NZ" dirty="0" smtClean="0"/>
          </a:p>
          <a:p>
            <a:endParaRPr lang="en-NZ" dirty="0" smtClean="0"/>
          </a:p>
          <a:p>
            <a:endParaRPr lang="en-NZ" dirty="0" smtClean="0"/>
          </a:p>
          <a:p>
            <a:endParaRPr lang="en-NZ" dirty="0" smtClean="0"/>
          </a:p>
          <a:p>
            <a:pPr>
              <a:buNone/>
            </a:pPr>
            <a:endParaRPr lang="en-NZ" dirty="0" smtClean="0"/>
          </a:p>
          <a:p>
            <a:pPr>
              <a:buNone/>
            </a:pPr>
            <a:endParaRPr lang="en-NZ" b="1" dirty="0" smtClean="0"/>
          </a:p>
          <a:p>
            <a:pPr>
              <a:buNone/>
            </a:pPr>
            <a:r>
              <a:rPr lang="en-NZ" b="1" dirty="0" smtClean="0"/>
              <a:t>Issues</a:t>
            </a:r>
          </a:p>
          <a:p>
            <a:pPr lvl="1"/>
            <a:r>
              <a:rPr lang="en-NZ" dirty="0" smtClean="0"/>
              <a:t>representation of polygons</a:t>
            </a:r>
          </a:p>
          <a:p>
            <a:pPr lvl="1"/>
            <a:r>
              <a:rPr lang="en-NZ" dirty="0" smtClean="0"/>
              <a:t>changing to the viewer's perspective: rotation, translation, perspective</a:t>
            </a:r>
          </a:p>
          <a:p>
            <a:pPr lvl="1"/>
            <a:r>
              <a:rPr lang="en-NZ" dirty="0" smtClean="0"/>
              <a:t>hidden parts and objects obscuring others</a:t>
            </a:r>
          </a:p>
          <a:p>
            <a:pPr lvl="1"/>
            <a:r>
              <a:rPr lang="en-NZ" dirty="0" smtClean="0"/>
              <a:t>illumination and surface effects </a:t>
            </a:r>
          </a:p>
          <a:p>
            <a:pPr lvl="1"/>
            <a:r>
              <a:rPr lang="en-NZ" dirty="0" smtClean="0"/>
              <a:t>[shadows and reflections from other objects]</a:t>
            </a:r>
            <a:endParaRPr lang="en-NZ" dirty="0"/>
          </a:p>
        </p:txBody>
      </p:sp>
      <p:sp>
        <p:nvSpPr>
          <p:cNvPr id="4" name="Isosceles Triangle 3"/>
          <p:cNvSpPr/>
          <p:nvPr/>
        </p:nvSpPr>
        <p:spPr bwMode="auto">
          <a:xfrm>
            <a:off x="6948264" y="1772816"/>
            <a:ext cx="1368152" cy="1584176"/>
          </a:xfrm>
          <a:prstGeom prst="triangle">
            <a:avLst/>
          </a:prstGeom>
          <a:solidFill>
            <a:srgbClr val="00B050"/>
          </a:solidFill>
          <a:ln w="12700" cap="flat" cmpd="sng" algn="ctr">
            <a:solidFill>
              <a:schemeClr val="tx1"/>
            </a:solidFill>
            <a:prstDash val="solid"/>
            <a:round/>
            <a:headEnd type="none" w="sm" len="sm"/>
            <a:tailEnd type="none" w="sm" len="sm"/>
          </a:ln>
          <a:effectLst/>
          <a:scene3d>
            <a:camera prst="isometricOffAxis1Top">
              <a:rot lat="21000000" lon="18392745" rev="3458552"/>
            </a:camera>
            <a:lightRig rig="threePt" dir="t"/>
          </a:scene3d>
          <a:sp3d prstMaterial="dkEdge">
            <a:bevelT h="723900" prst="angle"/>
          </a:sp3d>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6" name="Rectangle 5"/>
          <p:cNvSpPr/>
          <p:nvPr/>
        </p:nvSpPr>
        <p:spPr bwMode="auto">
          <a:xfrm>
            <a:off x="6516216" y="1628800"/>
            <a:ext cx="2232248" cy="2376264"/>
          </a:xfrm>
          <a:prstGeom prst="rect">
            <a:avLst/>
          </a:prstGeom>
          <a:no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grpSp>
        <p:nvGrpSpPr>
          <p:cNvPr id="48" name="Group 47"/>
          <p:cNvGrpSpPr/>
          <p:nvPr/>
        </p:nvGrpSpPr>
        <p:grpSpPr>
          <a:xfrm flipH="1">
            <a:off x="899592" y="1713508"/>
            <a:ext cx="673472" cy="707380"/>
            <a:chOff x="4355976" y="1713508"/>
            <a:chExt cx="673472" cy="707380"/>
          </a:xfrm>
        </p:grpSpPr>
        <p:cxnSp>
          <p:nvCxnSpPr>
            <p:cNvPr id="8" name="Straight Connector 7"/>
            <p:cNvCxnSpPr/>
            <p:nvPr/>
          </p:nvCxnSpPr>
          <p:spPr bwMode="auto">
            <a:xfrm flipV="1">
              <a:off x="4355976" y="1988840"/>
              <a:ext cx="576064" cy="72008"/>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10" name="Straight Connector 9"/>
            <p:cNvCxnSpPr/>
            <p:nvPr/>
          </p:nvCxnSpPr>
          <p:spPr bwMode="auto">
            <a:xfrm rot="5400000">
              <a:off x="4535996" y="2024844"/>
              <a:ext cx="432048" cy="360040"/>
            </a:xfrm>
            <a:prstGeom prst="line">
              <a:avLst/>
            </a:prstGeom>
            <a:solidFill>
              <a:schemeClr val="bg1"/>
            </a:solidFill>
            <a:ln w="12700" cap="flat" cmpd="sng" algn="ctr">
              <a:solidFill>
                <a:schemeClr val="tx1"/>
              </a:solidFill>
              <a:prstDash val="solid"/>
              <a:round/>
              <a:headEnd type="none" w="sm" len="sm"/>
              <a:tailEnd type="none" w="sm" len="sm"/>
            </a:ln>
            <a:effectLst/>
          </p:spPr>
        </p:cxnSp>
        <p:sp>
          <p:nvSpPr>
            <p:cNvPr id="15" name="Arc 14"/>
            <p:cNvSpPr/>
            <p:nvPr/>
          </p:nvSpPr>
          <p:spPr bwMode="auto">
            <a:xfrm>
              <a:off x="4453384" y="1713508"/>
              <a:ext cx="576064" cy="648072"/>
            </a:xfrm>
            <a:prstGeom prst="arc">
              <a:avLst>
                <a:gd name="adj1" fmla="val 6418869"/>
                <a:gd name="adj2" fmla="val 10658320"/>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grpSp>
      <p:sp>
        <p:nvSpPr>
          <p:cNvPr id="18" name="Rectangle 17"/>
          <p:cNvSpPr/>
          <p:nvPr/>
        </p:nvSpPr>
        <p:spPr bwMode="auto">
          <a:xfrm flipH="1">
            <a:off x="1619672" y="1916832"/>
            <a:ext cx="1728192" cy="1800200"/>
          </a:xfrm>
          <a:prstGeom prst="rect">
            <a:avLst/>
          </a:prstGeom>
          <a:solidFill>
            <a:schemeClr val="bg1"/>
          </a:solidFill>
          <a:ln w="12700" cap="flat" cmpd="sng" algn="ctr">
            <a:solidFill>
              <a:schemeClr val="tx1"/>
            </a:solidFill>
            <a:prstDash val="solid"/>
            <a:round/>
            <a:headEnd type="none" w="sm" len="sm"/>
            <a:tailEnd type="none" w="sm" len="sm"/>
          </a:ln>
          <a:effectLst/>
          <a:scene3d>
            <a:camera prst="isometricRightUp"/>
            <a:lightRig rig="threePt" dir="t"/>
          </a:scene3d>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grpSp>
        <p:nvGrpSpPr>
          <p:cNvPr id="49" name="Group 48"/>
          <p:cNvGrpSpPr/>
          <p:nvPr/>
        </p:nvGrpSpPr>
        <p:grpSpPr>
          <a:xfrm>
            <a:off x="3707904" y="2564904"/>
            <a:ext cx="1152128" cy="1318646"/>
            <a:chOff x="827584" y="2564904"/>
            <a:chExt cx="1152128" cy="1318646"/>
          </a:xfrm>
        </p:grpSpPr>
        <p:cxnSp>
          <p:nvCxnSpPr>
            <p:cNvPr id="12" name="Straight Connector 11"/>
            <p:cNvCxnSpPr/>
            <p:nvPr/>
          </p:nvCxnSpPr>
          <p:spPr bwMode="auto">
            <a:xfrm>
              <a:off x="827584" y="3356992"/>
              <a:ext cx="0" cy="526558"/>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14" name="Straight Connector 13"/>
            <p:cNvCxnSpPr/>
            <p:nvPr/>
          </p:nvCxnSpPr>
          <p:spPr bwMode="auto">
            <a:xfrm>
              <a:off x="827584" y="3883550"/>
              <a:ext cx="1152128" cy="0"/>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26" name="Straight Connector 25"/>
            <p:cNvCxnSpPr/>
            <p:nvPr/>
          </p:nvCxnSpPr>
          <p:spPr bwMode="auto">
            <a:xfrm flipH="1">
              <a:off x="827584" y="2564904"/>
              <a:ext cx="792088" cy="792088"/>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28" name="Straight Connector 27"/>
            <p:cNvCxnSpPr/>
            <p:nvPr/>
          </p:nvCxnSpPr>
          <p:spPr bwMode="auto">
            <a:xfrm>
              <a:off x="1619672" y="2564904"/>
              <a:ext cx="360040" cy="792088"/>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36" name="Straight Connector 35"/>
            <p:cNvCxnSpPr/>
            <p:nvPr/>
          </p:nvCxnSpPr>
          <p:spPr bwMode="auto">
            <a:xfrm>
              <a:off x="1979712" y="3356992"/>
              <a:ext cx="0" cy="526558"/>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39" name="Straight Connector 38"/>
            <p:cNvCxnSpPr/>
            <p:nvPr/>
          </p:nvCxnSpPr>
          <p:spPr bwMode="auto">
            <a:xfrm>
              <a:off x="827584" y="3356992"/>
              <a:ext cx="1152128" cy="0"/>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45" name="Straight Connector 44"/>
            <p:cNvCxnSpPr/>
            <p:nvPr/>
          </p:nvCxnSpPr>
          <p:spPr bwMode="auto">
            <a:xfrm>
              <a:off x="1619672" y="2564904"/>
              <a:ext cx="0" cy="526558"/>
            </a:xfrm>
            <a:prstGeom prst="line">
              <a:avLst/>
            </a:prstGeom>
            <a:solidFill>
              <a:schemeClr val="bg1"/>
            </a:solidFill>
            <a:ln w="12700" cap="flat" cmpd="sng" algn="ctr">
              <a:solidFill>
                <a:schemeClr val="tx1"/>
              </a:solidFill>
              <a:prstDash val="dash"/>
              <a:round/>
              <a:headEnd type="none" w="sm" len="sm"/>
              <a:tailEnd type="none" w="sm" len="sm"/>
            </a:ln>
            <a:effectLst/>
          </p:spPr>
        </p:cxnSp>
        <p:cxnSp>
          <p:nvCxnSpPr>
            <p:cNvPr id="46" name="Straight Connector 45"/>
            <p:cNvCxnSpPr/>
            <p:nvPr/>
          </p:nvCxnSpPr>
          <p:spPr bwMode="auto">
            <a:xfrm flipH="1">
              <a:off x="827584" y="3068960"/>
              <a:ext cx="792088" cy="792088"/>
            </a:xfrm>
            <a:prstGeom prst="line">
              <a:avLst/>
            </a:prstGeom>
            <a:solidFill>
              <a:schemeClr val="bg1"/>
            </a:solidFill>
            <a:ln w="12700" cap="flat" cmpd="sng" algn="ctr">
              <a:solidFill>
                <a:schemeClr val="tx1"/>
              </a:solidFill>
              <a:prstDash val="dash"/>
              <a:round/>
              <a:headEnd type="none" w="sm" len="sm"/>
              <a:tailEnd type="none" w="sm" len="sm"/>
            </a:ln>
            <a:effectLst/>
          </p:spPr>
        </p:cxnSp>
        <p:cxnSp>
          <p:nvCxnSpPr>
            <p:cNvPr id="47" name="Straight Connector 46"/>
            <p:cNvCxnSpPr/>
            <p:nvPr/>
          </p:nvCxnSpPr>
          <p:spPr bwMode="auto">
            <a:xfrm>
              <a:off x="1619672" y="3068960"/>
              <a:ext cx="360040" cy="792088"/>
            </a:xfrm>
            <a:prstGeom prst="line">
              <a:avLst/>
            </a:prstGeom>
            <a:solidFill>
              <a:schemeClr val="bg1"/>
            </a:solidFill>
            <a:ln w="12700" cap="flat" cmpd="sng" algn="ctr">
              <a:solidFill>
                <a:schemeClr val="tx1"/>
              </a:solidFill>
              <a:prstDash val="dash"/>
              <a:round/>
              <a:headEnd type="none" w="sm" len="sm"/>
              <a:tailEnd type="none" w="sm" len="sm"/>
            </a:ln>
            <a:effectLst/>
          </p:spPr>
        </p:cxnSp>
      </p:grpSp>
      <p:sp>
        <p:nvSpPr>
          <p:cNvPr id="5" name="Sun 4"/>
          <p:cNvSpPr/>
          <p:nvPr/>
        </p:nvSpPr>
        <p:spPr bwMode="auto">
          <a:xfrm>
            <a:off x="3707904" y="1749512"/>
            <a:ext cx="396044" cy="311336"/>
          </a:xfrm>
          <a:prstGeom prst="sun">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
        <p:nvSpPr>
          <p:cNvPr id="7" name="Down Arrow 6"/>
          <p:cNvSpPr/>
          <p:nvPr/>
        </p:nvSpPr>
        <p:spPr bwMode="auto">
          <a:xfrm rot="20227632">
            <a:off x="3905926" y="2060848"/>
            <a:ext cx="198022" cy="300732"/>
          </a:xfrm>
          <a:prstGeom prst="downArrow">
            <a:avLst/>
          </a:prstGeom>
          <a:solidFill>
            <a:srgbClr val="FFFFCC"/>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NZ" sz="2000" dirty="0" smtClean="0"/>
          </a:p>
        </p:txBody>
      </p:sp>
    </p:spTree>
    <p:extLst>
      <p:ext uri="{BB962C8B-B14F-4D97-AF65-F5344CB8AC3E}">
        <p14:creationId xmlns:p14="http://schemas.microsoft.com/office/powerpoint/2010/main" val="13894441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Alex's Lectures">
  <a:themeElements>
    <a:clrScheme name="Alex's Lec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ex's Lectur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Alex's Lec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ex's Lectur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ex's Lectur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ex's Lectur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ex's Lectur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ex's Lectur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ex's Lectur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ex's Lectur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ex's Lectur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ex's Lectur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ex's Lectur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ex's Lectur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Alex's Lectures" id="{424D9C40-8A58-403B-9D06-6E43B6047780}" vid="{92F90AA7-030B-4E48-8B80-5B9D98E010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23</TotalTime>
  <Words>1498</Words>
  <Application>Microsoft Macintosh PowerPoint</Application>
  <PresentationFormat>On-screen Show (4:3)</PresentationFormat>
  <Paragraphs>350</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Alex's Lectures</vt:lpstr>
      <vt:lpstr>COMP 261 Lecture 13</vt:lpstr>
      <vt:lpstr>3D graphics</vt:lpstr>
      <vt:lpstr>Assignment 3</vt:lpstr>
      <vt:lpstr>Modelling shapes</vt:lpstr>
      <vt:lpstr>Polygons</vt:lpstr>
      <vt:lpstr>Normal vector</vt:lpstr>
      <vt:lpstr>Forward and backward facing polygons</vt:lpstr>
      <vt:lpstr>Right (or left) hand rule</vt:lpstr>
      <vt:lpstr>Polygon Rendering</vt:lpstr>
      <vt:lpstr>Simple Z-buffer Rendering Pipeline</vt:lpstr>
      <vt:lpstr>Polygon transformations</vt:lpstr>
      <vt:lpstr>Linear transformations</vt:lpstr>
      <vt:lpstr>Linear transformations</vt:lpstr>
      <vt:lpstr>Matrix multiplication</vt:lpstr>
      <vt:lpstr>Linear transformations</vt:lpstr>
    </vt:vector>
  </TitlesOfParts>
  <Company>Victoria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 Lecture 13</dc:title>
  <dc:creator>Alex Potanin</dc:creator>
  <cp:lastModifiedBy>Alex Potanin</cp:lastModifiedBy>
  <cp:revision>12</cp:revision>
  <dcterms:created xsi:type="dcterms:W3CDTF">2015-03-21T22:40:13Z</dcterms:created>
  <dcterms:modified xsi:type="dcterms:W3CDTF">2015-04-25T03:44:10Z</dcterms:modified>
</cp:coreProperties>
</file>