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7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7" r:id="rId13"/>
    <p:sldId id="290" r:id="rId14"/>
    <p:sldId id="291" r:id="rId15"/>
    <p:sldId id="292" r:id="rId16"/>
  </p:sldIdLst>
  <p:sldSz cx="9144000" cy="6858000" type="screen4x3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191" autoAdjust="0"/>
  </p:normalViewPr>
  <p:slideViewPr>
    <p:cSldViewPr snapToGrid="0">
      <p:cViewPr varScale="1">
        <p:scale>
          <a:sx n="132" d="100"/>
          <a:sy n="132" d="100"/>
        </p:scale>
        <p:origin x="2598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8266C-90A2-4100-AA1E-39C7FBD5B484}" type="datetimeFigureOut">
              <a:rPr lang="en-AU" smtClean="0"/>
              <a:t>1/04/2015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4DC87-23F1-4EB0-B4C3-6E83016BBC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0327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752600"/>
            <a:ext cx="7086600" cy="1676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AU" alt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7086600" cy="762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AU" altLang="en-US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9F4D9C-B4E1-4A06-9D44-00B40C24477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6336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F0F706-699D-4506-BA81-1749178B7CB2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1222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409720-4433-4B5F-AB79-23FF23E2692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4585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ECD2AC-AA62-4EB3-BCAA-6B4E576F999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6487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96975"/>
            <a:ext cx="4495800" cy="5661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495800" cy="5661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8E88F-1716-4EF2-B0D4-B33BD619B7D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6008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F5920D-1DFD-42D3-98A8-8032359E982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2927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DCFBA5-C2BC-453A-9ED9-4E9A64C4BAD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7123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C7D2BB-91FB-4585-977E-4E4BD6212EB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359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8DFB00-8A8C-4911-95A6-C60FBF1983A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8596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C00695-95B5-4F13-A530-1F3641AC6D8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7531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AU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96975"/>
            <a:ext cx="9144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AU" altLang="en-US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0"/>
            <a:ext cx="684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2"/>
                </a:solidFill>
              </a:defRPr>
            </a:lvl1pPr>
          </a:lstStyle>
          <a:p>
            <a:fld id="{B2B2DF76-0AD4-422A-BE04-827748BD8C2B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COMP 261 Lecture 14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3D Graphics 2 of 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977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Computing Illumination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  <a:tabLst>
                <a:tab pos="1349375" algn="l"/>
                <a:tab pos="3411538" algn="l"/>
              </a:tabLst>
            </a:pPr>
            <a:r>
              <a:rPr lang="en-NZ" dirty="0" smtClean="0"/>
              <a:t>Matte or Diffuse material, “Lambert law”:</a:t>
            </a:r>
          </a:p>
          <a:p>
            <a:pPr lvl="1">
              <a:buNone/>
              <a:tabLst>
                <a:tab pos="1349375" algn="l"/>
                <a:tab pos="3411538" algn="l"/>
              </a:tabLst>
            </a:pPr>
            <a:endParaRPr lang="en-NZ" dirty="0"/>
          </a:p>
          <a:p>
            <a:pPr lvl="1">
              <a:buNone/>
              <a:tabLst>
                <a:tab pos="1349375" algn="l"/>
                <a:tab pos="3411538" algn="l"/>
              </a:tabLst>
            </a:pPr>
            <a:r>
              <a:rPr lang="en-NZ" dirty="0" smtClean="0"/>
              <a:t>Amount of light reflected is proportional to the cosine of the angle between the incoming light direction, and the surface normal</a:t>
            </a:r>
          </a:p>
          <a:p>
            <a:pPr lvl="1">
              <a:buNone/>
              <a:tabLst>
                <a:tab pos="1349375" algn="l"/>
                <a:tab pos="3411538" algn="l"/>
              </a:tabLst>
            </a:pPr>
            <a:endParaRPr lang="en-NZ" dirty="0"/>
          </a:p>
          <a:p>
            <a:pPr lvl="1">
              <a:buNone/>
              <a:tabLst>
                <a:tab pos="1349375" algn="l"/>
                <a:tab pos="3411538" algn="l"/>
              </a:tabLst>
            </a:pPr>
            <a:endParaRPr lang="en-NZ" dirty="0" smtClean="0"/>
          </a:p>
          <a:p>
            <a:pPr lvl="1">
              <a:buNone/>
              <a:tabLst>
                <a:tab pos="1349375" algn="l"/>
                <a:tab pos="3411538" algn="l"/>
              </a:tabLst>
            </a:pPr>
            <a:r>
              <a:rPr lang="en-NZ" dirty="0" smtClean="0"/>
              <a:t>We’re given the light direction</a:t>
            </a:r>
          </a:p>
          <a:p>
            <a:pPr lvl="1">
              <a:buNone/>
              <a:tabLst>
                <a:tab pos="1349375" algn="l"/>
                <a:tab pos="3411538" algn="l"/>
              </a:tabLst>
            </a:pPr>
            <a:endParaRPr lang="en-NZ" dirty="0"/>
          </a:p>
          <a:p>
            <a:pPr lvl="1">
              <a:buNone/>
              <a:tabLst>
                <a:tab pos="1349375" algn="l"/>
                <a:tab pos="3411538" algn="l"/>
              </a:tabLst>
            </a:pPr>
            <a:r>
              <a:rPr lang="en-NZ" dirty="0" smtClean="0"/>
              <a:t>Need to calculate the surface normal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2458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Unit Normal to surface</a:t>
            </a:r>
            <a:endParaRPr lang="en-N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124744"/>
                <a:ext cx="8775700" cy="2591941"/>
              </a:xfrm>
            </p:spPr>
            <p:txBody>
              <a:bodyPr>
                <a:noAutofit/>
              </a:bodyPr>
              <a:lstStyle/>
              <a:p>
                <a:r>
                  <a:rPr lang="en-NZ" sz="1200" dirty="0" smtClean="0"/>
                  <a:t>Normal =</a:t>
                </a:r>
              </a:p>
              <a:p>
                <a:pPr marL="446088" lvl="1" indent="0">
                  <a:buNone/>
                </a:pPr>
                <a:r>
                  <a:rPr lang="en-US" sz="1200" b="1" dirty="0">
                    <a:sym typeface="Symbol"/>
                  </a:rPr>
                  <a:t>n</a:t>
                </a:r>
                <a:r>
                  <a:rPr lang="en-US" sz="1200" dirty="0">
                    <a:sym typeface="Symbol"/>
                  </a:rPr>
                  <a:t>  	=  (</a:t>
                </a:r>
                <a:r>
                  <a:rPr lang="en-US" sz="1200" dirty="0" err="1">
                    <a:sym typeface="Symbol"/>
                  </a:rPr>
                  <a:t>n</a:t>
                </a:r>
                <a:r>
                  <a:rPr lang="en-US" sz="1200" baseline="-25000" dirty="0" err="1">
                    <a:sym typeface="Symbol"/>
                  </a:rPr>
                  <a:t>x</a:t>
                </a:r>
                <a:r>
                  <a:rPr lang="en-US" sz="1200" dirty="0">
                    <a:sym typeface="Symbol"/>
                  </a:rPr>
                  <a:t>,  </a:t>
                </a:r>
                <a:r>
                  <a:rPr lang="en-US" sz="1200" dirty="0" err="1">
                    <a:sym typeface="Symbol"/>
                  </a:rPr>
                  <a:t>n</a:t>
                </a:r>
                <a:r>
                  <a:rPr lang="en-US" sz="1200" baseline="-25000" dirty="0" err="1">
                    <a:sym typeface="Symbol"/>
                  </a:rPr>
                  <a:t>y</a:t>
                </a:r>
                <a:r>
                  <a:rPr lang="en-US" sz="1200" dirty="0">
                    <a:sym typeface="Symbol"/>
                  </a:rPr>
                  <a:t>,  </a:t>
                </a:r>
                <a:r>
                  <a:rPr lang="en-US" sz="1200" dirty="0" err="1">
                    <a:sym typeface="Symbol"/>
                  </a:rPr>
                  <a:t>n</a:t>
                </a:r>
                <a:r>
                  <a:rPr lang="en-US" sz="1200" baseline="-25000" dirty="0" err="1">
                    <a:sym typeface="Symbol"/>
                  </a:rPr>
                  <a:t>z</a:t>
                </a:r>
                <a:r>
                  <a:rPr lang="en-US" sz="1200" dirty="0">
                    <a:sym typeface="Symbol"/>
                  </a:rPr>
                  <a:t>)</a:t>
                </a:r>
              </a:p>
              <a:p>
                <a:pPr marL="446088" lvl="1" indent="0">
                  <a:buNone/>
                </a:pPr>
                <a:r>
                  <a:rPr lang="en-US" sz="1200" dirty="0">
                    <a:sym typeface="Symbol"/>
                  </a:rPr>
                  <a:t>	=  (</a:t>
                </a:r>
                <a:r>
                  <a:rPr lang="en-US" sz="1200" dirty="0" err="1">
                    <a:sym typeface="Symbol"/>
                  </a:rPr>
                  <a:t>a</a:t>
                </a:r>
                <a:r>
                  <a:rPr lang="en-US" sz="1200" baseline="-25000" dirty="0" err="1">
                    <a:sym typeface="Symbol"/>
                  </a:rPr>
                  <a:t>y</a:t>
                </a:r>
                <a:r>
                  <a:rPr lang="en-US" sz="1200" dirty="0" err="1">
                    <a:sym typeface="Symbol"/>
                  </a:rPr>
                  <a:t>b</a:t>
                </a:r>
                <a:r>
                  <a:rPr lang="en-US" sz="1200" baseline="-25000" dirty="0" err="1">
                    <a:sym typeface="Symbol"/>
                  </a:rPr>
                  <a:t>z</a:t>
                </a:r>
                <a:r>
                  <a:rPr lang="en-US" sz="1200" baseline="-25000" dirty="0">
                    <a:sym typeface="Symbol"/>
                  </a:rPr>
                  <a:t> </a:t>
                </a:r>
                <a:r>
                  <a:rPr lang="en-US" sz="1200" dirty="0">
                    <a:sym typeface="Symbol"/>
                  </a:rPr>
                  <a:t>– </a:t>
                </a:r>
                <a:r>
                  <a:rPr lang="en-US" sz="1200" dirty="0" err="1">
                    <a:sym typeface="Symbol"/>
                  </a:rPr>
                  <a:t>a</a:t>
                </a:r>
                <a:r>
                  <a:rPr lang="en-US" sz="1200" baseline="-25000" dirty="0" err="1">
                    <a:sym typeface="Symbol"/>
                  </a:rPr>
                  <a:t>z</a:t>
                </a:r>
                <a:r>
                  <a:rPr lang="en-US" sz="1200" dirty="0" err="1">
                    <a:sym typeface="Symbol"/>
                  </a:rPr>
                  <a:t>b</a:t>
                </a:r>
                <a:r>
                  <a:rPr lang="en-US" sz="1200" baseline="-25000" dirty="0" err="1">
                    <a:sym typeface="Symbol"/>
                  </a:rPr>
                  <a:t>y</a:t>
                </a:r>
                <a:r>
                  <a:rPr lang="en-US" sz="1200" dirty="0">
                    <a:sym typeface="Symbol"/>
                  </a:rPr>
                  <a:t> ,   </a:t>
                </a:r>
                <a:r>
                  <a:rPr lang="en-US" sz="1200" dirty="0" err="1">
                    <a:sym typeface="Symbol"/>
                  </a:rPr>
                  <a:t>a</a:t>
                </a:r>
                <a:r>
                  <a:rPr lang="en-US" sz="1200" baseline="-25000" dirty="0" err="1">
                    <a:sym typeface="Symbol"/>
                  </a:rPr>
                  <a:t>z</a:t>
                </a:r>
                <a:r>
                  <a:rPr lang="en-US" sz="1200" dirty="0" err="1">
                    <a:sym typeface="Symbol"/>
                  </a:rPr>
                  <a:t>b</a:t>
                </a:r>
                <a:r>
                  <a:rPr lang="en-US" sz="1200" baseline="-25000" dirty="0" err="1">
                    <a:sym typeface="Symbol"/>
                  </a:rPr>
                  <a:t>x</a:t>
                </a:r>
                <a:r>
                  <a:rPr lang="en-US" sz="1200" baseline="-25000" dirty="0">
                    <a:sym typeface="Symbol"/>
                  </a:rPr>
                  <a:t> </a:t>
                </a:r>
                <a:r>
                  <a:rPr lang="en-US" sz="1200" dirty="0">
                    <a:sym typeface="Symbol"/>
                  </a:rPr>
                  <a:t>– </a:t>
                </a:r>
                <a:r>
                  <a:rPr lang="en-US" sz="1200" dirty="0" err="1">
                    <a:sym typeface="Symbol"/>
                  </a:rPr>
                  <a:t>a</a:t>
                </a:r>
                <a:r>
                  <a:rPr lang="en-US" sz="1200" baseline="-25000" dirty="0" err="1">
                    <a:sym typeface="Symbol"/>
                  </a:rPr>
                  <a:t>x</a:t>
                </a:r>
                <a:r>
                  <a:rPr lang="en-US" sz="1200" dirty="0" err="1">
                    <a:sym typeface="Symbol"/>
                  </a:rPr>
                  <a:t>b</a:t>
                </a:r>
                <a:r>
                  <a:rPr lang="en-US" sz="1200" baseline="-25000" dirty="0" err="1">
                    <a:sym typeface="Symbol"/>
                  </a:rPr>
                  <a:t>z</a:t>
                </a:r>
                <a:r>
                  <a:rPr lang="en-US" sz="1200" baseline="-25000" dirty="0">
                    <a:sym typeface="Symbol"/>
                  </a:rPr>
                  <a:t> </a:t>
                </a:r>
                <a:r>
                  <a:rPr lang="en-US" sz="1200" dirty="0">
                    <a:sym typeface="Symbol"/>
                  </a:rPr>
                  <a:t>,</a:t>
                </a:r>
                <a:r>
                  <a:rPr lang="en-US" sz="1200" baseline="-25000" dirty="0">
                    <a:sym typeface="Symbol"/>
                  </a:rPr>
                  <a:t>   </a:t>
                </a:r>
                <a:r>
                  <a:rPr lang="en-US" sz="1200" dirty="0" err="1">
                    <a:sym typeface="Symbol"/>
                  </a:rPr>
                  <a:t>a</a:t>
                </a:r>
                <a:r>
                  <a:rPr lang="en-US" sz="1200" baseline="-25000" dirty="0" err="1">
                    <a:sym typeface="Symbol"/>
                  </a:rPr>
                  <a:t>x</a:t>
                </a:r>
                <a:r>
                  <a:rPr lang="en-US" sz="1200" dirty="0" err="1">
                    <a:sym typeface="Symbol"/>
                  </a:rPr>
                  <a:t>b</a:t>
                </a:r>
                <a:r>
                  <a:rPr lang="en-US" sz="1200" baseline="-25000" dirty="0" err="1">
                    <a:sym typeface="Symbol"/>
                  </a:rPr>
                  <a:t>y</a:t>
                </a:r>
                <a:r>
                  <a:rPr lang="en-US" sz="1200" baseline="-25000" dirty="0">
                    <a:sym typeface="Symbol"/>
                  </a:rPr>
                  <a:t> </a:t>
                </a:r>
                <a:r>
                  <a:rPr lang="en-US" sz="1200" dirty="0">
                    <a:sym typeface="Symbol"/>
                  </a:rPr>
                  <a:t>– </a:t>
                </a:r>
                <a:r>
                  <a:rPr lang="en-US" sz="1200" dirty="0" err="1">
                    <a:sym typeface="Symbol"/>
                  </a:rPr>
                  <a:t>a</a:t>
                </a:r>
                <a:r>
                  <a:rPr lang="en-US" sz="1200" baseline="-25000" dirty="0" err="1">
                    <a:sym typeface="Symbol"/>
                  </a:rPr>
                  <a:t>y</a:t>
                </a:r>
                <a:r>
                  <a:rPr lang="en-US" sz="1200" dirty="0" err="1">
                    <a:sym typeface="Symbol"/>
                  </a:rPr>
                  <a:t>b</a:t>
                </a:r>
                <a:r>
                  <a:rPr lang="en-US" sz="1200" baseline="-25000" dirty="0" err="1">
                    <a:sym typeface="Symbol"/>
                  </a:rPr>
                  <a:t>x</a:t>
                </a:r>
                <a:r>
                  <a:rPr lang="en-US" sz="1200" baseline="-25000" dirty="0">
                    <a:sym typeface="Symbol"/>
                  </a:rPr>
                  <a:t> </a:t>
                </a:r>
                <a:r>
                  <a:rPr lang="en-US" sz="1200" dirty="0" smtClean="0">
                    <a:sym typeface="Symbol"/>
                  </a:rPr>
                  <a:t>)</a:t>
                </a:r>
              </a:p>
              <a:p>
                <a:pPr marL="446088" lvl="1" indent="0">
                  <a:buNone/>
                </a:pPr>
                <a:r>
                  <a:rPr lang="en-US" sz="1200" dirty="0" smtClean="0">
                    <a:sym typeface="Symbol"/>
                  </a:rPr>
                  <a:t>where</a:t>
                </a:r>
              </a:p>
              <a:p>
                <a:pPr marL="446088" lvl="1" indent="0">
                  <a:buNone/>
                </a:pPr>
                <a:r>
                  <a:rPr lang="en-US" sz="1200" dirty="0">
                    <a:sym typeface="Symbol"/>
                  </a:rPr>
                  <a:t> </a:t>
                </a:r>
                <a:r>
                  <a:rPr lang="en-US" sz="1200" dirty="0" smtClean="0">
                    <a:sym typeface="Symbol"/>
                  </a:rPr>
                  <a:t>   </a:t>
                </a:r>
                <a:r>
                  <a:rPr lang="en-US" sz="1200" dirty="0">
                    <a:sym typeface="Symbol"/>
                  </a:rPr>
                  <a:t>	</a:t>
                </a:r>
                <a:r>
                  <a:rPr lang="en-US" sz="1200" dirty="0" smtClean="0">
                    <a:sym typeface="Symbol"/>
                  </a:rPr>
                  <a:t> a</a:t>
                </a:r>
                <a:r>
                  <a:rPr lang="en-US" sz="1200" kern="1200" baseline="-25000" dirty="0">
                    <a:latin typeface="Arial" charset="0"/>
                    <a:ea typeface="Arial Unicode MS" pitchFamily="34" charset="-128"/>
                    <a:cs typeface="Arial Unicode MS" pitchFamily="34" charset="-128"/>
                    <a:sym typeface="Symbol"/>
                  </a:rPr>
                  <a:t>x</a:t>
                </a:r>
                <a:r>
                  <a:rPr lang="en-US" sz="1200" dirty="0" smtClean="0">
                    <a:sym typeface="Symbol"/>
                  </a:rPr>
                  <a:t> = </a:t>
                </a:r>
                <a:r>
                  <a:rPr lang="en-NZ" sz="1200" dirty="0"/>
                  <a:t>(</a:t>
                </a:r>
                <a:r>
                  <a:rPr lang="en-NZ" sz="1200" dirty="0" smtClean="0"/>
                  <a:t>x</a:t>
                </a:r>
                <a:r>
                  <a:rPr lang="en-NZ" sz="1200" baseline="-25000" dirty="0" smtClean="0"/>
                  <a:t>2</a:t>
                </a:r>
                <a:r>
                  <a:rPr lang="en-NZ" sz="1200" dirty="0" smtClean="0"/>
                  <a:t>-x</a:t>
                </a:r>
                <a:r>
                  <a:rPr lang="en-NZ" sz="1200" baseline="-25000" dirty="0" smtClean="0"/>
                  <a:t>1</a:t>
                </a:r>
                <a:r>
                  <a:rPr lang="en-NZ" sz="1200" dirty="0" smtClean="0"/>
                  <a:t>)     a</a:t>
                </a:r>
                <a:r>
                  <a:rPr lang="en-NZ" sz="1200" kern="1200" baseline="-25000" dirty="0">
                    <a:latin typeface="Arial" charset="0"/>
                    <a:ea typeface="Arial Unicode MS" pitchFamily="34" charset="-128"/>
                    <a:cs typeface="Arial Unicode MS" pitchFamily="34" charset="-128"/>
                  </a:rPr>
                  <a:t>y</a:t>
                </a:r>
                <a:r>
                  <a:rPr lang="en-NZ" sz="1200" dirty="0" smtClean="0"/>
                  <a:t> = (y</a:t>
                </a:r>
                <a:r>
                  <a:rPr lang="en-NZ" sz="1200" baseline="-25000" dirty="0" smtClean="0"/>
                  <a:t>2</a:t>
                </a:r>
                <a:r>
                  <a:rPr lang="en-NZ" sz="1200" dirty="0" smtClean="0"/>
                  <a:t>-y</a:t>
                </a:r>
                <a:r>
                  <a:rPr lang="en-NZ" sz="1200" baseline="-25000" dirty="0" smtClean="0"/>
                  <a:t>1</a:t>
                </a:r>
                <a:r>
                  <a:rPr lang="en-NZ" sz="1200" dirty="0" smtClean="0"/>
                  <a:t>)      </a:t>
                </a:r>
                <a:r>
                  <a:rPr lang="en-NZ" sz="1200" dirty="0" err="1" smtClean="0"/>
                  <a:t>a</a:t>
                </a:r>
                <a:r>
                  <a:rPr lang="en-NZ" sz="1200" kern="1200" baseline="-25000" dirty="0" err="1">
                    <a:latin typeface="Arial" charset="0"/>
                    <a:ea typeface="Arial Unicode MS" pitchFamily="34" charset="-128"/>
                    <a:cs typeface="Arial Unicode MS" pitchFamily="34" charset="-128"/>
                  </a:rPr>
                  <a:t>z</a:t>
                </a:r>
                <a:r>
                  <a:rPr lang="en-NZ" sz="1200" dirty="0" smtClean="0"/>
                  <a:t> = (z</a:t>
                </a:r>
                <a:r>
                  <a:rPr lang="en-NZ" sz="1200" baseline="-25000" dirty="0" smtClean="0"/>
                  <a:t>2</a:t>
                </a:r>
                <a:r>
                  <a:rPr lang="en-NZ" sz="1200" dirty="0" smtClean="0"/>
                  <a:t>-z</a:t>
                </a:r>
                <a:r>
                  <a:rPr lang="en-NZ" sz="1200" baseline="-25000" dirty="0" smtClean="0"/>
                  <a:t>1</a:t>
                </a:r>
                <a:r>
                  <a:rPr lang="en-NZ" sz="1200" dirty="0"/>
                  <a:t>)</a:t>
                </a:r>
              </a:p>
              <a:p>
                <a:pPr marL="446088" lvl="1" indent="0">
                  <a:buNone/>
                </a:pPr>
                <a:r>
                  <a:rPr lang="en-US" sz="1200" dirty="0" smtClean="0">
                    <a:sym typeface="Symbol"/>
                  </a:rPr>
                  <a:t>	 </a:t>
                </a:r>
                <a:r>
                  <a:rPr lang="en-US" sz="1200" dirty="0" err="1" smtClean="0">
                    <a:sym typeface="Symbol"/>
                  </a:rPr>
                  <a:t>b</a:t>
                </a:r>
                <a:r>
                  <a:rPr lang="en-US" sz="1200" kern="1200" baseline="-25000" dirty="0" err="1">
                    <a:latin typeface="Arial" charset="0"/>
                    <a:ea typeface="Arial Unicode MS" pitchFamily="34" charset="-128"/>
                    <a:cs typeface="Arial Unicode MS" pitchFamily="34" charset="-128"/>
                    <a:sym typeface="Symbol"/>
                  </a:rPr>
                  <a:t>x</a:t>
                </a:r>
                <a:r>
                  <a:rPr lang="en-US" sz="1200" dirty="0" smtClean="0">
                    <a:sym typeface="Symbol"/>
                  </a:rPr>
                  <a:t> </a:t>
                </a:r>
                <a:r>
                  <a:rPr lang="en-US" sz="1200" dirty="0">
                    <a:sym typeface="Symbol"/>
                  </a:rPr>
                  <a:t>= </a:t>
                </a:r>
                <a:r>
                  <a:rPr lang="en-NZ" sz="1200" dirty="0"/>
                  <a:t>(</a:t>
                </a:r>
                <a:r>
                  <a:rPr lang="en-NZ" sz="1200" dirty="0" smtClean="0"/>
                  <a:t>x</a:t>
                </a:r>
                <a:r>
                  <a:rPr lang="en-NZ" sz="1200" baseline="-25000" dirty="0" smtClean="0"/>
                  <a:t>3</a:t>
                </a:r>
                <a:r>
                  <a:rPr lang="en-NZ" sz="1200" dirty="0" smtClean="0"/>
                  <a:t>-x</a:t>
                </a:r>
                <a:r>
                  <a:rPr lang="en-NZ" sz="1200" baseline="-25000" dirty="0"/>
                  <a:t>2</a:t>
                </a:r>
                <a:r>
                  <a:rPr lang="en-NZ" sz="1200" dirty="0" smtClean="0"/>
                  <a:t>)     a</a:t>
                </a:r>
                <a:r>
                  <a:rPr lang="en-NZ" sz="1200" kern="1200" baseline="-25000" dirty="0" smtClean="0">
                    <a:latin typeface="Arial" charset="0"/>
                    <a:ea typeface="Arial Unicode MS" pitchFamily="34" charset="-128"/>
                    <a:cs typeface="Arial Unicode MS" pitchFamily="34" charset="-128"/>
                  </a:rPr>
                  <a:t>y</a:t>
                </a:r>
                <a:r>
                  <a:rPr lang="en-NZ" sz="1200" dirty="0" smtClean="0"/>
                  <a:t> </a:t>
                </a:r>
                <a:r>
                  <a:rPr lang="en-NZ" sz="1200" dirty="0"/>
                  <a:t>= (</a:t>
                </a:r>
                <a:r>
                  <a:rPr lang="en-NZ" sz="1200" dirty="0" smtClean="0"/>
                  <a:t>y</a:t>
                </a:r>
                <a:r>
                  <a:rPr lang="en-NZ" sz="1200" baseline="-25000" dirty="0" smtClean="0"/>
                  <a:t>3</a:t>
                </a:r>
                <a:r>
                  <a:rPr lang="en-NZ" sz="1200" dirty="0" smtClean="0"/>
                  <a:t>-y</a:t>
                </a:r>
                <a:r>
                  <a:rPr lang="en-NZ" sz="1200" baseline="-25000" dirty="0"/>
                  <a:t>2</a:t>
                </a:r>
                <a:r>
                  <a:rPr lang="en-NZ" sz="1200" dirty="0" smtClean="0"/>
                  <a:t>)      </a:t>
                </a:r>
                <a:r>
                  <a:rPr lang="en-NZ" sz="1200" dirty="0" err="1" smtClean="0"/>
                  <a:t>b</a:t>
                </a:r>
                <a:r>
                  <a:rPr lang="en-NZ" sz="1200" kern="1200" baseline="-25000" dirty="0" err="1">
                    <a:latin typeface="Arial" charset="0"/>
                    <a:ea typeface="Arial Unicode MS" pitchFamily="34" charset="-128"/>
                    <a:cs typeface="Arial Unicode MS" pitchFamily="34" charset="-128"/>
                  </a:rPr>
                  <a:t>z</a:t>
                </a:r>
                <a:r>
                  <a:rPr lang="en-NZ" sz="1200" dirty="0" smtClean="0"/>
                  <a:t> </a:t>
                </a:r>
                <a:r>
                  <a:rPr lang="en-NZ" sz="1200" dirty="0"/>
                  <a:t>= (</a:t>
                </a:r>
                <a:r>
                  <a:rPr lang="en-NZ" sz="1200" dirty="0" smtClean="0"/>
                  <a:t>z</a:t>
                </a:r>
                <a:r>
                  <a:rPr lang="en-NZ" sz="1200" baseline="-25000" dirty="0" smtClean="0"/>
                  <a:t>3</a:t>
                </a:r>
                <a:r>
                  <a:rPr lang="en-NZ" sz="1200" dirty="0" smtClean="0"/>
                  <a:t>-z</a:t>
                </a:r>
                <a:r>
                  <a:rPr lang="en-NZ" sz="1200" baseline="-25000" dirty="0"/>
                  <a:t>2</a:t>
                </a:r>
                <a:r>
                  <a:rPr lang="en-NZ" sz="1200" dirty="0" smtClean="0"/>
                  <a:t>)</a:t>
                </a:r>
                <a:endParaRPr lang="en-NZ" sz="1200" dirty="0"/>
              </a:p>
              <a:p>
                <a:pPr marL="446088" lvl="1" indent="0">
                  <a:buNone/>
                </a:pPr>
                <a:endParaRPr lang="en-US" sz="1200" dirty="0">
                  <a:sym typeface="Symbol"/>
                </a:endParaRPr>
              </a:p>
              <a:p>
                <a:r>
                  <a:rPr lang="en-NZ" sz="1200" dirty="0" smtClean="0"/>
                  <a:t>Unit normal  (perpendicular vector of length 1) </a:t>
                </a:r>
                <a:r>
                  <a:rPr lang="en-US" sz="1200" dirty="0" smtClean="0">
                    <a:sym typeface="Symbol"/>
                  </a:rPr>
                  <a:t> </a:t>
                </a:r>
                <a:r>
                  <a:rPr lang="en-US" sz="1200" dirty="0">
                    <a:sym typeface="Symbol"/>
                  </a:rPr>
                  <a:t>= </a:t>
                </a:r>
                <a:endParaRPr lang="en-US" sz="1200" dirty="0" smtClean="0">
                  <a:sym typeface="Symbol"/>
                </a:endParaRPr>
              </a:p>
              <a:p>
                <a:pPr marL="446088" lvl="1" indent="0">
                  <a:buNone/>
                </a:pPr>
                <a:r>
                  <a:rPr lang="en-US" sz="1100" dirty="0" smtClean="0">
                    <a:sym typeface="Symbo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dirty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NZ" sz="1100" b="1" i="1" dirty="0">
                            <a:latin typeface="Cambria Math"/>
                            <a:sym typeface="Symbol"/>
                          </a:rPr>
                          <m:t>𝒏</m:t>
                        </m:r>
                      </m:num>
                      <m:den>
                        <m:r>
                          <a:rPr lang="en-NZ" sz="1100" i="1" dirty="0">
                            <a:latin typeface="Cambria Math"/>
                            <a:sym typeface="Symbol"/>
                          </a:rPr>
                          <m:t>|</m:t>
                        </m:r>
                        <m:r>
                          <a:rPr lang="en-NZ" sz="1100" i="1" dirty="0">
                            <a:latin typeface="Cambria Math"/>
                            <a:sym typeface="Symbol"/>
                          </a:rPr>
                          <m:t>𝑛</m:t>
                        </m:r>
                        <m:r>
                          <a:rPr lang="en-NZ" sz="1100" i="1" dirty="0">
                            <a:latin typeface="Cambria Math"/>
                            <a:sym typeface="Symbol"/>
                          </a:rPr>
                          <m:t>|</m:t>
                        </m:r>
                      </m:den>
                    </m:f>
                  </m:oMath>
                </a14:m>
                <a:r>
                  <a:rPr lang="en-NZ" sz="1100" dirty="0">
                    <a:sym typeface="Symbol"/>
                  </a:rPr>
                  <a:t>   </a:t>
                </a:r>
                <a14:m>
                  <m:oMath xmlns:m="http://schemas.openxmlformats.org/officeDocument/2006/math">
                    <m:r>
                      <a:rPr lang="en-NZ" sz="1100" i="1" dirty="0">
                        <a:latin typeface="Cambria Math"/>
                        <a:sym typeface="Symbol"/>
                      </a:rPr>
                      <m:t>=</m:t>
                    </m:r>
                    <m:d>
                      <m:dPr>
                        <m:ctrlPr>
                          <a:rPr lang="en-NZ" sz="1100" i="1" dirty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NZ" sz="1100" i="1" dirty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NZ" sz="1100" i="1" dirty="0"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sSubPr>
                              <m:e>
                                <m:r>
                                  <a:rPr lang="en-NZ" sz="1100" i="1" dirty="0">
                                    <a:latin typeface="Cambria Math"/>
                                    <a:sym typeface="Symbol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NZ" sz="1100" i="1" dirty="0">
                                    <a:latin typeface="Cambria Math"/>
                                    <a:sym typeface="Symbol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NZ" sz="1100" i="1" dirty="0">
                                <a:latin typeface="Cambria Math"/>
                                <a:sym typeface="Symbol"/>
                              </a:rPr>
                              <m:t>|</m:t>
                            </m:r>
                            <m:r>
                              <a:rPr lang="en-NZ" sz="1100" i="1" dirty="0">
                                <a:latin typeface="Cambria Math"/>
                                <a:sym typeface="Symbol"/>
                              </a:rPr>
                              <m:t>𝑛</m:t>
                            </m:r>
                            <m:r>
                              <a:rPr lang="en-NZ" sz="1100" i="1" dirty="0">
                                <a:latin typeface="Cambria Math"/>
                                <a:sym typeface="Symbol"/>
                              </a:rPr>
                              <m:t>|</m:t>
                            </m:r>
                          </m:den>
                        </m:f>
                        <m:r>
                          <a:rPr lang="en-NZ" sz="1100" i="1" dirty="0">
                            <a:latin typeface="Cambria Math"/>
                            <a:sym typeface="Symbol"/>
                          </a:rPr>
                          <m:t>,</m:t>
                        </m:r>
                        <m:f>
                          <m:fPr>
                            <m:ctrlPr>
                              <a:rPr lang="en-NZ" sz="1100" i="1" dirty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NZ" sz="1100" i="1" dirty="0"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sSubPr>
                              <m:e>
                                <m:r>
                                  <a:rPr lang="en-NZ" sz="1100" i="1" dirty="0">
                                    <a:latin typeface="Cambria Math"/>
                                    <a:sym typeface="Symbol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NZ" sz="1100" i="1" dirty="0">
                                    <a:latin typeface="Cambria Math"/>
                                    <a:sym typeface="Symbol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NZ" sz="1100" i="1" dirty="0">
                                <a:latin typeface="Cambria Math"/>
                                <a:sym typeface="Symbol"/>
                              </a:rPr>
                              <m:t>|</m:t>
                            </m:r>
                            <m:r>
                              <a:rPr lang="en-NZ" sz="1100" i="1" dirty="0">
                                <a:latin typeface="Cambria Math"/>
                                <a:sym typeface="Symbol"/>
                              </a:rPr>
                              <m:t>𝑛</m:t>
                            </m:r>
                            <m:r>
                              <a:rPr lang="en-NZ" sz="1100" i="1" dirty="0">
                                <a:latin typeface="Cambria Math"/>
                                <a:sym typeface="Symbol"/>
                              </a:rPr>
                              <m:t>|</m:t>
                            </m:r>
                          </m:den>
                        </m:f>
                        <m:r>
                          <a:rPr lang="en-NZ" sz="1100" i="1" dirty="0">
                            <a:latin typeface="Cambria Math"/>
                            <a:sym typeface="Symbol"/>
                          </a:rPr>
                          <m:t>,</m:t>
                        </m:r>
                        <m:f>
                          <m:fPr>
                            <m:ctrlPr>
                              <a:rPr lang="en-NZ" sz="1100" i="1" dirty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NZ" sz="1100" i="1" dirty="0"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sSubPr>
                              <m:e>
                                <m:r>
                                  <a:rPr lang="en-NZ" sz="1100" i="1" dirty="0">
                                    <a:latin typeface="Cambria Math"/>
                                    <a:sym typeface="Symbol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NZ" sz="1100" i="1" dirty="0">
                                    <a:latin typeface="Cambria Math"/>
                                    <a:sym typeface="Symbol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NZ" sz="1100" i="1" dirty="0">
                                <a:latin typeface="Cambria Math"/>
                                <a:sym typeface="Symbol"/>
                              </a:rPr>
                              <m:t>|</m:t>
                            </m:r>
                            <m:r>
                              <a:rPr lang="en-NZ" sz="1100" i="1" dirty="0">
                                <a:latin typeface="Cambria Math"/>
                                <a:sym typeface="Symbol"/>
                              </a:rPr>
                              <m:t>𝑛</m:t>
                            </m:r>
                            <m:r>
                              <a:rPr lang="en-NZ" sz="1100" i="1" dirty="0">
                                <a:latin typeface="Cambria Math"/>
                                <a:sym typeface="Symbol"/>
                              </a:rPr>
                              <m:t>|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100" dirty="0">
                    <a:sym typeface="Symbol"/>
                  </a:rPr>
                  <a:t>  </a:t>
                </a:r>
                <a:endParaRPr lang="en-US" sz="1200" dirty="0">
                  <a:sym typeface="Symbol"/>
                </a:endParaRPr>
              </a:p>
              <a:p>
                <a:pPr marL="446088" lvl="1" indent="0">
                  <a:buNone/>
                </a:pPr>
                <a:endParaRPr lang="en-US" sz="1200" dirty="0" smtClean="0">
                  <a:sym typeface="Symbol"/>
                </a:endParaRPr>
              </a:p>
              <a:p>
                <a:pPr marL="446088" lvl="1" indent="0">
                  <a:buNone/>
                </a:pPr>
                <a:r>
                  <a:rPr lang="en-US" sz="1200" dirty="0" smtClean="0">
                    <a:sym typeface="Symbol"/>
                  </a:rPr>
                  <a:t>where</a:t>
                </a:r>
              </a:p>
              <a:p>
                <a:pPr marL="446088" lvl="1" indent="0">
                  <a:buNone/>
                </a:pPr>
                <a:r>
                  <a:rPr lang="en-US" sz="1200" dirty="0" smtClean="0">
                    <a:sym typeface="Symbol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NZ" sz="1200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NZ" sz="1200" i="1">
                            <a:latin typeface="Cambria Math"/>
                            <a:sym typeface="Symbol"/>
                          </a:rPr>
                          <m:t>𝑛</m:t>
                        </m:r>
                      </m:e>
                    </m:d>
                    <m:r>
                      <a:rPr lang="en-NZ" sz="1200" i="1">
                        <a:latin typeface="Cambria Math"/>
                        <a:sym typeface="Symbol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200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sSubPr>
                              <m:e>
                                <m:r>
                                  <a:rPr lang="en-NZ" sz="1200" i="1">
                                    <a:latin typeface="Cambria Math"/>
                                    <a:sym typeface="Symbol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NZ" sz="1200" i="1">
                                    <a:latin typeface="Cambria Math"/>
                                    <a:sym typeface="Symbol"/>
                                  </a:rPr>
                                  <m:t>𝑥</m:t>
                                </m:r>
                              </m:sub>
                            </m:sSub>
                          </m:e>
                          <m:sup>
                            <m:r>
                              <a:rPr lang="en-NZ" sz="1200" i="1">
                                <a:latin typeface="Cambria Math"/>
                                <a:sym typeface="Symbol"/>
                              </a:rPr>
                              <m:t>2</m:t>
                            </m:r>
                          </m:sup>
                        </m:sSup>
                        <m:r>
                          <a:rPr lang="en-NZ" sz="1200" i="1">
                            <a:latin typeface="Cambria Math"/>
                            <a:sym typeface="Symbol"/>
                          </a:rPr>
                          <m:t>+</m:t>
                        </m:r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sSubPr>
                              <m:e>
                                <m:r>
                                  <a:rPr lang="en-NZ" sz="1200" i="1">
                                    <a:latin typeface="Cambria Math"/>
                                    <a:sym typeface="Symbol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NZ" sz="1200" i="1">
                                    <a:latin typeface="Cambria Math"/>
                                    <a:sym typeface="Symbol"/>
                                  </a:rPr>
                                  <m:t>𝑦</m:t>
                                </m:r>
                              </m:sub>
                            </m:sSub>
                          </m:e>
                          <m:sup>
                            <m:r>
                              <a:rPr lang="en-NZ" sz="1200" i="1">
                                <a:latin typeface="Cambria Math"/>
                                <a:sym typeface="Symbol"/>
                              </a:rPr>
                              <m:t>2</m:t>
                            </m:r>
                          </m:sup>
                        </m:sSup>
                        <m:r>
                          <a:rPr lang="en-NZ" sz="1200" i="1">
                            <a:latin typeface="Cambria Math"/>
                            <a:sym typeface="Symbol"/>
                          </a:rPr>
                          <m:t>+</m:t>
                        </m:r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sSubPr>
                              <m:e>
                                <m:r>
                                  <a:rPr lang="en-NZ" sz="1200" i="1">
                                    <a:latin typeface="Cambria Math"/>
                                    <a:sym typeface="Symbol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NZ" sz="1200" i="1">
                                    <a:latin typeface="Cambria Math"/>
                                    <a:sym typeface="Symbol"/>
                                  </a:rPr>
                                  <m:t>𝑧</m:t>
                                </m:r>
                              </m:sub>
                            </m:sSub>
                          </m:e>
                          <m:sup>
                            <m:r>
                              <a:rPr lang="en-NZ" sz="1200" i="1">
                                <a:latin typeface="Cambria Math"/>
                                <a:sym typeface="Symbol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NZ" sz="1200" dirty="0" smtClean="0"/>
              </a:p>
              <a:p>
                <a:pPr marL="0" indent="0">
                  <a:buNone/>
                </a:pPr>
                <a:endParaRPr lang="en-NZ" sz="1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24744"/>
                <a:ext cx="8775700" cy="2591941"/>
              </a:xfrm>
              <a:blipFill rotWithShape="0">
                <a:blip r:embed="rId2"/>
                <a:stretch>
                  <a:fillRect t="-471" b="-1458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5765937" y="1501068"/>
            <a:ext cx="1841718" cy="1049375"/>
            <a:chOff x="4098434" y="4749518"/>
            <a:chExt cx="2466365" cy="1601784"/>
          </a:xfrm>
        </p:grpSpPr>
        <p:grpSp>
          <p:nvGrpSpPr>
            <p:cNvPr id="4" name="Group 3"/>
            <p:cNvGrpSpPr/>
            <p:nvPr/>
          </p:nvGrpSpPr>
          <p:grpSpPr>
            <a:xfrm>
              <a:off x="4146460" y="4749518"/>
              <a:ext cx="2342930" cy="1375074"/>
              <a:chOff x="3707904" y="2152601"/>
              <a:chExt cx="1406826" cy="796713"/>
            </a:xfrm>
          </p:grpSpPr>
          <p:sp>
            <p:nvSpPr>
              <p:cNvPr id="5" name="Freeform 4"/>
              <p:cNvSpPr/>
              <p:nvPr/>
            </p:nvSpPr>
            <p:spPr bwMode="auto">
              <a:xfrm rot="321137" flipH="1">
                <a:off x="3707904" y="2289247"/>
                <a:ext cx="1406826" cy="660067"/>
              </a:xfrm>
              <a:custGeom>
                <a:avLst/>
                <a:gdLst>
                  <a:gd name="connsiteX0" fmla="*/ 0 w 1512168"/>
                  <a:gd name="connsiteY0" fmla="*/ 792088 h 792088"/>
                  <a:gd name="connsiteX1" fmla="*/ 309532 w 1512168"/>
                  <a:gd name="connsiteY1" fmla="*/ 0 h 792088"/>
                  <a:gd name="connsiteX2" fmla="*/ 1512168 w 1512168"/>
                  <a:gd name="connsiteY2" fmla="*/ 0 h 792088"/>
                  <a:gd name="connsiteX3" fmla="*/ 1202636 w 1512168"/>
                  <a:gd name="connsiteY3" fmla="*/ 792088 h 792088"/>
                  <a:gd name="connsiteX4" fmla="*/ 0 w 1512168"/>
                  <a:gd name="connsiteY4" fmla="*/ 792088 h 792088"/>
                  <a:gd name="connsiteX0" fmla="*/ 0 w 1512168"/>
                  <a:gd name="connsiteY0" fmla="*/ 792088 h 792088"/>
                  <a:gd name="connsiteX1" fmla="*/ 432048 w 1512168"/>
                  <a:gd name="connsiteY1" fmla="*/ 144016 h 792088"/>
                  <a:gd name="connsiteX2" fmla="*/ 1512168 w 1512168"/>
                  <a:gd name="connsiteY2" fmla="*/ 0 h 792088"/>
                  <a:gd name="connsiteX3" fmla="*/ 1202636 w 1512168"/>
                  <a:gd name="connsiteY3" fmla="*/ 792088 h 792088"/>
                  <a:gd name="connsiteX4" fmla="*/ 0 w 1512168"/>
                  <a:gd name="connsiteY4" fmla="*/ 792088 h 792088"/>
                  <a:gd name="connsiteX0" fmla="*/ 0 w 1512168"/>
                  <a:gd name="connsiteY0" fmla="*/ 792088 h 792088"/>
                  <a:gd name="connsiteX1" fmla="*/ 432048 w 1512168"/>
                  <a:gd name="connsiteY1" fmla="*/ 144016 h 792088"/>
                  <a:gd name="connsiteX2" fmla="*/ 1512168 w 1512168"/>
                  <a:gd name="connsiteY2" fmla="*/ 0 h 792088"/>
                  <a:gd name="connsiteX3" fmla="*/ 1440160 w 1512168"/>
                  <a:gd name="connsiteY3" fmla="*/ 648072 h 792088"/>
                  <a:gd name="connsiteX4" fmla="*/ 0 w 1512168"/>
                  <a:gd name="connsiteY4" fmla="*/ 792088 h 792088"/>
                  <a:gd name="connsiteX0" fmla="*/ 0 w 1512168"/>
                  <a:gd name="connsiteY0" fmla="*/ 792088 h 792088"/>
                  <a:gd name="connsiteX1" fmla="*/ 432048 w 1512168"/>
                  <a:gd name="connsiteY1" fmla="*/ 144016 h 792088"/>
                  <a:gd name="connsiteX2" fmla="*/ 1512168 w 1512168"/>
                  <a:gd name="connsiteY2" fmla="*/ 0 h 792088"/>
                  <a:gd name="connsiteX3" fmla="*/ 1296144 w 1512168"/>
                  <a:gd name="connsiteY3" fmla="*/ 648072 h 792088"/>
                  <a:gd name="connsiteX4" fmla="*/ 0 w 1512168"/>
                  <a:gd name="connsiteY4" fmla="*/ 792088 h 792088"/>
                  <a:gd name="connsiteX0" fmla="*/ 0 w 1512168"/>
                  <a:gd name="connsiteY0" fmla="*/ 792088 h 792088"/>
                  <a:gd name="connsiteX1" fmla="*/ 360040 w 1512168"/>
                  <a:gd name="connsiteY1" fmla="*/ 144016 h 792088"/>
                  <a:gd name="connsiteX2" fmla="*/ 1512168 w 1512168"/>
                  <a:gd name="connsiteY2" fmla="*/ 0 h 792088"/>
                  <a:gd name="connsiteX3" fmla="*/ 1296144 w 1512168"/>
                  <a:gd name="connsiteY3" fmla="*/ 648072 h 792088"/>
                  <a:gd name="connsiteX4" fmla="*/ 0 w 1512168"/>
                  <a:gd name="connsiteY4" fmla="*/ 792088 h 792088"/>
                  <a:gd name="connsiteX0" fmla="*/ 0 w 1525524"/>
                  <a:gd name="connsiteY0" fmla="*/ 648072 h 648072"/>
                  <a:gd name="connsiteX1" fmla="*/ 360040 w 1525524"/>
                  <a:gd name="connsiteY1" fmla="*/ 0 h 648072"/>
                  <a:gd name="connsiteX2" fmla="*/ 1525524 w 1525524"/>
                  <a:gd name="connsiteY2" fmla="*/ 172937 h 648072"/>
                  <a:gd name="connsiteX3" fmla="*/ 1296144 w 1525524"/>
                  <a:gd name="connsiteY3" fmla="*/ 504056 h 648072"/>
                  <a:gd name="connsiteX4" fmla="*/ 0 w 1525524"/>
                  <a:gd name="connsiteY4" fmla="*/ 648072 h 648072"/>
                  <a:gd name="connsiteX0" fmla="*/ 0 w 1525524"/>
                  <a:gd name="connsiteY0" fmla="*/ 648072 h 648072"/>
                  <a:gd name="connsiteX1" fmla="*/ 360040 w 1525524"/>
                  <a:gd name="connsiteY1" fmla="*/ 0 h 648072"/>
                  <a:gd name="connsiteX2" fmla="*/ 1525524 w 1525524"/>
                  <a:gd name="connsiteY2" fmla="*/ 172937 h 648072"/>
                  <a:gd name="connsiteX3" fmla="*/ 1296144 w 1525524"/>
                  <a:gd name="connsiteY3" fmla="*/ 504056 h 648072"/>
                  <a:gd name="connsiteX4" fmla="*/ 0 w 1525524"/>
                  <a:gd name="connsiteY4" fmla="*/ 648072 h 648072"/>
                  <a:gd name="connsiteX0" fmla="*/ 0 w 1525524"/>
                  <a:gd name="connsiteY0" fmla="*/ 648072 h 648072"/>
                  <a:gd name="connsiteX1" fmla="*/ 360040 w 1525524"/>
                  <a:gd name="connsiteY1" fmla="*/ 0 h 648072"/>
                  <a:gd name="connsiteX2" fmla="*/ 1525524 w 1525524"/>
                  <a:gd name="connsiteY2" fmla="*/ 172937 h 648072"/>
                  <a:gd name="connsiteX3" fmla="*/ 0 w 1525524"/>
                  <a:gd name="connsiteY3" fmla="*/ 648072 h 648072"/>
                  <a:gd name="connsiteX0" fmla="*/ 0 w 1397497"/>
                  <a:gd name="connsiteY0" fmla="*/ 660067 h 660067"/>
                  <a:gd name="connsiteX1" fmla="*/ 232013 w 1397497"/>
                  <a:gd name="connsiteY1" fmla="*/ 0 h 660067"/>
                  <a:gd name="connsiteX2" fmla="*/ 1397497 w 1397497"/>
                  <a:gd name="connsiteY2" fmla="*/ 172937 h 660067"/>
                  <a:gd name="connsiteX3" fmla="*/ 0 w 1397497"/>
                  <a:gd name="connsiteY3" fmla="*/ 660067 h 660067"/>
                  <a:gd name="connsiteX0" fmla="*/ 0 w 1406826"/>
                  <a:gd name="connsiteY0" fmla="*/ 660067 h 660067"/>
                  <a:gd name="connsiteX1" fmla="*/ 232013 w 1406826"/>
                  <a:gd name="connsiteY1" fmla="*/ 0 h 660067"/>
                  <a:gd name="connsiteX2" fmla="*/ 1406826 w 1406826"/>
                  <a:gd name="connsiteY2" fmla="*/ 73361 h 660067"/>
                  <a:gd name="connsiteX3" fmla="*/ 0 w 1406826"/>
                  <a:gd name="connsiteY3" fmla="*/ 660067 h 660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6826" h="660067">
                    <a:moveTo>
                      <a:pt x="0" y="660067"/>
                    </a:moveTo>
                    <a:lnTo>
                      <a:pt x="232013" y="0"/>
                    </a:lnTo>
                    <a:lnTo>
                      <a:pt x="1406826" y="73361"/>
                    </a:lnTo>
                    <a:lnTo>
                      <a:pt x="0" y="660067"/>
                    </a:lnTo>
                    <a:close/>
                  </a:path>
                </a:pathLst>
              </a:custGeom>
              <a:solidFill>
                <a:srgbClr val="00B0F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sz="2000" dirty="0" smtClean="0"/>
              </a:p>
            </p:txBody>
          </p:sp>
          <p:cxnSp>
            <p:nvCxnSpPr>
              <p:cNvPr id="6" name="Straight Arrow Connector 5"/>
              <p:cNvCxnSpPr/>
              <p:nvPr/>
            </p:nvCxnSpPr>
            <p:spPr bwMode="auto">
              <a:xfrm flipV="1">
                <a:off x="4457616" y="2152601"/>
                <a:ext cx="216025" cy="360040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7" name="Straight Connector 6"/>
              <p:cNvCxnSpPr/>
              <p:nvPr/>
            </p:nvCxnSpPr>
            <p:spPr bwMode="auto">
              <a:xfrm>
                <a:off x="4511070" y="2412951"/>
                <a:ext cx="91058" cy="62483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" name="Straight Connector 7"/>
              <p:cNvCxnSpPr/>
              <p:nvPr/>
            </p:nvCxnSpPr>
            <p:spPr bwMode="auto">
              <a:xfrm rot="5400000">
                <a:off x="4534263" y="2495675"/>
                <a:ext cx="85725" cy="50006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9" name="Straight Arrow Connector 8"/>
            <p:cNvCxnSpPr/>
            <p:nvPr/>
          </p:nvCxnSpPr>
          <p:spPr bwMode="auto">
            <a:xfrm>
              <a:off x="4098434" y="5091007"/>
              <a:ext cx="2280274" cy="126029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 flipV="1">
              <a:off x="6262075" y="5018999"/>
              <a:ext cx="302724" cy="121238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1" name="TextBox 10"/>
          <p:cNvSpPr txBox="1"/>
          <p:nvPr/>
        </p:nvSpPr>
        <p:spPr>
          <a:xfrm>
            <a:off x="6320553" y="2636912"/>
            <a:ext cx="2523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2000" b="1" dirty="0" smtClean="0"/>
              <a:t>a  </a:t>
            </a:r>
            <a:r>
              <a:rPr lang="en-NZ" sz="2000" dirty="0" smtClean="0"/>
              <a:t>= (</a:t>
            </a:r>
            <a:r>
              <a:rPr lang="en-NZ" sz="2000" dirty="0" err="1" smtClean="0"/>
              <a:t>a</a:t>
            </a:r>
            <a:r>
              <a:rPr lang="en-NZ" sz="2000" baseline="-25000" dirty="0" err="1"/>
              <a:t>x</a:t>
            </a:r>
            <a:r>
              <a:rPr lang="en-NZ" sz="2000" dirty="0" smtClean="0"/>
              <a:t>, a</a:t>
            </a:r>
            <a:r>
              <a:rPr lang="en-NZ" sz="2000" baseline="-25000" dirty="0"/>
              <a:t>y</a:t>
            </a:r>
            <a:r>
              <a:rPr lang="en-NZ" sz="2000" dirty="0" smtClean="0"/>
              <a:t>, </a:t>
            </a:r>
            <a:r>
              <a:rPr lang="en-NZ" sz="2000" dirty="0" err="1" smtClean="0"/>
              <a:t>a</a:t>
            </a:r>
            <a:r>
              <a:rPr lang="en-NZ" sz="2000" baseline="-25000" dirty="0" err="1"/>
              <a:t>z</a:t>
            </a:r>
            <a:r>
              <a:rPr lang="en-NZ" sz="2000" dirty="0" smtClean="0"/>
              <a:t>)  =      </a:t>
            </a:r>
          </a:p>
          <a:p>
            <a:pPr algn="ctr"/>
            <a:r>
              <a:rPr lang="en-NZ" sz="2000" dirty="0" smtClean="0"/>
              <a:t>(x</a:t>
            </a:r>
            <a:r>
              <a:rPr lang="en-NZ" sz="2000" baseline="-25000" dirty="0" smtClean="0"/>
              <a:t>2</a:t>
            </a:r>
            <a:r>
              <a:rPr lang="en-NZ" sz="2000" dirty="0" smtClean="0"/>
              <a:t>-x</a:t>
            </a:r>
            <a:r>
              <a:rPr lang="en-NZ" sz="2000" baseline="-25000" dirty="0" smtClean="0"/>
              <a:t>1</a:t>
            </a:r>
            <a:r>
              <a:rPr lang="en-NZ" sz="2000" dirty="0" smtClean="0"/>
              <a:t>, y</a:t>
            </a:r>
            <a:r>
              <a:rPr lang="en-NZ" sz="2000" baseline="-25000" dirty="0" smtClean="0"/>
              <a:t>2</a:t>
            </a:r>
            <a:r>
              <a:rPr lang="en-NZ" sz="2000" dirty="0" smtClean="0"/>
              <a:t>-y</a:t>
            </a:r>
            <a:r>
              <a:rPr lang="en-NZ" sz="2000" baseline="-25000" dirty="0" smtClean="0"/>
              <a:t>1</a:t>
            </a:r>
            <a:r>
              <a:rPr lang="en-NZ" sz="2000" dirty="0" smtClean="0"/>
              <a:t>, z</a:t>
            </a:r>
            <a:r>
              <a:rPr lang="en-NZ" sz="2000" baseline="-25000" dirty="0" smtClean="0"/>
              <a:t>2</a:t>
            </a:r>
            <a:r>
              <a:rPr lang="en-NZ" sz="2000" dirty="0" smtClean="0"/>
              <a:t>-z</a:t>
            </a:r>
            <a:r>
              <a:rPr lang="en-NZ" sz="2000" baseline="-25000" dirty="0" smtClean="0"/>
              <a:t>1</a:t>
            </a:r>
            <a:r>
              <a:rPr lang="en-NZ" sz="2000" dirty="0" smtClean="0"/>
              <a:t>)</a:t>
            </a:r>
            <a:endParaRPr lang="en-NZ" dirty="0"/>
          </a:p>
        </p:txBody>
      </p:sp>
      <p:sp>
        <p:nvSpPr>
          <p:cNvPr id="12" name="TextBox 11"/>
          <p:cNvSpPr txBox="1"/>
          <p:nvPr/>
        </p:nvSpPr>
        <p:spPr>
          <a:xfrm>
            <a:off x="6522532" y="913630"/>
            <a:ext cx="2440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smtClean="0"/>
              <a:t>b</a:t>
            </a:r>
            <a:r>
              <a:rPr lang="en-NZ" sz="2000" dirty="0" smtClean="0"/>
              <a:t> =  (</a:t>
            </a:r>
            <a:r>
              <a:rPr lang="en-NZ" sz="2000" dirty="0" err="1" smtClean="0"/>
              <a:t>b</a:t>
            </a:r>
            <a:r>
              <a:rPr lang="en-NZ" sz="2000" baseline="-25000" dirty="0" err="1"/>
              <a:t>x</a:t>
            </a:r>
            <a:r>
              <a:rPr lang="en-NZ" sz="2000" dirty="0" smtClean="0"/>
              <a:t>, b</a:t>
            </a:r>
            <a:r>
              <a:rPr lang="en-NZ" sz="2000" baseline="-25000" dirty="0"/>
              <a:t>y</a:t>
            </a:r>
            <a:r>
              <a:rPr lang="en-NZ" sz="2000" dirty="0" smtClean="0"/>
              <a:t>, </a:t>
            </a:r>
            <a:r>
              <a:rPr lang="en-NZ" sz="2000" dirty="0" err="1" smtClean="0"/>
              <a:t>b</a:t>
            </a:r>
            <a:r>
              <a:rPr lang="en-NZ" sz="2000" baseline="-25000" dirty="0" err="1"/>
              <a:t>z</a:t>
            </a:r>
            <a:r>
              <a:rPr lang="en-NZ" sz="2000" dirty="0" smtClean="0"/>
              <a:t>)  =</a:t>
            </a:r>
          </a:p>
          <a:p>
            <a:r>
              <a:rPr lang="en-NZ" sz="2000" dirty="0"/>
              <a:t> </a:t>
            </a:r>
            <a:r>
              <a:rPr lang="en-NZ" sz="2000" dirty="0" smtClean="0"/>
              <a:t>(x</a:t>
            </a:r>
            <a:r>
              <a:rPr lang="en-NZ" sz="2000" baseline="-25000" dirty="0" smtClean="0"/>
              <a:t>3</a:t>
            </a:r>
            <a:r>
              <a:rPr lang="en-NZ" sz="2000" dirty="0" smtClean="0"/>
              <a:t>-x</a:t>
            </a:r>
            <a:r>
              <a:rPr lang="en-NZ" sz="2000" baseline="-25000" dirty="0" smtClean="0"/>
              <a:t>2</a:t>
            </a:r>
            <a:r>
              <a:rPr lang="en-NZ" sz="2000" dirty="0" smtClean="0"/>
              <a:t>, y</a:t>
            </a:r>
            <a:r>
              <a:rPr lang="en-NZ" sz="2000" baseline="-25000" dirty="0" smtClean="0"/>
              <a:t>3</a:t>
            </a:r>
            <a:r>
              <a:rPr lang="en-NZ" sz="2000" dirty="0" smtClean="0"/>
              <a:t>-y</a:t>
            </a:r>
            <a:r>
              <a:rPr lang="en-NZ" sz="2000" baseline="-25000" dirty="0" smtClean="0"/>
              <a:t>2</a:t>
            </a:r>
            <a:r>
              <a:rPr lang="en-NZ" sz="2000" dirty="0" smtClean="0"/>
              <a:t>,  z</a:t>
            </a:r>
            <a:r>
              <a:rPr lang="en-NZ" sz="2000" baseline="-25000" dirty="0"/>
              <a:t>3</a:t>
            </a:r>
            <a:r>
              <a:rPr lang="en-NZ" sz="2000" dirty="0" smtClean="0"/>
              <a:t>-z</a:t>
            </a:r>
            <a:r>
              <a:rPr lang="en-NZ" sz="2000" baseline="-25000" dirty="0"/>
              <a:t>2</a:t>
            </a:r>
            <a:r>
              <a:rPr lang="en-NZ" sz="2000" dirty="0" smtClean="0"/>
              <a:t> )</a:t>
            </a:r>
            <a:endParaRPr lang="en-NZ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395536" y="4221088"/>
            <a:ext cx="6912768" cy="2232248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/>
          </a:p>
        </p:txBody>
      </p:sp>
      <p:pic>
        <p:nvPicPr>
          <p:cNvPr id="14" name="Picture 13" descr="latex-image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509120"/>
            <a:ext cx="5020541" cy="383864"/>
          </a:xfrm>
          <a:prstGeom prst="rect">
            <a:avLst/>
          </a:prstGeom>
        </p:spPr>
      </p:pic>
      <p:pic>
        <p:nvPicPr>
          <p:cNvPr id="16" name="Picture 15" descr="latex-image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5373216"/>
            <a:ext cx="3229330" cy="5963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211960" y="1628800"/>
            <a:ext cx="1302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Cross product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55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Computing Illumination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None/>
              <a:tabLst>
                <a:tab pos="1349375" algn="l"/>
                <a:tab pos="3411538" algn="l"/>
              </a:tabLst>
            </a:pPr>
            <a:r>
              <a:rPr lang="en-NZ" b="1" dirty="0" smtClean="0"/>
              <a:t>input:	n</a:t>
            </a:r>
            <a:r>
              <a:rPr lang="en-NZ" dirty="0" smtClean="0"/>
              <a:t> = (</a:t>
            </a:r>
            <a:r>
              <a:rPr lang="en-NZ" dirty="0" err="1" smtClean="0"/>
              <a:t>n</a:t>
            </a:r>
            <a:r>
              <a:rPr lang="en-NZ" baseline="-25000" dirty="0" err="1" smtClean="0"/>
              <a:t>x</a:t>
            </a:r>
            <a:r>
              <a:rPr lang="en-NZ" dirty="0" smtClean="0"/>
              <a:t>, </a:t>
            </a:r>
            <a:r>
              <a:rPr lang="en-NZ" dirty="0" err="1" smtClean="0"/>
              <a:t>n</a:t>
            </a:r>
            <a:r>
              <a:rPr lang="en-NZ" baseline="-25000" dirty="0" err="1" smtClean="0"/>
              <a:t>y</a:t>
            </a:r>
            <a:r>
              <a:rPr lang="en-NZ" dirty="0" smtClean="0"/>
              <a:t>, </a:t>
            </a:r>
            <a:r>
              <a:rPr lang="en-NZ" dirty="0" err="1" smtClean="0"/>
              <a:t>n</a:t>
            </a:r>
            <a:r>
              <a:rPr lang="en-NZ" baseline="-25000" dirty="0" err="1" smtClean="0"/>
              <a:t>z</a:t>
            </a:r>
            <a:r>
              <a:rPr lang="en-NZ" dirty="0" smtClean="0"/>
              <a:t> )	</a:t>
            </a:r>
            <a:r>
              <a:rPr lang="en-NZ" i="1" dirty="0" smtClean="0"/>
              <a:t>surface</a:t>
            </a:r>
            <a:r>
              <a:rPr lang="en-NZ" dirty="0" smtClean="0"/>
              <a:t> </a:t>
            </a:r>
            <a:r>
              <a:rPr lang="en-NZ" i="1" dirty="0" smtClean="0"/>
              <a:t>normal</a:t>
            </a:r>
            <a:r>
              <a:rPr lang="en-NZ" dirty="0" smtClean="0"/>
              <a:t> </a:t>
            </a:r>
            <a:r>
              <a:rPr lang="en-NZ" i="1" dirty="0" smtClean="0"/>
              <a:t>unit vector</a:t>
            </a:r>
            <a:endParaRPr lang="en-NZ" b="1" dirty="0" smtClean="0"/>
          </a:p>
          <a:p>
            <a:pPr lvl="1">
              <a:buNone/>
              <a:tabLst>
                <a:tab pos="1349375" algn="l"/>
                <a:tab pos="3411538" algn="l"/>
              </a:tabLst>
            </a:pPr>
            <a:r>
              <a:rPr lang="en-NZ" dirty="0" smtClean="0"/>
              <a:t>		</a:t>
            </a:r>
            <a:r>
              <a:rPr lang="en-NZ" b="1" dirty="0" smtClean="0"/>
              <a:t>d</a:t>
            </a:r>
            <a:r>
              <a:rPr lang="en-NZ" dirty="0" smtClean="0"/>
              <a:t> =  (</a:t>
            </a:r>
            <a:r>
              <a:rPr lang="en-NZ" dirty="0" err="1" smtClean="0"/>
              <a:t>d</a:t>
            </a:r>
            <a:r>
              <a:rPr lang="en-NZ" baseline="-25000" dirty="0" err="1" smtClean="0"/>
              <a:t>x</a:t>
            </a:r>
            <a:r>
              <a:rPr lang="en-NZ" dirty="0" smtClean="0"/>
              <a:t>, </a:t>
            </a:r>
            <a:r>
              <a:rPr lang="en-NZ" dirty="0" err="1" smtClean="0"/>
              <a:t>d</a:t>
            </a:r>
            <a:r>
              <a:rPr lang="en-NZ" baseline="-25000" dirty="0" err="1" smtClean="0"/>
              <a:t>y</a:t>
            </a:r>
            <a:r>
              <a:rPr lang="en-NZ" dirty="0" smtClean="0"/>
              <a:t>, </a:t>
            </a:r>
            <a:r>
              <a:rPr lang="en-NZ" dirty="0" err="1" smtClean="0"/>
              <a:t>d</a:t>
            </a:r>
            <a:r>
              <a:rPr lang="en-NZ" baseline="-25000" dirty="0" err="1" smtClean="0"/>
              <a:t>z</a:t>
            </a:r>
            <a:r>
              <a:rPr lang="en-NZ" dirty="0" smtClean="0"/>
              <a:t> )	</a:t>
            </a:r>
            <a:r>
              <a:rPr lang="en-NZ" i="1" dirty="0" smtClean="0"/>
              <a:t>light</a:t>
            </a:r>
            <a:r>
              <a:rPr lang="en-NZ" dirty="0" smtClean="0"/>
              <a:t> </a:t>
            </a:r>
            <a:r>
              <a:rPr lang="en-NZ" i="1" dirty="0" smtClean="0"/>
              <a:t>direction</a:t>
            </a:r>
            <a:r>
              <a:rPr lang="en-NZ" dirty="0" smtClean="0"/>
              <a:t> </a:t>
            </a:r>
            <a:r>
              <a:rPr lang="en-NZ" i="1" dirty="0" smtClean="0"/>
              <a:t>unit vector</a:t>
            </a:r>
          </a:p>
          <a:p>
            <a:pPr lvl="1">
              <a:buNone/>
              <a:tabLst>
                <a:tab pos="1349375" algn="l"/>
                <a:tab pos="3411538" algn="l"/>
              </a:tabLst>
            </a:pPr>
            <a:r>
              <a:rPr lang="en-NZ" i="1" dirty="0" smtClean="0"/>
              <a:t>		</a:t>
            </a:r>
            <a:r>
              <a:rPr lang="en-US" dirty="0" smtClean="0"/>
              <a:t>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r</a:t>
            </a:r>
            <a:r>
              <a:rPr lang="en-US" dirty="0" smtClean="0"/>
              <a:t>,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g</a:t>
            </a:r>
            <a:r>
              <a:rPr lang="en-US" dirty="0" smtClean="0"/>
              <a:t>,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b</a:t>
            </a:r>
            <a:r>
              <a:rPr lang="en-US" dirty="0" smtClean="0"/>
              <a:t>) </a:t>
            </a:r>
            <a:r>
              <a:rPr lang="en-NZ" dirty="0" smtClean="0"/>
              <a:t> 	</a:t>
            </a:r>
            <a:r>
              <a:rPr lang="en-NZ" i="1" dirty="0" smtClean="0"/>
              <a:t>ambient</a:t>
            </a:r>
            <a:r>
              <a:rPr lang="en-NZ" dirty="0" smtClean="0"/>
              <a:t> </a:t>
            </a:r>
            <a:r>
              <a:rPr lang="en-NZ" i="1" dirty="0" smtClean="0"/>
              <a:t>light</a:t>
            </a:r>
            <a:r>
              <a:rPr lang="en-NZ" dirty="0" smtClean="0"/>
              <a:t> </a:t>
            </a:r>
            <a:r>
              <a:rPr lang="en-NZ" i="1" dirty="0" smtClean="0"/>
              <a:t>level</a:t>
            </a:r>
            <a:r>
              <a:rPr lang="en-NZ" dirty="0" smtClean="0"/>
              <a:t> </a:t>
            </a:r>
          </a:p>
          <a:p>
            <a:pPr lvl="1">
              <a:buNone/>
              <a:tabLst>
                <a:tab pos="1349375" algn="l"/>
                <a:tab pos="3411538" algn="l"/>
              </a:tabLst>
            </a:pPr>
            <a:r>
              <a:rPr lang="en-NZ" dirty="0" smtClean="0"/>
              <a:t>		</a:t>
            </a:r>
            <a:r>
              <a:rPr lang="en-US" dirty="0" smtClean="0"/>
              <a:t>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r</a:t>
            </a:r>
            <a:r>
              <a:rPr lang="en-US" dirty="0" smtClean="0"/>
              <a:t>,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g</a:t>
            </a:r>
            <a:r>
              <a:rPr lang="en-US" dirty="0" smtClean="0"/>
              <a:t>,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b</a:t>
            </a:r>
            <a:r>
              <a:rPr lang="en-US" dirty="0" smtClean="0"/>
              <a:t>)	</a:t>
            </a:r>
            <a:r>
              <a:rPr lang="en-US" i="1" dirty="0" smtClean="0"/>
              <a:t>reflectance in each </a:t>
            </a:r>
            <a:r>
              <a:rPr lang="en-US" i="1" dirty="0" err="1" smtClean="0"/>
              <a:t>colour</a:t>
            </a:r>
            <a:endParaRPr lang="en-US" i="1" dirty="0" smtClean="0"/>
          </a:p>
          <a:p>
            <a:pPr lvl="1">
              <a:buNone/>
              <a:tabLst>
                <a:tab pos="1349375" algn="l"/>
                <a:tab pos="3411538" algn="l"/>
              </a:tabLst>
            </a:pPr>
            <a:r>
              <a:rPr lang="en-US" i="1" dirty="0" smtClean="0"/>
              <a:t>		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baseline="-25000" dirty="0" err="1" smtClean="0"/>
              <a:t>r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g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b</a:t>
            </a:r>
            <a:r>
              <a:rPr lang="en-US" dirty="0" smtClean="0"/>
              <a:t>)	</a:t>
            </a:r>
            <a:r>
              <a:rPr lang="en-US" i="1" dirty="0" smtClean="0"/>
              <a:t>intensity/</a:t>
            </a:r>
            <a:r>
              <a:rPr lang="en-US" i="1" dirty="0" err="1" smtClean="0"/>
              <a:t>colour</a:t>
            </a:r>
            <a:r>
              <a:rPr lang="en-US" i="1" dirty="0" smtClean="0"/>
              <a:t>  of incident light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None/>
              <a:tabLst>
                <a:tab pos="1349375" algn="l"/>
              </a:tabLst>
            </a:pPr>
            <a:r>
              <a:rPr lang="en-NZ" b="1" dirty="0" smtClean="0"/>
              <a:t>output:	</a:t>
            </a:r>
            <a:r>
              <a:rPr lang="en-US" dirty="0" smtClean="0"/>
              <a:t>(O</a:t>
            </a:r>
            <a:r>
              <a:rPr lang="en-US" baseline="-25000" dirty="0" smtClean="0"/>
              <a:t>r</a:t>
            </a:r>
            <a:r>
              <a:rPr lang="en-US" dirty="0" smtClean="0"/>
              <a:t>, </a:t>
            </a:r>
            <a:r>
              <a:rPr lang="en-US" dirty="0" err="1" smtClean="0"/>
              <a:t>O</a:t>
            </a:r>
            <a:r>
              <a:rPr lang="en-US" baseline="-25000" dirty="0" err="1" smtClean="0"/>
              <a:t>g</a:t>
            </a:r>
            <a:r>
              <a:rPr lang="en-US" dirty="0" smtClean="0"/>
              <a:t>, O</a:t>
            </a:r>
            <a:r>
              <a:rPr lang="en-US" baseline="-25000" dirty="0" smtClean="0"/>
              <a:t>b</a:t>
            </a:r>
            <a:r>
              <a:rPr lang="en-US" dirty="0" smtClean="0"/>
              <a:t>)	</a:t>
            </a:r>
            <a:endParaRPr lang="en-NZ" b="1" dirty="0" smtClean="0"/>
          </a:p>
          <a:p>
            <a:pPr lvl="1">
              <a:buNone/>
              <a:tabLst>
                <a:tab pos="1349375" algn="l"/>
              </a:tabLst>
            </a:pPr>
            <a:r>
              <a:rPr lang="en-NZ" b="1" dirty="0" smtClean="0"/>
              <a:t>actions</a:t>
            </a:r>
          </a:p>
          <a:p>
            <a:pPr lvl="2">
              <a:buNone/>
              <a:tabLst>
                <a:tab pos="1349375" algn="l"/>
              </a:tabLst>
            </a:pPr>
            <a:r>
              <a:rPr lang="en-NZ" dirty="0" err="1" smtClean="0"/>
              <a:t>costh</a:t>
            </a:r>
            <a:r>
              <a:rPr lang="en-NZ" dirty="0" smtClean="0"/>
              <a:t> ←  </a:t>
            </a:r>
            <a:r>
              <a:rPr lang="en-NZ" b="1" dirty="0" smtClean="0"/>
              <a:t>n</a:t>
            </a:r>
            <a:r>
              <a:rPr lang="en-NZ" dirty="0" smtClean="0"/>
              <a:t> </a:t>
            </a:r>
            <a:r>
              <a:rPr lang="en-NZ" dirty="0" smtClean="0">
                <a:latin typeface="Arial Unicode MS"/>
                <a:ea typeface="Arial Unicode MS"/>
                <a:cs typeface="Arial Unicode MS"/>
                <a:sym typeface="Symbol"/>
              </a:rPr>
              <a:t>∙</a:t>
            </a:r>
            <a:r>
              <a:rPr lang="en-NZ" dirty="0" smtClean="0">
                <a:sym typeface="Symbol"/>
              </a:rPr>
              <a:t> </a:t>
            </a:r>
            <a:r>
              <a:rPr lang="en-NZ" b="1" smtClean="0">
                <a:sym typeface="Symbol"/>
              </a:rPr>
              <a:t>d         </a:t>
            </a:r>
            <a:r>
              <a:rPr lang="en-NZ" b="1" smtClean="0">
                <a:sym typeface="Symbol"/>
              </a:rPr>
              <a:t>     </a:t>
            </a:r>
            <a:r>
              <a:rPr lang="en-NZ" smtClean="0">
                <a:sym typeface="Symbol"/>
              </a:rPr>
              <a:t> </a:t>
            </a:r>
            <a:r>
              <a:rPr lang="en-NZ" dirty="0" smtClean="0">
                <a:sym typeface="Symbol"/>
              </a:rPr>
              <a:t>[      </a:t>
            </a:r>
            <a:r>
              <a:rPr lang="en-NZ" dirty="0" smtClean="0"/>
              <a:t>= </a:t>
            </a:r>
            <a:r>
              <a:rPr lang="en-NZ" dirty="0"/>
              <a:t>(</a:t>
            </a:r>
            <a:r>
              <a:rPr lang="en-NZ" dirty="0" err="1" smtClean="0"/>
              <a:t>n</a:t>
            </a:r>
            <a:r>
              <a:rPr lang="en-NZ" baseline="-25000" dirty="0" err="1" smtClean="0"/>
              <a:t>x</a:t>
            </a:r>
            <a:r>
              <a:rPr lang="en-NZ" dirty="0" smtClean="0"/>
              <a:t> d</a:t>
            </a:r>
            <a:r>
              <a:rPr lang="en-NZ" baseline="-25000" dirty="0" smtClean="0"/>
              <a:t>x </a:t>
            </a:r>
            <a:r>
              <a:rPr lang="en-NZ" dirty="0" smtClean="0"/>
              <a:t>+ </a:t>
            </a:r>
            <a:r>
              <a:rPr lang="en-NZ" dirty="0" err="1" smtClean="0"/>
              <a:t>n</a:t>
            </a:r>
            <a:r>
              <a:rPr lang="en-NZ" baseline="-25000" dirty="0" err="1" smtClean="0"/>
              <a:t>y</a:t>
            </a:r>
            <a:r>
              <a:rPr lang="en-NZ" baseline="-25000" dirty="0" smtClean="0"/>
              <a:t> </a:t>
            </a:r>
            <a:r>
              <a:rPr lang="en-NZ" dirty="0" err="1" smtClean="0"/>
              <a:t>d</a:t>
            </a:r>
            <a:r>
              <a:rPr lang="en-NZ" baseline="-25000" dirty="0" err="1" smtClean="0"/>
              <a:t>y</a:t>
            </a:r>
            <a:r>
              <a:rPr lang="en-NZ" dirty="0"/>
              <a:t> </a:t>
            </a:r>
            <a:r>
              <a:rPr lang="en-NZ" dirty="0" smtClean="0"/>
              <a:t>+  </a:t>
            </a:r>
            <a:r>
              <a:rPr lang="en-NZ" dirty="0" err="1" smtClean="0"/>
              <a:t>n</a:t>
            </a:r>
            <a:r>
              <a:rPr lang="en-NZ" baseline="-25000" dirty="0" err="1" smtClean="0"/>
              <a:t>z</a:t>
            </a:r>
            <a:r>
              <a:rPr lang="en-NZ" dirty="0" smtClean="0"/>
              <a:t> </a:t>
            </a:r>
            <a:r>
              <a:rPr lang="en-NZ" dirty="0" err="1"/>
              <a:t>d</a:t>
            </a:r>
            <a:r>
              <a:rPr lang="en-NZ" baseline="-25000" dirty="0" err="1"/>
              <a:t>z</a:t>
            </a:r>
            <a:r>
              <a:rPr lang="en-NZ" dirty="0" smtClean="0"/>
              <a:t> )    ]</a:t>
            </a:r>
            <a:endParaRPr lang="en-NZ" b="1" dirty="0" smtClean="0"/>
          </a:p>
          <a:p>
            <a:pPr lvl="2">
              <a:buNone/>
              <a:tabLst>
                <a:tab pos="1349375" algn="l"/>
              </a:tabLst>
            </a:pPr>
            <a:r>
              <a:rPr lang="en-NZ" b="1" dirty="0" smtClean="0"/>
              <a:t>for</a:t>
            </a:r>
            <a:r>
              <a:rPr lang="en-NZ" dirty="0" smtClean="0"/>
              <a:t>  c  in red, green, blue:</a:t>
            </a:r>
          </a:p>
          <a:p>
            <a:pPr lvl="3">
              <a:buNone/>
              <a:tabLst>
                <a:tab pos="1349375" algn="l"/>
              </a:tabLst>
            </a:pPr>
            <a:r>
              <a:rPr lang="en-NZ" dirty="0" err="1" smtClean="0"/>
              <a:t>O</a:t>
            </a:r>
            <a:r>
              <a:rPr lang="en-NZ" baseline="-25000" dirty="0" err="1" smtClean="0"/>
              <a:t>c</a:t>
            </a:r>
            <a:r>
              <a:rPr lang="en-NZ" dirty="0" smtClean="0"/>
              <a:t> ← </a:t>
            </a:r>
            <a:r>
              <a:rPr lang="en-NZ" dirty="0" smtClean="0">
                <a:sym typeface="Symbol"/>
              </a:rPr>
              <a:t>(</a:t>
            </a:r>
            <a:r>
              <a:rPr lang="en-NZ" dirty="0" smtClean="0"/>
              <a:t>a</a:t>
            </a:r>
            <a:r>
              <a:rPr lang="en-NZ" baseline="-25000" dirty="0" smtClean="0">
                <a:sym typeface="Symbol"/>
              </a:rPr>
              <a:t>c</a:t>
            </a:r>
            <a:r>
              <a:rPr lang="en-NZ" dirty="0" smtClean="0">
                <a:sym typeface="Symbol"/>
              </a:rPr>
              <a:t> +  </a:t>
            </a:r>
            <a:r>
              <a:rPr lang="en-NZ" dirty="0" err="1" smtClean="0">
                <a:sym typeface="Symbol"/>
              </a:rPr>
              <a:t>I</a:t>
            </a:r>
            <a:r>
              <a:rPr lang="en-NZ" baseline="-25000" dirty="0" err="1" smtClean="0">
                <a:sym typeface="Symbol"/>
              </a:rPr>
              <a:t>c</a:t>
            </a:r>
            <a:r>
              <a:rPr lang="en-NZ" dirty="0" smtClean="0">
                <a:sym typeface="Symbol"/>
              </a:rPr>
              <a:t>  </a:t>
            </a:r>
            <a:r>
              <a:rPr lang="en-NZ" dirty="0" err="1" smtClean="0">
                <a:sym typeface="Symbol"/>
              </a:rPr>
              <a:t>costh</a:t>
            </a:r>
            <a:r>
              <a:rPr lang="en-NZ" dirty="0" smtClean="0">
                <a:sym typeface="Symbol"/>
              </a:rPr>
              <a:t>)    </a:t>
            </a:r>
            <a:r>
              <a:rPr lang="en-NZ" dirty="0" err="1" smtClean="0">
                <a:sym typeface="Symbol"/>
              </a:rPr>
              <a:t>R</a:t>
            </a:r>
            <a:r>
              <a:rPr lang="en-NZ" baseline="-25000" dirty="0" err="1" smtClean="0">
                <a:sym typeface="Symbol"/>
              </a:rPr>
              <a:t>c</a:t>
            </a:r>
            <a:endParaRPr lang="en-NZ" dirty="0" smtClean="0">
              <a:sym typeface="Symbol"/>
            </a:endParaRPr>
          </a:p>
          <a:p>
            <a:pPr lvl="3">
              <a:buNone/>
              <a:tabLst>
                <a:tab pos="1349375" algn="l"/>
              </a:tabLst>
            </a:pPr>
            <a:r>
              <a:rPr lang="en-NZ" dirty="0" smtClean="0">
                <a:sym typeface="Symbol"/>
              </a:rPr>
              <a:t> </a:t>
            </a:r>
            <a:endParaRPr lang="en-NZ" baseline="-25000" dirty="0" smtClean="0"/>
          </a:p>
          <a:p>
            <a:pPr>
              <a:buNone/>
              <a:tabLst>
                <a:tab pos="1349375" algn="l"/>
              </a:tabLst>
            </a:pPr>
            <a:r>
              <a:rPr lang="en-NZ" dirty="0" smtClean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88436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reading…for geeks!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50" y="1276350"/>
            <a:ext cx="8775700" cy="2375917"/>
          </a:xfrm>
        </p:spPr>
        <p:txBody>
          <a:bodyPr/>
          <a:lstStyle/>
          <a:p>
            <a:r>
              <a:rPr lang="en-US" dirty="0" smtClean="0"/>
              <a:t>Shading languages:  </a:t>
            </a:r>
          </a:p>
          <a:p>
            <a:pPr lvl="1"/>
            <a:r>
              <a:rPr lang="en-US" dirty="0" err="1" smtClean="0"/>
              <a:t>Renderman</a:t>
            </a:r>
            <a:r>
              <a:rPr lang="en-US" dirty="0" smtClean="0"/>
              <a:t> shading language</a:t>
            </a:r>
          </a:p>
          <a:p>
            <a:pPr lvl="1"/>
            <a:r>
              <a:rPr lang="en-US" dirty="0" smtClean="0"/>
              <a:t>GLSL</a:t>
            </a:r>
          </a:p>
          <a:p>
            <a:pPr lvl="1"/>
            <a:r>
              <a:rPr lang="en-US" dirty="0" smtClean="0"/>
              <a:t>Adobe Pixel Bender</a:t>
            </a:r>
          </a:p>
          <a:p>
            <a:pPr lvl="1"/>
            <a:r>
              <a:rPr lang="en-US" dirty="0" err="1" smtClean="0"/>
              <a:t>Playstation</a:t>
            </a:r>
            <a:r>
              <a:rPr lang="en-US" dirty="0" smtClean="0"/>
              <a:t> </a:t>
            </a:r>
            <a:r>
              <a:rPr lang="en-US" dirty="0" err="1" smtClean="0"/>
              <a:t>Shader</a:t>
            </a:r>
            <a:r>
              <a:rPr lang="en-US" dirty="0" smtClean="0"/>
              <a:t> Language</a:t>
            </a:r>
          </a:p>
          <a:p>
            <a:pPr lvl="1"/>
            <a:r>
              <a:rPr lang="en-US" dirty="0" smtClean="0"/>
              <a:t>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85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reading…for geeks!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50" y="1066800"/>
            <a:ext cx="8775700" cy="2375917"/>
          </a:xfrm>
        </p:spPr>
        <p:txBody>
          <a:bodyPr/>
          <a:lstStyle/>
          <a:p>
            <a:r>
              <a:rPr lang="en-US" dirty="0" smtClean="0"/>
              <a:t>Shading languages:  </a:t>
            </a:r>
          </a:p>
          <a:p>
            <a:pPr lvl="1"/>
            <a:r>
              <a:rPr lang="en-US" dirty="0" smtClean="0"/>
              <a:t>Syntax similar to C or Java</a:t>
            </a:r>
          </a:p>
          <a:p>
            <a:pPr lvl="1"/>
            <a:r>
              <a:rPr lang="en-US" dirty="0" smtClean="0"/>
              <a:t>Built in variables like N (= normal), I (= eye)</a:t>
            </a:r>
          </a:p>
          <a:p>
            <a:pPr lvl="1"/>
            <a:r>
              <a:rPr lang="en-US" dirty="0" smtClean="0"/>
              <a:t>Special operations like . (= dot product)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645024"/>
            <a:ext cx="5811292" cy="260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06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Light reflected from a polygon:</a:t>
            </a:r>
          </a:p>
          <a:p>
            <a:pPr lvl="1"/>
            <a:r>
              <a:rPr lang="en-US" dirty="0" smtClean="0"/>
              <a:t>could be uniform (if assume each polygon is a flat, uniform surface)</a:t>
            </a:r>
          </a:p>
          <a:p>
            <a:pPr lvl="2">
              <a:buNone/>
            </a:pPr>
            <a:r>
              <a:rPr lang="en-US" dirty="0" smtClean="0"/>
              <a:t>⇒  compute once for whole polygon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could vary across surface (if polygons approximate a curved surface)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spcBef>
                <a:spcPts val="1800"/>
              </a:spcBef>
            </a:pPr>
            <a:r>
              <a:rPr lang="en-US" dirty="0" smtClean="0"/>
              <a:t>Can interpolate from the vertices:</a:t>
            </a:r>
          </a:p>
          <a:p>
            <a:pPr lvl="2"/>
            <a:r>
              <a:rPr lang="en-US" dirty="0" smtClean="0"/>
              <a:t>use "vertex </a:t>
            </a:r>
            <a:r>
              <a:rPr lang="en-US" dirty="0" err="1" smtClean="0"/>
              <a:t>normals</a:t>
            </a:r>
            <a:r>
              <a:rPr lang="en-US" dirty="0" smtClean="0"/>
              <a:t>"  (average of surfaces at vertex)</a:t>
            </a:r>
          </a:p>
          <a:p>
            <a:pPr lvl="2"/>
            <a:r>
              <a:rPr lang="en-US" dirty="0" smtClean="0"/>
              <a:t>either interpolate shading from vertices</a:t>
            </a:r>
          </a:p>
          <a:p>
            <a:pPr lvl="2"/>
            <a:r>
              <a:rPr lang="en-US" dirty="0" smtClean="0"/>
              <a:t>or interpolate </a:t>
            </a:r>
            <a:r>
              <a:rPr lang="en-US" dirty="0" err="1" smtClean="0"/>
              <a:t>normals</a:t>
            </a:r>
            <a:r>
              <a:rPr lang="en-US" dirty="0" smtClean="0"/>
              <a:t> from vertices and compute shading</a:t>
            </a:r>
          </a:p>
          <a:p>
            <a:pPr>
              <a:spcBef>
                <a:spcPts val="3600"/>
              </a:spcBef>
            </a:pPr>
            <a:r>
              <a:rPr lang="en-US" dirty="0" smtClean="0"/>
              <a:t>What about shadows and reflected light from other sources</a:t>
            </a:r>
          </a:p>
          <a:p>
            <a:pPr lvl="1"/>
            <a:r>
              <a:rPr lang="en-US" dirty="0" smtClean="0"/>
              <a:t>ray tracing!! 	expensive,    we will ignore it</a:t>
            </a:r>
          </a:p>
          <a:p>
            <a:pPr lvl="1"/>
            <a:endParaRPr lang="en-NZ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627784" y="3068961"/>
            <a:ext cx="936104" cy="93610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flipV="1">
            <a:off x="2627784" y="2996953"/>
            <a:ext cx="1512168" cy="7200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 flipH="1" flipV="1">
            <a:off x="3347864" y="3212977"/>
            <a:ext cx="1008112" cy="57606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4139952" y="2996953"/>
            <a:ext cx="504056" cy="432047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3563888" y="3429000"/>
            <a:ext cx="1080120" cy="5760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2627784" y="2636913"/>
            <a:ext cx="1440160" cy="43204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16200000" flipH="1">
            <a:off x="3923928" y="2780929"/>
            <a:ext cx="360040" cy="7200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4067944" y="2636913"/>
            <a:ext cx="936104" cy="7200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10800000" flipV="1">
            <a:off x="4139952" y="2708921"/>
            <a:ext cx="864096" cy="28803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5400000">
            <a:off x="4463989" y="2888940"/>
            <a:ext cx="720079" cy="36004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2087724" y="3068961"/>
            <a:ext cx="540060" cy="7200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2087724" y="3140969"/>
            <a:ext cx="1476164" cy="8640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V="1">
            <a:off x="2087724" y="2708920"/>
            <a:ext cx="468052" cy="43204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rot="16200000" flipH="1">
            <a:off x="2411762" y="2852937"/>
            <a:ext cx="360038" cy="72007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flipV="1">
            <a:off x="2555776" y="2636914"/>
            <a:ext cx="1512168" cy="7200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131840" y="31409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800" dirty="0" smtClean="0">
                <a:sym typeface="Symbol"/>
              </a:rPr>
              <a:t></a:t>
            </a:r>
            <a:endParaRPr lang="en-NZ" sz="1800" dirty="0"/>
          </a:p>
        </p:txBody>
      </p:sp>
    </p:spTree>
    <p:extLst>
      <p:ext uri="{BB962C8B-B14F-4D97-AF65-F5344CB8AC3E}">
        <p14:creationId xmlns:p14="http://schemas.microsoft.com/office/powerpoint/2010/main" val="373597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Doing better than 3x3?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Translation, scaling, rotation are different.</a:t>
            </a:r>
          </a:p>
          <a:p>
            <a:r>
              <a:rPr lang="en-NZ" dirty="0" smtClean="0"/>
              <a:t>Awkward to combine them.</a:t>
            </a:r>
          </a:p>
          <a:p>
            <a:r>
              <a:rPr lang="en-NZ" dirty="0" smtClean="0"/>
              <a:t>Use </a:t>
            </a:r>
            <a:r>
              <a:rPr lang="en-NZ" i="1" dirty="0" smtClean="0"/>
              <a:t>homogeneous coordinates </a:t>
            </a:r>
            <a:r>
              <a:rPr lang="en-NZ" dirty="0" smtClean="0"/>
              <a:t>:</a:t>
            </a:r>
          </a:p>
          <a:p>
            <a:pPr lvl="1"/>
            <a:r>
              <a:rPr lang="en-NZ" dirty="0" smtClean="0"/>
              <a:t>Convert 3D vectors to 4D vectors</a:t>
            </a:r>
          </a:p>
          <a:p>
            <a:pPr lvl="1"/>
            <a:r>
              <a:rPr lang="en-NZ" dirty="0" smtClean="0"/>
              <a:t>use 1 for the value in the 4</a:t>
            </a:r>
            <a:r>
              <a:rPr lang="en-NZ" baseline="30000" dirty="0" smtClean="0"/>
              <a:t>th</a:t>
            </a:r>
            <a:r>
              <a:rPr lang="en-NZ" dirty="0" smtClean="0"/>
              <a:t> dimension</a:t>
            </a:r>
          </a:p>
          <a:p>
            <a:pPr lvl="1"/>
            <a:r>
              <a:rPr lang="en-NZ" dirty="0" smtClean="0"/>
              <a:t>express transformations by a 4 x 4 matrix.</a:t>
            </a:r>
          </a:p>
          <a:p>
            <a:r>
              <a:rPr lang="en-NZ" dirty="0" smtClean="0"/>
              <a:t>Lets us combine a sequence of transformations into a single transformation</a:t>
            </a:r>
          </a:p>
          <a:p>
            <a:r>
              <a:rPr lang="en-NZ" dirty="0" smtClean="0"/>
              <a:t>See more here: 	http://</a:t>
            </a:r>
            <a:r>
              <a:rPr lang="en-NZ" i="1" dirty="0" smtClean="0">
                <a:solidFill>
                  <a:schemeClr val="tx2"/>
                </a:solidFill>
              </a:rPr>
              <a:t>www.essentialmath.com/</a:t>
            </a:r>
            <a:r>
              <a:rPr lang="en-NZ" b="1" i="1" dirty="0" smtClean="0">
                <a:solidFill>
                  <a:schemeClr val="tx2"/>
                </a:solidFill>
              </a:rPr>
              <a:t>Affine</a:t>
            </a:r>
            <a:r>
              <a:rPr lang="en-NZ" i="1" dirty="0" smtClean="0">
                <a:solidFill>
                  <a:schemeClr val="tx2"/>
                </a:solidFill>
              </a:rPr>
              <a:t>Xforms.pps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8132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Affine transformations: 4D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Translation: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>
              <a:spcBef>
                <a:spcPts val="3000"/>
              </a:spcBef>
              <a:buFont typeface="Arial" pitchFamily="34" charset="0"/>
              <a:buChar char="•"/>
            </a:pPr>
            <a:r>
              <a:rPr lang="en-US" sz="2000" dirty="0" smtClean="0"/>
              <a:t>Scale: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Rotation: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716016" y="980728"/>
          <a:ext cx="31169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1696"/>
              </a:tblGrid>
              <a:tr h="365299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299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29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z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299">
                <a:tc>
                  <a:txBody>
                    <a:bodyPr/>
                    <a:lstStyle/>
                    <a:p>
                      <a:r>
                        <a:rPr lang="en-NZ" b="0" dirty="0" smtClean="0"/>
                        <a:t>1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39752" y="957848"/>
          <a:ext cx="201622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4056"/>
                <a:gridCol w="504056"/>
                <a:gridCol w="504056"/>
                <a:gridCol w="504056"/>
              </a:tblGrid>
              <a:tr h="365299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∆</a:t>
                      </a:r>
                      <a:r>
                        <a:rPr lang="en-US" dirty="0" smtClean="0"/>
                        <a:t>x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299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  <a:ea typeface="+mn-ea"/>
                          <a:cs typeface="+mn-cs"/>
                        </a:rPr>
                        <a:t>∆</a:t>
                      </a:r>
                      <a:r>
                        <a:rPr lang="en-US" dirty="0" smtClean="0"/>
                        <a:t>y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299"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/>
                        <a:t>0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/>
                        <a:t>0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/>
                        <a:t>1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  <a:ea typeface="+mn-ea"/>
                          <a:cs typeface="+mn-cs"/>
                        </a:rPr>
                        <a:t>∆</a:t>
                      </a:r>
                      <a:r>
                        <a:rPr lang="en-US" b="0" dirty="0" smtClean="0"/>
                        <a:t>z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299"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/>
                        <a:t>0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/>
                        <a:t>0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/>
                        <a:t>0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/>
                        <a:t>1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36096" y="963568"/>
          <a:ext cx="311696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1696"/>
              </a:tblGrid>
              <a:tr h="365299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299">
                <a:tc>
                  <a:txBody>
                    <a:bodyPr/>
                    <a:lstStyle/>
                    <a:p>
                      <a:r>
                        <a:rPr lang="en-US" dirty="0" smtClean="0"/>
                        <a:t>⇒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299">
                <a:tc>
                  <a:txBody>
                    <a:bodyPr/>
                    <a:lstStyle/>
                    <a:p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Double Bracket 8"/>
          <p:cNvSpPr/>
          <p:nvPr/>
        </p:nvSpPr>
        <p:spPr bwMode="auto">
          <a:xfrm>
            <a:off x="2267744" y="1035576"/>
            <a:ext cx="2088232" cy="1313304"/>
          </a:xfrm>
          <a:prstGeom prst="bracketPair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Double Bracket 9"/>
          <p:cNvSpPr/>
          <p:nvPr/>
        </p:nvSpPr>
        <p:spPr bwMode="auto">
          <a:xfrm>
            <a:off x="4644008" y="1035576"/>
            <a:ext cx="432048" cy="1313304"/>
          </a:xfrm>
          <a:prstGeom prst="bracketPair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940152" y="2708921"/>
          <a:ext cx="792088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88"/>
              </a:tblGrid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</a:t>
                      </a:r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∙ </a:t>
                      </a:r>
                      <a:r>
                        <a:rPr lang="en-US" dirty="0" err="1" smtClean="0">
                          <a:latin typeface="Arial Unicode MS"/>
                          <a:ea typeface="Arial Unicode MS"/>
                          <a:cs typeface="Arial Unicode MS"/>
                        </a:rPr>
                        <a:t>sx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 </a:t>
                      </a:r>
                      <a:r>
                        <a:rPr lang="en-US" dirty="0" smtClean="0">
                          <a:latin typeface="+mn-lt"/>
                          <a:ea typeface="+mn-ea"/>
                          <a:cs typeface="+mn-cs"/>
                        </a:rPr>
                        <a:t>∙ </a:t>
                      </a:r>
                      <a:r>
                        <a:rPr lang="en-US" dirty="0" err="1" smtClean="0">
                          <a:latin typeface="+mn-lt"/>
                          <a:ea typeface="+mn-ea"/>
                          <a:cs typeface="+mn-cs"/>
                        </a:rPr>
                        <a:t>sy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z </a:t>
                      </a:r>
                      <a:r>
                        <a:rPr lang="en-US" dirty="0" smtClean="0">
                          <a:latin typeface="+mn-lt"/>
                          <a:ea typeface="+mn-ea"/>
                          <a:cs typeface="+mn-cs"/>
                        </a:rPr>
                        <a:t>∙ </a:t>
                      </a:r>
                      <a:r>
                        <a:rPr lang="en-US" dirty="0" err="1" smtClean="0">
                          <a:latin typeface="+mn-lt"/>
                          <a:ea typeface="+mn-ea"/>
                          <a:cs typeface="+mn-cs"/>
                        </a:rPr>
                        <a:t>sz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/>
                        <a:t>1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12160" y="963568"/>
          <a:ext cx="72008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</a:tblGrid>
              <a:tr h="36529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x+∆</a:t>
                      </a:r>
                      <a:r>
                        <a:rPr lang="en-US" dirty="0" smtClean="0"/>
                        <a:t>x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29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ea typeface="+mn-ea"/>
                          <a:cs typeface="+mn-cs"/>
                        </a:rPr>
                        <a:t>y+∆</a:t>
                      </a:r>
                      <a:r>
                        <a:rPr lang="en-US" dirty="0" smtClean="0"/>
                        <a:t>y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29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ea typeface="+mn-ea"/>
                          <a:cs typeface="+mn-cs"/>
                        </a:rPr>
                        <a:t>z+∆</a:t>
                      </a:r>
                      <a:r>
                        <a:rPr lang="en-US" b="0" dirty="0" smtClean="0"/>
                        <a:t>z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299"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/>
                        <a:t>1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436096" y="2979792"/>
          <a:ext cx="311696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1696"/>
              </a:tblGrid>
              <a:tr h="365299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299">
                <a:tc>
                  <a:txBody>
                    <a:bodyPr/>
                    <a:lstStyle/>
                    <a:p>
                      <a:r>
                        <a:rPr lang="en-US" dirty="0" smtClean="0"/>
                        <a:t>⇒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299">
                <a:tc>
                  <a:txBody>
                    <a:bodyPr/>
                    <a:lstStyle/>
                    <a:p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Double Bracket 10"/>
          <p:cNvSpPr/>
          <p:nvPr/>
        </p:nvSpPr>
        <p:spPr bwMode="auto">
          <a:xfrm>
            <a:off x="5940152" y="1035576"/>
            <a:ext cx="792088" cy="1313304"/>
          </a:xfrm>
          <a:prstGeom prst="bracketPair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Double Bracket 18"/>
          <p:cNvSpPr/>
          <p:nvPr/>
        </p:nvSpPr>
        <p:spPr bwMode="auto">
          <a:xfrm>
            <a:off x="4644008" y="2798089"/>
            <a:ext cx="432048" cy="1495007"/>
          </a:xfrm>
          <a:prstGeom prst="bracketPair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Double Bracket 19"/>
          <p:cNvSpPr/>
          <p:nvPr/>
        </p:nvSpPr>
        <p:spPr bwMode="auto">
          <a:xfrm>
            <a:off x="5940152" y="2798089"/>
            <a:ext cx="792088" cy="1495007"/>
          </a:xfrm>
          <a:prstGeom prst="bracketPair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475656" y="4954880"/>
          <a:ext cx="223200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000"/>
                <a:gridCol w="684000"/>
                <a:gridCol w="756000"/>
                <a:gridCol w="468000"/>
              </a:tblGrid>
              <a:tr h="365299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299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err="1" smtClean="0"/>
                        <a:t>cos</a:t>
                      </a:r>
                      <a:r>
                        <a:rPr lang="el-GR" dirty="0" smtClean="0">
                          <a:latin typeface="Arial Unicode MS"/>
                          <a:ea typeface="Arial Unicode MS"/>
                          <a:cs typeface="Arial Unicode MS"/>
                        </a:rPr>
                        <a:t>θ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latin typeface="+mn-lt"/>
                          <a:ea typeface="+mn-ea"/>
                          <a:cs typeface="+mn-cs"/>
                        </a:rPr>
                        <a:t>-sin</a:t>
                      </a:r>
                      <a:r>
                        <a:rPr lang="el-GR" dirty="0" smtClean="0"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29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sin</a:t>
                      </a:r>
                      <a:r>
                        <a:rPr lang="el-GR" dirty="0" smtClean="0"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err="1" smtClean="0"/>
                        <a:t>cos</a:t>
                      </a:r>
                      <a:r>
                        <a:rPr lang="el-GR" dirty="0" smtClean="0"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/>
                        <a:t>0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299"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/>
                        <a:t>0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/>
                        <a:t>0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/>
                        <a:t>0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/>
                        <a:t>1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067944" y="4954880"/>
          <a:ext cx="36004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40"/>
              </a:tblGrid>
              <a:tr h="3652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2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29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z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299"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/>
                        <a:t>1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4716016" y="4937720"/>
          <a:ext cx="311696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1696"/>
              </a:tblGrid>
              <a:tr h="365299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299">
                <a:tc>
                  <a:txBody>
                    <a:bodyPr/>
                    <a:lstStyle/>
                    <a:p>
                      <a:r>
                        <a:rPr lang="en-US" dirty="0" smtClean="0"/>
                        <a:t>⇒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299">
                <a:tc>
                  <a:txBody>
                    <a:bodyPr/>
                    <a:lstStyle/>
                    <a:p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Double Bracket 24"/>
          <p:cNvSpPr/>
          <p:nvPr/>
        </p:nvSpPr>
        <p:spPr bwMode="auto">
          <a:xfrm>
            <a:off x="1403648" y="5026888"/>
            <a:ext cx="2304256" cy="1354440"/>
          </a:xfrm>
          <a:prstGeom prst="bracketPair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Double Bracket 25"/>
          <p:cNvSpPr/>
          <p:nvPr/>
        </p:nvSpPr>
        <p:spPr bwMode="auto">
          <a:xfrm>
            <a:off x="3995936" y="5026888"/>
            <a:ext cx="432048" cy="1354440"/>
          </a:xfrm>
          <a:prstGeom prst="bracketPair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5076056" y="4937720"/>
          <a:ext cx="252028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280"/>
              </a:tblGrid>
              <a:tr h="365299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1x + 0y + 0z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2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smtClean="0"/>
                        <a:t>0x + </a:t>
                      </a:r>
                      <a:r>
                        <a:rPr lang="en-NZ" dirty="0" err="1" smtClean="0"/>
                        <a:t>cos</a:t>
                      </a:r>
                      <a:r>
                        <a:rPr lang="el-GR" dirty="0" smtClean="0"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NZ" dirty="0" smtClean="0">
                          <a:latin typeface="+mn-lt"/>
                          <a:ea typeface="+mn-ea"/>
                          <a:cs typeface="+mn-cs"/>
                        </a:rPr>
                        <a:t>y – sin</a:t>
                      </a:r>
                      <a:r>
                        <a:rPr lang="el-GR" dirty="0" smtClean="0"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NZ" dirty="0" smtClean="0"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2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0x + </a:t>
                      </a:r>
                      <a:r>
                        <a:rPr lang="en-NZ" dirty="0" smtClean="0">
                          <a:latin typeface="+mn-lt"/>
                          <a:ea typeface="+mn-ea"/>
                          <a:cs typeface="+mn-cs"/>
                        </a:rPr>
                        <a:t>sin</a:t>
                      </a:r>
                      <a:r>
                        <a:rPr lang="el-GR" dirty="0" smtClean="0"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NZ" dirty="0" smtClean="0">
                          <a:latin typeface="+mn-lt"/>
                          <a:ea typeface="+mn-ea"/>
                          <a:cs typeface="+mn-cs"/>
                        </a:rPr>
                        <a:t>y + </a:t>
                      </a:r>
                      <a:r>
                        <a:rPr lang="en-NZ" dirty="0" err="1" smtClean="0">
                          <a:latin typeface="+mn-lt"/>
                          <a:ea typeface="+mn-ea"/>
                          <a:cs typeface="+mn-cs"/>
                        </a:rPr>
                        <a:t>cos</a:t>
                      </a:r>
                      <a:r>
                        <a:rPr lang="el-GR" dirty="0" smtClean="0"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NZ" dirty="0" smtClean="0"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2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b="0" dirty="0" smtClean="0"/>
                        <a:t>1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Double Bracket 26"/>
          <p:cNvSpPr/>
          <p:nvPr/>
        </p:nvSpPr>
        <p:spPr bwMode="auto">
          <a:xfrm>
            <a:off x="5292080" y="5013176"/>
            <a:ext cx="2160240" cy="1368152"/>
          </a:xfrm>
          <a:prstGeom prst="bracketPair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2339752" y="2830056"/>
          <a:ext cx="201622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4056"/>
                <a:gridCol w="504056"/>
                <a:gridCol w="504056"/>
                <a:gridCol w="504056"/>
              </a:tblGrid>
              <a:tr h="365299">
                <a:tc>
                  <a:txBody>
                    <a:bodyPr/>
                    <a:lstStyle/>
                    <a:p>
                      <a:pPr algn="ctr"/>
                      <a:r>
                        <a:rPr lang="en-NZ" dirty="0" err="1" smtClean="0"/>
                        <a:t>sx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299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err="1" smtClean="0"/>
                        <a:t>sy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299"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/>
                        <a:t>0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/>
                        <a:t>0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0" dirty="0" err="1" smtClean="0"/>
                        <a:t>sz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/>
                        <a:t>0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299"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/>
                        <a:t>0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/>
                        <a:t>0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/>
                        <a:t>0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/>
                        <a:t>1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Double Bracket 30"/>
          <p:cNvSpPr/>
          <p:nvPr/>
        </p:nvSpPr>
        <p:spPr bwMode="auto">
          <a:xfrm>
            <a:off x="2267744" y="2907784"/>
            <a:ext cx="2088232" cy="1313304"/>
          </a:xfrm>
          <a:prstGeom prst="bracketPair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716016" y="2830056"/>
          <a:ext cx="31169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1696"/>
              </a:tblGrid>
              <a:tr h="365299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299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29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z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299">
                <a:tc>
                  <a:txBody>
                    <a:bodyPr/>
                    <a:lstStyle/>
                    <a:p>
                      <a:r>
                        <a:rPr lang="en-NZ" b="0" dirty="0" smtClean="0"/>
                        <a:t>1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963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Transformations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Apply transformation</a:t>
            </a:r>
          </a:p>
          <a:p>
            <a:pPr lvl="1">
              <a:buNone/>
              <a:tabLst>
                <a:tab pos="1435100" algn="l"/>
              </a:tabLst>
            </a:pPr>
            <a:r>
              <a:rPr lang="en-NZ" b="1" dirty="0" smtClean="0"/>
              <a:t>input</a:t>
            </a:r>
            <a:r>
              <a:rPr lang="en-NZ" dirty="0" smtClean="0"/>
              <a:t>:	point (x, y, z, 1)</a:t>
            </a:r>
          </a:p>
          <a:p>
            <a:pPr lvl="1">
              <a:buNone/>
              <a:tabLst>
                <a:tab pos="1435100" algn="l"/>
              </a:tabLst>
            </a:pPr>
            <a:r>
              <a:rPr lang="en-NZ" dirty="0" smtClean="0"/>
              <a:t>		transform T (4x4 array)</a:t>
            </a:r>
          </a:p>
          <a:p>
            <a:pPr lvl="1">
              <a:buNone/>
              <a:tabLst>
                <a:tab pos="1257300" algn="l"/>
              </a:tabLst>
            </a:pPr>
            <a:endParaRPr lang="en-NZ" b="1" dirty="0" smtClean="0"/>
          </a:p>
          <a:p>
            <a:pPr lvl="1">
              <a:buNone/>
              <a:tabLst>
                <a:tab pos="1257300" algn="l"/>
              </a:tabLst>
            </a:pPr>
            <a:r>
              <a:rPr lang="en-NZ" b="1" dirty="0" smtClean="0"/>
              <a:t>initialise</a:t>
            </a:r>
            <a:r>
              <a:rPr lang="en-NZ" dirty="0" smtClean="0"/>
              <a:t>  </a:t>
            </a:r>
            <a:r>
              <a:rPr lang="en-NZ" dirty="0" err="1" smtClean="0"/>
              <a:t>newpoint</a:t>
            </a:r>
            <a:r>
              <a:rPr lang="en-NZ" dirty="0" smtClean="0"/>
              <a:t> to (0,0,0,1)</a:t>
            </a:r>
            <a:endParaRPr lang="en-NZ" b="1" dirty="0" smtClean="0"/>
          </a:p>
          <a:p>
            <a:pPr lvl="1">
              <a:spcBef>
                <a:spcPts val="600"/>
              </a:spcBef>
              <a:buNone/>
              <a:tabLst>
                <a:tab pos="1257300" algn="l"/>
              </a:tabLst>
            </a:pPr>
            <a:r>
              <a:rPr lang="en-NZ" b="1" dirty="0" smtClean="0"/>
              <a:t>for</a:t>
            </a:r>
            <a:r>
              <a:rPr lang="en-NZ" dirty="0" smtClean="0"/>
              <a:t>   row ← 0 to 3</a:t>
            </a:r>
          </a:p>
          <a:p>
            <a:pPr lvl="2">
              <a:spcBef>
                <a:spcPts val="0"/>
              </a:spcBef>
              <a:buNone/>
              <a:tabLst>
                <a:tab pos="1257300" algn="l"/>
              </a:tabLst>
            </a:pPr>
            <a:r>
              <a:rPr lang="en-NZ" b="1" dirty="0" smtClean="0"/>
              <a:t>for</a:t>
            </a:r>
            <a:r>
              <a:rPr lang="en-NZ" dirty="0" smtClean="0"/>
              <a:t>   </a:t>
            </a:r>
            <a:r>
              <a:rPr lang="en-NZ" dirty="0" err="1" smtClean="0"/>
              <a:t>col</a:t>
            </a:r>
            <a:r>
              <a:rPr lang="en-NZ" dirty="0" smtClean="0"/>
              <a:t> ← 0 to 3</a:t>
            </a:r>
          </a:p>
          <a:p>
            <a:pPr lvl="3">
              <a:spcBef>
                <a:spcPts val="0"/>
              </a:spcBef>
              <a:buNone/>
              <a:tabLst>
                <a:tab pos="1257300" algn="l"/>
              </a:tabLst>
            </a:pPr>
            <a:r>
              <a:rPr lang="en-NZ" dirty="0" err="1"/>
              <a:t>newpoint</a:t>
            </a:r>
            <a:r>
              <a:rPr lang="en-NZ" dirty="0"/>
              <a:t>[row] </a:t>
            </a:r>
            <a:r>
              <a:rPr lang="en-NZ" dirty="0" smtClean="0"/>
              <a:t> += T[row</a:t>
            </a:r>
            <a:r>
              <a:rPr lang="en-NZ" dirty="0"/>
              <a:t>, col</a:t>
            </a:r>
            <a:r>
              <a:rPr lang="en-NZ" dirty="0" smtClean="0"/>
              <a:t>] * point[col]</a:t>
            </a:r>
          </a:p>
          <a:p>
            <a:pPr lvl="3">
              <a:spcBef>
                <a:spcPts val="0"/>
              </a:spcBef>
              <a:buNone/>
              <a:tabLst>
                <a:tab pos="1257300" algn="l"/>
              </a:tabLst>
            </a:pPr>
            <a:endParaRPr lang="en-NZ" dirty="0" smtClean="0"/>
          </a:p>
          <a:p>
            <a:pPr lvl="3">
              <a:spcBef>
                <a:spcPts val="0"/>
              </a:spcBef>
              <a:buNone/>
              <a:tabLst>
                <a:tab pos="1257300" algn="l"/>
              </a:tabLst>
            </a:pPr>
            <a:endParaRPr lang="en-NZ" dirty="0" smtClean="0"/>
          </a:p>
          <a:p>
            <a:pPr lvl="1">
              <a:spcBef>
                <a:spcPts val="0"/>
              </a:spcBef>
              <a:buNone/>
              <a:tabLst>
                <a:tab pos="1257300" algn="l"/>
              </a:tabLst>
            </a:pPr>
            <a:r>
              <a:rPr lang="en-NZ" dirty="0" smtClean="0"/>
              <a:t>Consistent pattern for all transformations.</a:t>
            </a:r>
          </a:p>
          <a:p>
            <a:pPr>
              <a:spcBef>
                <a:spcPts val="0"/>
              </a:spcBef>
              <a:buNone/>
              <a:tabLst>
                <a:tab pos="1257300" algn="l"/>
              </a:tabLst>
            </a:pPr>
            <a:endParaRPr lang="en-NZ" dirty="0" smtClean="0"/>
          </a:p>
          <a:p>
            <a:pPr>
              <a:spcBef>
                <a:spcPts val="0"/>
              </a:spcBef>
              <a:buNone/>
              <a:tabLst>
                <a:tab pos="1257300" algn="l"/>
              </a:tabLst>
            </a:pPr>
            <a:endParaRPr lang="en-NZ" dirty="0" smtClean="0"/>
          </a:p>
          <a:p>
            <a:pPr>
              <a:spcBef>
                <a:spcPts val="0"/>
              </a:spcBef>
              <a:buNone/>
              <a:tabLst>
                <a:tab pos="1257300" algn="l"/>
              </a:tabLst>
            </a:pPr>
            <a:r>
              <a:rPr lang="en-NZ" dirty="0" smtClean="0"/>
              <a:t>To transform polygon,</a:t>
            </a:r>
          </a:p>
          <a:p>
            <a:pPr lvl="1">
              <a:spcBef>
                <a:spcPts val="0"/>
              </a:spcBef>
              <a:buNone/>
              <a:tabLst>
                <a:tab pos="1257300" algn="l"/>
              </a:tabLst>
            </a:pPr>
            <a:r>
              <a:rPr lang="en-NZ" dirty="0" smtClean="0"/>
              <a:t>apply transform to each vertex.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25095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transformations: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Translation followed by Rotation:</a:t>
            </a:r>
          </a:p>
          <a:p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marL="0" indent="0">
              <a:spcBef>
                <a:spcPts val="3000"/>
              </a:spcBef>
              <a:buNone/>
            </a:pPr>
            <a:endParaRPr lang="en-US" sz="2000" dirty="0" smtClean="0"/>
          </a:p>
          <a:p>
            <a:pPr>
              <a:spcBef>
                <a:spcPts val="3000"/>
              </a:spcBef>
              <a:buFont typeface="Arial" pitchFamily="34" charset="0"/>
              <a:buChar char="•"/>
            </a:pPr>
            <a:r>
              <a:rPr lang="en-US" sz="2000" dirty="0" smtClean="0"/>
              <a:t>Matrix multiplication is associative: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300192" y="1939712"/>
          <a:ext cx="31169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1696"/>
              </a:tblGrid>
              <a:tr h="365299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299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29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z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299">
                <a:tc>
                  <a:txBody>
                    <a:bodyPr/>
                    <a:lstStyle/>
                    <a:p>
                      <a:r>
                        <a:rPr lang="en-NZ" b="0" dirty="0" smtClean="0"/>
                        <a:t>1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923928" y="1916832"/>
          <a:ext cx="201622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4056"/>
                <a:gridCol w="504056"/>
                <a:gridCol w="504056"/>
                <a:gridCol w="504056"/>
              </a:tblGrid>
              <a:tr h="365299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∆</a:t>
                      </a:r>
                      <a:r>
                        <a:rPr lang="en-US" dirty="0" smtClean="0"/>
                        <a:t>x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299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  <a:ea typeface="+mn-ea"/>
                          <a:cs typeface="+mn-cs"/>
                        </a:rPr>
                        <a:t>∆</a:t>
                      </a:r>
                      <a:r>
                        <a:rPr lang="en-US" dirty="0" smtClean="0"/>
                        <a:t>y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299"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/>
                        <a:t>0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/>
                        <a:t>0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/>
                        <a:t>1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  <a:ea typeface="+mn-ea"/>
                          <a:cs typeface="+mn-cs"/>
                        </a:rPr>
                        <a:t>∆</a:t>
                      </a:r>
                      <a:r>
                        <a:rPr lang="en-US" b="0" dirty="0" smtClean="0"/>
                        <a:t>z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299"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/>
                        <a:t>0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/>
                        <a:t>0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/>
                        <a:t>0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/>
                        <a:t>1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Double Bracket 8"/>
          <p:cNvSpPr/>
          <p:nvPr/>
        </p:nvSpPr>
        <p:spPr bwMode="auto">
          <a:xfrm>
            <a:off x="3851920" y="1994560"/>
            <a:ext cx="2088232" cy="1313304"/>
          </a:xfrm>
          <a:prstGeom prst="bracketPair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Double Bracket 9"/>
          <p:cNvSpPr/>
          <p:nvPr/>
        </p:nvSpPr>
        <p:spPr bwMode="auto">
          <a:xfrm>
            <a:off x="6228184" y="1994560"/>
            <a:ext cx="432048" cy="1313304"/>
          </a:xfrm>
          <a:prstGeom prst="bracketPair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87624" y="1916832"/>
          <a:ext cx="223200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000"/>
                <a:gridCol w="684000"/>
                <a:gridCol w="756000"/>
                <a:gridCol w="468000"/>
              </a:tblGrid>
              <a:tr h="365299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299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sin</a:t>
                      </a:r>
                      <a:r>
                        <a:rPr lang="el-GR" dirty="0" smtClean="0">
                          <a:latin typeface="Arial Unicode MS"/>
                          <a:ea typeface="Arial Unicode MS"/>
                          <a:cs typeface="Arial Unicode MS"/>
                        </a:rPr>
                        <a:t>θ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NZ" dirty="0" err="1" smtClean="0">
                          <a:latin typeface="+mn-lt"/>
                          <a:ea typeface="+mn-ea"/>
                          <a:cs typeface="+mn-cs"/>
                        </a:rPr>
                        <a:t>cos</a:t>
                      </a:r>
                      <a:r>
                        <a:rPr lang="el-GR" dirty="0" smtClean="0"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29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err="1" smtClean="0"/>
                        <a:t>cos</a:t>
                      </a:r>
                      <a:r>
                        <a:rPr lang="el-GR" dirty="0" smtClean="0"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sin</a:t>
                      </a:r>
                      <a:r>
                        <a:rPr lang="el-GR" dirty="0" smtClean="0"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/>
                        <a:t>0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299"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/>
                        <a:t>0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/>
                        <a:t>0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/>
                        <a:t>0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/>
                        <a:t>1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Double Bracket 24"/>
          <p:cNvSpPr/>
          <p:nvPr/>
        </p:nvSpPr>
        <p:spPr bwMode="auto">
          <a:xfrm>
            <a:off x="1115616" y="1988840"/>
            <a:ext cx="2304256" cy="1354440"/>
          </a:xfrm>
          <a:prstGeom prst="bracketPair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1259632" y="4342224"/>
          <a:ext cx="453650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8524"/>
                <a:gridCol w="1069668"/>
                <a:gridCol w="936104"/>
                <a:gridCol w="1872208"/>
              </a:tblGrid>
              <a:tr h="365299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  <a:ea typeface="+mn-ea"/>
                          <a:cs typeface="+mn-cs"/>
                        </a:rPr>
                        <a:t>∆</a:t>
                      </a:r>
                      <a:r>
                        <a:rPr lang="en-US" dirty="0" smtClean="0"/>
                        <a:t>x</a:t>
                      </a:r>
                      <a:endParaRPr lang="en-NZ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299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sin</a:t>
                      </a:r>
                      <a:r>
                        <a:rPr lang="el-GR" dirty="0" smtClean="0">
                          <a:latin typeface="Arial Unicode MS"/>
                          <a:ea typeface="Arial Unicode MS"/>
                          <a:cs typeface="Arial Unicode MS"/>
                        </a:rPr>
                        <a:t>θ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NZ" dirty="0" err="1" smtClean="0">
                          <a:latin typeface="+mn-lt"/>
                          <a:ea typeface="+mn-ea"/>
                          <a:cs typeface="+mn-cs"/>
                        </a:rPr>
                        <a:t>cos</a:t>
                      </a:r>
                      <a:r>
                        <a:rPr lang="el-GR" dirty="0" smtClean="0"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  <a:ea typeface="+mn-ea"/>
                          <a:cs typeface="+mn-cs"/>
                        </a:rPr>
                        <a:t>sin</a:t>
                      </a:r>
                      <a:r>
                        <a:rPr lang="el-GR" dirty="0" smtClean="0"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dirty="0" smtClean="0">
                          <a:latin typeface="+mn-lt"/>
                          <a:ea typeface="+mn-ea"/>
                          <a:cs typeface="+mn-cs"/>
                        </a:rPr>
                        <a:t>∆y-</a:t>
                      </a:r>
                      <a:r>
                        <a:rPr lang="en-US" dirty="0" err="1" smtClean="0">
                          <a:latin typeface="+mn-lt"/>
                          <a:ea typeface="+mn-ea"/>
                          <a:cs typeface="+mn-cs"/>
                        </a:rPr>
                        <a:t>cos</a:t>
                      </a:r>
                      <a:r>
                        <a:rPr lang="el-GR" dirty="0" smtClean="0"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dirty="0" smtClean="0">
                          <a:latin typeface="+mn-lt"/>
                          <a:ea typeface="+mn-ea"/>
                          <a:cs typeface="+mn-cs"/>
                        </a:rPr>
                        <a:t>∆z</a:t>
                      </a:r>
                      <a:endParaRPr lang="en-NZ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29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err="1" smtClean="0"/>
                        <a:t>cos</a:t>
                      </a:r>
                      <a:r>
                        <a:rPr lang="el-GR" dirty="0" smtClean="0"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sin</a:t>
                      </a:r>
                      <a:r>
                        <a:rPr lang="el-GR" dirty="0" smtClean="0"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+mn-lt"/>
                          <a:ea typeface="+mn-ea"/>
                          <a:cs typeface="+mn-cs"/>
                        </a:rPr>
                        <a:t>cos</a:t>
                      </a:r>
                      <a:r>
                        <a:rPr lang="el-GR" dirty="0" smtClean="0"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dirty="0" smtClean="0">
                          <a:latin typeface="+mn-lt"/>
                          <a:ea typeface="+mn-ea"/>
                          <a:cs typeface="+mn-cs"/>
                        </a:rPr>
                        <a:t>∆</a:t>
                      </a:r>
                      <a:r>
                        <a:rPr lang="en-US" dirty="0" err="1" smtClean="0">
                          <a:latin typeface="+mn-lt"/>
                          <a:ea typeface="+mn-ea"/>
                          <a:cs typeface="+mn-cs"/>
                        </a:rPr>
                        <a:t>y+sin</a:t>
                      </a:r>
                      <a:r>
                        <a:rPr lang="el-GR" dirty="0" smtClean="0"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dirty="0" smtClean="0">
                          <a:latin typeface="+mn-lt"/>
                          <a:ea typeface="+mn-ea"/>
                          <a:cs typeface="+mn-cs"/>
                        </a:rPr>
                        <a:t>∆z</a:t>
                      </a:r>
                      <a:endParaRPr lang="en-NZ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/>
                        <a:t>0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/>
                        <a:t>0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/>
                        <a:t>0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/>
                        <a:t>1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Double Bracket 32"/>
          <p:cNvSpPr/>
          <p:nvPr/>
        </p:nvSpPr>
        <p:spPr bwMode="auto">
          <a:xfrm>
            <a:off x="1187624" y="4414232"/>
            <a:ext cx="4536504" cy="1354440"/>
          </a:xfrm>
          <a:prstGeom prst="bracketPair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6300192" y="4342224"/>
          <a:ext cx="31169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1696"/>
              </a:tblGrid>
              <a:tr h="365299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299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N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29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z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299">
                <a:tc>
                  <a:txBody>
                    <a:bodyPr/>
                    <a:lstStyle/>
                    <a:p>
                      <a:r>
                        <a:rPr lang="en-NZ" b="0" dirty="0" smtClean="0"/>
                        <a:t>1</a:t>
                      </a:r>
                      <a:endParaRPr lang="en-NZ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Double Bracket 34"/>
          <p:cNvSpPr/>
          <p:nvPr/>
        </p:nvSpPr>
        <p:spPr bwMode="auto">
          <a:xfrm>
            <a:off x="6228184" y="4397072"/>
            <a:ext cx="432048" cy="1313304"/>
          </a:xfrm>
          <a:prstGeom prst="bracketPair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5490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3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Viewing perspective: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Assume viewer looks along z-axis</a:t>
            </a:r>
          </a:p>
          <a:p>
            <a:r>
              <a:rPr lang="en-US" sz="2400" dirty="0" smtClean="0"/>
              <a:t>Rotate and translate object to make </a:t>
            </a:r>
            <a:br>
              <a:rPr lang="en-US" sz="2400" dirty="0" smtClean="0"/>
            </a:br>
            <a:r>
              <a:rPr lang="en-US" sz="2400" dirty="0" smtClean="0"/>
              <a:t>this the desired view</a:t>
            </a:r>
          </a:p>
          <a:p>
            <a:r>
              <a:rPr lang="en-US" sz="2400" dirty="0" smtClean="0"/>
              <a:t>Remove polygons facing away from viewer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 flipV="1">
            <a:off x="5482704" y="896020"/>
            <a:ext cx="576064" cy="7200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rot="5400000">
            <a:off x="5662724" y="932024"/>
            <a:ext cx="432048" cy="36004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" name="Arc 8"/>
          <p:cNvSpPr/>
          <p:nvPr/>
        </p:nvSpPr>
        <p:spPr bwMode="auto">
          <a:xfrm>
            <a:off x="5580112" y="620688"/>
            <a:ext cx="576064" cy="648072"/>
          </a:xfrm>
          <a:prstGeom prst="arc">
            <a:avLst>
              <a:gd name="adj1" fmla="val 6418869"/>
              <a:gd name="adj2" fmla="val 1065832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10496" y="1268760"/>
            <a:ext cx="2088232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isometricLeftDown"/>
            <a:lightRig rig="threePt" dir="t"/>
          </a:scene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1" name="Rectangle 10"/>
          <p:cNvSpPr/>
          <p:nvPr/>
        </p:nvSpPr>
        <p:spPr bwMode="auto">
          <a:xfrm>
            <a:off x="1738288" y="2060848"/>
            <a:ext cx="1368152" cy="1152128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isometricOffAxis2Top"/>
            <a:lightRig rig="threePt" dir="t"/>
          </a:scene3d>
          <a:sp3d>
            <a:bevelT w="0" h="1054100"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6948264" y="4293096"/>
            <a:ext cx="1368152" cy="1152128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perspectiveRelaxed" fov="7200000">
              <a:rot lat="19235661" lon="3898902" rev="17374713"/>
            </a:camera>
            <a:lightRig rig="threePt" dir="t"/>
          </a:scene3d>
          <a:sp3d>
            <a:bevelT w="0" h="1054100"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7092280" y="2276872"/>
            <a:ext cx="1368152" cy="1152128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isometricOffAxis2Top"/>
            <a:lightRig rig="threePt" dir="t"/>
          </a:scene3d>
          <a:sp3d>
            <a:bevelT w="0" h="1054100"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4" name="Sun 13"/>
          <p:cNvSpPr/>
          <p:nvPr/>
        </p:nvSpPr>
        <p:spPr bwMode="auto">
          <a:xfrm>
            <a:off x="1043608" y="1506938"/>
            <a:ext cx="396044" cy="311336"/>
          </a:xfrm>
          <a:prstGeom prst="sun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5" name="Down Arrow 14"/>
          <p:cNvSpPr/>
          <p:nvPr/>
        </p:nvSpPr>
        <p:spPr bwMode="auto">
          <a:xfrm rot="20227632">
            <a:off x="1297839" y="1844737"/>
            <a:ext cx="198022" cy="300732"/>
          </a:xfrm>
          <a:prstGeom prst="downArrow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</p:spTree>
    <p:extLst>
      <p:ext uri="{BB962C8B-B14F-4D97-AF65-F5344CB8AC3E}">
        <p14:creationId xmlns:p14="http://schemas.microsoft.com/office/powerpoint/2010/main" val="3071233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Remove hidden polygons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000" dirty="0" smtClean="0"/>
              <a:t>Compute normal to surface:</a:t>
            </a:r>
          </a:p>
          <a:p>
            <a:pPr marL="446088" lvl="1" indent="0">
              <a:buNone/>
            </a:pPr>
            <a:r>
              <a:rPr lang="en-NZ" sz="2000" dirty="0" smtClean="0"/>
              <a:t>(vector perpendicular to surface, pointing out</a:t>
            </a:r>
            <a:r>
              <a:rPr lang="en-NZ" sz="2000" dirty="0"/>
              <a:t> </a:t>
            </a:r>
            <a:r>
              <a:rPr lang="en-NZ" sz="2000" dirty="0" smtClean="0"/>
              <a:t>of the face)</a:t>
            </a:r>
          </a:p>
          <a:p>
            <a:pPr marL="415925" indent="-342900">
              <a:buFont typeface="Arial" pitchFamily="34" charset="0"/>
              <a:buChar char="•"/>
            </a:pPr>
            <a:r>
              <a:rPr lang="en-NZ" sz="2000" dirty="0" smtClean="0"/>
              <a:t>facing away from viewer if z-component of normal  is +</a:t>
            </a:r>
            <a:r>
              <a:rPr lang="en-NZ" sz="2000" dirty="0" err="1" smtClean="0"/>
              <a:t>ve</a:t>
            </a:r>
            <a:endParaRPr lang="en-NZ" sz="2000" dirty="0" smtClean="0"/>
          </a:p>
          <a:p>
            <a:pPr marL="415925" indent="-342900">
              <a:buFont typeface="Arial" pitchFamily="34" charset="0"/>
              <a:buChar char="•"/>
            </a:pPr>
            <a:endParaRPr lang="en-NZ" sz="2000" dirty="0"/>
          </a:p>
          <a:p>
            <a:pPr marL="446088" lvl="1" indent="0">
              <a:buNone/>
            </a:pPr>
            <a:r>
              <a:rPr lang="en-NZ" sz="2000" dirty="0" smtClean="0"/>
              <a:t>normal =  edge1 </a:t>
            </a:r>
            <a:r>
              <a:rPr lang="en-US" sz="2000" dirty="0" smtClean="0">
                <a:sym typeface="Symbol"/>
              </a:rPr>
              <a:t>  edge2                  (cross product of the vectors)</a:t>
            </a:r>
          </a:p>
          <a:p>
            <a:pPr marL="446088" lvl="1" indent="0">
              <a:buNone/>
            </a:pPr>
            <a:r>
              <a:rPr lang="en-US" sz="2000" b="1" dirty="0" smtClean="0">
                <a:sym typeface="Symbol"/>
              </a:rPr>
              <a:t>n</a:t>
            </a:r>
            <a:r>
              <a:rPr lang="en-US" sz="2000" dirty="0" smtClean="0">
                <a:sym typeface="Symbol"/>
              </a:rPr>
              <a:t>  	=  (</a:t>
            </a:r>
            <a:r>
              <a:rPr lang="en-US" sz="2000" dirty="0" err="1" smtClean="0">
                <a:sym typeface="Symbol"/>
              </a:rPr>
              <a:t>n</a:t>
            </a:r>
            <a:r>
              <a:rPr lang="en-US" sz="2000" baseline="-25000" dirty="0" err="1" smtClean="0">
                <a:sym typeface="Symbol"/>
              </a:rPr>
              <a:t>x</a:t>
            </a:r>
            <a:r>
              <a:rPr lang="en-US" sz="2000" dirty="0" smtClean="0">
                <a:sym typeface="Symbol"/>
              </a:rPr>
              <a:t>,  </a:t>
            </a:r>
            <a:r>
              <a:rPr lang="en-US" sz="2000" dirty="0" err="1" smtClean="0">
                <a:sym typeface="Symbol"/>
              </a:rPr>
              <a:t>n</a:t>
            </a:r>
            <a:r>
              <a:rPr lang="en-US" sz="2000" baseline="-25000" dirty="0" err="1" smtClean="0">
                <a:sym typeface="Symbol"/>
              </a:rPr>
              <a:t>y</a:t>
            </a:r>
            <a:r>
              <a:rPr lang="en-US" sz="2000" dirty="0" smtClean="0">
                <a:sym typeface="Symbol"/>
              </a:rPr>
              <a:t>,  </a:t>
            </a:r>
            <a:r>
              <a:rPr lang="en-US" sz="2000" dirty="0" err="1" smtClean="0">
                <a:sym typeface="Symbol"/>
              </a:rPr>
              <a:t>n</a:t>
            </a:r>
            <a:r>
              <a:rPr lang="en-US" sz="2000" baseline="-25000" dirty="0" err="1" smtClean="0">
                <a:sym typeface="Symbol"/>
              </a:rPr>
              <a:t>z</a:t>
            </a:r>
            <a:r>
              <a:rPr lang="en-US" sz="2000" dirty="0" smtClean="0">
                <a:sym typeface="Symbol"/>
              </a:rPr>
              <a:t>)</a:t>
            </a:r>
          </a:p>
          <a:p>
            <a:pPr marL="446088" lvl="1" indent="0">
              <a:buNone/>
            </a:pPr>
            <a:r>
              <a:rPr lang="en-US" sz="2000" dirty="0">
                <a:sym typeface="Symbol"/>
              </a:rPr>
              <a:t>	</a:t>
            </a:r>
            <a:r>
              <a:rPr lang="en-US" sz="2000" dirty="0" smtClean="0">
                <a:sym typeface="Symbol"/>
              </a:rPr>
              <a:t>=  (</a:t>
            </a:r>
            <a:r>
              <a:rPr lang="en-US" sz="2000" dirty="0" err="1" smtClean="0">
                <a:sym typeface="Symbol"/>
              </a:rPr>
              <a:t>a</a:t>
            </a:r>
            <a:r>
              <a:rPr lang="en-US" sz="2000" baseline="-25000" dirty="0" err="1" smtClean="0">
                <a:sym typeface="Symbol"/>
              </a:rPr>
              <a:t>y</a:t>
            </a:r>
            <a:r>
              <a:rPr lang="en-US" sz="2000" dirty="0" err="1" smtClean="0">
                <a:sym typeface="Symbol"/>
              </a:rPr>
              <a:t>b</a:t>
            </a:r>
            <a:r>
              <a:rPr lang="en-US" sz="2000" baseline="-25000" dirty="0" err="1" smtClean="0">
                <a:sym typeface="Symbol"/>
              </a:rPr>
              <a:t>z</a:t>
            </a:r>
            <a:r>
              <a:rPr lang="en-US" sz="2000" baseline="-25000" dirty="0" smtClean="0">
                <a:sym typeface="Symbol"/>
              </a:rPr>
              <a:t> </a:t>
            </a:r>
            <a:r>
              <a:rPr lang="en-US" sz="2000" dirty="0" smtClean="0">
                <a:sym typeface="Symbol"/>
              </a:rPr>
              <a:t>– </a:t>
            </a:r>
            <a:r>
              <a:rPr lang="en-US" sz="2000" dirty="0" err="1" smtClean="0">
                <a:sym typeface="Symbol"/>
              </a:rPr>
              <a:t>a</a:t>
            </a:r>
            <a:r>
              <a:rPr lang="en-US" sz="2000" baseline="-25000" dirty="0" err="1" smtClean="0">
                <a:sym typeface="Symbol"/>
              </a:rPr>
              <a:t>z</a:t>
            </a:r>
            <a:r>
              <a:rPr lang="en-US" sz="2000" dirty="0" err="1" smtClean="0">
                <a:sym typeface="Symbol"/>
              </a:rPr>
              <a:t>b</a:t>
            </a:r>
            <a:r>
              <a:rPr lang="en-US" sz="2000" baseline="-25000" dirty="0" err="1" smtClean="0">
                <a:sym typeface="Symbol"/>
              </a:rPr>
              <a:t>y</a:t>
            </a:r>
            <a:r>
              <a:rPr lang="en-US" sz="2000" dirty="0">
                <a:sym typeface="Symbol"/>
              </a:rPr>
              <a:t> </a:t>
            </a:r>
            <a:r>
              <a:rPr lang="en-US" sz="2000" dirty="0" smtClean="0">
                <a:sym typeface="Symbol"/>
              </a:rPr>
              <a:t>,   </a:t>
            </a:r>
            <a:r>
              <a:rPr lang="en-US" sz="2000" dirty="0" err="1" smtClean="0">
                <a:sym typeface="Symbol"/>
              </a:rPr>
              <a:t>a</a:t>
            </a:r>
            <a:r>
              <a:rPr lang="en-US" sz="2000" baseline="-25000" dirty="0" err="1" smtClean="0">
                <a:sym typeface="Symbol"/>
              </a:rPr>
              <a:t>z</a:t>
            </a:r>
            <a:r>
              <a:rPr lang="en-US" sz="2000" dirty="0" err="1" smtClean="0">
                <a:sym typeface="Symbol"/>
              </a:rPr>
              <a:t>b</a:t>
            </a:r>
            <a:r>
              <a:rPr lang="en-US" sz="2000" baseline="-25000" dirty="0" err="1" smtClean="0">
                <a:sym typeface="Symbol"/>
              </a:rPr>
              <a:t>x</a:t>
            </a:r>
            <a:r>
              <a:rPr lang="en-US" sz="2000" baseline="-25000" dirty="0" smtClean="0">
                <a:sym typeface="Symbol"/>
              </a:rPr>
              <a:t> </a:t>
            </a:r>
            <a:r>
              <a:rPr lang="en-US" sz="2000" dirty="0" smtClean="0">
                <a:sym typeface="Symbol"/>
              </a:rPr>
              <a:t>– </a:t>
            </a:r>
            <a:r>
              <a:rPr lang="en-US" sz="2000" dirty="0" err="1" smtClean="0">
                <a:sym typeface="Symbol"/>
              </a:rPr>
              <a:t>a</a:t>
            </a:r>
            <a:r>
              <a:rPr lang="en-US" sz="2000" baseline="-25000" dirty="0" err="1" smtClean="0">
                <a:sym typeface="Symbol"/>
              </a:rPr>
              <a:t>x</a:t>
            </a:r>
            <a:r>
              <a:rPr lang="en-US" sz="2000" dirty="0" err="1" smtClean="0">
                <a:sym typeface="Symbol"/>
              </a:rPr>
              <a:t>b</a:t>
            </a:r>
            <a:r>
              <a:rPr lang="en-US" sz="2000" baseline="-25000" dirty="0" err="1" smtClean="0">
                <a:sym typeface="Symbol"/>
              </a:rPr>
              <a:t>z</a:t>
            </a:r>
            <a:r>
              <a:rPr lang="en-US" sz="2000" baseline="-25000" dirty="0">
                <a:sym typeface="Symbol"/>
              </a:rPr>
              <a:t> </a:t>
            </a:r>
            <a:r>
              <a:rPr lang="en-US" sz="2000" dirty="0" smtClean="0">
                <a:sym typeface="Symbol"/>
              </a:rPr>
              <a:t>,</a:t>
            </a:r>
            <a:r>
              <a:rPr lang="en-US" sz="2000" baseline="-25000" dirty="0" smtClean="0">
                <a:sym typeface="Symbol"/>
              </a:rPr>
              <a:t>   </a:t>
            </a:r>
            <a:r>
              <a:rPr lang="en-US" sz="2000" dirty="0" err="1" smtClean="0">
                <a:sym typeface="Symbol"/>
              </a:rPr>
              <a:t>a</a:t>
            </a:r>
            <a:r>
              <a:rPr lang="en-US" sz="2000" baseline="-25000" dirty="0" err="1" smtClean="0">
                <a:sym typeface="Symbol"/>
              </a:rPr>
              <a:t>x</a:t>
            </a:r>
            <a:r>
              <a:rPr lang="en-US" sz="2000" dirty="0" err="1" smtClean="0">
                <a:sym typeface="Symbol"/>
              </a:rPr>
              <a:t>b</a:t>
            </a:r>
            <a:r>
              <a:rPr lang="en-US" sz="2000" baseline="-25000" dirty="0" err="1" smtClean="0">
                <a:sym typeface="Symbol"/>
              </a:rPr>
              <a:t>y</a:t>
            </a:r>
            <a:r>
              <a:rPr lang="en-US" sz="2000" baseline="-25000" dirty="0" smtClean="0">
                <a:sym typeface="Symbol"/>
              </a:rPr>
              <a:t> </a:t>
            </a:r>
            <a:r>
              <a:rPr lang="en-US" sz="2000" dirty="0" smtClean="0">
                <a:sym typeface="Symbol"/>
              </a:rPr>
              <a:t>– </a:t>
            </a:r>
            <a:r>
              <a:rPr lang="en-US" sz="2000" dirty="0" err="1" smtClean="0">
                <a:sym typeface="Symbol"/>
              </a:rPr>
              <a:t>a</a:t>
            </a:r>
            <a:r>
              <a:rPr lang="en-US" sz="2000" baseline="-25000" dirty="0" err="1" smtClean="0">
                <a:sym typeface="Symbol"/>
              </a:rPr>
              <a:t>y</a:t>
            </a:r>
            <a:r>
              <a:rPr lang="en-US" sz="2000" dirty="0" err="1" smtClean="0">
                <a:sym typeface="Symbol"/>
              </a:rPr>
              <a:t>b</a:t>
            </a:r>
            <a:r>
              <a:rPr lang="en-US" sz="2000" baseline="-25000" dirty="0" err="1" smtClean="0">
                <a:sym typeface="Symbol"/>
              </a:rPr>
              <a:t>x</a:t>
            </a:r>
            <a:r>
              <a:rPr lang="en-US" sz="2000" baseline="-25000" dirty="0" smtClean="0">
                <a:sym typeface="Symbol"/>
              </a:rPr>
              <a:t> </a:t>
            </a:r>
            <a:r>
              <a:rPr lang="en-US" sz="2000" dirty="0" smtClean="0">
                <a:sym typeface="Symbol"/>
              </a:rPr>
              <a:t>) </a:t>
            </a:r>
            <a:endParaRPr lang="en-US" sz="2000" dirty="0">
              <a:sym typeface="Symbol"/>
            </a:endParaRPr>
          </a:p>
          <a:p>
            <a:pPr marL="415925" indent="-342900">
              <a:spcBef>
                <a:spcPts val="18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>
                <a:sym typeface="Symbol"/>
              </a:rPr>
              <a:t>R</a:t>
            </a:r>
            <a:r>
              <a:rPr lang="en-US" sz="2000" dirty="0" smtClean="0">
                <a:sym typeface="Symbol"/>
              </a:rPr>
              <a:t>emove if   </a:t>
            </a:r>
          </a:p>
          <a:p>
            <a:pPr marL="854075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 err="1" smtClean="0">
                <a:sym typeface="Symbol"/>
              </a:rPr>
              <a:t>a</a:t>
            </a:r>
            <a:r>
              <a:rPr lang="en-US" sz="2000" baseline="-25000" dirty="0" err="1" smtClean="0">
                <a:sym typeface="Symbol"/>
              </a:rPr>
              <a:t>x</a:t>
            </a:r>
            <a:r>
              <a:rPr lang="en-US" sz="2000" dirty="0" err="1" smtClean="0">
                <a:sym typeface="Symbol"/>
              </a:rPr>
              <a:t>b</a:t>
            </a:r>
            <a:r>
              <a:rPr lang="en-US" sz="2000" baseline="-25000" dirty="0" err="1" smtClean="0">
                <a:sym typeface="Symbol"/>
              </a:rPr>
              <a:t>y</a:t>
            </a:r>
            <a:r>
              <a:rPr lang="en-US" sz="2000" baseline="-25000" dirty="0" smtClean="0">
                <a:sym typeface="Symbol"/>
              </a:rPr>
              <a:t> </a:t>
            </a:r>
            <a:r>
              <a:rPr lang="en-US" sz="2000" dirty="0">
                <a:sym typeface="Symbol"/>
              </a:rPr>
              <a:t>&gt;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a</a:t>
            </a:r>
            <a:r>
              <a:rPr lang="en-US" sz="2000" baseline="-25000" dirty="0" err="1" smtClean="0">
                <a:sym typeface="Symbol"/>
              </a:rPr>
              <a:t>y</a:t>
            </a:r>
            <a:r>
              <a:rPr lang="en-US" sz="2000" dirty="0" err="1" smtClean="0">
                <a:sym typeface="Symbol"/>
              </a:rPr>
              <a:t>b</a:t>
            </a:r>
            <a:r>
              <a:rPr lang="en-US" sz="2000" baseline="-25000" dirty="0" err="1" smtClean="0">
                <a:sym typeface="Symbol"/>
              </a:rPr>
              <a:t>x</a:t>
            </a:r>
            <a:r>
              <a:rPr lang="en-US" sz="2000" dirty="0" smtClean="0">
                <a:sym typeface="Symbol"/>
              </a:rPr>
              <a:t>  </a:t>
            </a:r>
          </a:p>
          <a:p>
            <a:pPr marL="44608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 smtClean="0">
                <a:sym typeface="Symbol"/>
              </a:rPr>
              <a:t>or </a:t>
            </a:r>
          </a:p>
          <a:p>
            <a:pPr marL="44608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 smtClean="0">
                <a:sym typeface="Symbol"/>
              </a:rPr>
              <a:t>(</a:t>
            </a:r>
            <a:r>
              <a:rPr lang="en-NZ" sz="2000" dirty="0" smtClean="0"/>
              <a:t>x</a:t>
            </a:r>
            <a:r>
              <a:rPr lang="en-NZ" sz="2000" baseline="-25000" dirty="0" smtClean="0"/>
              <a:t>2</a:t>
            </a:r>
            <a:r>
              <a:rPr lang="en-NZ" sz="2000" dirty="0" smtClean="0"/>
              <a:t>-x</a:t>
            </a:r>
            <a:r>
              <a:rPr lang="en-NZ" sz="2000" baseline="-25000" dirty="0" smtClean="0"/>
              <a:t>1</a:t>
            </a:r>
            <a:r>
              <a:rPr lang="en-NZ" sz="2000" dirty="0" smtClean="0"/>
              <a:t>)(y</a:t>
            </a:r>
            <a:r>
              <a:rPr lang="en-NZ" sz="2000" baseline="-25000" dirty="0" smtClean="0"/>
              <a:t>3</a:t>
            </a:r>
            <a:r>
              <a:rPr lang="en-NZ" sz="2000" dirty="0" smtClean="0"/>
              <a:t>-y</a:t>
            </a:r>
            <a:r>
              <a:rPr lang="en-NZ" sz="2000" baseline="-25000" dirty="0" smtClean="0"/>
              <a:t>2</a:t>
            </a:r>
            <a:r>
              <a:rPr lang="en-NZ" sz="2000" dirty="0" smtClean="0"/>
              <a:t>)  &gt;  (</a:t>
            </a:r>
            <a:r>
              <a:rPr lang="en-NZ" sz="2000" dirty="0"/>
              <a:t>y</a:t>
            </a:r>
            <a:r>
              <a:rPr lang="en-NZ" sz="2000" baseline="-25000" dirty="0"/>
              <a:t>2</a:t>
            </a:r>
            <a:r>
              <a:rPr lang="en-NZ" sz="2000" dirty="0"/>
              <a:t>-y</a:t>
            </a:r>
            <a:r>
              <a:rPr lang="en-NZ" sz="2000" baseline="-25000" dirty="0"/>
              <a:t>1</a:t>
            </a:r>
            <a:r>
              <a:rPr lang="en-NZ" sz="2000" dirty="0" smtClean="0"/>
              <a:t>)(</a:t>
            </a:r>
            <a:r>
              <a:rPr lang="en-NZ" sz="2000" dirty="0"/>
              <a:t>x</a:t>
            </a:r>
            <a:r>
              <a:rPr lang="en-NZ" sz="2000" baseline="-25000" dirty="0"/>
              <a:t>3</a:t>
            </a:r>
            <a:r>
              <a:rPr lang="en-NZ" sz="2000" dirty="0"/>
              <a:t>-x</a:t>
            </a:r>
            <a:r>
              <a:rPr lang="en-NZ" sz="2000" baseline="-25000" dirty="0"/>
              <a:t>2</a:t>
            </a:r>
            <a:r>
              <a:rPr lang="en-NZ" sz="2000" dirty="0" smtClean="0"/>
              <a:t>)  </a:t>
            </a:r>
            <a:endParaRPr lang="en-US" sz="2000" dirty="0" smtClean="0">
              <a:sym typeface="Symbol"/>
            </a:endParaRPr>
          </a:p>
          <a:p>
            <a:pPr marL="446088" lvl="1" indent="0">
              <a:buNone/>
            </a:pPr>
            <a:endParaRPr lang="en-NZ" sz="2000" dirty="0" smtClean="0"/>
          </a:p>
          <a:p>
            <a:pPr marL="446088" lvl="1" indent="0">
              <a:buNone/>
            </a:pPr>
            <a:endParaRPr lang="en-NZ" sz="2000" dirty="0" smtClean="0"/>
          </a:p>
          <a:p>
            <a:pPr marL="446088" lvl="1" indent="0">
              <a:buNone/>
            </a:pPr>
            <a:endParaRPr lang="en-NZ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146460" y="4128112"/>
            <a:ext cx="2342930" cy="1996479"/>
            <a:chOff x="3707904" y="1792561"/>
            <a:chExt cx="1406826" cy="1156753"/>
          </a:xfrm>
        </p:grpSpPr>
        <p:sp>
          <p:nvSpPr>
            <p:cNvPr id="5" name="Freeform 4"/>
            <p:cNvSpPr/>
            <p:nvPr/>
          </p:nvSpPr>
          <p:spPr bwMode="auto">
            <a:xfrm rot="321137" flipH="1">
              <a:off x="3707904" y="2289247"/>
              <a:ext cx="1406826" cy="660067"/>
            </a:xfrm>
            <a:custGeom>
              <a:avLst/>
              <a:gdLst>
                <a:gd name="connsiteX0" fmla="*/ 0 w 1512168"/>
                <a:gd name="connsiteY0" fmla="*/ 792088 h 792088"/>
                <a:gd name="connsiteX1" fmla="*/ 309532 w 1512168"/>
                <a:gd name="connsiteY1" fmla="*/ 0 h 792088"/>
                <a:gd name="connsiteX2" fmla="*/ 1512168 w 1512168"/>
                <a:gd name="connsiteY2" fmla="*/ 0 h 792088"/>
                <a:gd name="connsiteX3" fmla="*/ 1202636 w 1512168"/>
                <a:gd name="connsiteY3" fmla="*/ 792088 h 792088"/>
                <a:gd name="connsiteX4" fmla="*/ 0 w 1512168"/>
                <a:gd name="connsiteY4" fmla="*/ 792088 h 792088"/>
                <a:gd name="connsiteX0" fmla="*/ 0 w 1512168"/>
                <a:gd name="connsiteY0" fmla="*/ 792088 h 792088"/>
                <a:gd name="connsiteX1" fmla="*/ 432048 w 1512168"/>
                <a:gd name="connsiteY1" fmla="*/ 144016 h 792088"/>
                <a:gd name="connsiteX2" fmla="*/ 1512168 w 1512168"/>
                <a:gd name="connsiteY2" fmla="*/ 0 h 792088"/>
                <a:gd name="connsiteX3" fmla="*/ 1202636 w 1512168"/>
                <a:gd name="connsiteY3" fmla="*/ 792088 h 792088"/>
                <a:gd name="connsiteX4" fmla="*/ 0 w 1512168"/>
                <a:gd name="connsiteY4" fmla="*/ 792088 h 792088"/>
                <a:gd name="connsiteX0" fmla="*/ 0 w 1512168"/>
                <a:gd name="connsiteY0" fmla="*/ 792088 h 792088"/>
                <a:gd name="connsiteX1" fmla="*/ 432048 w 1512168"/>
                <a:gd name="connsiteY1" fmla="*/ 144016 h 792088"/>
                <a:gd name="connsiteX2" fmla="*/ 1512168 w 1512168"/>
                <a:gd name="connsiteY2" fmla="*/ 0 h 792088"/>
                <a:gd name="connsiteX3" fmla="*/ 1440160 w 1512168"/>
                <a:gd name="connsiteY3" fmla="*/ 648072 h 792088"/>
                <a:gd name="connsiteX4" fmla="*/ 0 w 1512168"/>
                <a:gd name="connsiteY4" fmla="*/ 792088 h 792088"/>
                <a:gd name="connsiteX0" fmla="*/ 0 w 1512168"/>
                <a:gd name="connsiteY0" fmla="*/ 792088 h 792088"/>
                <a:gd name="connsiteX1" fmla="*/ 432048 w 1512168"/>
                <a:gd name="connsiteY1" fmla="*/ 144016 h 792088"/>
                <a:gd name="connsiteX2" fmla="*/ 1512168 w 1512168"/>
                <a:gd name="connsiteY2" fmla="*/ 0 h 792088"/>
                <a:gd name="connsiteX3" fmla="*/ 1296144 w 1512168"/>
                <a:gd name="connsiteY3" fmla="*/ 648072 h 792088"/>
                <a:gd name="connsiteX4" fmla="*/ 0 w 1512168"/>
                <a:gd name="connsiteY4" fmla="*/ 792088 h 792088"/>
                <a:gd name="connsiteX0" fmla="*/ 0 w 1512168"/>
                <a:gd name="connsiteY0" fmla="*/ 792088 h 792088"/>
                <a:gd name="connsiteX1" fmla="*/ 360040 w 1512168"/>
                <a:gd name="connsiteY1" fmla="*/ 144016 h 792088"/>
                <a:gd name="connsiteX2" fmla="*/ 1512168 w 1512168"/>
                <a:gd name="connsiteY2" fmla="*/ 0 h 792088"/>
                <a:gd name="connsiteX3" fmla="*/ 1296144 w 1512168"/>
                <a:gd name="connsiteY3" fmla="*/ 648072 h 792088"/>
                <a:gd name="connsiteX4" fmla="*/ 0 w 1512168"/>
                <a:gd name="connsiteY4" fmla="*/ 792088 h 792088"/>
                <a:gd name="connsiteX0" fmla="*/ 0 w 1525524"/>
                <a:gd name="connsiteY0" fmla="*/ 648072 h 648072"/>
                <a:gd name="connsiteX1" fmla="*/ 360040 w 1525524"/>
                <a:gd name="connsiteY1" fmla="*/ 0 h 648072"/>
                <a:gd name="connsiteX2" fmla="*/ 1525524 w 1525524"/>
                <a:gd name="connsiteY2" fmla="*/ 172937 h 648072"/>
                <a:gd name="connsiteX3" fmla="*/ 1296144 w 1525524"/>
                <a:gd name="connsiteY3" fmla="*/ 504056 h 648072"/>
                <a:gd name="connsiteX4" fmla="*/ 0 w 1525524"/>
                <a:gd name="connsiteY4" fmla="*/ 648072 h 648072"/>
                <a:gd name="connsiteX0" fmla="*/ 0 w 1525524"/>
                <a:gd name="connsiteY0" fmla="*/ 648072 h 648072"/>
                <a:gd name="connsiteX1" fmla="*/ 360040 w 1525524"/>
                <a:gd name="connsiteY1" fmla="*/ 0 h 648072"/>
                <a:gd name="connsiteX2" fmla="*/ 1525524 w 1525524"/>
                <a:gd name="connsiteY2" fmla="*/ 172937 h 648072"/>
                <a:gd name="connsiteX3" fmla="*/ 1296144 w 1525524"/>
                <a:gd name="connsiteY3" fmla="*/ 504056 h 648072"/>
                <a:gd name="connsiteX4" fmla="*/ 0 w 1525524"/>
                <a:gd name="connsiteY4" fmla="*/ 648072 h 648072"/>
                <a:gd name="connsiteX0" fmla="*/ 0 w 1525524"/>
                <a:gd name="connsiteY0" fmla="*/ 648072 h 648072"/>
                <a:gd name="connsiteX1" fmla="*/ 360040 w 1525524"/>
                <a:gd name="connsiteY1" fmla="*/ 0 h 648072"/>
                <a:gd name="connsiteX2" fmla="*/ 1525524 w 1525524"/>
                <a:gd name="connsiteY2" fmla="*/ 172937 h 648072"/>
                <a:gd name="connsiteX3" fmla="*/ 0 w 1525524"/>
                <a:gd name="connsiteY3" fmla="*/ 648072 h 648072"/>
                <a:gd name="connsiteX0" fmla="*/ 0 w 1397497"/>
                <a:gd name="connsiteY0" fmla="*/ 660067 h 660067"/>
                <a:gd name="connsiteX1" fmla="*/ 232013 w 1397497"/>
                <a:gd name="connsiteY1" fmla="*/ 0 h 660067"/>
                <a:gd name="connsiteX2" fmla="*/ 1397497 w 1397497"/>
                <a:gd name="connsiteY2" fmla="*/ 172937 h 660067"/>
                <a:gd name="connsiteX3" fmla="*/ 0 w 1397497"/>
                <a:gd name="connsiteY3" fmla="*/ 660067 h 660067"/>
                <a:gd name="connsiteX0" fmla="*/ 0 w 1406826"/>
                <a:gd name="connsiteY0" fmla="*/ 660067 h 660067"/>
                <a:gd name="connsiteX1" fmla="*/ 232013 w 1406826"/>
                <a:gd name="connsiteY1" fmla="*/ 0 h 660067"/>
                <a:gd name="connsiteX2" fmla="*/ 1406826 w 1406826"/>
                <a:gd name="connsiteY2" fmla="*/ 73361 h 660067"/>
                <a:gd name="connsiteX3" fmla="*/ 0 w 1406826"/>
                <a:gd name="connsiteY3" fmla="*/ 660067 h 66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6826" h="660067">
                  <a:moveTo>
                    <a:pt x="0" y="660067"/>
                  </a:moveTo>
                  <a:lnTo>
                    <a:pt x="232013" y="0"/>
                  </a:lnTo>
                  <a:lnTo>
                    <a:pt x="1406826" y="73361"/>
                  </a:lnTo>
                  <a:lnTo>
                    <a:pt x="0" y="660067"/>
                  </a:lnTo>
                  <a:close/>
                </a:path>
              </a:pathLst>
            </a:cu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 rot="5400000" flipH="1" flipV="1">
              <a:off x="4313600" y="1936577"/>
              <a:ext cx="720080" cy="432048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4511070" y="2412951"/>
              <a:ext cx="91058" cy="62483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rot="5400000">
              <a:off x="4534263" y="2495675"/>
              <a:ext cx="85725" cy="50006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cxnSp>
        <p:nvCxnSpPr>
          <p:cNvPr id="15" name="Straight Arrow Connector 14"/>
          <p:cNvCxnSpPr/>
          <p:nvPr/>
        </p:nvCxnSpPr>
        <p:spPr bwMode="auto">
          <a:xfrm>
            <a:off x="4098434" y="5091007"/>
            <a:ext cx="2280274" cy="126029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6262075" y="5018999"/>
            <a:ext cx="302724" cy="121238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624579" y="5889466"/>
            <a:ext cx="2523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2000" b="1" dirty="0" smtClean="0"/>
              <a:t>a  </a:t>
            </a:r>
            <a:r>
              <a:rPr lang="en-NZ" sz="2000" dirty="0" smtClean="0"/>
              <a:t>= (</a:t>
            </a:r>
            <a:r>
              <a:rPr lang="en-NZ" sz="2000" dirty="0" err="1" smtClean="0"/>
              <a:t>a</a:t>
            </a:r>
            <a:r>
              <a:rPr lang="en-NZ" sz="2000" baseline="-25000" dirty="0" err="1"/>
              <a:t>x</a:t>
            </a:r>
            <a:r>
              <a:rPr lang="en-NZ" sz="2000" dirty="0" smtClean="0"/>
              <a:t>, a</a:t>
            </a:r>
            <a:r>
              <a:rPr lang="en-NZ" sz="2000" baseline="-25000" dirty="0"/>
              <a:t>y</a:t>
            </a:r>
            <a:r>
              <a:rPr lang="en-NZ" sz="2000" dirty="0" smtClean="0"/>
              <a:t>, </a:t>
            </a:r>
            <a:r>
              <a:rPr lang="en-NZ" sz="2000" dirty="0" err="1" smtClean="0"/>
              <a:t>a</a:t>
            </a:r>
            <a:r>
              <a:rPr lang="en-NZ" sz="2000" baseline="-25000" dirty="0" err="1"/>
              <a:t>z</a:t>
            </a:r>
            <a:r>
              <a:rPr lang="en-NZ" sz="2000" dirty="0" smtClean="0"/>
              <a:t>)  =      </a:t>
            </a:r>
          </a:p>
          <a:p>
            <a:pPr algn="ctr"/>
            <a:r>
              <a:rPr lang="en-NZ" sz="2000" dirty="0" smtClean="0"/>
              <a:t>(x</a:t>
            </a:r>
            <a:r>
              <a:rPr lang="en-NZ" sz="2000" baseline="-25000" dirty="0" smtClean="0"/>
              <a:t>2</a:t>
            </a:r>
            <a:r>
              <a:rPr lang="en-NZ" sz="2000" dirty="0" smtClean="0"/>
              <a:t>-x</a:t>
            </a:r>
            <a:r>
              <a:rPr lang="en-NZ" sz="2000" baseline="-25000" dirty="0" smtClean="0"/>
              <a:t>1</a:t>
            </a:r>
            <a:r>
              <a:rPr lang="en-NZ" sz="2000" dirty="0" smtClean="0"/>
              <a:t>, y</a:t>
            </a:r>
            <a:r>
              <a:rPr lang="en-NZ" sz="2000" baseline="-25000" dirty="0" smtClean="0"/>
              <a:t>2</a:t>
            </a:r>
            <a:r>
              <a:rPr lang="en-NZ" sz="2000" dirty="0" smtClean="0"/>
              <a:t>-y</a:t>
            </a:r>
            <a:r>
              <a:rPr lang="en-NZ" sz="2000" baseline="-25000" dirty="0" smtClean="0"/>
              <a:t>1</a:t>
            </a:r>
            <a:r>
              <a:rPr lang="en-NZ" sz="2000" dirty="0" smtClean="0"/>
              <a:t>, z</a:t>
            </a:r>
            <a:r>
              <a:rPr lang="en-NZ" sz="2000" baseline="-25000" dirty="0" smtClean="0"/>
              <a:t>2</a:t>
            </a:r>
            <a:r>
              <a:rPr lang="en-NZ" sz="2000" dirty="0" smtClean="0"/>
              <a:t>-z</a:t>
            </a:r>
            <a:r>
              <a:rPr lang="en-NZ" sz="2000" baseline="-25000" dirty="0" smtClean="0"/>
              <a:t>1</a:t>
            </a:r>
            <a:r>
              <a:rPr lang="en-NZ" sz="2000" dirty="0" smtClean="0"/>
              <a:t>)</a:t>
            </a:r>
            <a:endParaRPr lang="en-NZ" dirty="0"/>
          </a:p>
        </p:txBody>
      </p:sp>
      <p:sp>
        <p:nvSpPr>
          <p:cNvPr id="19" name="TextBox 18"/>
          <p:cNvSpPr txBox="1"/>
          <p:nvPr/>
        </p:nvSpPr>
        <p:spPr>
          <a:xfrm>
            <a:off x="6489390" y="5091007"/>
            <a:ext cx="2440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smtClean="0"/>
              <a:t>b</a:t>
            </a:r>
            <a:r>
              <a:rPr lang="en-NZ" sz="2000" dirty="0" smtClean="0"/>
              <a:t> =  (</a:t>
            </a:r>
            <a:r>
              <a:rPr lang="en-NZ" sz="2000" dirty="0" err="1" smtClean="0"/>
              <a:t>b</a:t>
            </a:r>
            <a:r>
              <a:rPr lang="en-NZ" sz="2000" baseline="-25000" dirty="0" err="1"/>
              <a:t>x</a:t>
            </a:r>
            <a:r>
              <a:rPr lang="en-NZ" sz="2000" dirty="0" smtClean="0"/>
              <a:t>, b</a:t>
            </a:r>
            <a:r>
              <a:rPr lang="en-NZ" sz="2000" baseline="-25000" dirty="0"/>
              <a:t>y</a:t>
            </a:r>
            <a:r>
              <a:rPr lang="en-NZ" sz="2000" dirty="0" smtClean="0"/>
              <a:t>, </a:t>
            </a:r>
            <a:r>
              <a:rPr lang="en-NZ" sz="2000" dirty="0" err="1" smtClean="0"/>
              <a:t>b</a:t>
            </a:r>
            <a:r>
              <a:rPr lang="en-NZ" sz="2000" baseline="-25000" dirty="0" err="1"/>
              <a:t>z</a:t>
            </a:r>
            <a:r>
              <a:rPr lang="en-NZ" sz="2000" dirty="0" smtClean="0"/>
              <a:t>)  =</a:t>
            </a:r>
          </a:p>
          <a:p>
            <a:r>
              <a:rPr lang="en-NZ" sz="2000" dirty="0"/>
              <a:t> </a:t>
            </a:r>
            <a:r>
              <a:rPr lang="en-NZ" sz="2000" dirty="0" smtClean="0"/>
              <a:t>(x</a:t>
            </a:r>
            <a:r>
              <a:rPr lang="en-NZ" sz="2000" baseline="-25000" dirty="0" smtClean="0"/>
              <a:t>3</a:t>
            </a:r>
            <a:r>
              <a:rPr lang="en-NZ" sz="2000" dirty="0" smtClean="0"/>
              <a:t>-x</a:t>
            </a:r>
            <a:r>
              <a:rPr lang="en-NZ" sz="2000" baseline="-25000" dirty="0" smtClean="0"/>
              <a:t>2</a:t>
            </a:r>
            <a:r>
              <a:rPr lang="en-NZ" sz="2000" dirty="0" smtClean="0"/>
              <a:t>, y</a:t>
            </a:r>
            <a:r>
              <a:rPr lang="en-NZ" sz="2000" baseline="-25000" dirty="0" smtClean="0"/>
              <a:t>3</a:t>
            </a:r>
            <a:r>
              <a:rPr lang="en-NZ" sz="2000" dirty="0" smtClean="0"/>
              <a:t>-y</a:t>
            </a:r>
            <a:r>
              <a:rPr lang="en-NZ" sz="2000" baseline="-25000" dirty="0" smtClean="0"/>
              <a:t>2</a:t>
            </a:r>
            <a:r>
              <a:rPr lang="en-NZ" sz="2000" dirty="0" smtClean="0"/>
              <a:t>,  z</a:t>
            </a:r>
            <a:r>
              <a:rPr lang="en-NZ" sz="2000" baseline="-25000" dirty="0"/>
              <a:t>3</a:t>
            </a:r>
            <a:r>
              <a:rPr lang="en-NZ" sz="2000" dirty="0" smtClean="0"/>
              <a:t>-z</a:t>
            </a:r>
            <a:r>
              <a:rPr lang="en-NZ" sz="2000" baseline="-25000" dirty="0"/>
              <a:t>2</a:t>
            </a:r>
            <a:r>
              <a:rPr lang="en-NZ" sz="2000" dirty="0" smtClean="0"/>
              <a:t> 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3743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 bwMode="auto">
          <a:xfrm>
            <a:off x="1043608" y="3847085"/>
            <a:ext cx="5688632" cy="518019"/>
          </a:xfrm>
          <a:custGeom>
            <a:avLst/>
            <a:gdLst>
              <a:gd name="connsiteX0" fmla="*/ 133815 w 2185640"/>
              <a:gd name="connsiteY0" fmla="*/ 22303 h 390293"/>
              <a:gd name="connsiteX1" fmla="*/ 0 w 2185640"/>
              <a:gd name="connsiteY1" fmla="*/ 267630 h 390293"/>
              <a:gd name="connsiteX2" fmla="*/ 122664 w 2185640"/>
              <a:gd name="connsiteY2" fmla="*/ 390293 h 390293"/>
              <a:gd name="connsiteX3" fmla="*/ 2062976 w 2185640"/>
              <a:gd name="connsiteY3" fmla="*/ 390293 h 390293"/>
              <a:gd name="connsiteX4" fmla="*/ 2185640 w 2185640"/>
              <a:gd name="connsiteY4" fmla="*/ 167269 h 390293"/>
              <a:gd name="connsiteX5" fmla="*/ 1984918 w 2185640"/>
              <a:gd name="connsiteY5" fmla="*/ 0 h 390293"/>
              <a:gd name="connsiteX6" fmla="*/ 133815 w 2185640"/>
              <a:gd name="connsiteY6" fmla="*/ 22303 h 390293"/>
              <a:gd name="connsiteX0" fmla="*/ 113308 w 2185640"/>
              <a:gd name="connsiteY0" fmla="*/ 14229 h 390293"/>
              <a:gd name="connsiteX1" fmla="*/ 0 w 2185640"/>
              <a:gd name="connsiteY1" fmla="*/ 267630 h 390293"/>
              <a:gd name="connsiteX2" fmla="*/ 122664 w 2185640"/>
              <a:gd name="connsiteY2" fmla="*/ 390293 h 390293"/>
              <a:gd name="connsiteX3" fmla="*/ 2062976 w 2185640"/>
              <a:gd name="connsiteY3" fmla="*/ 390293 h 390293"/>
              <a:gd name="connsiteX4" fmla="*/ 2185640 w 2185640"/>
              <a:gd name="connsiteY4" fmla="*/ 167269 h 390293"/>
              <a:gd name="connsiteX5" fmla="*/ 1984918 w 2185640"/>
              <a:gd name="connsiteY5" fmla="*/ 0 h 390293"/>
              <a:gd name="connsiteX6" fmla="*/ 113308 w 2185640"/>
              <a:gd name="connsiteY6" fmla="*/ 14229 h 390293"/>
              <a:gd name="connsiteX0" fmla="*/ 330820 w 2403152"/>
              <a:gd name="connsiteY0" fmla="*/ 44605 h 420669"/>
              <a:gd name="connsiteX1" fmla="*/ 217512 w 2403152"/>
              <a:gd name="connsiteY1" fmla="*/ 298006 h 420669"/>
              <a:gd name="connsiteX2" fmla="*/ 340176 w 2403152"/>
              <a:gd name="connsiteY2" fmla="*/ 420669 h 420669"/>
              <a:gd name="connsiteX3" fmla="*/ 2280488 w 2403152"/>
              <a:gd name="connsiteY3" fmla="*/ 420669 h 420669"/>
              <a:gd name="connsiteX4" fmla="*/ 2403152 w 2403152"/>
              <a:gd name="connsiteY4" fmla="*/ 197645 h 420669"/>
              <a:gd name="connsiteX5" fmla="*/ 2202430 w 2403152"/>
              <a:gd name="connsiteY5" fmla="*/ 30376 h 420669"/>
              <a:gd name="connsiteX6" fmla="*/ 330820 w 2403152"/>
              <a:gd name="connsiteY6" fmla="*/ 44605 h 420669"/>
              <a:gd name="connsiteX0" fmla="*/ 334473 w 2406805"/>
              <a:gd name="connsiteY0" fmla="*/ 44605 h 457840"/>
              <a:gd name="connsiteX1" fmla="*/ 221165 w 2406805"/>
              <a:gd name="connsiteY1" fmla="*/ 298006 h 457840"/>
              <a:gd name="connsiteX2" fmla="*/ 343829 w 2406805"/>
              <a:gd name="connsiteY2" fmla="*/ 420669 h 457840"/>
              <a:gd name="connsiteX3" fmla="*/ 2284141 w 2406805"/>
              <a:gd name="connsiteY3" fmla="*/ 420669 h 457840"/>
              <a:gd name="connsiteX4" fmla="*/ 2406805 w 2406805"/>
              <a:gd name="connsiteY4" fmla="*/ 197645 h 457840"/>
              <a:gd name="connsiteX5" fmla="*/ 2206083 w 2406805"/>
              <a:gd name="connsiteY5" fmla="*/ 30376 h 457840"/>
              <a:gd name="connsiteX6" fmla="*/ 334473 w 2406805"/>
              <a:gd name="connsiteY6" fmla="*/ 44605 h 457840"/>
              <a:gd name="connsiteX0" fmla="*/ 315588 w 2387920"/>
              <a:gd name="connsiteY0" fmla="*/ 65049 h 478284"/>
              <a:gd name="connsiteX1" fmla="*/ 324944 w 2387920"/>
              <a:gd name="connsiteY1" fmla="*/ 441113 h 478284"/>
              <a:gd name="connsiteX2" fmla="*/ 2265256 w 2387920"/>
              <a:gd name="connsiteY2" fmla="*/ 441113 h 478284"/>
              <a:gd name="connsiteX3" fmla="*/ 2387920 w 2387920"/>
              <a:gd name="connsiteY3" fmla="*/ 218089 h 478284"/>
              <a:gd name="connsiteX4" fmla="*/ 2187198 w 2387920"/>
              <a:gd name="connsiteY4" fmla="*/ 50820 h 478284"/>
              <a:gd name="connsiteX5" fmla="*/ 315588 w 2387920"/>
              <a:gd name="connsiteY5" fmla="*/ 65049 h 478284"/>
              <a:gd name="connsiteX0" fmla="*/ 315588 w 2532587"/>
              <a:gd name="connsiteY0" fmla="*/ 65049 h 478284"/>
              <a:gd name="connsiteX1" fmla="*/ 324944 w 2532587"/>
              <a:gd name="connsiteY1" fmla="*/ 441113 h 478284"/>
              <a:gd name="connsiteX2" fmla="*/ 2265256 w 2532587"/>
              <a:gd name="connsiteY2" fmla="*/ 441113 h 478284"/>
              <a:gd name="connsiteX3" fmla="*/ 2387920 w 2532587"/>
              <a:gd name="connsiteY3" fmla="*/ 218089 h 478284"/>
              <a:gd name="connsiteX4" fmla="*/ 2187198 w 2532587"/>
              <a:gd name="connsiteY4" fmla="*/ 50820 h 478284"/>
              <a:gd name="connsiteX5" fmla="*/ 315588 w 2532587"/>
              <a:gd name="connsiteY5" fmla="*/ 65049 h 478284"/>
              <a:gd name="connsiteX0" fmla="*/ 315588 w 2609085"/>
              <a:gd name="connsiteY0" fmla="*/ 65049 h 478284"/>
              <a:gd name="connsiteX1" fmla="*/ 324944 w 2609085"/>
              <a:gd name="connsiteY1" fmla="*/ 441113 h 478284"/>
              <a:gd name="connsiteX2" fmla="*/ 2265256 w 2609085"/>
              <a:gd name="connsiteY2" fmla="*/ 441113 h 478284"/>
              <a:gd name="connsiteX3" fmla="*/ 2387920 w 2609085"/>
              <a:gd name="connsiteY3" fmla="*/ 218089 h 478284"/>
              <a:gd name="connsiteX4" fmla="*/ 2187198 w 2609085"/>
              <a:gd name="connsiteY4" fmla="*/ 50820 h 478284"/>
              <a:gd name="connsiteX5" fmla="*/ 315588 w 2609085"/>
              <a:gd name="connsiteY5" fmla="*/ 65049 h 478284"/>
              <a:gd name="connsiteX0" fmla="*/ 315588 w 2623737"/>
              <a:gd name="connsiteY0" fmla="*/ 65049 h 479788"/>
              <a:gd name="connsiteX1" fmla="*/ 324944 w 2623737"/>
              <a:gd name="connsiteY1" fmla="*/ 441113 h 479788"/>
              <a:gd name="connsiteX2" fmla="*/ 2265256 w 2623737"/>
              <a:gd name="connsiteY2" fmla="*/ 441113 h 479788"/>
              <a:gd name="connsiteX3" fmla="*/ 2475828 w 2623737"/>
              <a:gd name="connsiteY3" fmla="*/ 209064 h 479788"/>
              <a:gd name="connsiteX4" fmla="*/ 2187198 w 2623737"/>
              <a:gd name="connsiteY4" fmla="*/ 50820 h 479788"/>
              <a:gd name="connsiteX5" fmla="*/ 315588 w 2623737"/>
              <a:gd name="connsiteY5" fmla="*/ 65049 h 479788"/>
              <a:gd name="connsiteX0" fmla="*/ 315588 w 2623737"/>
              <a:gd name="connsiteY0" fmla="*/ 65049 h 479788"/>
              <a:gd name="connsiteX1" fmla="*/ 324944 w 2623737"/>
              <a:gd name="connsiteY1" fmla="*/ 441113 h 479788"/>
              <a:gd name="connsiteX2" fmla="*/ 2265256 w 2623737"/>
              <a:gd name="connsiteY2" fmla="*/ 441113 h 479788"/>
              <a:gd name="connsiteX3" fmla="*/ 2475828 w 2623737"/>
              <a:gd name="connsiteY3" fmla="*/ 209064 h 479788"/>
              <a:gd name="connsiteX4" fmla="*/ 2187198 w 2623737"/>
              <a:gd name="connsiteY4" fmla="*/ 50820 h 479788"/>
              <a:gd name="connsiteX5" fmla="*/ 315588 w 2623737"/>
              <a:gd name="connsiteY5" fmla="*/ 65049 h 479788"/>
              <a:gd name="connsiteX0" fmla="*/ 315588 w 2623737"/>
              <a:gd name="connsiteY0" fmla="*/ 123884 h 550624"/>
              <a:gd name="connsiteX1" fmla="*/ 324944 w 2623737"/>
              <a:gd name="connsiteY1" fmla="*/ 499948 h 550624"/>
              <a:gd name="connsiteX2" fmla="*/ 2265256 w 2623737"/>
              <a:gd name="connsiteY2" fmla="*/ 499948 h 550624"/>
              <a:gd name="connsiteX3" fmla="*/ 2475828 w 2623737"/>
              <a:gd name="connsiteY3" fmla="*/ 195891 h 550624"/>
              <a:gd name="connsiteX4" fmla="*/ 2187198 w 2623737"/>
              <a:gd name="connsiteY4" fmla="*/ 109655 h 550624"/>
              <a:gd name="connsiteX5" fmla="*/ 315588 w 2623737"/>
              <a:gd name="connsiteY5" fmla="*/ 123884 h 550624"/>
              <a:gd name="connsiteX0" fmla="*/ 315588 w 2623737"/>
              <a:gd name="connsiteY0" fmla="*/ 123884 h 550624"/>
              <a:gd name="connsiteX1" fmla="*/ 324944 w 2623737"/>
              <a:gd name="connsiteY1" fmla="*/ 499948 h 550624"/>
              <a:gd name="connsiteX2" fmla="*/ 2265256 w 2623737"/>
              <a:gd name="connsiteY2" fmla="*/ 499948 h 550624"/>
              <a:gd name="connsiteX3" fmla="*/ 2475828 w 2623737"/>
              <a:gd name="connsiteY3" fmla="*/ 195891 h 550624"/>
              <a:gd name="connsiteX4" fmla="*/ 2187198 w 2623737"/>
              <a:gd name="connsiteY4" fmla="*/ 109655 h 550624"/>
              <a:gd name="connsiteX5" fmla="*/ 315588 w 2623737"/>
              <a:gd name="connsiteY5" fmla="*/ 123884 h 550624"/>
              <a:gd name="connsiteX0" fmla="*/ 315588 w 2623737"/>
              <a:gd name="connsiteY0" fmla="*/ 65049 h 491789"/>
              <a:gd name="connsiteX1" fmla="*/ 324944 w 2623737"/>
              <a:gd name="connsiteY1" fmla="*/ 441113 h 491789"/>
              <a:gd name="connsiteX2" fmla="*/ 2265256 w 2623737"/>
              <a:gd name="connsiteY2" fmla="*/ 441113 h 491789"/>
              <a:gd name="connsiteX3" fmla="*/ 2475828 w 2623737"/>
              <a:gd name="connsiteY3" fmla="*/ 137056 h 491789"/>
              <a:gd name="connsiteX4" fmla="*/ 2187198 w 2623737"/>
              <a:gd name="connsiteY4" fmla="*/ 50820 h 491789"/>
              <a:gd name="connsiteX5" fmla="*/ 315588 w 2623737"/>
              <a:gd name="connsiteY5" fmla="*/ 65049 h 491789"/>
              <a:gd name="connsiteX0" fmla="*/ 315588 w 2575632"/>
              <a:gd name="connsiteY0" fmla="*/ 76906 h 518019"/>
              <a:gd name="connsiteX1" fmla="*/ 324944 w 2575632"/>
              <a:gd name="connsiteY1" fmla="*/ 452970 h 518019"/>
              <a:gd name="connsiteX2" fmla="*/ 2265256 w 2575632"/>
              <a:gd name="connsiteY2" fmla="*/ 452970 h 518019"/>
              <a:gd name="connsiteX3" fmla="*/ 2187198 w 2575632"/>
              <a:gd name="connsiteY3" fmla="*/ 62677 h 518019"/>
              <a:gd name="connsiteX4" fmla="*/ 315588 w 2575632"/>
              <a:gd name="connsiteY4" fmla="*/ 76906 h 518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5632" h="518019">
                <a:moveTo>
                  <a:pt x="315588" y="76906"/>
                </a:moveTo>
                <a:cubicBezTo>
                  <a:pt x="5212" y="141955"/>
                  <a:pt x="0" y="390293"/>
                  <a:pt x="324944" y="452970"/>
                </a:cubicBezTo>
                <a:cubicBezTo>
                  <a:pt x="668773" y="473414"/>
                  <a:pt x="1954880" y="518019"/>
                  <a:pt x="2265256" y="452970"/>
                </a:cubicBezTo>
                <a:cubicBezTo>
                  <a:pt x="2575632" y="387921"/>
                  <a:pt x="2512142" y="125354"/>
                  <a:pt x="2187198" y="62677"/>
                </a:cubicBezTo>
                <a:cubicBezTo>
                  <a:pt x="1862254" y="0"/>
                  <a:pt x="625964" y="11857"/>
                  <a:pt x="315588" y="76906"/>
                </a:cubicBezTo>
                <a:close/>
              </a:path>
            </a:pathLst>
          </a:custGeom>
          <a:solidFill>
            <a:srgbClr val="FFFFCC"/>
          </a:solidFill>
          <a:ln w="19050" cap="flat" cmpd="sng" algn="ctr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41" name="Freeform 40"/>
          <p:cNvSpPr/>
          <p:nvPr/>
        </p:nvSpPr>
        <p:spPr bwMode="auto">
          <a:xfrm>
            <a:off x="1363624" y="4909907"/>
            <a:ext cx="4936568" cy="571321"/>
          </a:xfrm>
          <a:custGeom>
            <a:avLst/>
            <a:gdLst>
              <a:gd name="connsiteX0" fmla="*/ 133815 w 2185640"/>
              <a:gd name="connsiteY0" fmla="*/ 22303 h 390293"/>
              <a:gd name="connsiteX1" fmla="*/ 0 w 2185640"/>
              <a:gd name="connsiteY1" fmla="*/ 267630 h 390293"/>
              <a:gd name="connsiteX2" fmla="*/ 122664 w 2185640"/>
              <a:gd name="connsiteY2" fmla="*/ 390293 h 390293"/>
              <a:gd name="connsiteX3" fmla="*/ 2062976 w 2185640"/>
              <a:gd name="connsiteY3" fmla="*/ 390293 h 390293"/>
              <a:gd name="connsiteX4" fmla="*/ 2185640 w 2185640"/>
              <a:gd name="connsiteY4" fmla="*/ 167269 h 390293"/>
              <a:gd name="connsiteX5" fmla="*/ 1984918 w 2185640"/>
              <a:gd name="connsiteY5" fmla="*/ 0 h 390293"/>
              <a:gd name="connsiteX6" fmla="*/ 133815 w 2185640"/>
              <a:gd name="connsiteY6" fmla="*/ 22303 h 390293"/>
              <a:gd name="connsiteX0" fmla="*/ 113308 w 2185640"/>
              <a:gd name="connsiteY0" fmla="*/ 14229 h 390293"/>
              <a:gd name="connsiteX1" fmla="*/ 0 w 2185640"/>
              <a:gd name="connsiteY1" fmla="*/ 267630 h 390293"/>
              <a:gd name="connsiteX2" fmla="*/ 122664 w 2185640"/>
              <a:gd name="connsiteY2" fmla="*/ 390293 h 390293"/>
              <a:gd name="connsiteX3" fmla="*/ 2062976 w 2185640"/>
              <a:gd name="connsiteY3" fmla="*/ 390293 h 390293"/>
              <a:gd name="connsiteX4" fmla="*/ 2185640 w 2185640"/>
              <a:gd name="connsiteY4" fmla="*/ 167269 h 390293"/>
              <a:gd name="connsiteX5" fmla="*/ 1984918 w 2185640"/>
              <a:gd name="connsiteY5" fmla="*/ 0 h 390293"/>
              <a:gd name="connsiteX6" fmla="*/ 113308 w 2185640"/>
              <a:gd name="connsiteY6" fmla="*/ 14229 h 390293"/>
              <a:gd name="connsiteX0" fmla="*/ 330820 w 2403152"/>
              <a:gd name="connsiteY0" fmla="*/ 44605 h 420669"/>
              <a:gd name="connsiteX1" fmla="*/ 217512 w 2403152"/>
              <a:gd name="connsiteY1" fmla="*/ 298006 h 420669"/>
              <a:gd name="connsiteX2" fmla="*/ 340176 w 2403152"/>
              <a:gd name="connsiteY2" fmla="*/ 420669 h 420669"/>
              <a:gd name="connsiteX3" fmla="*/ 2280488 w 2403152"/>
              <a:gd name="connsiteY3" fmla="*/ 420669 h 420669"/>
              <a:gd name="connsiteX4" fmla="*/ 2403152 w 2403152"/>
              <a:gd name="connsiteY4" fmla="*/ 197645 h 420669"/>
              <a:gd name="connsiteX5" fmla="*/ 2202430 w 2403152"/>
              <a:gd name="connsiteY5" fmla="*/ 30376 h 420669"/>
              <a:gd name="connsiteX6" fmla="*/ 330820 w 2403152"/>
              <a:gd name="connsiteY6" fmla="*/ 44605 h 420669"/>
              <a:gd name="connsiteX0" fmla="*/ 334473 w 2406805"/>
              <a:gd name="connsiteY0" fmla="*/ 44605 h 457840"/>
              <a:gd name="connsiteX1" fmla="*/ 221165 w 2406805"/>
              <a:gd name="connsiteY1" fmla="*/ 298006 h 457840"/>
              <a:gd name="connsiteX2" fmla="*/ 343829 w 2406805"/>
              <a:gd name="connsiteY2" fmla="*/ 420669 h 457840"/>
              <a:gd name="connsiteX3" fmla="*/ 2284141 w 2406805"/>
              <a:gd name="connsiteY3" fmla="*/ 420669 h 457840"/>
              <a:gd name="connsiteX4" fmla="*/ 2406805 w 2406805"/>
              <a:gd name="connsiteY4" fmla="*/ 197645 h 457840"/>
              <a:gd name="connsiteX5" fmla="*/ 2206083 w 2406805"/>
              <a:gd name="connsiteY5" fmla="*/ 30376 h 457840"/>
              <a:gd name="connsiteX6" fmla="*/ 334473 w 2406805"/>
              <a:gd name="connsiteY6" fmla="*/ 44605 h 457840"/>
              <a:gd name="connsiteX0" fmla="*/ 315588 w 2387920"/>
              <a:gd name="connsiteY0" fmla="*/ 65049 h 478284"/>
              <a:gd name="connsiteX1" fmla="*/ 324944 w 2387920"/>
              <a:gd name="connsiteY1" fmla="*/ 441113 h 478284"/>
              <a:gd name="connsiteX2" fmla="*/ 2265256 w 2387920"/>
              <a:gd name="connsiteY2" fmla="*/ 441113 h 478284"/>
              <a:gd name="connsiteX3" fmla="*/ 2387920 w 2387920"/>
              <a:gd name="connsiteY3" fmla="*/ 218089 h 478284"/>
              <a:gd name="connsiteX4" fmla="*/ 2187198 w 2387920"/>
              <a:gd name="connsiteY4" fmla="*/ 50820 h 478284"/>
              <a:gd name="connsiteX5" fmla="*/ 315588 w 2387920"/>
              <a:gd name="connsiteY5" fmla="*/ 65049 h 478284"/>
              <a:gd name="connsiteX0" fmla="*/ 315588 w 2532587"/>
              <a:gd name="connsiteY0" fmla="*/ 65049 h 478284"/>
              <a:gd name="connsiteX1" fmla="*/ 324944 w 2532587"/>
              <a:gd name="connsiteY1" fmla="*/ 441113 h 478284"/>
              <a:gd name="connsiteX2" fmla="*/ 2265256 w 2532587"/>
              <a:gd name="connsiteY2" fmla="*/ 441113 h 478284"/>
              <a:gd name="connsiteX3" fmla="*/ 2387920 w 2532587"/>
              <a:gd name="connsiteY3" fmla="*/ 218089 h 478284"/>
              <a:gd name="connsiteX4" fmla="*/ 2187198 w 2532587"/>
              <a:gd name="connsiteY4" fmla="*/ 50820 h 478284"/>
              <a:gd name="connsiteX5" fmla="*/ 315588 w 2532587"/>
              <a:gd name="connsiteY5" fmla="*/ 65049 h 478284"/>
              <a:gd name="connsiteX0" fmla="*/ 315588 w 2609085"/>
              <a:gd name="connsiteY0" fmla="*/ 65049 h 478284"/>
              <a:gd name="connsiteX1" fmla="*/ 324944 w 2609085"/>
              <a:gd name="connsiteY1" fmla="*/ 441113 h 478284"/>
              <a:gd name="connsiteX2" fmla="*/ 2265256 w 2609085"/>
              <a:gd name="connsiteY2" fmla="*/ 441113 h 478284"/>
              <a:gd name="connsiteX3" fmla="*/ 2387920 w 2609085"/>
              <a:gd name="connsiteY3" fmla="*/ 218089 h 478284"/>
              <a:gd name="connsiteX4" fmla="*/ 2187198 w 2609085"/>
              <a:gd name="connsiteY4" fmla="*/ 50820 h 478284"/>
              <a:gd name="connsiteX5" fmla="*/ 315588 w 2609085"/>
              <a:gd name="connsiteY5" fmla="*/ 65049 h 478284"/>
              <a:gd name="connsiteX0" fmla="*/ 315588 w 2623737"/>
              <a:gd name="connsiteY0" fmla="*/ 65049 h 479788"/>
              <a:gd name="connsiteX1" fmla="*/ 324944 w 2623737"/>
              <a:gd name="connsiteY1" fmla="*/ 441113 h 479788"/>
              <a:gd name="connsiteX2" fmla="*/ 2265256 w 2623737"/>
              <a:gd name="connsiteY2" fmla="*/ 441113 h 479788"/>
              <a:gd name="connsiteX3" fmla="*/ 2475828 w 2623737"/>
              <a:gd name="connsiteY3" fmla="*/ 209064 h 479788"/>
              <a:gd name="connsiteX4" fmla="*/ 2187198 w 2623737"/>
              <a:gd name="connsiteY4" fmla="*/ 50820 h 479788"/>
              <a:gd name="connsiteX5" fmla="*/ 315588 w 2623737"/>
              <a:gd name="connsiteY5" fmla="*/ 65049 h 479788"/>
              <a:gd name="connsiteX0" fmla="*/ 315588 w 2623737"/>
              <a:gd name="connsiteY0" fmla="*/ 65049 h 479788"/>
              <a:gd name="connsiteX1" fmla="*/ 324944 w 2623737"/>
              <a:gd name="connsiteY1" fmla="*/ 441113 h 479788"/>
              <a:gd name="connsiteX2" fmla="*/ 2265256 w 2623737"/>
              <a:gd name="connsiteY2" fmla="*/ 441113 h 479788"/>
              <a:gd name="connsiteX3" fmla="*/ 2475828 w 2623737"/>
              <a:gd name="connsiteY3" fmla="*/ 209064 h 479788"/>
              <a:gd name="connsiteX4" fmla="*/ 2187198 w 2623737"/>
              <a:gd name="connsiteY4" fmla="*/ 50820 h 479788"/>
              <a:gd name="connsiteX5" fmla="*/ 315588 w 2623737"/>
              <a:gd name="connsiteY5" fmla="*/ 65049 h 479788"/>
              <a:gd name="connsiteX0" fmla="*/ 315588 w 2623737"/>
              <a:gd name="connsiteY0" fmla="*/ 123884 h 550624"/>
              <a:gd name="connsiteX1" fmla="*/ 324944 w 2623737"/>
              <a:gd name="connsiteY1" fmla="*/ 499948 h 550624"/>
              <a:gd name="connsiteX2" fmla="*/ 2265256 w 2623737"/>
              <a:gd name="connsiteY2" fmla="*/ 499948 h 550624"/>
              <a:gd name="connsiteX3" fmla="*/ 2475828 w 2623737"/>
              <a:gd name="connsiteY3" fmla="*/ 195891 h 550624"/>
              <a:gd name="connsiteX4" fmla="*/ 2187198 w 2623737"/>
              <a:gd name="connsiteY4" fmla="*/ 109655 h 550624"/>
              <a:gd name="connsiteX5" fmla="*/ 315588 w 2623737"/>
              <a:gd name="connsiteY5" fmla="*/ 123884 h 550624"/>
              <a:gd name="connsiteX0" fmla="*/ 315588 w 2623737"/>
              <a:gd name="connsiteY0" fmla="*/ 123884 h 550624"/>
              <a:gd name="connsiteX1" fmla="*/ 324944 w 2623737"/>
              <a:gd name="connsiteY1" fmla="*/ 499948 h 550624"/>
              <a:gd name="connsiteX2" fmla="*/ 2265256 w 2623737"/>
              <a:gd name="connsiteY2" fmla="*/ 499948 h 550624"/>
              <a:gd name="connsiteX3" fmla="*/ 2475828 w 2623737"/>
              <a:gd name="connsiteY3" fmla="*/ 195891 h 550624"/>
              <a:gd name="connsiteX4" fmla="*/ 2187198 w 2623737"/>
              <a:gd name="connsiteY4" fmla="*/ 109655 h 550624"/>
              <a:gd name="connsiteX5" fmla="*/ 315588 w 2623737"/>
              <a:gd name="connsiteY5" fmla="*/ 123884 h 550624"/>
              <a:gd name="connsiteX0" fmla="*/ 315588 w 2623737"/>
              <a:gd name="connsiteY0" fmla="*/ 65049 h 491789"/>
              <a:gd name="connsiteX1" fmla="*/ 324944 w 2623737"/>
              <a:gd name="connsiteY1" fmla="*/ 441113 h 491789"/>
              <a:gd name="connsiteX2" fmla="*/ 2265256 w 2623737"/>
              <a:gd name="connsiteY2" fmla="*/ 441113 h 491789"/>
              <a:gd name="connsiteX3" fmla="*/ 2475828 w 2623737"/>
              <a:gd name="connsiteY3" fmla="*/ 137056 h 491789"/>
              <a:gd name="connsiteX4" fmla="*/ 2187198 w 2623737"/>
              <a:gd name="connsiteY4" fmla="*/ 50820 h 491789"/>
              <a:gd name="connsiteX5" fmla="*/ 315588 w 2623737"/>
              <a:gd name="connsiteY5" fmla="*/ 65049 h 491789"/>
              <a:gd name="connsiteX0" fmla="*/ 315588 w 2575632"/>
              <a:gd name="connsiteY0" fmla="*/ 76906 h 518019"/>
              <a:gd name="connsiteX1" fmla="*/ 324944 w 2575632"/>
              <a:gd name="connsiteY1" fmla="*/ 452970 h 518019"/>
              <a:gd name="connsiteX2" fmla="*/ 2265256 w 2575632"/>
              <a:gd name="connsiteY2" fmla="*/ 452970 h 518019"/>
              <a:gd name="connsiteX3" fmla="*/ 2187198 w 2575632"/>
              <a:gd name="connsiteY3" fmla="*/ 62677 h 518019"/>
              <a:gd name="connsiteX4" fmla="*/ 315588 w 2575632"/>
              <a:gd name="connsiteY4" fmla="*/ 76906 h 518019"/>
              <a:gd name="connsiteX0" fmla="*/ 315588 w 2575632"/>
              <a:gd name="connsiteY0" fmla="*/ 82868 h 523981"/>
              <a:gd name="connsiteX1" fmla="*/ 324944 w 2575632"/>
              <a:gd name="connsiteY1" fmla="*/ 458932 h 523981"/>
              <a:gd name="connsiteX2" fmla="*/ 2265256 w 2575632"/>
              <a:gd name="connsiteY2" fmla="*/ 458932 h 523981"/>
              <a:gd name="connsiteX3" fmla="*/ 2187198 w 2575632"/>
              <a:gd name="connsiteY3" fmla="*/ 68639 h 523981"/>
              <a:gd name="connsiteX4" fmla="*/ 1276429 w 2575632"/>
              <a:gd name="connsiteY4" fmla="*/ 47100 h 523981"/>
              <a:gd name="connsiteX5" fmla="*/ 315588 w 2575632"/>
              <a:gd name="connsiteY5" fmla="*/ 82868 h 523981"/>
              <a:gd name="connsiteX0" fmla="*/ 315588 w 2592002"/>
              <a:gd name="connsiteY0" fmla="*/ 35768 h 460997"/>
              <a:gd name="connsiteX1" fmla="*/ 324944 w 2592002"/>
              <a:gd name="connsiteY1" fmla="*/ 411832 h 460997"/>
              <a:gd name="connsiteX2" fmla="*/ 2265256 w 2592002"/>
              <a:gd name="connsiteY2" fmla="*/ 411832 h 460997"/>
              <a:gd name="connsiteX3" fmla="*/ 2285420 w 2592002"/>
              <a:gd name="connsiteY3" fmla="*/ 116841 h 460997"/>
              <a:gd name="connsiteX4" fmla="*/ 1276429 w 2592002"/>
              <a:gd name="connsiteY4" fmla="*/ 0 h 460997"/>
              <a:gd name="connsiteX5" fmla="*/ 315588 w 2592002"/>
              <a:gd name="connsiteY5" fmla="*/ 35768 h 460997"/>
              <a:gd name="connsiteX0" fmla="*/ 315588 w 2592002"/>
              <a:gd name="connsiteY0" fmla="*/ 166213 h 591442"/>
              <a:gd name="connsiteX1" fmla="*/ 324944 w 2592002"/>
              <a:gd name="connsiteY1" fmla="*/ 542277 h 591442"/>
              <a:gd name="connsiteX2" fmla="*/ 2265256 w 2592002"/>
              <a:gd name="connsiteY2" fmla="*/ 542277 h 591442"/>
              <a:gd name="connsiteX3" fmla="*/ 2285420 w 2592002"/>
              <a:gd name="connsiteY3" fmla="*/ 247286 h 591442"/>
              <a:gd name="connsiteX4" fmla="*/ 1276429 w 2592002"/>
              <a:gd name="connsiteY4" fmla="*/ 130445 h 591442"/>
              <a:gd name="connsiteX5" fmla="*/ 315588 w 2592002"/>
              <a:gd name="connsiteY5" fmla="*/ 166213 h 591442"/>
              <a:gd name="connsiteX0" fmla="*/ 315588 w 2592002"/>
              <a:gd name="connsiteY0" fmla="*/ 166213 h 591442"/>
              <a:gd name="connsiteX1" fmla="*/ 324944 w 2592002"/>
              <a:gd name="connsiteY1" fmla="*/ 542277 h 591442"/>
              <a:gd name="connsiteX2" fmla="*/ 2265256 w 2592002"/>
              <a:gd name="connsiteY2" fmla="*/ 542277 h 591442"/>
              <a:gd name="connsiteX3" fmla="*/ 2285420 w 2592002"/>
              <a:gd name="connsiteY3" fmla="*/ 247286 h 591442"/>
              <a:gd name="connsiteX4" fmla="*/ 1276429 w 2592002"/>
              <a:gd name="connsiteY4" fmla="*/ 130445 h 591442"/>
              <a:gd name="connsiteX5" fmla="*/ 315588 w 2592002"/>
              <a:gd name="connsiteY5" fmla="*/ 166213 h 591442"/>
              <a:gd name="connsiteX0" fmla="*/ 315588 w 2327235"/>
              <a:gd name="connsiteY0" fmla="*/ 166213 h 584483"/>
              <a:gd name="connsiteX1" fmla="*/ 324944 w 2327235"/>
              <a:gd name="connsiteY1" fmla="*/ 542277 h 584483"/>
              <a:gd name="connsiteX2" fmla="*/ 1850102 w 2327235"/>
              <a:gd name="connsiteY2" fmla="*/ 535318 h 584483"/>
              <a:gd name="connsiteX3" fmla="*/ 2285420 w 2327235"/>
              <a:gd name="connsiteY3" fmla="*/ 247286 h 584483"/>
              <a:gd name="connsiteX4" fmla="*/ 1276429 w 2327235"/>
              <a:gd name="connsiteY4" fmla="*/ 130445 h 584483"/>
              <a:gd name="connsiteX5" fmla="*/ 315588 w 2327235"/>
              <a:gd name="connsiteY5" fmla="*/ 166213 h 584483"/>
              <a:gd name="connsiteX0" fmla="*/ 315588 w 2436064"/>
              <a:gd name="connsiteY0" fmla="*/ 166212 h 584482"/>
              <a:gd name="connsiteX1" fmla="*/ 324944 w 2436064"/>
              <a:gd name="connsiteY1" fmla="*/ 542276 h 584482"/>
              <a:gd name="connsiteX2" fmla="*/ 1850102 w 2436064"/>
              <a:gd name="connsiteY2" fmla="*/ 535317 h 584482"/>
              <a:gd name="connsiteX3" fmla="*/ 2394249 w 2436064"/>
              <a:gd name="connsiteY3" fmla="*/ 247286 h 584482"/>
              <a:gd name="connsiteX4" fmla="*/ 1276429 w 2436064"/>
              <a:gd name="connsiteY4" fmla="*/ 130444 h 584482"/>
              <a:gd name="connsiteX5" fmla="*/ 315588 w 2436064"/>
              <a:gd name="connsiteY5" fmla="*/ 166212 h 584482"/>
              <a:gd name="connsiteX0" fmla="*/ 315588 w 2436064"/>
              <a:gd name="connsiteY0" fmla="*/ 166212 h 584482"/>
              <a:gd name="connsiteX1" fmla="*/ 324944 w 2436064"/>
              <a:gd name="connsiteY1" fmla="*/ 542276 h 584482"/>
              <a:gd name="connsiteX2" fmla="*/ 1741272 w 2436064"/>
              <a:gd name="connsiteY2" fmla="*/ 535317 h 584482"/>
              <a:gd name="connsiteX3" fmla="*/ 2394249 w 2436064"/>
              <a:gd name="connsiteY3" fmla="*/ 247286 h 584482"/>
              <a:gd name="connsiteX4" fmla="*/ 1276429 w 2436064"/>
              <a:gd name="connsiteY4" fmla="*/ 130444 h 584482"/>
              <a:gd name="connsiteX5" fmla="*/ 315588 w 2436064"/>
              <a:gd name="connsiteY5" fmla="*/ 166212 h 584482"/>
              <a:gd name="connsiteX0" fmla="*/ 315588 w 2436064"/>
              <a:gd name="connsiteY0" fmla="*/ 166212 h 562720"/>
              <a:gd name="connsiteX1" fmla="*/ 324944 w 2436064"/>
              <a:gd name="connsiteY1" fmla="*/ 542276 h 562720"/>
              <a:gd name="connsiteX2" fmla="*/ 1741272 w 2436064"/>
              <a:gd name="connsiteY2" fmla="*/ 535317 h 562720"/>
              <a:gd name="connsiteX3" fmla="*/ 2394249 w 2436064"/>
              <a:gd name="connsiteY3" fmla="*/ 247286 h 562720"/>
              <a:gd name="connsiteX4" fmla="*/ 1276429 w 2436064"/>
              <a:gd name="connsiteY4" fmla="*/ 130444 h 562720"/>
              <a:gd name="connsiteX5" fmla="*/ 315588 w 2436064"/>
              <a:gd name="connsiteY5" fmla="*/ 166212 h 562720"/>
              <a:gd name="connsiteX0" fmla="*/ 315588 w 2436064"/>
              <a:gd name="connsiteY0" fmla="*/ 166212 h 584482"/>
              <a:gd name="connsiteX1" fmla="*/ 324944 w 2436064"/>
              <a:gd name="connsiteY1" fmla="*/ 542276 h 584482"/>
              <a:gd name="connsiteX2" fmla="*/ 1741272 w 2436064"/>
              <a:gd name="connsiteY2" fmla="*/ 535317 h 584482"/>
              <a:gd name="connsiteX3" fmla="*/ 2394249 w 2436064"/>
              <a:gd name="connsiteY3" fmla="*/ 247286 h 584482"/>
              <a:gd name="connsiteX4" fmla="*/ 1276429 w 2436064"/>
              <a:gd name="connsiteY4" fmla="*/ 130444 h 584482"/>
              <a:gd name="connsiteX5" fmla="*/ 315588 w 2436064"/>
              <a:gd name="connsiteY5" fmla="*/ 166212 h 584482"/>
              <a:gd name="connsiteX0" fmla="*/ 315588 w 2436064"/>
              <a:gd name="connsiteY0" fmla="*/ 166212 h 584482"/>
              <a:gd name="connsiteX1" fmla="*/ 324944 w 2436064"/>
              <a:gd name="connsiteY1" fmla="*/ 542276 h 584482"/>
              <a:gd name="connsiteX2" fmla="*/ 1741272 w 2436064"/>
              <a:gd name="connsiteY2" fmla="*/ 535317 h 584482"/>
              <a:gd name="connsiteX3" fmla="*/ 2394249 w 2436064"/>
              <a:gd name="connsiteY3" fmla="*/ 247286 h 584482"/>
              <a:gd name="connsiteX4" fmla="*/ 1276429 w 2436064"/>
              <a:gd name="connsiteY4" fmla="*/ 130444 h 584482"/>
              <a:gd name="connsiteX5" fmla="*/ 315588 w 2436064"/>
              <a:gd name="connsiteY5" fmla="*/ 166212 h 584482"/>
              <a:gd name="connsiteX0" fmla="*/ 315588 w 2436064"/>
              <a:gd name="connsiteY0" fmla="*/ 166212 h 577034"/>
              <a:gd name="connsiteX1" fmla="*/ 324944 w 2436064"/>
              <a:gd name="connsiteY1" fmla="*/ 542276 h 577034"/>
              <a:gd name="connsiteX2" fmla="*/ 1741272 w 2436064"/>
              <a:gd name="connsiteY2" fmla="*/ 535317 h 577034"/>
              <a:gd name="connsiteX3" fmla="*/ 2394249 w 2436064"/>
              <a:gd name="connsiteY3" fmla="*/ 247286 h 577034"/>
              <a:gd name="connsiteX4" fmla="*/ 1276429 w 2436064"/>
              <a:gd name="connsiteY4" fmla="*/ 130444 h 577034"/>
              <a:gd name="connsiteX5" fmla="*/ 315588 w 2436064"/>
              <a:gd name="connsiteY5" fmla="*/ 166212 h 577034"/>
              <a:gd name="connsiteX0" fmla="*/ 315588 w 2436064"/>
              <a:gd name="connsiteY0" fmla="*/ 166212 h 562720"/>
              <a:gd name="connsiteX1" fmla="*/ 324944 w 2436064"/>
              <a:gd name="connsiteY1" fmla="*/ 542276 h 562720"/>
              <a:gd name="connsiteX2" fmla="*/ 1741272 w 2436064"/>
              <a:gd name="connsiteY2" fmla="*/ 535317 h 562720"/>
              <a:gd name="connsiteX3" fmla="*/ 2394249 w 2436064"/>
              <a:gd name="connsiteY3" fmla="*/ 247286 h 562720"/>
              <a:gd name="connsiteX4" fmla="*/ 1276429 w 2436064"/>
              <a:gd name="connsiteY4" fmla="*/ 130444 h 562720"/>
              <a:gd name="connsiteX5" fmla="*/ 315588 w 2436064"/>
              <a:gd name="connsiteY5" fmla="*/ 166212 h 562720"/>
              <a:gd name="connsiteX0" fmla="*/ 315588 w 2436064"/>
              <a:gd name="connsiteY0" fmla="*/ 166212 h 562720"/>
              <a:gd name="connsiteX1" fmla="*/ 324944 w 2436064"/>
              <a:gd name="connsiteY1" fmla="*/ 542276 h 562720"/>
              <a:gd name="connsiteX2" fmla="*/ 1741272 w 2436064"/>
              <a:gd name="connsiteY2" fmla="*/ 535317 h 562720"/>
              <a:gd name="connsiteX3" fmla="*/ 2394249 w 2436064"/>
              <a:gd name="connsiteY3" fmla="*/ 247286 h 562720"/>
              <a:gd name="connsiteX4" fmla="*/ 1276429 w 2436064"/>
              <a:gd name="connsiteY4" fmla="*/ 130444 h 562720"/>
              <a:gd name="connsiteX5" fmla="*/ 315588 w 2436064"/>
              <a:gd name="connsiteY5" fmla="*/ 166212 h 562720"/>
              <a:gd name="connsiteX0" fmla="*/ 310376 w 2486966"/>
              <a:gd name="connsiteY0" fmla="*/ 175277 h 562720"/>
              <a:gd name="connsiteX1" fmla="*/ 375846 w 2486966"/>
              <a:gd name="connsiteY1" fmla="*/ 542276 h 562720"/>
              <a:gd name="connsiteX2" fmla="*/ 1792174 w 2486966"/>
              <a:gd name="connsiteY2" fmla="*/ 535317 h 562720"/>
              <a:gd name="connsiteX3" fmla="*/ 2445151 w 2486966"/>
              <a:gd name="connsiteY3" fmla="*/ 247286 h 562720"/>
              <a:gd name="connsiteX4" fmla="*/ 1327331 w 2486966"/>
              <a:gd name="connsiteY4" fmla="*/ 130444 h 562720"/>
              <a:gd name="connsiteX5" fmla="*/ 310376 w 2486966"/>
              <a:gd name="connsiteY5" fmla="*/ 175277 h 562720"/>
              <a:gd name="connsiteX0" fmla="*/ 324944 w 2501534"/>
              <a:gd name="connsiteY0" fmla="*/ 175277 h 571321"/>
              <a:gd name="connsiteX1" fmla="*/ 324944 w 2501534"/>
              <a:gd name="connsiteY1" fmla="*/ 463309 h 571321"/>
              <a:gd name="connsiteX2" fmla="*/ 1806742 w 2501534"/>
              <a:gd name="connsiteY2" fmla="*/ 535317 h 571321"/>
              <a:gd name="connsiteX3" fmla="*/ 2459719 w 2501534"/>
              <a:gd name="connsiteY3" fmla="*/ 247286 h 571321"/>
              <a:gd name="connsiteX4" fmla="*/ 1341899 w 2501534"/>
              <a:gd name="connsiteY4" fmla="*/ 130444 h 571321"/>
              <a:gd name="connsiteX5" fmla="*/ 324944 w 2501534"/>
              <a:gd name="connsiteY5" fmla="*/ 175277 h 571321"/>
              <a:gd name="connsiteX0" fmla="*/ 324944 w 2501534"/>
              <a:gd name="connsiteY0" fmla="*/ 175277 h 571321"/>
              <a:gd name="connsiteX1" fmla="*/ 324944 w 2501534"/>
              <a:gd name="connsiteY1" fmla="*/ 463309 h 571321"/>
              <a:gd name="connsiteX2" fmla="*/ 1806742 w 2501534"/>
              <a:gd name="connsiteY2" fmla="*/ 535317 h 571321"/>
              <a:gd name="connsiteX3" fmla="*/ 2459719 w 2501534"/>
              <a:gd name="connsiteY3" fmla="*/ 247286 h 571321"/>
              <a:gd name="connsiteX4" fmla="*/ 1341899 w 2501534"/>
              <a:gd name="connsiteY4" fmla="*/ 130444 h 571321"/>
              <a:gd name="connsiteX5" fmla="*/ 324944 w 2501534"/>
              <a:gd name="connsiteY5" fmla="*/ 175277 h 571321"/>
              <a:gd name="connsiteX0" fmla="*/ 320755 w 2497345"/>
              <a:gd name="connsiteY0" fmla="*/ 175277 h 571321"/>
              <a:gd name="connsiteX1" fmla="*/ 320755 w 2497345"/>
              <a:gd name="connsiteY1" fmla="*/ 463309 h 571321"/>
              <a:gd name="connsiteX2" fmla="*/ 1802553 w 2497345"/>
              <a:gd name="connsiteY2" fmla="*/ 535317 h 571321"/>
              <a:gd name="connsiteX3" fmla="*/ 2455530 w 2497345"/>
              <a:gd name="connsiteY3" fmla="*/ 247286 h 571321"/>
              <a:gd name="connsiteX4" fmla="*/ 1337710 w 2497345"/>
              <a:gd name="connsiteY4" fmla="*/ 130444 h 571321"/>
              <a:gd name="connsiteX5" fmla="*/ 320755 w 2497345"/>
              <a:gd name="connsiteY5" fmla="*/ 175277 h 571321"/>
              <a:gd name="connsiteX0" fmla="*/ 320755 w 2497345"/>
              <a:gd name="connsiteY0" fmla="*/ 175277 h 571321"/>
              <a:gd name="connsiteX1" fmla="*/ 320755 w 2497345"/>
              <a:gd name="connsiteY1" fmla="*/ 463309 h 571321"/>
              <a:gd name="connsiteX2" fmla="*/ 1802553 w 2497345"/>
              <a:gd name="connsiteY2" fmla="*/ 535317 h 571321"/>
              <a:gd name="connsiteX3" fmla="*/ 2455530 w 2497345"/>
              <a:gd name="connsiteY3" fmla="*/ 247286 h 571321"/>
              <a:gd name="connsiteX4" fmla="*/ 1336497 w 2497345"/>
              <a:gd name="connsiteY4" fmla="*/ 31261 h 571321"/>
              <a:gd name="connsiteX5" fmla="*/ 320755 w 2497345"/>
              <a:gd name="connsiteY5" fmla="*/ 175277 h 571321"/>
              <a:gd name="connsiteX0" fmla="*/ 310376 w 2486966"/>
              <a:gd name="connsiteY0" fmla="*/ 103269 h 571321"/>
              <a:gd name="connsiteX1" fmla="*/ 310376 w 2486966"/>
              <a:gd name="connsiteY1" fmla="*/ 463309 h 571321"/>
              <a:gd name="connsiteX2" fmla="*/ 1792174 w 2486966"/>
              <a:gd name="connsiteY2" fmla="*/ 535317 h 571321"/>
              <a:gd name="connsiteX3" fmla="*/ 2445151 w 2486966"/>
              <a:gd name="connsiteY3" fmla="*/ 247286 h 571321"/>
              <a:gd name="connsiteX4" fmla="*/ 1326118 w 2486966"/>
              <a:gd name="connsiteY4" fmla="*/ 31261 h 571321"/>
              <a:gd name="connsiteX5" fmla="*/ 310376 w 2486966"/>
              <a:gd name="connsiteY5" fmla="*/ 103269 h 57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966" h="571321">
                <a:moveTo>
                  <a:pt x="310376" y="103269"/>
                </a:moveTo>
                <a:cubicBezTo>
                  <a:pt x="0" y="168318"/>
                  <a:pt x="63410" y="391301"/>
                  <a:pt x="310376" y="463309"/>
                </a:cubicBezTo>
                <a:cubicBezTo>
                  <a:pt x="557342" y="535317"/>
                  <a:pt x="1436378" y="571321"/>
                  <a:pt x="1792174" y="535317"/>
                </a:cubicBezTo>
                <a:cubicBezTo>
                  <a:pt x="2147970" y="499313"/>
                  <a:pt x="2486966" y="450462"/>
                  <a:pt x="2445151" y="247286"/>
                </a:cubicBezTo>
                <a:cubicBezTo>
                  <a:pt x="2371491" y="0"/>
                  <a:pt x="1654423" y="44773"/>
                  <a:pt x="1326118" y="31261"/>
                </a:cubicBezTo>
                <a:lnTo>
                  <a:pt x="310376" y="103269"/>
                </a:lnTo>
                <a:close/>
              </a:path>
            </a:pathLst>
          </a:custGeom>
          <a:solidFill>
            <a:srgbClr val="FFFFCC"/>
          </a:solidFill>
          <a:ln w="19050" cap="flat" cmpd="sng" algn="ctr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40" name="Freeform 39"/>
          <p:cNvSpPr/>
          <p:nvPr/>
        </p:nvSpPr>
        <p:spPr bwMode="auto">
          <a:xfrm>
            <a:off x="1448100" y="4576231"/>
            <a:ext cx="2575632" cy="518019"/>
          </a:xfrm>
          <a:custGeom>
            <a:avLst/>
            <a:gdLst>
              <a:gd name="connsiteX0" fmla="*/ 133815 w 2185640"/>
              <a:gd name="connsiteY0" fmla="*/ 22303 h 390293"/>
              <a:gd name="connsiteX1" fmla="*/ 0 w 2185640"/>
              <a:gd name="connsiteY1" fmla="*/ 267630 h 390293"/>
              <a:gd name="connsiteX2" fmla="*/ 122664 w 2185640"/>
              <a:gd name="connsiteY2" fmla="*/ 390293 h 390293"/>
              <a:gd name="connsiteX3" fmla="*/ 2062976 w 2185640"/>
              <a:gd name="connsiteY3" fmla="*/ 390293 h 390293"/>
              <a:gd name="connsiteX4" fmla="*/ 2185640 w 2185640"/>
              <a:gd name="connsiteY4" fmla="*/ 167269 h 390293"/>
              <a:gd name="connsiteX5" fmla="*/ 1984918 w 2185640"/>
              <a:gd name="connsiteY5" fmla="*/ 0 h 390293"/>
              <a:gd name="connsiteX6" fmla="*/ 133815 w 2185640"/>
              <a:gd name="connsiteY6" fmla="*/ 22303 h 390293"/>
              <a:gd name="connsiteX0" fmla="*/ 113308 w 2185640"/>
              <a:gd name="connsiteY0" fmla="*/ 14229 h 390293"/>
              <a:gd name="connsiteX1" fmla="*/ 0 w 2185640"/>
              <a:gd name="connsiteY1" fmla="*/ 267630 h 390293"/>
              <a:gd name="connsiteX2" fmla="*/ 122664 w 2185640"/>
              <a:gd name="connsiteY2" fmla="*/ 390293 h 390293"/>
              <a:gd name="connsiteX3" fmla="*/ 2062976 w 2185640"/>
              <a:gd name="connsiteY3" fmla="*/ 390293 h 390293"/>
              <a:gd name="connsiteX4" fmla="*/ 2185640 w 2185640"/>
              <a:gd name="connsiteY4" fmla="*/ 167269 h 390293"/>
              <a:gd name="connsiteX5" fmla="*/ 1984918 w 2185640"/>
              <a:gd name="connsiteY5" fmla="*/ 0 h 390293"/>
              <a:gd name="connsiteX6" fmla="*/ 113308 w 2185640"/>
              <a:gd name="connsiteY6" fmla="*/ 14229 h 390293"/>
              <a:gd name="connsiteX0" fmla="*/ 330820 w 2403152"/>
              <a:gd name="connsiteY0" fmla="*/ 44605 h 420669"/>
              <a:gd name="connsiteX1" fmla="*/ 217512 w 2403152"/>
              <a:gd name="connsiteY1" fmla="*/ 298006 h 420669"/>
              <a:gd name="connsiteX2" fmla="*/ 340176 w 2403152"/>
              <a:gd name="connsiteY2" fmla="*/ 420669 h 420669"/>
              <a:gd name="connsiteX3" fmla="*/ 2280488 w 2403152"/>
              <a:gd name="connsiteY3" fmla="*/ 420669 h 420669"/>
              <a:gd name="connsiteX4" fmla="*/ 2403152 w 2403152"/>
              <a:gd name="connsiteY4" fmla="*/ 197645 h 420669"/>
              <a:gd name="connsiteX5" fmla="*/ 2202430 w 2403152"/>
              <a:gd name="connsiteY5" fmla="*/ 30376 h 420669"/>
              <a:gd name="connsiteX6" fmla="*/ 330820 w 2403152"/>
              <a:gd name="connsiteY6" fmla="*/ 44605 h 420669"/>
              <a:gd name="connsiteX0" fmla="*/ 334473 w 2406805"/>
              <a:gd name="connsiteY0" fmla="*/ 44605 h 457840"/>
              <a:gd name="connsiteX1" fmla="*/ 221165 w 2406805"/>
              <a:gd name="connsiteY1" fmla="*/ 298006 h 457840"/>
              <a:gd name="connsiteX2" fmla="*/ 343829 w 2406805"/>
              <a:gd name="connsiteY2" fmla="*/ 420669 h 457840"/>
              <a:gd name="connsiteX3" fmla="*/ 2284141 w 2406805"/>
              <a:gd name="connsiteY3" fmla="*/ 420669 h 457840"/>
              <a:gd name="connsiteX4" fmla="*/ 2406805 w 2406805"/>
              <a:gd name="connsiteY4" fmla="*/ 197645 h 457840"/>
              <a:gd name="connsiteX5" fmla="*/ 2206083 w 2406805"/>
              <a:gd name="connsiteY5" fmla="*/ 30376 h 457840"/>
              <a:gd name="connsiteX6" fmla="*/ 334473 w 2406805"/>
              <a:gd name="connsiteY6" fmla="*/ 44605 h 457840"/>
              <a:gd name="connsiteX0" fmla="*/ 315588 w 2387920"/>
              <a:gd name="connsiteY0" fmla="*/ 65049 h 478284"/>
              <a:gd name="connsiteX1" fmla="*/ 324944 w 2387920"/>
              <a:gd name="connsiteY1" fmla="*/ 441113 h 478284"/>
              <a:gd name="connsiteX2" fmla="*/ 2265256 w 2387920"/>
              <a:gd name="connsiteY2" fmla="*/ 441113 h 478284"/>
              <a:gd name="connsiteX3" fmla="*/ 2387920 w 2387920"/>
              <a:gd name="connsiteY3" fmla="*/ 218089 h 478284"/>
              <a:gd name="connsiteX4" fmla="*/ 2187198 w 2387920"/>
              <a:gd name="connsiteY4" fmla="*/ 50820 h 478284"/>
              <a:gd name="connsiteX5" fmla="*/ 315588 w 2387920"/>
              <a:gd name="connsiteY5" fmla="*/ 65049 h 478284"/>
              <a:gd name="connsiteX0" fmla="*/ 315588 w 2532587"/>
              <a:gd name="connsiteY0" fmla="*/ 65049 h 478284"/>
              <a:gd name="connsiteX1" fmla="*/ 324944 w 2532587"/>
              <a:gd name="connsiteY1" fmla="*/ 441113 h 478284"/>
              <a:gd name="connsiteX2" fmla="*/ 2265256 w 2532587"/>
              <a:gd name="connsiteY2" fmla="*/ 441113 h 478284"/>
              <a:gd name="connsiteX3" fmla="*/ 2387920 w 2532587"/>
              <a:gd name="connsiteY3" fmla="*/ 218089 h 478284"/>
              <a:gd name="connsiteX4" fmla="*/ 2187198 w 2532587"/>
              <a:gd name="connsiteY4" fmla="*/ 50820 h 478284"/>
              <a:gd name="connsiteX5" fmla="*/ 315588 w 2532587"/>
              <a:gd name="connsiteY5" fmla="*/ 65049 h 478284"/>
              <a:gd name="connsiteX0" fmla="*/ 315588 w 2609085"/>
              <a:gd name="connsiteY0" fmla="*/ 65049 h 478284"/>
              <a:gd name="connsiteX1" fmla="*/ 324944 w 2609085"/>
              <a:gd name="connsiteY1" fmla="*/ 441113 h 478284"/>
              <a:gd name="connsiteX2" fmla="*/ 2265256 w 2609085"/>
              <a:gd name="connsiteY2" fmla="*/ 441113 h 478284"/>
              <a:gd name="connsiteX3" fmla="*/ 2387920 w 2609085"/>
              <a:gd name="connsiteY3" fmla="*/ 218089 h 478284"/>
              <a:gd name="connsiteX4" fmla="*/ 2187198 w 2609085"/>
              <a:gd name="connsiteY4" fmla="*/ 50820 h 478284"/>
              <a:gd name="connsiteX5" fmla="*/ 315588 w 2609085"/>
              <a:gd name="connsiteY5" fmla="*/ 65049 h 478284"/>
              <a:gd name="connsiteX0" fmla="*/ 315588 w 2623737"/>
              <a:gd name="connsiteY0" fmla="*/ 65049 h 479788"/>
              <a:gd name="connsiteX1" fmla="*/ 324944 w 2623737"/>
              <a:gd name="connsiteY1" fmla="*/ 441113 h 479788"/>
              <a:gd name="connsiteX2" fmla="*/ 2265256 w 2623737"/>
              <a:gd name="connsiteY2" fmla="*/ 441113 h 479788"/>
              <a:gd name="connsiteX3" fmla="*/ 2475828 w 2623737"/>
              <a:gd name="connsiteY3" fmla="*/ 209064 h 479788"/>
              <a:gd name="connsiteX4" fmla="*/ 2187198 w 2623737"/>
              <a:gd name="connsiteY4" fmla="*/ 50820 h 479788"/>
              <a:gd name="connsiteX5" fmla="*/ 315588 w 2623737"/>
              <a:gd name="connsiteY5" fmla="*/ 65049 h 479788"/>
              <a:gd name="connsiteX0" fmla="*/ 315588 w 2623737"/>
              <a:gd name="connsiteY0" fmla="*/ 65049 h 479788"/>
              <a:gd name="connsiteX1" fmla="*/ 324944 w 2623737"/>
              <a:gd name="connsiteY1" fmla="*/ 441113 h 479788"/>
              <a:gd name="connsiteX2" fmla="*/ 2265256 w 2623737"/>
              <a:gd name="connsiteY2" fmla="*/ 441113 h 479788"/>
              <a:gd name="connsiteX3" fmla="*/ 2475828 w 2623737"/>
              <a:gd name="connsiteY3" fmla="*/ 209064 h 479788"/>
              <a:gd name="connsiteX4" fmla="*/ 2187198 w 2623737"/>
              <a:gd name="connsiteY4" fmla="*/ 50820 h 479788"/>
              <a:gd name="connsiteX5" fmla="*/ 315588 w 2623737"/>
              <a:gd name="connsiteY5" fmla="*/ 65049 h 479788"/>
              <a:gd name="connsiteX0" fmla="*/ 315588 w 2623737"/>
              <a:gd name="connsiteY0" fmla="*/ 123884 h 550624"/>
              <a:gd name="connsiteX1" fmla="*/ 324944 w 2623737"/>
              <a:gd name="connsiteY1" fmla="*/ 499948 h 550624"/>
              <a:gd name="connsiteX2" fmla="*/ 2265256 w 2623737"/>
              <a:gd name="connsiteY2" fmla="*/ 499948 h 550624"/>
              <a:gd name="connsiteX3" fmla="*/ 2475828 w 2623737"/>
              <a:gd name="connsiteY3" fmla="*/ 195891 h 550624"/>
              <a:gd name="connsiteX4" fmla="*/ 2187198 w 2623737"/>
              <a:gd name="connsiteY4" fmla="*/ 109655 h 550624"/>
              <a:gd name="connsiteX5" fmla="*/ 315588 w 2623737"/>
              <a:gd name="connsiteY5" fmla="*/ 123884 h 550624"/>
              <a:gd name="connsiteX0" fmla="*/ 315588 w 2623737"/>
              <a:gd name="connsiteY0" fmla="*/ 123884 h 550624"/>
              <a:gd name="connsiteX1" fmla="*/ 324944 w 2623737"/>
              <a:gd name="connsiteY1" fmla="*/ 499948 h 550624"/>
              <a:gd name="connsiteX2" fmla="*/ 2265256 w 2623737"/>
              <a:gd name="connsiteY2" fmla="*/ 499948 h 550624"/>
              <a:gd name="connsiteX3" fmla="*/ 2475828 w 2623737"/>
              <a:gd name="connsiteY3" fmla="*/ 195891 h 550624"/>
              <a:gd name="connsiteX4" fmla="*/ 2187198 w 2623737"/>
              <a:gd name="connsiteY4" fmla="*/ 109655 h 550624"/>
              <a:gd name="connsiteX5" fmla="*/ 315588 w 2623737"/>
              <a:gd name="connsiteY5" fmla="*/ 123884 h 550624"/>
              <a:gd name="connsiteX0" fmla="*/ 315588 w 2623737"/>
              <a:gd name="connsiteY0" fmla="*/ 65049 h 491789"/>
              <a:gd name="connsiteX1" fmla="*/ 324944 w 2623737"/>
              <a:gd name="connsiteY1" fmla="*/ 441113 h 491789"/>
              <a:gd name="connsiteX2" fmla="*/ 2265256 w 2623737"/>
              <a:gd name="connsiteY2" fmla="*/ 441113 h 491789"/>
              <a:gd name="connsiteX3" fmla="*/ 2475828 w 2623737"/>
              <a:gd name="connsiteY3" fmla="*/ 137056 h 491789"/>
              <a:gd name="connsiteX4" fmla="*/ 2187198 w 2623737"/>
              <a:gd name="connsiteY4" fmla="*/ 50820 h 491789"/>
              <a:gd name="connsiteX5" fmla="*/ 315588 w 2623737"/>
              <a:gd name="connsiteY5" fmla="*/ 65049 h 491789"/>
              <a:gd name="connsiteX0" fmla="*/ 315588 w 2575632"/>
              <a:gd name="connsiteY0" fmla="*/ 76906 h 518019"/>
              <a:gd name="connsiteX1" fmla="*/ 324944 w 2575632"/>
              <a:gd name="connsiteY1" fmla="*/ 452970 h 518019"/>
              <a:gd name="connsiteX2" fmla="*/ 2265256 w 2575632"/>
              <a:gd name="connsiteY2" fmla="*/ 452970 h 518019"/>
              <a:gd name="connsiteX3" fmla="*/ 2187198 w 2575632"/>
              <a:gd name="connsiteY3" fmla="*/ 62677 h 518019"/>
              <a:gd name="connsiteX4" fmla="*/ 315588 w 2575632"/>
              <a:gd name="connsiteY4" fmla="*/ 76906 h 518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5632" h="518019">
                <a:moveTo>
                  <a:pt x="315588" y="76906"/>
                </a:moveTo>
                <a:cubicBezTo>
                  <a:pt x="5212" y="141955"/>
                  <a:pt x="0" y="390293"/>
                  <a:pt x="324944" y="452970"/>
                </a:cubicBezTo>
                <a:cubicBezTo>
                  <a:pt x="668773" y="473414"/>
                  <a:pt x="1954880" y="518019"/>
                  <a:pt x="2265256" y="452970"/>
                </a:cubicBezTo>
                <a:cubicBezTo>
                  <a:pt x="2575632" y="387921"/>
                  <a:pt x="2512142" y="125354"/>
                  <a:pt x="2187198" y="62677"/>
                </a:cubicBezTo>
                <a:cubicBezTo>
                  <a:pt x="1862254" y="0"/>
                  <a:pt x="625964" y="11857"/>
                  <a:pt x="315588" y="76906"/>
                </a:cubicBezTo>
                <a:close/>
              </a:path>
            </a:pathLst>
          </a:custGeom>
          <a:solidFill>
            <a:srgbClr val="FF8989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42" name="Freeform 41"/>
          <p:cNvSpPr/>
          <p:nvPr/>
        </p:nvSpPr>
        <p:spPr bwMode="auto">
          <a:xfrm>
            <a:off x="3130265" y="5366916"/>
            <a:ext cx="4207121" cy="443991"/>
          </a:xfrm>
          <a:custGeom>
            <a:avLst/>
            <a:gdLst>
              <a:gd name="connsiteX0" fmla="*/ 0 w 2062975"/>
              <a:gd name="connsiteY0" fmla="*/ 55756 h 769434"/>
              <a:gd name="connsiteX1" fmla="*/ 11151 w 2062975"/>
              <a:gd name="connsiteY1" fmla="*/ 769434 h 769434"/>
              <a:gd name="connsiteX2" fmla="*/ 2062975 w 2062975"/>
              <a:gd name="connsiteY2" fmla="*/ 769434 h 769434"/>
              <a:gd name="connsiteX3" fmla="*/ 1806497 w 2062975"/>
              <a:gd name="connsiteY3" fmla="*/ 0 h 769434"/>
              <a:gd name="connsiteX4" fmla="*/ 0 w 2062975"/>
              <a:gd name="connsiteY4" fmla="*/ 55756 h 769434"/>
              <a:gd name="connsiteX0" fmla="*/ 0 w 2062975"/>
              <a:gd name="connsiteY0" fmla="*/ 0 h 713678"/>
              <a:gd name="connsiteX1" fmla="*/ 11151 w 2062975"/>
              <a:gd name="connsiteY1" fmla="*/ 713678 h 713678"/>
              <a:gd name="connsiteX2" fmla="*/ 2062975 w 2062975"/>
              <a:gd name="connsiteY2" fmla="*/ 713678 h 713678"/>
              <a:gd name="connsiteX3" fmla="*/ 1810895 w 2062975"/>
              <a:gd name="connsiteY3" fmla="*/ 1425 h 713678"/>
              <a:gd name="connsiteX4" fmla="*/ 0 w 2062975"/>
              <a:gd name="connsiteY4" fmla="*/ 0 h 713678"/>
              <a:gd name="connsiteX0" fmla="*/ 0 w 2062975"/>
              <a:gd name="connsiteY0" fmla="*/ 20877 h 734555"/>
              <a:gd name="connsiteX1" fmla="*/ 11151 w 2062975"/>
              <a:gd name="connsiteY1" fmla="*/ 734555 h 734555"/>
              <a:gd name="connsiteX2" fmla="*/ 2062975 w 2062975"/>
              <a:gd name="connsiteY2" fmla="*/ 734555 h 734555"/>
              <a:gd name="connsiteX3" fmla="*/ 1810895 w 2062975"/>
              <a:gd name="connsiteY3" fmla="*/ 0 h 734555"/>
              <a:gd name="connsiteX4" fmla="*/ 0 w 2062975"/>
              <a:gd name="connsiteY4" fmla="*/ 20877 h 734555"/>
              <a:gd name="connsiteX0" fmla="*/ 0 w 2062975"/>
              <a:gd name="connsiteY0" fmla="*/ 0 h 713678"/>
              <a:gd name="connsiteX1" fmla="*/ 11151 w 2062975"/>
              <a:gd name="connsiteY1" fmla="*/ 713678 h 713678"/>
              <a:gd name="connsiteX2" fmla="*/ 2062975 w 2062975"/>
              <a:gd name="connsiteY2" fmla="*/ 713678 h 713678"/>
              <a:gd name="connsiteX3" fmla="*/ 1810895 w 2062975"/>
              <a:gd name="connsiteY3" fmla="*/ 1426 h 713678"/>
              <a:gd name="connsiteX4" fmla="*/ 0 w 2062975"/>
              <a:gd name="connsiteY4" fmla="*/ 0 h 713678"/>
              <a:gd name="connsiteX0" fmla="*/ 0 w 2062975"/>
              <a:gd name="connsiteY0" fmla="*/ 212347 h 926025"/>
              <a:gd name="connsiteX1" fmla="*/ 11151 w 2062975"/>
              <a:gd name="connsiteY1" fmla="*/ 926025 h 926025"/>
              <a:gd name="connsiteX2" fmla="*/ 2062975 w 2062975"/>
              <a:gd name="connsiteY2" fmla="*/ 926025 h 926025"/>
              <a:gd name="connsiteX3" fmla="*/ 1810895 w 2062975"/>
              <a:gd name="connsiteY3" fmla="*/ 213773 h 926025"/>
              <a:gd name="connsiteX4" fmla="*/ 0 w 2062975"/>
              <a:gd name="connsiteY4" fmla="*/ 212347 h 926025"/>
              <a:gd name="connsiteX0" fmla="*/ 0 w 2130750"/>
              <a:gd name="connsiteY0" fmla="*/ 212347 h 926025"/>
              <a:gd name="connsiteX1" fmla="*/ 11151 w 2130750"/>
              <a:gd name="connsiteY1" fmla="*/ 926025 h 926025"/>
              <a:gd name="connsiteX2" fmla="*/ 2062975 w 2130750"/>
              <a:gd name="connsiteY2" fmla="*/ 926025 h 926025"/>
              <a:gd name="connsiteX3" fmla="*/ 1810895 w 2130750"/>
              <a:gd name="connsiteY3" fmla="*/ 213773 h 926025"/>
              <a:gd name="connsiteX4" fmla="*/ 0 w 2130750"/>
              <a:gd name="connsiteY4" fmla="*/ 212347 h 926025"/>
              <a:gd name="connsiteX0" fmla="*/ 0 w 2176222"/>
              <a:gd name="connsiteY0" fmla="*/ 212347 h 926025"/>
              <a:gd name="connsiteX1" fmla="*/ 11151 w 2176222"/>
              <a:gd name="connsiteY1" fmla="*/ 926025 h 926025"/>
              <a:gd name="connsiteX2" fmla="*/ 2062975 w 2176222"/>
              <a:gd name="connsiteY2" fmla="*/ 926025 h 926025"/>
              <a:gd name="connsiteX3" fmla="*/ 1810895 w 2176222"/>
              <a:gd name="connsiteY3" fmla="*/ 213773 h 926025"/>
              <a:gd name="connsiteX4" fmla="*/ 0 w 2176222"/>
              <a:gd name="connsiteY4" fmla="*/ 212347 h 926025"/>
              <a:gd name="connsiteX0" fmla="*/ 0 w 2176222"/>
              <a:gd name="connsiteY0" fmla="*/ 212347 h 1018559"/>
              <a:gd name="connsiteX1" fmla="*/ 11151 w 2176222"/>
              <a:gd name="connsiteY1" fmla="*/ 926025 h 1018559"/>
              <a:gd name="connsiteX2" fmla="*/ 2062975 w 2176222"/>
              <a:gd name="connsiteY2" fmla="*/ 926025 h 1018559"/>
              <a:gd name="connsiteX3" fmla="*/ 1810895 w 2176222"/>
              <a:gd name="connsiteY3" fmla="*/ 213773 h 1018559"/>
              <a:gd name="connsiteX4" fmla="*/ 0 w 2176222"/>
              <a:gd name="connsiteY4" fmla="*/ 212347 h 1018559"/>
              <a:gd name="connsiteX0" fmla="*/ 0 w 2176222"/>
              <a:gd name="connsiteY0" fmla="*/ 212347 h 1029710"/>
              <a:gd name="connsiteX1" fmla="*/ 11151 w 2176222"/>
              <a:gd name="connsiteY1" fmla="*/ 926025 h 1029710"/>
              <a:gd name="connsiteX2" fmla="*/ 2062975 w 2176222"/>
              <a:gd name="connsiteY2" fmla="*/ 926025 h 1029710"/>
              <a:gd name="connsiteX3" fmla="*/ 1810895 w 2176222"/>
              <a:gd name="connsiteY3" fmla="*/ 213773 h 1029710"/>
              <a:gd name="connsiteX4" fmla="*/ 0 w 2176222"/>
              <a:gd name="connsiteY4" fmla="*/ 212347 h 1029710"/>
              <a:gd name="connsiteX0" fmla="*/ 137076 w 2313298"/>
              <a:gd name="connsiteY0" fmla="*/ 212347 h 1029710"/>
              <a:gd name="connsiteX1" fmla="*/ 148227 w 2313298"/>
              <a:gd name="connsiteY1" fmla="*/ 926025 h 1029710"/>
              <a:gd name="connsiteX2" fmla="*/ 2200051 w 2313298"/>
              <a:gd name="connsiteY2" fmla="*/ 926025 h 1029710"/>
              <a:gd name="connsiteX3" fmla="*/ 1947971 w 2313298"/>
              <a:gd name="connsiteY3" fmla="*/ 213773 h 1029710"/>
              <a:gd name="connsiteX4" fmla="*/ 137076 w 2313298"/>
              <a:gd name="connsiteY4" fmla="*/ 212347 h 1029710"/>
              <a:gd name="connsiteX0" fmla="*/ 163095 w 2339317"/>
              <a:gd name="connsiteY0" fmla="*/ 212347 h 1029710"/>
              <a:gd name="connsiteX1" fmla="*/ 174246 w 2339317"/>
              <a:gd name="connsiteY1" fmla="*/ 926025 h 1029710"/>
              <a:gd name="connsiteX2" fmla="*/ 2226070 w 2339317"/>
              <a:gd name="connsiteY2" fmla="*/ 926025 h 1029710"/>
              <a:gd name="connsiteX3" fmla="*/ 1973990 w 2339317"/>
              <a:gd name="connsiteY3" fmla="*/ 213773 h 1029710"/>
              <a:gd name="connsiteX4" fmla="*/ 163095 w 2339317"/>
              <a:gd name="connsiteY4" fmla="*/ 212347 h 1029710"/>
              <a:gd name="connsiteX0" fmla="*/ 163095 w 2339317"/>
              <a:gd name="connsiteY0" fmla="*/ 212347 h 1029710"/>
              <a:gd name="connsiteX1" fmla="*/ 174246 w 2339317"/>
              <a:gd name="connsiteY1" fmla="*/ 926025 h 1029710"/>
              <a:gd name="connsiteX2" fmla="*/ 2226070 w 2339317"/>
              <a:gd name="connsiteY2" fmla="*/ 926025 h 1029710"/>
              <a:gd name="connsiteX3" fmla="*/ 1973990 w 2339317"/>
              <a:gd name="connsiteY3" fmla="*/ 213773 h 1029710"/>
              <a:gd name="connsiteX4" fmla="*/ 163095 w 2339317"/>
              <a:gd name="connsiteY4" fmla="*/ 212347 h 1029710"/>
              <a:gd name="connsiteX0" fmla="*/ 163095 w 2339317"/>
              <a:gd name="connsiteY0" fmla="*/ 140340 h 957703"/>
              <a:gd name="connsiteX1" fmla="*/ 174246 w 2339317"/>
              <a:gd name="connsiteY1" fmla="*/ 854018 h 957703"/>
              <a:gd name="connsiteX2" fmla="*/ 2226070 w 2339317"/>
              <a:gd name="connsiteY2" fmla="*/ 854018 h 957703"/>
              <a:gd name="connsiteX3" fmla="*/ 1685958 w 2339317"/>
              <a:gd name="connsiteY3" fmla="*/ 213773 h 957703"/>
              <a:gd name="connsiteX4" fmla="*/ 163095 w 2339317"/>
              <a:gd name="connsiteY4" fmla="*/ 140340 h 957703"/>
              <a:gd name="connsiteX0" fmla="*/ 163095 w 2339317"/>
              <a:gd name="connsiteY0" fmla="*/ 212348 h 1029711"/>
              <a:gd name="connsiteX1" fmla="*/ 174246 w 2339317"/>
              <a:gd name="connsiteY1" fmla="*/ 926026 h 1029711"/>
              <a:gd name="connsiteX2" fmla="*/ 2226070 w 2339317"/>
              <a:gd name="connsiteY2" fmla="*/ 926026 h 1029711"/>
              <a:gd name="connsiteX3" fmla="*/ 1829974 w 2339317"/>
              <a:gd name="connsiteY3" fmla="*/ 213773 h 1029711"/>
              <a:gd name="connsiteX4" fmla="*/ 163095 w 2339317"/>
              <a:gd name="connsiteY4" fmla="*/ 212348 h 1029711"/>
              <a:gd name="connsiteX0" fmla="*/ 377310 w 2313298"/>
              <a:gd name="connsiteY0" fmla="*/ 257427 h 1029711"/>
              <a:gd name="connsiteX1" fmla="*/ 148227 w 2313298"/>
              <a:gd name="connsiteY1" fmla="*/ 926026 h 1029711"/>
              <a:gd name="connsiteX2" fmla="*/ 2200051 w 2313298"/>
              <a:gd name="connsiteY2" fmla="*/ 926026 h 1029711"/>
              <a:gd name="connsiteX3" fmla="*/ 1803955 w 2313298"/>
              <a:gd name="connsiteY3" fmla="*/ 213773 h 1029711"/>
              <a:gd name="connsiteX4" fmla="*/ 377310 w 2313298"/>
              <a:gd name="connsiteY4" fmla="*/ 257427 h 1029711"/>
              <a:gd name="connsiteX0" fmla="*/ 163095 w 2099083"/>
              <a:gd name="connsiteY0" fmla="*/ 257427 h 1018559"/>
              <a:gd name="connsiteX1" fmla="*/ 324428 w 2099083"/>
              <a:gd name="connsiteY1" fmla="*/ 772282 h 1018559"/>
              <a:gd name="connsiteX2" fmla="*/ 1985836 w 2099083"/>
              <a:gd name="connsiteY2" fmla="*/ 926026 h 1018559"/>
              <a:gd name="connsiteX3" fmla="*/ 1589740 w 2099083"/>
              <a:gd name="connsiteY3" fmla="*/ 213773 h 1018559"/>
              <a:gd name="connsiteX4" fmla="*/ 163095 w 2099083"/>
              <a:gd name="connsiteY4" fmla="*/ 257427 h 1018559"/>
              <a:gd name="connsiteX0" fmla="*/ 163095 w 1970331"/>
              <a:gd name="connsiteY0" fmla="*/ 257427 h 875967"/>
              <a:gd name="connsiteX1" fmla="*/ 324428 w 1970331"/>
              <a:gd name="connsiteY1" fmla="*/ 772282 h 875967"/>
              <a:gd name="connsiteX2" fmla="*/ 1857084 w 1970331"/>
              <a:gd name="connsiteY2" fmla="*/ 686473 h 875967"/>
              <a:gd name="connsiteX3" fmla="*/ 1589740 w 1970331"/>
              <a:gd name="connsiteY3" fmla="*/ 213773 h 875967"/>
              <a:gd name="connsiteX4" fmla="*/ 163095 w 1970331"/>
              <a:gd name="connsiteY4" fmla="*/ 257427 h 875967"/>
              <a:gd name="connsiteX0" fmla="*/ 163095 w 1970331"/>
              <a:gd name="connsiteY0" fmla="*/ 257427 h 779007"/>
              <a:gd name="connsiteX1" fmla="*/ 324428 w 1970331"/>
              <a:gd name="connsiteY1" fmla="*/ 600663 h 779007"/>
              <a:gd name="connsiteX2" fmla="*/ 1857084 w 1970331"/>
              <a:gd name="connsiteY2" fmla="*/ 686473 h 779007"/>
              <a:gd name="connsiteX3" fmla="*/ 1589740 w 1970331"/>
              <a:gd name="connsiteY3" fmla="*/ 213773 h 779007"/>
              <a:gd name="connsiteX4" fmla="*/ 163095 w 1970331"/>
              <a:gd name="connsiteY4" fmla="*/ 257427 h 779007"/>
              <a:gd name="connsiteX0" fmla="*/ 163095 w 1970331"/>
              <a:gd name="connsiteY0" fmla="*/ 257427 h 779007"/>
              <a:gd name="connsiteX1" fmla="*/ 324428 w 1970331"/>
              <a:gd name="connsiteY1" fmla="*/ 600663 h 779007"/>
              <a:gd name="connsiteX2" fmla="*/ 1857084 w 1970331"/>
              <a:gd name="connsiteY2" fmla="*/ 686473 h 779007"/>
              <a:gd name="connsiteX3" fmla="*/ 1589740 w 1970331"/>
              <a:gd name="connsiteY3" fmla="*/ 213773 h 779007"/>
              <a:gd name="connsiteX4" fmla="*/ 163095 w 1970331"/>
              <a:gd name="connsiteY4" fmla="*/ 257427 h 779007"/>
              <a:gd name="connsiteX0" fmla="*/ 163095 w 1970331"/>
              <a:gd name="connsiteY0" fmla="*/ 257427 h 779007"/>
              <a:gd name="connsiteX1" fmla="*/ 324428 w 1970331"/>
              <a:gd name="connsiteY1" fmla="*/ 600663 h 779007"/>
              <a:gd name="connsiteX2" fmla="*/ 1857084 w 1970331"/>
              <a:gd name="connsiteY2" fmla="*/ 686473 h 779007"/>
              <a:gd name="connsiteX3" fmla="*/ 1589740 w 1970331"/>
              <a:gd name="connsiteY3" fmla="*/ 213773 h 779007"/>
              <a:gd name="connsiteX4" fmla="*/ 163095 w 1970331"/>
              <a:gd name="connsiteY4" fmla="*/ 257427 h 779007"/>
              <a:gd name="connsiteX0" fmla="*/ 163095 w 1970331"/>
              <a:gd name="connsiteY0" fmla="*/ 257427 h 779007"/>
              <a:gd name="connsiteX1" fmla="*/ 324428 w 1970331"/>
              <a:gd name="connsiteY1" fmla="*/ 600663 h 779007"/>
              <a:gd name="connsiteX2" fmla="*/ 1857084 w 1970331"/>
              <a:gd name="connsiteY2" fmla="*/ 686473 h 779007"/>
              <a:gd name="connsiteX3" fmla="*/ 1589740 w 1970331"/>
              <a:gd name="connsiteY3" fmla="*/ 213773 h 779007"/>
              <a:gd name="connsiteX4" fmla="*/ 163095 w 1970331"/>
              <a:gd name="connsiteY4" fmla="*/ 257427 h 779007"/>
              <a:gd name="connsiteX0" fmla="*/ 163095 w 1909595"/>
              <a:gd name="connsiteY0" fmla="*/ 257427 h 693198"/>
              <a:gd name="connsiteX1" fmla="*/ 324428 w 1909595"/>
              <a:gd name="connsiteY1" fmla="*/ 600663 h 693198"/>
              <a:gd name="connsiteX2" fmla="*/ 1695752 w 1909595"/>
              <a:gd name="connsiteY2" fmla="*/ 600664 h 693198"/>
              <a:gd name="connsiteX3" fmla="*/ 1589740 w 1909595"/>
              <a:gd name="connsiteY3" fmla="*/ 213773 h 693198"/>
              <a:gd name="connsiteX4" fmla="*/ 163095 w 1909595"/>
              <a:gd name="connsiteY4" fmla="*/ 257427 h 693198"/>
              <a:gd name="connsiteX0" fmla="*/ 163095 w 1808999"/>
              <a:gd name="connsiteY0" fmla="*/ 299582 h 735353"/>
              <a:gd name="connsiteX1" fmla="*/ 324428 w 1808999"/>
              <a:gd name="connsiteY1" fmla="*/ 642818 h 735353"/>
              <a:gd name="connsiteX2" fmla="*/ 1695752 w 1808999"/>
              <a:gd name="connsiteY2" fmla="*/ 642819 h 735353"/>
              <a:gd name="connsiteX3" fmla="*/ 1453754 w 1808999"/>
              <a:gd name="connsiteY3" fmla="*/ 213773 h 735353"/>
              <a:gd name="connsiteX4" fmla="*/ 163095 w 1808999"/>
              <a:gd name="connsiteY4" fmla="*/ 299582 h 735353"/>
              <a:gd name="connsiteX0" fmla="*/ 163095 w 2076734"/>
              <a:gd name="connsiteY0" fmla="*/ 299582 h 735353"/>
              <a:gd name="connsiteX1" fmla="*/ 324428 w 2076734"/>
              <a:gd name="connsiteY1" fmla="*/ 642818 h 735353"/>
              <a:gd name="connsiteX2" fmla="*/ 1695752 w 2076734"/>
              <a:gd name="connsiteY2" fmla="*/ 642819 h 735353"/>
              <a:gd name="connsiteX3" fmla="*/ 1453754 w 2076734"/>
              <a:gd name="connsiteY3" fmla="*/ 213773 h 735353"/>
              <a:gd name="connsiteX4" fmla="*/ 163095 w 2076734"/>
              <a:gd name="connsiteY4" fmla="*/ 299582 h 735353"/>
              <a:gd name="connsiteX0" fmla="*/ 163095 w 1808999"/>
              <a:gd name="connsiteY0" fmla="*/ 299582 h 735353"/>
              <a:gd name="connsiteX1" fmla="*/ 324428 w 1808999"/>
              <a:gd name="connsiteY1" fmla="*/ 642818 h 735353"/>
              <a:gd name="connsiteX2" fmla="*/ 1695752 w 1808999"/>
              <a:gd name="connsiteY2" fmla="*/ 642819 h 735353"/>
              <a:gd name="connsiteX3" fmla="*/ 1453754 w 1808999"/>
              <a:gd name="connsiteY3" fmla="*/ 213773 h 735353"/>
              <a:gd name="connsiteX4" fmla="*/ 163095 w 1808999"/>
              <a:gd name="connsiteY4" fmla="*/ 299582 h 735353"/>
              <a:gd name="connsiteX0" fmla="*/ 163095 w 4712978"/>
              <a:gd name="connsiteY0" fmla="*/ 299583 h 735353"/>
              <a:gd name="connsiteX1" fmla="*/ 3228407 w 4712978"/>
              <a:gd name="connsiteY1" fmla="*/ 642818 h 735353"/>
              <a:gd name="connsiteX2" fmla="*/ 4599731 w 4712978"/>
              <a:gd name="connsiteY2" fmla="*/ 642819 h 735353"/>
              <a:gd name="connsiteX3" fmla="*/ 4357733 w 4712978"/>
              <a:gd name="connsiteY3" fmla="*/ 213773 h 735353"/>
              <a:gd name="connsiteX4" fmla="*/ 163095 w 4712978"/>
              <a:gd name="connsiteY4" fmla="*/ 299583 h 735353"/>
              <a:gd name="connsiteX0" fmla="*/ 578105 w 5127988"/>
              <a:gd name="connsiteY0" fmla="*/ 299583 h 735353"/>
              <a:gd name="connsiteX1" fmla="*/ 739439 w 5127988"/>
              <a:gd name="connsiteY1" fmla="*/ 642819 h 735353"/>
              <a:gd name="connsiteX2" fmla="*/ 5014741 w 5127988"/>
              <a:gd name="connsiteY2" fmla="*/ 642819 h 735353"/>
              <a:gd name="connsiteX3" fmla="*/ 4772743 w 5127988"/>
              <a:gd name="connsiteY3" fmla="*/ 213773 h 735353"/>
              <a:gd name="connsiteX4" fmla="*/ 578105 w 5127988"/>
              <a:gd name="connsiteY4" fmla="*/ 299583 h 735353"/>
              <a:gd name="connsiteX0" fmla="*/ 163095 w 4712978"/>
              <a:gd name="connsiteY0" fmla="*/ 299583 h 735353"/>
              <a:gd name="connsiteX1" fmla="*/ 324429 w 4712978"/>
              <a:gd name="connsiteY1" fmla="*/ 642819 h 735353"/>
              <a:gd name="connsiteX2" fmla="*/ 4599731 w 4712978"/>
              <a:gd name="connsiteY2" fmla="*/ 642819 h 735353"/>
              <a:gd name="connsiteX3" fmla="*/ 4357733 w 4712978"/>
              <a:gd name="connsiteY3" fmla="*/ 213773 h 735353"/>
              <a:gd name="connsiteX4" fmla="*/ 163095 w 4712978"/>
              <a:gd name="connsiteY4" fmla="*/ 299583 h 735353"/>
              <a:gd name="connsiteX0" fmla="*/ 163095 w 4712978"/>
              <a:gd name="connsiteY0" fmla="*/ 299583 h 735353"/>
              <a:gd name="connsiteX1" fmla="*/ 324429 w 4712978"/>
              <a:gd name="connsiteY1" fmla="*/ 642819 h 735353"/>
              <a:gd name="connsiteX2" fmla="*/ 4599731 w 4712978"/>
              <a:gd name="connsiteY2" fmla="*/ 642819 h 735353"/>
              <a:gd name="connsiteX3" fmla="*/ 4357733 w 4712978"/>
              <a:gd name="connsiteY3" fmla="*/ 213773 h 735353"/>
              <a:gd name="connsiteX4" fmla="*/ 163095 w 4712978"/>
              <a:gd name="connsiteY4" fmla="*/ 299583 h 735353"/>
              <a:gd name="connsiteX0" fmla="*/ 163095 w 4712978"/>
              <a:gd name="connsiteY0" fmla="*/ 299583 h 735353"/>
              <a:gd name="connsiteX1" fmla="*/ 324429 w 4712978"/>
              <a:gd name="connsiteY1" fmla="*/ 642819 h 735353"/>
              <a:gd name="connsiteX2" fmla="*/ 4599731 w 4712978"/>
              <a:gd name="connsiteY2" fmla="*/ 642819 h 735353"/>
              <a:gd name="connsiteX3" fmla="*/ 4357733 w 4712978"/>
              <a:gd name="connsiteY3" fmla="*/ 213773 h 735353"/>
              <a:gd name="connsiteX4" fmla="*/ 163095 w 4712978"/>
              <a:gd name="connsiteY4" fmla="*/ 299583 h 735353"/>
              <a:gd name="connsiteX0" fmla="*/ 163095 w 4712978"/>
              <a:gd name="connsiteY0" fmla="*/ 93317 h 529087"/>
              <a:gd name="connsiteX1" fmla="*/ 324429 w 4712978"/>
              <a:gd name="connsiteY1" fmla="*/ 436553 h 529087"/>
              <a:gd name="connsiteX2" fmla="*/ 4599731 w 4712978"/>
              <a:gd name="connsiteY2" fmla="*/ 436553 h 529087"/>
              <a:gd name="connsiteX3" fmla="*/ 4357733 w 4712978"/>
              <a:gd name="connsiteY3" fmla="*/ 7507 h 529087"/>
              <a:gd name="connsiteX4" fmla="*/ 163095 w 4712978"/>
              <a:gd name="connsiteY4" fmla="*/ 93317 h 52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2978" h="529087">
                <a:moveTo>
                  <a:pt x="163095" y="93317"/>
                </a:moveTo>
                <a:cubicBezTo>
                  <a:pt x="0" y="347937"/>
                  <a:pt x="107133" y="387248"/>
                  <a:pt x="324429" y="436553"/>
                </a:cubicBezTo>
                <a:cubicBezTo>
                  <a:pt x="541725" y="485858"/>
                  <a:pt x="4510708" y="529087"/>
                  <a:pt x="4599731" y="436553"/>
                </a:cubicBezTo>
                <a:cubicBezTo>
                  <a:pt x="4712978" y="222863"/>
                  <a:pt x="4640790" y="58864"/>
                  <a:pt x="4357733" y="7507"/>
                </a:cubicBezTo>
                <a:cubicBezTo>
                  <a:pt x="3736094" y="0"/>
                  <a:pt x="391841" y="14309"/>
                  <a:pt x="163095" y="93317"/>
                </a:cubicBezTo>
                <a:close/>
              </a:path>
            </a:pathLst>
          </a:custGeom>
          <a:solidFill>
            <a:srgbClr val="FFFFCC"/>
          </a:solidFill>
          <a:ln w="19050" cap="flat" cmpd="sng" algn="ctr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39" name="Freeform 38"/>
          <p:cNvSpPr/>
          <p:nvPr/>
        </p:nvSpPr>
        <p:spPr bwMode="auto">
          <a:xfrm>
            <a:off x="1085842" y="2999203"/>
            <a:ext cx="2339317" cy="1029711"/>
          </a:xfrm>
          <a:custGeom>
            <a:avLst/>
            <a:gdLst>
              <a:gd name="connsiteX0" fmla="*/ 0 w 2062975"/>
              <a:gd name="connsiteY0" fmla="*/ 55756 h 769434"/>
              <a:gd name="connsiteX1" fmla="*/ 11151 w 2062975"/>
              <a:gd name="connsiteY1" fmla="*/ 769434 h 769434"/>
              <a:gd name="connsiteX2" fmla="*/ 2062975 w 2062975"/>
              <a:gd name="connsiteY2" fmla="*/ 769434 h 769434"/>
              <a:gd name="connsiteX3" fmla="*/ 1806497 w 2062975"/>
              <a:gd name="connsiteY3" fmla="*/ 0 h 769434"/>
              <a:gd name="connsiteX4" fmla="*/ 0 w 2062975"/>
              <a:gd name="connsiteY4" fmla="*/ 55756 h 769434"/>
              <a:gd name="connsiteX0" fmla="*/ 0 w 2062975"/>
              <a:gd name="connsiteY0" fmla="*/ 0 h 713678"/>
              <a:gd name="connsiteX1" fmla="*/ 11151 w 2062975"/>
              <a:gd name="connsiteY1" fmla="*/ 713678 h 713678"/>
              <a:gd name="connsiteX2" fmla="*/ 2062975 w 2062975"/>
              <a:gd name="connsiteY2" fmla="*/ 713678 h 713678"/>
              <a:gd name="connsiteX3" fmla="*/ 1810895 w 2062975"/>
              <a:gd name="connsiteY3" fmla="*/ 1425 h 713678"/>
              <a:gd name="connsiteX4" fmla="*/ 0 w 2062975"/>
              <a:gd name="connsiteY4" fmla="*/ 0 h 713678"/>
              <a:gd name="connsiteX0" fmla="*/ 0 w 2062975"/>
              <a:gd name="connsiteY0" fmla="*/ 20877 h 734555"/>
              <a:gd name="connsiteX1" fmla="*/ 11151 w 2062975"/>
              <a:gd name="connsiteY1" fmla="*/ 734555 h 734555"/>
              <a:gd name="connsiteX2" fmla="*/ 2062975 w 2062975"/>
              <a:gd name="connsiteY2" fmla="*/ 734555 h 734555"/>
              <a:gd name="connsiteX3" fmla="*/ 1810895 w 2062975"/>
              <a:gd name="connsiteY3" fmla="*/ 0 h 734555"/>
              <a:gd name="connsiteX4" fmla="*/ 0 w 2062975"/>
              <a:gd name="connsiteY4" fmla="*/ 20877 h 734555"/>
              <a:gd name="connsiteX0" fmla="*/ 0 w 2062975"/>
              <a:gd name="connsiteY0" fmla="*/ 0 h 713678"/>
              <a:gd name="connsiteX1" fmla="*/ 11151 w 2062975"/>
              <a:gd name="connsiteY1" fmla="*/ 713678 h 713678"/>
              <a:gd name="connsiteX2" fmla="*/ 2062975 w 2062975"/>
              <a:gd name="connsiteY2" fmla="*/ 713678 h 713678"/>
              <a:gd name="connsiteX3" fmla="*/ 1810895 w 2062975"/>
              <a:gd name="connsiteY3" fmla="*/ 1426 h 713678"/>
              <a:gd name="connsiteX4" fmla="*/ 0 w 2062975"/>
              <a:gd name="connsiteY4" fmla="*/ 0 h 713678"/>
              <a:gd name="connsiteX0" fmla="*/ 0 w 2062975"/>
              <a:gd name="connsiteY0" fmla="*/ 212347 h 926025"/>
              <a:gd name="connsiteX1" fmla="*/ 11151 w 2062975"/>
              <a:gd name="connsiteY1" fmla="*/ 926025 h 926025"/>
              <a:gd name="connsiteX2" fmla="*/ 2062975 w 2062975"/>
              <a:gd name="connsiteY2" fmla="*/ 926025 h 926025"/>
              <a:gd name="connsiteX3" fmla="*/ 1810895 w 2062975"/>
              <a:gd name="connsiteY3" fmla="*/ 213773 h 926025"/>
              <a:gd name="connsiteX4" fmla="*/ 0 w 2062975"/>
              <a:gd name="connsiteY4" fmla="*/ 212347 h 926025"/>
              <a:gd name="connsiteX0" fmla="*/ 0 w 2130750"/>
              <a:gd name="connsiteY0" fmla="*/ 212347 h 926025"/>
              <a:gd name="connsiteX1" fmla="*/ 11151 w 2130750"/>
              <a:gd name="connsiteY1" fmla="*/ 926025 h 926025"/>
              <a:gd name="connsiteX2" fmla="*/ 2062975 w 2130750"/>
              <a:gd name="connsiteY2" fmla="*/ 926025 h 926025"/>
              <a:gd name="connsiteX3" fmla="*/ 1810895 w 2130750"/>
              <a:gd name="connsiteY3" fmla="*/ 213773 h 926025"/>
              <a:gd name="connsiteX4" fmla="*/ 0 w 2130750"/>
              <a:gd name="connsiteY4" fmla="*/ 212347 h 926025"/>
              <a:gd name="connsiteX0" fmla="*/ 0 w 2176222"/>
              <a:gd name="connsiteY0" fmla="*/ 212347 h 926025"/>
              <a:gd name="connsiteX1" fmla="*/ 11151 w 2176222"/>
              <a:gd name="connsiteY1" fmla="*/ 926025 h 926025"/>
              <a:gd name="connsiteX2" fmla="*/ 2062975 w 2176222"/>
              <a:gd name="connsiteY2" fmla="*/ 926025 h 926025"/>
              <a:gd name="connsiteX3" fmla="*/ 1810895 w 2176222"/>
              <a:gd name="connsiteY3" fmla="*/ 213773 h 926025"/>
              <a:gd name="connsiteX4" fmla="*/ 0 w 2176222"/>
              <a:gd name="connsiteY4" fmla="*/ 212347 h 926025"/>
              <a:gd name="connsiteX0" fmla="*/ 0 w 2176222"/>
              <a:gd name="connsiteY0" fmla="*/ 212347 h 1018559"/>
              <a:gd name="connsiteX1" fmla="*/ 11151 w 2176222"/>
              <a:gd name="connsiteY1" fmla="*/ 926025 h 1018559"/>
              <a:gd name="connsiteX2" fmla="*/ 2062975 w 2176222"/>
              <a:gd name="connsiteY2" fmla="*/ 926025 h 1018559"/>
              <a:gd name="connsiteX3" fmla="*/ 1810895 w 2176222"/>
              <a:gd name="connsiteY3" fmla="*/ 213773 h 1018559"/>
              <a:gd name="connsiteX4" fmla="*/ 0 w 2176222"/>
              <a:gd name="connsiteY4" fmla="*/ 212347 h 1018559"/>
              <a:gd name="connsiteX0" fmla="*/ 0 w 2176222"/>
              <a:gd name="connsiteY0" fmla="*/ 212347 h 1029710"/>
              <a:gd name="connsiteX1" fmla="*/ 11151 w 2176222"/>
              <a:gd name="connsiteY1" fmla="*/ 926025 h 1029710"/>
              <a:gd name="connsiteX2" fmla="*/ 2062975 w 2176222"/>
              <a:gd name="connsiteY2" fmla="*/ 926025 h 1029710"/>
              <a:gd name="connsiteX3" fmla="*/ 1810895 w 2176222"/>
              <a:gd name="connsiteY3" fmla="*/ 213773 h 1029710"/>
              <a:gd name="connsiteX4" fmla="*/ 0 w 2176222"/>
              <a:gd name="connsiteY4" fmla="*/ 212347 h 1029710"/>
              <a:gd name="connsiteX0" fmla="*/ 137076 w 2313298"/>
              <a:gd name="connsiteY0" fmla="*/ 212347 h 1029710"/>
              <a:gd name="connsiteX1" fmla="*/ 148227 w 2313298"/>
              <a:gd name="connsiteY1" fmla="*/ 926025 h 1029710"/>
              <a:gd name="connsiteX2" fmla="*/ 2200051 w 2313298"/>
              <a:gd name="connsiteY2" fmla="*/ 926025 h 1029710"/>
              <a:gd name="connsiteX3" fmla="*/ 1947971 w 2313298"/>
              <a:gd name="connsiteY3" fmla="*/ 213773 h 1029710"/>
              <a:gd name="connsiteX4" fmla="*/ 137076 w 2313298"/>
              <a:gd name="connsiteY4" fmla="*/ 212347 h 1029710"/>
              <a:gd name="connsiteX0" fmla="*/ 163095 w 2339317"/>
              <a:gd name="connsiteY0" fmla="*/ 212347 h 1029710"/>
              <a:gd name="connsiteX1" fmla="*/ 174246 w 2339317"/>
              <a:gd name="connsiteY1" fmla="*/ 926025 h 1029710"/>
              <a:gd name="connsiteX2" fmla="*/ 2226070 w 2339317"/>
              <a:gd name="connsiteY2" fmla="*/ 926025 h 1029710"/>
              <a:gd name="connsiteX3" fmla="*/ 1973990 w 2339317"/>
              <a:gd name="connsiteY3" fmla="*/ 213773 h 1029710"/>
              <a:gd name="connsiteX4" fmla="*/ 163095 w 2339317"/>
              <a:gd name="connsiteY4" fmla="*/ 212347 h 1029710"/>
              <a:gd name="connsiteX0" fmla="*/ 163095 w 2339317"/>
              <a:gd name="connsiteY0" fmla="*/ 212347 h 1029710"/>
              <a:gd name="connsiteX1" fmla="*/ 174246 w 2339317"/>
              <a:gd name="connsiteY1" fmla="*/ 926025 h 1029710"/>
              <a:gd name="connsiteX2" fmla="*/ 2226070 w 2339317"/>
              <a:gd name="connsiteY2" fmla="*/ 926025 h 1029710"/>
              <a:gd name="connsiteX3" fmla="*/ 1973990 w 2339317"/>
              <a:gd name="connsiteY3" fmla="*/ 213773 h 1029710"/>
              <a:gd name="connsiteX4" fmla="*/ 163095 w 2339317"/>
              <a:gd name="connsiteY4" fmla="*/ 212347 h 1029710"/>
              <a:gd name="connsiteX0" fmla="*/ 163095 w 2339317"/>
              <a:gd name="connsiteY0" fmla="*/ 140340 h 957703"/>
              <a:gd name="connsiteX1" fmla="*/ 174246 w 2339317"/>
              <a:gd name="connsiteY1" fmla="*/ 854018 h 957703"/>
              <a:gd name="connsiteX2" fmla="*/ 2226070 w 2339317"/>
              <a:gd name="connsiteY2" fmla="*/ 854018 h 957703"/>
              <a:gd name="connsiteX3" fmla="*/ 1685958 w 2339317"/>
              <a:gd name="connsiteY3" fmla="*/ 213773 h 957703"/>
              <a:gd name="connsiteX4" fmla="*/ 163095 w 2339317"/>
              <a:gd name="connsiteY4" fmla="*/ 140340 h 957703"/>
              <a:gd name="connsiteX0" fmla="*/ 163095 w 2339317"/>
              <a:gd name="connsiteY0" fmla="*/ 212348 h 1029711"/>
              <a:gd name="connsiteX1" fmla="*/ 174246 w 2339317"/>
              <a:gd name="connsiteY1" fmla="*/ 926026 h 1029711"/>
              <a:gd name="connsiteX2" fmla="*/ 2226070 w 2339317"/>
              <a:gd name="connsiteY2" fmla="*/ 926026 h 1029711"/>
              <a:gd name="connsiteX3" fmla="*/ 1829974 w 2339317"/>
              <a:gd name="connsiteY3" fmla="*/ 213773 h 1029711"/>
              <a:gd name="connsiteX4" fmla="*/ 163095 w 2339317"/>
              <a:gd name="connsiteY4" fmla="*/ 212348 h 102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9317" h="1029711">
                <a:moveTo>
                  <a:pt x="163095" y="212348"/>
                </a:moveTo>
                <a:cubicBezTo>
                  <a:pt x="0" y="466968"/>
                  <a:pt x="26019" y="767616"/>
                  <a:pt x="174246" y="926026"/>
                </a:cubicBezTo>
                <a:cubicBezTo>
                  <a:pt x="250075" y="1029711"/>
                  <a:pt x="2137047" y="1018560"/>
                  <a:pt x="2226070" y="926026"/>
                </a:cubicBezTo>
                <a:cubicBezTo>
                  <a:pt x="2339317" y="712336"/>
                  <a:pt x="2149829" y="473967"/>
                  <a:pt x="1829974" y="213773"/>
                </a:cubicBezTo>
                <a:cubicBezTo>
                  <a:pt x="1206994" y="0"/>
                  <a:pt x="391841" y="133340"/>
                  <a:pt x="163095" y="212348"/>
                </a:cubicBezTo>
                <a:close/>
              </a:path>
            </a:pathLst>
          </a:custGeom>
          <a:solidFill>
            <a:srgbClr val="FFFFCC"/>
          </a:solidFill>
          <a:ln w="19050" cap="flat" cmpd="sng" algn="ctr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>
              <a:buNone/>
              <a:tabLst>
                <a:tab pos="1349375" algn="l"/>
              </a:tabLst>
            </a:pPr>
            <a:r>
              <a:rPr lang="en-NZ" b="1" dirty="0" smtClean="0"/>
              <a:t>input</a:t>
            </a:r>
            <a:r>
              <a:rPr lang="en-NZ" dirty="0" smtClean="0"/>
              <a:t>: 	set of polygons</a:t>
            </a:r>
          </a:p>
          <a:p>
            <a:pPr lvl="1">
              <a:buNone/>
              <a:tabLst>
                <a:tab pos="1349375" algn="l"/>
              </a:tabLst>
            </a:pPr>
            <a:r>
              <a:rPr lang="en-NZ" dirty="0" smtClean="0"/>
              <a:t>		viewing direction</a:t>
            </a:r>
          </a:p>
          <a:p>
            <a:pPr lvl="1">
              <a:buNone/>
              <a:tabLst>
                <a:tab pos="1349375" algn="l"/>
              </a:tabLst>
            </a:pPr>
            <a:r>
              <a:rPr lang="en-NZ" dirty="0" smtClean="0"/>
              <a:t>		direction of light source(s)</a:t>
            </a:r>
          </a:p>
          <a:p>
            <a:pPr lvl="1">
              <a:buNone/>
              <a:tabLst>
                <a:tab pos="1349375" algn="l"/>
              </a:tabLst>
            </a:pPr>
            <a:r>
              <a:rPr lang="en-NZ" dirty="0" smtClean="0"/>
              <a:t>		size of window.</a:t>
            </a:r>
          </a:p>
          <a:p>
            <a:pPr lvl="1">
              <a:buNone/>
              <a:tabLst>
                <a:tab pos="1349375" algn="l"/>
              </a:tabLst>
            </a:pPr>
            <a:r>
              <a:rPr lang="en-NZ" b="1" dirty="0" smtClean="0"/>
              <a:t>output</a:t>
            </a:r>
            <a:r>
              <a:rPr lang="en-NZ" dirty="0" smtClean="0"/>
              <a:t>: 	an image</a:t>
            </a:r>
          </a:p>
          <a:p>
            <a:pPr lvl="1">
              <a:buNone/>
              <a:tabLst>
                <a:tab pos="1349375" algn="l"/>
              </a:tabLst>
            </a:pPr>
            <a:r>
              <a:rPr lang="en-US" b="1" dirty="0" smtClean="0"/>
              <a:t>Actions</a:t>
            </a:r>
          </a:p>
          <a:p>
            <a:pPr lvl="2">
              <a:tabLst>
                <a:tab pos="1349375" algn="l"/>
              </a:tabLst>
            </a:pPr>
            <a:r>
              <a:rPr lang="en-US" dirty="0" smtClean="0"/>
              <a:t>rotate polygons and light source so viewing along z axis</a:t>
            </a:r>
          </a:p>
          <a:p>
            <a:pPr lvl="2">
              <a:buFont typeface="Arial" pitchFamily="34" charset="0"/>
              <a:buChar char="•"/>
              <a:tabLst>
                <a:tab pos="1349375" algn="l"/>
              </a:tabLst>
            </a:pPr>
            <a:r>
              <a:rPr lang="en-US" dirty="0" smtClean="0"/>
              <a:t>translate &amp; scale to fit window / clip polygons out of view</a:t>
            </a:r>
            <a:endParaRPr lang="en-NZ" dirty="0" smtClean="0"/>
          </a:p>
          <a:p>
            <a:pPr lvl="2">
              <a:buFont typeface="Arial" pitchFamily="34" charset="0"/>
              <a:buChar char="•"/>
              <a:tabLst>
                <a:tab pos="1349375" algn="l"/>
              </a:tabLst>
            </a:pPr>
            <a:r>
              <a:rPr lang="en-US" dirty="0" smtClean="0"/>
              <a:t>remove any polygons facing away from viewer (</a:t>
            </a:r>
            <a:r>
              <a:rPr lang="en-US" dirty="0" err="1" smtClean="0"/>
              <a:t>normal</a:t>
            </a:r>
            <a:r>
              <a:rPr lang="en-US" baseline="-25000" dirty="0" err="1" smtClean="0"/>
              <a:t>z</a:t>
            </a:r>
            <a:r>
              <a:rPr lang="en-US" dirty="0" smtClean="0"/>
              <a:t>&gt; 0)</a:t>
            </a:r>
          </a:p>
          <a:p>
            <a:pPr lvl="2">
              <a:buFont typeface="Arial" pitchFamily="34" charset="0"/>
              <a:buChar char="•"/>
              <a:tabLst>
                <a:tab pos="1349375" algn="l"/>
              </a:tabLst>
            </a:pPr>
            <a:r>
              <a:rPr lang="en-US" dirty="0" smtClean="0"/>
              <a:t>for each polygon</a:t>
            </a:r>
          </a:p>
          <a:p>
            <a:pPr lvl="3">
              <a:buFont typeface="Arial" pitchFamily="34" charset="0"/>
              <a:buChar char="•"/>
              <a:tabLst>
                <a:tab pos="1349375" algn="l"/>
              </a:tabLst>
            </a:pPr>
            <a:r>
              <a:rPr lang="en-US" dirty="0" smtClean="0"/>
              <a:t>compute shading </a:t>
            </a:r>
          </a:p>
          <a:p>
            <a:pPr lvl="3">
              <a:buFont typeface="Arial" pitchFamily="34" charset="0"/>
              <a:buChar char="•"/>
              <a:tabLst>
                <a:tab pos="1349375" algn="l"/>
              </a:tabLst>
            </a:pPr>
            <a:r>
              <a:rPr lang="en-US" dirty="0" smtClean="0"/>
              <a:t>work out which image pixels it will affect </a:t>
            </a:r>
          </a:p>
          <a:p>
            <a:pPr lvl="3">
              <a:buFont typeface="Arial" pitchFamily="34" charset="0"/>
              <a:buChar char="•"/>
              <a:tabLst>
                <a:tab pos="1349375" algn="l"/>
              </a:tabLst>
            </a:pPr>
            <a:r>
              <a:rPr lang="en-US" dirty="0" smtClean="0"/>
              <a:t>for each pixel write shading and depth to z-buffer</a:t>
            </a:r>
            <a:br>
              <a:rPr lang="en-US" dirty="0" smtClean="0"/>
            </a:br>
            <a:r>
              <a:rPr lang="en-US" dirty="0" smtClean="0"/>
              <a:t>(retains only the shading of the closest surface) </a:t>
            </a:r>
          </a:p>
          <a:p>
            <a:pPr lvl="2">
              <a:buFont typeface="Arial" pitchFamily="34" charset="0"/>
              <a:buChar char="•"/>
              <a:tabLst>
                <a:tab pos="1349375" algn="l"/>
              </a:tabLst>
            </a:pPr>
            <a:r>
              <a:rPr lang="en-US" dirty="0" smtClean="0"/>
              <a:t>convert z-buffer to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Simple Z-buffer Rendering Pipeline</a:t>
            </a:r>
            <a:endParaRPr lang="en-NZ" dirty="0"/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4788024" y="3743884"/>
            <a:ext cx="2952328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28" name="Group 27"/>
          <p:cNvGrpSpPr/>
          <p:nvPr/>
        </p:nvGrpSpPr>
        <p:grpSpPr>
          <a:xfrm>
            <a:off x="467544" y="3443288"/>
            <a:ext cx="273744" cy="432048"/>
            <a:chOff x="467544" y="3227264"/>
            <a:chExt cx="273744" cy="432048"/>
          </a:xfrm>
        </p:grpSpPr>
        <p:cxnSp>
          <p:nvCxnSpPr>
            <p:cNvPr id="29" name="Straight Connector 28"/>
            <p:cNvCxnSpPr/>
            <p:nvPr/>
          </p:nvCxnSpPr>
          <p:spPr bwMode="auto">
            <a:xfrm>
              <a:off x="467544" y="3429000"/>
              <a:ext cx="72008" cy="216024"/>
            </a:xfrm>
            <a:prstGeom prst="line">
              <a:avLst/>
            </a:prstGeom>
            <a:solidFill>
              <a:schemeClr val="bg1"/>
            </a:solidFill>
            <a:ln w="76200" cap="flat" cmpd="sng" algn="ctr">
              <a:solidFill>
                <a:srgbClr val="02EC18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flipV="1">
              <a:off x="525264" y="3227264"/>
              <a:ext cx="216024" cy="432048"/>
            </a:xfrm>
            <a:prstGeom prst="line">
              <a:avLst/>
            </a:prstGeom>
            <a:solidFill>
              <a:schemeClr val="bg1"/>
            </a:solidFill>
            <a:ln w="76200" cap="flat" cmpd="sng" algn="ctr">
              <a:solidFill>
                <a:srgbClr val="02EC18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4716810" y="1030381"/>
            <a:ext cx="3874040" cy="1234616"/>
            <a:chOff x="4716810" y="1030381"/>
            <a:chExt cx="3874040" cy="1234616"/>
          </a:xfrm>
        </p:grpSpPr>
        <p:sp>
          <p:nvSpPr>
            <p:cNvPr id="32" name="TextBox 31"/>
            <p:cNvSpPr txBox="1"/>
            <p:nvPr/>
          </p:nvSpPr>
          <p:spPr>
            <a:xfrm>
              <a:off x="7037852" y="116513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NZ" dirty="0"/>
            </a:p>
          </p:txBody>
        </p:sp>
        <p:cxnSp>
          <p:nvCxnSpPr>
            <p:cNvPr id="33" name="Straight Arrow Connector 32"/>
            <p:cNvCxnSpPr/>
            <p:nvPr/>
          </p:nvCxnSpPr>
          <p:spPr bwMode="auto">
            <a:xfrm>
              <a:off x="4997249" y="1486841"/>
              <a:ext cx="1152128" cy="13414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5842890" y="128911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NZ" dirty="0"/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 flipV="1">
              <a:off x="5002325" y="1099370"/>
              <a:ext cx="361763" cy="375089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5045989" y="103038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NZ" dirty="0"/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5003119" y="1483539"/>
              <a:ext cx="6005" cy="781458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4716810" y="188614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NZ" dirty="0"/>
            </a:p>
          </p:txBody>
        </p:sp>
        <p:sp>
          <p:nvSpPr>
            <p:cNvPr id="43" name="Isosceles Triangle 42"/>
            <p:cNvSpPr/>
            <p:nvPr/>
          </p:nvSpPr>
          <p:spPr bwMode="auto">
            <a:xfrm rot="21014522">
              <a:off x="5220072" y="1333109"/>
              <a:ext cx="576064" cy="667021"/>
            </a:xfrm>
            <a:prstGeom prst="triangle">
              <a:avLst/>
            </a:prstGeom>
            <a:solidFill>
              <a:srgbClr val="00B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isometricOffAxis1Top">
                <a:rot lat="21000000" lon="18392745" rev="3458552"/>
              </a:camera>
              <a:lightRig rig="threePt" dir="t"/>
            </a:scene3d>
            <a:sp3d prstMaterial="dkEdge">
              <a:bevelT h="406400" prst="angle"/>
            </a:sp3d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 rot="16200000" flipH="1">
              <a:off x="7829671" y="738077"/>
              <a:ext cx="1278" cy="114342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8316416" y="123714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NZ" dirty="0"/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 flipV="1">
              <a:off x="7258598" y="1311995"/>
              <a:ext cx="0" cy="78523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48" name="TextBox 47"/>
            <p:cNvSpPr txBox="1"/>
            <p:nvPr/>
          </p:nvSpPr>
          <p:spPr>
            <a:xfrm>
              <a:off x="6948264" y="1825079"/>
              <a:ext cx="226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NZ" dirty="0"/>
            </a:p>
          </p:txBody>
        </p:sp>
        <p:sp>
          <p:nvSpPr>
            <p:cNvPr id="49" name="Isosceles Triangle 48"/>
            <p:cNvSpPr/>
            <p:nvPr/>
          </p:nvSpPr>
          <p:spPr bwMode="auto">
            <a:xfrm rot="20600881">
              <a:off x="7524328" y="1189093"/>
              <a:ext cx="576064" cy="667021"/>
            </a:xfrm>
            <a:prstGeom prst="triangle">
              <a:avLst/>
            </a:prstGeom>
            <a:solidFill>
              <a:srgbClr val="00B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isometricOffAxis1Top">
                <a:rot lat="20132924" lon="16734110" rev="3962589"/>
              </a:camera>
              <a:lightRig rig="threePt" dir="t"/>
            </a:scene3d>
            <a:sp3d prstMaterial="dkEdge">
              <a:bevelT h="406400" prst="angle"/>
            </a:sp3d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67544" y="3861048"/>
            <a:ext cx="273744" cy="432048"/>
            <a:chOff x="467544" y="3227264"/>
            <a:chExt cx="273744" cy="432048"/>
          </a:xfrm>
        </p:grpSpPr>
        <p:cxnSp>
          <p:nvCxnSpPr>
            <p:cNvPr id="50" name="Straight Connector 49"/>
            <p:cNvCxnSpPr/>
            <p:nvPr/>
          </p:nvCxnSpPr>
          <p:spPr bwMode="auto">
            <a:xfrm>
              <a:off x="467544" y="3429000"/>
              <a:ext cx="72008" cy="216024"/>
            </a:xfrm>
            <a:prstGeom prst="line">
              <a:avLst/>
            </a:prstGeom>
            <a:solidFill>
              <a:schemeClr val="bg1"/>
            </a:solidFill>
            <a:ln w="76200" cap="flat" cmpd="sng" algn="ctr">
              <a:solidFill>
                <a:srgbClr val="02EC18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 flipV="1">
              <a:off x="525264" y="3227264"/>
              <a:ext cx="216024" cy="432048"/>
            </a:xfrm>
            <a:prstGeom prst="line">
              <a:avLst/>
            </a:prstGeom>
            <a:solidFill>
              <a:schemeClr val="bg1"/>
            </a:solidFill>
            <a:ln w="76200" cap="flat" cmpd="sng" algn="ctr">
              <a:solidFill>
                <a:srgbClr val="02EC18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4228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1" grpId="0" animBg="1"/>
      <p:bldP spid="40" grpId="0" animBg="1"/>
      <p:bldP spid="42" grpId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Illumination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Light reflected from a surface depends on</a:t>
            </a:r>
          </a:p>
          <a:p>
            <a:pPr lvl="1"/>
            <a:r>
              <a:rPr lang="en-US" sz="1800" dirty="0" smtClean="0"/>
              <a:t>light sources</a:t>
            </a:r>
          </a:p>
          <a:p>
            <a:pPr lvl="1"/>
            <a:r>
              <a:rPr lang="en-US" sz="1800" dirty="0" smtClean="0"/>
              <a:t>reflectivity</a:t>
            </a:r>
          </a:p>
          <a:p>
            <a:pPr lvl="1"/>
            <a:r>
              <a:rPr lang="en-US" sz="1800" dirty="0" smtClean="0"/>
              <a:t>matte </a:t>
            </a:r>
            <a:r>
              <a:rPr lang="en-US" sz="1800" dirty="0" err="1" smtClean="0"/>
              <a:t>vs</a:t>
            </a:r>
            <a:r>
              <a:rPr lang="en-US" sz="1800" dirty="0" smtClean="0"/>
              <a:t> shiny   →  diffuse or </a:t>
            </a:r>
            <a:r>
              <a:rPr lang="en-US" sz="1800" dirty="0" err="1" smtClean="0"/>
              <a:t>specular</a:t>
            </a:r>
            <a:r>
              <a:rPr lang="en-US" sz="1800" dirty="0" smtClean="0"/>
              <a:t> reflection </a:t>
            </a:r>
          </a:p>
          <a:p>
            <a:pPr lvl="1"/>
            <a:r>
              <a:rPr lang="en-US" sz="1800" dirty="0" smtClean="0"/>
              <a:t>color, texture, pattern, … (variation in reflectivity)</a:t>
            </a:r>
          </a:p>
          <a:p>
            <a:pPr>
              <a:spcBef>
                <a:spcPts val="2400"/>
              </a:spcBef>
              <a:buFont typeface="Arial" pitchFamily="34" charset="0"/>
              <a:buChar char="•"/>
            </a:pPr>
            <a:r>
              <a:rPr lang="en-US" sz="1800" dirty="0" smtClean="0"/>
              <a:t>Simple option:</a:t>
            </a:r>
          </a:p>
          <a:p>
            <a:pPr lvl="1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/>
              <a:t>assume matte, uniform reflectance for red, green, blue:</a:t>
            </a:r>
          </a:p>
          <a:p>
            <a:pPr lvl="2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/>
              <a:t>(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r</a:t>
            </a:r>
            <a:r>
              <a:rPr lang="en-US" sz="1800" dirty="0" smtClean="0"/>
              <a:t>,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g</a:t>
            </a:r>
            <a:r>
              <a:rPr lang="en-US" sz="1800" dirty="0" smtClean="0"/>
              <a:t>,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b</a:t>
            </a:r>
            <a:r>
              <a:rPr lang="en-US" sz="1800" dirty="0" smtClean="0"/>
              <a:t>) </a:t>
            </a:r>
          </a:p>
          <a:p>
            <a:pPr lvl="1">
              <a:spcAft>
                <a:spcPts val="0"/>
              </a:spcAft>
              <a:buFont typeface="Arial" pitchFamily="34" charset="0"/>
              <a:buChar char="•"/>
            </a:pPr>
            <a:r>
              <a:rPr lang="en-US" sz="1800" dirty="0" smtClean="0"/>
              <a:t>assume some ambient light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 smtClean="0"/>
              <a:t>light  ← reflectance </a:t>
            </a:r>
            <a:r>
              <a:rPr lang="en-US" sz="1800" dirty="0" smtClean="0">
                <a:sym typeface="Symbol"/>
              </a:rPr>
              <a:t> ambient light level</a:t>
            </a:r>
            <a:endParaRPr lang="en-NZ" sz="1800" dirty="0" smtClean="0"/>
          </a:p>
          <a:p>
            <a:pPr lvl="1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800" dirty="0" smtClean="0"/>
              <a:t>diffuse reflection depends on light source direction: </a:t>
            </a:r>
          </a:p>
          <a:p>
            <a:pPr lvl="2">
              <a:spcAft>
                <a:spcPts val="0"/>
              </a:spcAft>
              <a:buNone/>
            </a:pPr>
            <a:r>
              <a:rPr lang="en-US" sz="1800" dirty="0" smtClean="0"/>
              <a:t>light ← reflectance </a:t>
            </a:r>
            <a:r>
              <a:rPr lang="en-US" sz="1800" dirty="0" smtClean="0">
                <a:sym typeface="Symbol"/>
              </a:rPr>
              <a:t> light source  </a:t>
            </a:r>
            <a:r>
              <a:rPr lang="en-US" sz="1800" dirty="0" err="1" smtClean="0">
                <a:sym typeface="Symbol"/>
              </a:rPr>
              <a:t>cos</a:t>
            </a:r>
            <a:r>
              <a:rPr lang="en-US" sz="1800" dirty="0" smtClean="0">
                <a:sym typeface="Symbol"/>
              </a:rPr>
              <a:t>(angle of incidence)</a:t>
            </a:r>
          </a:p>
          <a:p>
            <a:pPr lvl="2">
              <a:spcAft>
                <a:spcPts val="0"/>
              </a:spcAft>
              <a:buNone/>
            </a:pPr>
            <a:r>
              <a:rPr lang="en-US" sz="1800" dirty="0" smtClean="0">
                <a:sym typeface="Symbol"/>
              </a:rPr>
              <a:t>           </a:t>
            </a:r>
            <a:r>
              <a:rPr lang="en-US" sz="1800" dirty="0" err="1" smtClean="0">
                <a:sym typeface="Symbol"/>
              </a:rPr>
              <a:t>cos</a:t>
            </a:r>
            <a:r>
              <a:rPr lang="en-US" sz="1800" dirty="0" smtClean="0">
                <a:sym typeface="Symbol"/>
              </a:rPr>
              <a:t>(</a:t>
            </a:r>
            <a:r>
              <a:rPr lang="el-GR" sz="1800" dirty="0" smtClean="0">
                <a:latin typeface="Arial Unicode MS"/>
                <a:ea typeface="Arial Unicode MS"/>
                <a:cs typeface="Arial Unicode MS"/>
                <a:sym typeface="Symbol"/>
              </a:rPr>
              <a:t>θ</a:t>
            </a:r>
            <a:r>
              <a:rPr lang="en-US" sz="1800" dirty="0" smtClean="0">
                <a:latin typeface="Arial Unicode MS"/>
                <a:ea typeface="Arial Unicode MS"/>
                <a:cs typeface="Arial Unicode MS"/>
                <a:sym typeface="Symbol"/>
              </a:rPr>
              <a:t>) </a:t>
            </a:r>
            <a:r>
              <a:rPr lang="en-US" sz="1800" dirty="0" smtClean="0">
                <a:sym typeface="Symbol"/>
              </a:rPr>
              <a:t> =  normal </a:t>
            </a:r>
            <a:r>
              <a:rPr lang="en-US" sz="1800" dirty="0" smtClean="0">
                <a:latin typeface="Arial Unicode MS"/>
                <a:ea typeface="Arial Unicode MS"/>
                <a:cs typeface="Arial Unicode MS"/>
                <a:sym typeface="Symbol"/>
              </a:rPr>
              <a:t>∙ </a:t>
            </a:r>
            <a:r>
              <a:rPr lang="en-US" sz="1800" dirty="0" err="1" smtClean="0">
                <a:latin typeface="Arial Unicode MS"/>
                <a:ea typeface="Arial Unicode MS"/>
                <a:cs typeface="Arial Unicode MS"/>
                <a:sym typeface="Symbol"/>
              </a:rPr>
              <a:t>lightdirection</a:t>
            </a:r>
            <a:r>
              <a:rPr lang="en-US" sz="1800" dirty="0" smtClean="0">
                <a:latin typeface="Arial Unicode MS"/>
                <a:ea typeface="Arial Unicode MS"/>
                <a:cs typeface="Arial Unicode MS"/>
                <a:sym typeface="Symbol"/>
              </a:rPr>
              <a:t>      </a:t>
            </a:r>
          </a:p>
          <a:p>
            <a:pPr lvl="2">
              <a:spcAft>
                <a:spcPts val="0"/>
              </a:spcAft>
              <a:buNone/>
            </a:pPr>
            <a:r>
              <a:rPr lang="en-US" sz="1800" dirty="0">
                <a:latin typeface="Arial Unicode MS"/>
                <a:ea typeface="Arial Unicode MS"/>
                <a:cs typeface="Arial Unicode MS"/>
                <a:sym typeface="Symbol"/>
              </a:rPr>
              <a:t>	</a:t>
            </a:r>
            <a:r>
              <a:rPr lang="en-US" sz="1800" dirty="0" smtClean="0">
                <a:latin typeface="Arial Unicode MS"/>
                <a:ea typeface="Arial Unicode MS"/>
                <a:cs typeface="Arial Unicode MS"/>
                <a:sym typeface="Symbol"/>
              </a:rPr>
              <a:t>				(if both unit vectors: length 1)</a:t>
            </a:r>
            <a:r>
              <a:rPr lang="en-US" sz="1800" dirty="0" smtClean="0"/>
              <a:t> 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196268" y="3429000"/>
            <a:ext cx="1665226" cy="1464530"/>
            <a:chOff x="6876256" y="3429000"/>
            <a:chExt cx="1665226" cy="1464530"/>
          </a:xfrm>
        </p:grpSpPr>
        <p:sp>
          <p:nvSpPr>
            <p:cNvPr id="14" name="Freeform 13"/>
            <p:cNvSpPr/>
            <p:nvPr/>
          </p:nvSpPr>
          <p:spPr bwMode="auto">
            <a:xfrm rot="321137" flipH="1">
              <a:off x="7134656" y="4233463"/>
              <a:ext cx="1406826" cy="660067"/>
            </a:xfrm>
            <a:custGeom>
              <a:avLst/>
              <a:gdLst>
                <a:gd name="connsiteX0" fmla="*/ 0 w 1512168"/>
                <a:gd name="connsiteY0" fmla="*/ 792088 h 792088"/>
                <a:gd name="connsiteX1" fmla="*/ 309532 w 1512168"/>
                <a:gd name="connsiteY1" fmla="*/ 0 h 792088"/>
                <a:gd name="connsiteX2" fmla="*/ 1512168 w 1512168"/>
                <a:gd name="connsiteY2" fmla="*/ 0 h 792088"/>
                <a:gd name="connsiteX3" fmla="*/ 1202636 w 1512168"/>
                <a:gd name="connsiteY3" fmla="*/ 792088 h 792088"/>
                <a:gd name="connsiteX4" fmla="*/ 0 w 1512168"/>
                <a:gd name="connsiteY4" fmla="*/ 792088 h 792088"/>
                <a:gd name="connsiteX0" fmla="*/ 0 w 1512168"/>
                <a:gd name="connsiteY0" fmla="*/ 792088 h 792088"/>
                <a:gd name="connsiteX1" fmla="*/ 432048 w 1512168"/>
                <a:gd name="connsiteY1" fmla="*/ 144016 h 792088"/>
                <a:gd name="connsiteX2" fmla="*/ 1512168 w 1512168"/>
                <a:gd name="connsiteY2" fmla="*/ 0 h 792088"/>
                <a:gd name="connsiteX3" fmla="*/ 1202636 w 1512168"/>
                <a:gd name="connsiteY3" fmla="*/ 792088 h 792088"/>
                <a:gd name="connsiteX4" fmla="*/ 0 w 1512168"/>
                <a:gd name="connsiteY4" fmla="*/ 792088 h 792088"/>
                <a:gd name="connsiteX0" fmla="*/ 0 w 1512168"/>
                <a:gd name="connsiteY0" fmla="*/ 792088 h 792088"/>
                <a:gd name="connsiteX1" fmla="*/ 432048 w 1512168"/>
                <a:gd name="connsiteY1" fmla="*/ 144016 h 792088"/>
                <a:gd name="connsiteX2" fmla="*/ 1512168 w 1512168"/>
                <a:gd name="connsiteY2" fmla="*/ 0 h 792088"/>
                <a:gd name="connsiteX3" fmla="*/ 1440160 w 1512168"/>
                <a:gd name="connsiteY3" fmla="*/ 648072 h 792088"/>
                <a:gd name="connsiteX4" fmla="*/ 0 w 1512168"/>
                <a:gd name="connsiteY4" fmla="*/ 792088 h 792088"/>
                <a:gd name="connsiteX0" fmla="*/ 0 w 1512168"/>
                <a:gd name="connsiteY0" fmla="*/ 792088 h 792088"/>
                <a:gd name="connsiteX1" fmla="*/ 432048 w 1512168"/>
                <a:gd name="connsiteY1" fmla="*/ 144016 h 792088"/>
                <a:gd name="connsiteX2" fmla="*/ 1512168 w 1512168"/>
                <a:gd name="connsiteY2" fmla="*/ 0 h 792088"/>
                <a:gd name="connsiteX3" fmla="*/ 1296144 w 1512168"/>
                <a:gd name="connsiteY3" fmla="*/ 648072 h 792088"/>
                <a:gd name="connsiteX4" fmla="*/ 0 w 1512168"/>
                <a:gd name="connsiteY4" fmla="*/ 792088 h 792088"/>
                <a:gd name="connsiteX0" fmla="*/ 0 w 1512168"/>
                <a:gd name="connsiteY0" fmla="*/ 792088 h 792088"/>
                <a:gd name="connsiteX1" fmla="*/ 360040 w 1512168"/>
                <a:gd name="connsiteY1" fmla="*/ 144016 h 792088"/>
                <a:gd name="connsiteX2" fmla="*/ 1512168 w 1512168"/>
                <a:gd name="connsiteY2" fmla="*/ 0 h 792088"/>
                <a:gd name="connsiteX3" fmla="*/ 1296144 w 1512168"/>
                <a:gd name="connsiteY3" fmla="*/ 648072 h 792088"/>
                <a:gd name="connsiteX4" fmla="*/ 0 w 1512168"/>
                <a:gd name="connsiteY4" fmla="*/ 792088 h 792088"/>
                <a:gd name="connsiteX0" fmla="*/ 0 w 1525524"/>
                <a:gd name="connsiteY0" fmla="*/ 648072 h 648072"/>
                <a:gd name="connsiteX1" fmla="*/ 360040 w 1525524"/>
                <a:gd name="connsiteY1" fmla="*/ 0 h 648072"/>
                <a:gd name="connsiteX2" fmla="*/ 1525524 w 1525524"/>
                <a:gd name="connsiteY2" fmla="*/ 172937 h 648072"/>
                <a:gd name="connsiteX3" fmla="*/ 1296144 w 1525524"/>
                <a:gd name="connsiteY3" fmla="*/ 504056 h 648072"/>
                <a:gd name="connsiteX4" fmla="*/ 0 w 1525524"/>
                <a:gd name="connsiteY4" fmla="*/ 648072 h 648072"/>
                <a:gd name="connsiteX0" fmla="*/ 0 w 1525524"/>
                <a:gd name="connsiteY0" fmla="*/ 648072 h 648072"/>
                <a:gd name="connsiteX1" fmla="*/ 360040 w 1525524"/>
                <a:gd name="connsiteY1" fmla="*/ 0 h 648072"/>
                <a:gd name="connsiteX2" fmla="*/ 1525524 w 1525524"/>
                <a:gd name="connsiteY2" fmla="*/ 172937 h 648072"/>
                <a:gd name="connsiteX3" fmla="*/ 1296144 w 1525524"/>
                <a:gd name="connsiteY3" fmla="*/ 504056 h 648072"/>
                <a:gd name="connsiteX4" fmla="*/ 0 w 1525524"/>
                <a:gd name="connsiteY4" fmla="*/ 648072 h 648072"/>
                <a:gd name="connsiteX0" fmla="*/ 0 w 1525524"/>
                <a:gd name="connsiteY0" fmla="*/ 648072 h 648072"/>
                <a:gd name="connsiteX1" fmla="*/ 360040 w 1525524"/>
                <a:gd name="connsiteY1" fmla="*/ 0 h 648072"/>
                <a:gd name="connsiteX2" fmla="*/ 1525524 w 1525524"/>
                <a:gd name="connsiteY2" fmla="*/ 172937 h 648072"/>
                <a:gd name="connsiteX3" fmla="*/ 0 w 1525524"/>
                <a:gd name="connsiteY3" fmla="*/ 648072 h 648072"/>
                <a:gd name="connsiteX0" fmla="*/ 0 w 1397497"/>
                <a:gd name="connsiteY0" fmla="*/ 660067 h 660067"/>
                <a:gd name="connsiteX1" fmla="*/ 232013 w 1397497"/>
                <a:gd name="connsiteY1" fmla="*/ 0 h 660067"/>
                <a:gd name="connsiteX2" fmla="*/ 1397497 w 1397497"/>
                <a:gd name="connsiteY2" fmla="*/ 172937 h 660067"/>
                <a:gd name="connsiteX3" fmla="*/ 0 w 1397497"/>
                <a:gd name="connsiteY3" fmla="*/ 660067 h 660067"/>
                <a:gd name="connsiteX0" fmla="*/ 0 w 1406826"/>
                <a:gd name="connsiteY0" fmla="*/ 660067 h 660067"/>
                <a:gd name="connsiteX1" fmla="*/ 232013 w 1406826"/>
                <a:gd name="connsiteY1" fmla="*/ 0 h 660067"/>
                <a:gd name="connsiteX2" fmla="*/ 1406826 w 1406826"/>
                <a:gd name="connsiteY2" fmla="*/ 73361 h 660067"/>
                <a:gd name="connsiteX3" fmla="*/ 0 w 1406826"/>
                <a:gd name="connsiteY3" fmla="*/ 660067 h 66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6826" h="660067">
                  <a:moveTo>
                    <a:pt x="0" y="660067"/>
                  </a:moveTo>
                  <a:lnTo>
                    <a:pt x="232013" y="0"/>
                  </a:lnTo>
                  <a:lnTo>
                    <a:pt x="1406826" y="73361"/>
                  </a:lnTo>
                  <a:lnTo>
                    <a:pt x="0" y="660067"/>
                  </a:lnTo>
                  <a:close/>
                </a:path>
              </a:pathLst>
            </a:cu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rot="5400000" flipH="1" flipV="1">
              <a:off x="7740352" y="3880793"/>
              <a:ext cx="720080" cy="432048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accent6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rot="16200000" flipV="1">
              <a:off x="7380312" y="3952801"/>
              <a:ext cx="792088" cy="21602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3" name="Arc 22"/>
            <p:cNvSpPr/>
            <p:nvPr/>
          </p:nvSpPr>
          <p:spPr bwMode="auto">
            <a:xfrm>
              <a:off x="7647409" y="3969594"/>
              <a:ext cx="504056" cy="360040"/>
            </a:xfrm>
            <a:prstGeom prst="arc">
              <a:avLst>
                <a:gd name="adj1" fmla="val 13718938"/>
                <a:gd name="adj2" fmla="val 20443026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812360" y="373677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Arial Unicode MS"/>
                  <a:ea typeface="Arial Unicode MS"/>
                  <a:cs typeface="Arial Unicode MS"/>
                </a:rPr>
                <a:t>θ</a:t>
              </a:r>
              <a:endParaRPr lang="en-NZ" dirty="0"/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7937822" y="4357167"/>
              <a:ext cx="91058" cy="62483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rot="5400000">
              <a:off x="7961015" y="4439891"/>
              <a:ext cx="85725" cy="50006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6876256" y="3429000"/>
              <a:ext cx="10999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Unicode MS"/>
                  <a:ea typeface="Arial Unicode MS"/>
                  <a:cs typeface="Arial Unicode MS"/>
                </a:rPr>
                <a:t>light source</a:t>
              </a:r>
              <a:endParaRPr lang="en-NZ" dirty="0"/>
            </a:p>
          </p:txBody>
        </p:sp>
      </p:grpSp>
      <p:sp>
        <p:nvSpPr>
          <p:cNvPr id="33" name="Rounded Rectangular Callout 32"/>
          <p:cNvSpPr/>
          <p:nvPr/>
        </p:nvSpPr>
        <p:spPr bwMode="auto">
          <a:xfrm>
            <a:off x="3563888" y="6525344"/>
            <a:ext cx="1656184" cy="332656"/>
          </a:xfrm>
          <a:prstGeom prst="wedgeRoundRectCallout">
            <a:avLst>
              <a:gd name="adj1" fmla="val -30933"/>
              <a:gd name="adj2" fmla="val -131926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dot product</a:t>
            </a:r>
            <a:endParaRPr lang="en-NZ" sz="1800" dirty="0" smtClean="0"/>
          </a:p>
        </p:txBody>
      </p:sp>
    </p:spTree>
    <p:extLst>
      <p:ext uri="{BB962C8B-B14F-4D97-AF65-F5344CB8AC3E}">
        <p14:creationId xmlns:p14="http://schemas.microsoft.com/office/powerpoint/2010/main" val="1623908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lex's Lectures">
  <a:themeElements>
    <a:clrScheme name="Alex's 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ex's Lectur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Alex's 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lex's Lectures" id="{424D9C40-8A58-403B-9D06-6E43B6047780}" vid="{92F90AA7-030B-4E48-8B80-5B9D98E010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25</TotalTime>
  <Words>728</Words>
  <Application>Microsoft Office PowerPoint</Application>
  <PresentationFormat>On-screen Show (4:3)</PresentationFormat>
  <Paragraphs>312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 Unicode MS</vt:lpstr>
      <vt:lpstr>ＭＳ Ｐゴシック</vt:lpstr>
      <vt:lpstr>Arial</vt:lpstr>
      <vt:lpstr>Calibri</vt:lpstr>
      <vt:lpstr>Cambria Math</vt:lpstr>
      <vt:lpstr>Symbol</vt:lpstr>
      <vt:lpstr>Alex's Lectures</vt:lpstr>
      <vt:lpstr>COMP 261 Lecture 14</vt:lpstr>
      <vt:lpstr>Doing better than 3x3?</vt:lpstr>
      <vt:lpstr>Affine transformations: 4D</vt:lpstr>
      <vt:lpstr>Transformations</vt:lpstr>
      <vt:lpstr>Combining transformations: </vt:lpstr>
      <vt:lpstr>Rendering</vt:lpstr>
      <vt:lpstr>Remove hidden polygons</vt:lpstr>
      <vt:lpstr>Simple Z-buffer Rendering Pipeline</vt:lpstr>
      <vt:lpstr>Illumination</vt:lpstr>
      <vt:lpstr>Computing Illumination</vt:lpstr>
      <vt:lpstr>Unit Normal to surface</vt:lpstr>
      <vt:lpstr>Computing Illumination</vt:lpstr>
      <vt:lpstr>Further reading…for geeks!</vt:lpstr>
      <vt:lpstr>Further reading…for geeks!</vt:lpstr>
      <vt:lpstr>Shading</vt:lpstr>
    </vt:vector>
  </TitlesOfParts>
  <Company>Victoria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261 Lecture 13</dc:title>
  <dc:creator>Alex Potanin</dc:creator>
  <cp:lastModifiedBy>Alex Potanin</cp:lastModifiedBy>
  <cp:revision>13</cp:revision>
  <dcterms:created xsi:type="dcterms:W3CDTF">2015-03-21T22:40:13Z</dcterms:created>
  <dcterms:modified xsi:type="dcterms:W3CDTF">2015-04-01T00:17:41Z</dcterms:modified>
</cp:coreProperties>
</file>