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handoutMasterIdLst>
    <p:handoutMasterId r:id="rId1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A1906-AB74-A744-A713-314F3BE2567D}" type="datetimeFigureOut">
              <a:rPr lang="en-US" smtClean="0"/>
              <a:t>20/04/15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637E-F7F1-C540-8DC8-8C968523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AU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AU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9F4D9C-B4E1-4A06-9D44-00B40C24477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6336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F0F706-699D-4506-BA81-1749178B7CB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222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409720-4433-4B5F-AB79-23FF23E2692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4585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ECD2AC-AA62-4EB3-BCAA-6B4E576F999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6487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8E88F-1716-4EF2-B0D4-B33BD619B7D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6008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F5920D-1DFD-42D3-98A8-8032359E982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2927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DCFBA5-C2BC-453A-9ED9-4E9A64C4BAD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7123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C7D2BB-91FB-4585-977E-4E4BD6212EB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359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8DFB00-8A8C-4911-95A6-C60FBF1983A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8596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C00695-95B5-4F13-A530-1F3641AC6D8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7531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B2B2DF76-0AD4-422A-BE04-827748BD8C2B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COMP 261 Lecture 16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3D Rendering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404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Compute </a:t>
            </a:r>
            <a:r>
              <a:rPr lang="en-NZ" dirty="0" err="1" smtClean="0"/>
              <a:t>EdgeLists</a:t>
            </a:r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buNone/>
              <a:tabLst>
                <a:tab pos="1614488" algn="l"/>
              </a:tabLst>
            </a:pPr>
            <a:r>
              <a:rPr lang="en-NZ" b="1" dirty="0" smtClean="0"/>
              <a:t>input</a:t>
            </a:r>
            <a:r>
              <a:rPr lang="en-NZ" dirty="0" smtClean="0"/>
              <a:t>:  	polygon (triangle) (vertices v</a:t>
            </a:r>
            <a:r>
              <a:rPr lang="en-NZ" baseline="-25000" dirty="0" smtClean="0"/>
              <a:t>1</a:t>
            </a:r>
            <a:r>
              <a:rPr lang="en-NZ" dirty="0" smtClean="0"/>
              <a:t>,v</a:t>
            </a:r>
            <a:r>
              <a:rPr lang="en-NZ" baseline="-25000" dirty="0" smtClean="0"/>
              <a:t>2</a:t>
            </a:r>
            <a:r>
              <a:rPr lang="en-NZ" dirty="0" smtClean="0"/>
              <a:t>,v</a:t>
            </a:r>
            <a:r>
              <a:rPr lang="en-NZ" baseline="-25000" dirty="0" smtClean="0"/>
              <a:t>3</a:t>
            </a:r>
            <a:r>
              <a:rPr lang="en-NZ" dirty="0" smtClean="0"/>
              <a:t>)</a:t>
            </a:r>
          </a:p>
          <a:p>
            <a:pPr lvl="1">
              <a:buNone/>
              <a:tabLst>
                <a:tab pos="1614488" algn="l"/>
              </a:tabLst>
            </a:pPr>
            <a:r>
              <a:rPr lang="en-NZ" b="1" dirty="0" smtClean="0"/>
              <a:t>output</a:t>
            </a:r>
            <a:r>
              <a:rPr lang="en-NZ" dirty="0" smtClean="0"/>
              <a:t>: 	array of </a:t>
            </a:r>
            <a:r>
              <a:rPr lang="en-NZ" dirty="0" err="1" smtClean="0"/>
              <a:t>EdgeList</a:t>
            </a:r>
            <a:r>
              <a:rPr lang="en-NZ" dirty="0" smtClean="0"/>
              <a:t> entries</a:t>
            </a:r>
          </a:p>
          <a:p>
            <a:pPr lvl="1">
              <a:spcBef>
                <a:spcPts val="0"/>
              </a:spcBef>
              <a:buNone/>
              <a:tabLst>
                <a:tab pos="1614488" algn="l"/>
              </a:tabLst>
            </a:pPr>
            <a:r>
              <a:rPr lang="en-NZ" dirty="0" smtClean="0"/>
              <a:t>		starting row of edge list</a:t>
            </a:r>
          </a:p>
          <a:p>
            <a:pPr lvl="1">
              <a:spcBef>
                <a:spcPts val="0"/>
              </a:spcBef>
              <a:buNone/>
              <a:tabLst>
                <a:tab pos="1614488" algn="l"/>
              </a:tabLst>
            </a:pPr>
            <a:r>
              <a:rPr lang="en-NZ" b="1" dirty="0" smtClean="0"/>
              <a:t>actions</a:t>
            </a:r>
            <a:r>
              <a:rPr lang="en-NZ" dirty="0" smtClean="0"/>
              <a:t>:</a:t>
            </a:r>
          </a:p>
          <a:p>
            <a:pPr lvl="2">
              <a:spcBef>
                <a:spcPts val="400"/>
              </a:spcBef>
              <a:buNone/>
              <a:tabLst>
                <a:tab pos="1614488" algn="l"/>
              </a:tabLst>
            </a:pPr>
            <a:r>
              <a:rPr lang="en-NZ" dirty="0" err="1" smtClean="0"/>
              <a:t>miny</a:t>
            </a:r>
            <a:r>
              <a:rPr lang="en-NZ" dirty="0" smtClean="0"/>
              <a:t> ← round(min</a:t>
            </a:r>
            <a:r>
              <a:rPr lang="en-NZ" baseline="-25000" dirty="0" smtClean="0"/>
              <a:t>i</a:t>
            </a:r>
            <a:r>
              <a:rPr lang="en-NZ" dirty="0" smtClean="0"/>
              <a:t> of v</a:t>
            </a:r>
            <a:r>
              <a:rPr lang="en-NZ" baseline="-25000" dirty="0" smtClean="0"/>
              <a:t>i</a:t>
            </a:r>
            <a:r>
              <a:rPr lang="en-NZ" dirty="0" smtClean="0"/>
              <a:t>.y),   </a:t>
            </a:r>
            <a:r>
              <a:rPr lang="en-NZ" dirty="0" err="1" smtClean="0"/>
              <a:t>maxy</a:t>
            </a:r>
            <a:r>
              <a:rPr lang="en-NZ" dirty="0" smtClean="0"/>
              <a:t> ← round(max</a:t>
            </a:r>
            <a:r>
              <a:rPr lang="en-NZ" baseline="-25000" dirty="0" smtClean="0"/>
              <a:t>i</a:t>
            </a:r>
            <a:r>
              <a:rPr lang="en-NZ" dirty="0" smtClean="0"/>
              <a:t> of v</a:t>
            </a:r>
            <a:r>
              <a:rPr lang="en-NZ" baseline="-25000" dirty="0" smtClean="0"/>
              <a:t>i</a:t>
            </a:r>
            <a:r>
              <a:rPr lang="en-NZ" dirty="0" smtClean="0"/>
              <a:t>.y)    </a:t>
            </a:r>
          </a:p>
          <a:p>
            <a:pPr lvl="2">
              <a:spcBef>
                <a:spcPts val="400"/>
              </a:spcBef>
              <a:buNone/>
              <a:tabLst>
                <a:tab pos="1614488" algn="l"/>
              </a:tabLst>
            </a:pPr>
            <a:r>
              <a:rPr lang="en-NZ" dirty="0" smtClean="0"/>
              <a:t>initialise array  </a:t>
            </a:r>
            <a:r>
              <a:rPr lang="en-NZ" dirty="0" err="1" smtClean="0"/>
              <a:t>EdgeList</a:t>
            </a:r>
            <a:r>
              <a:rPr lang="en-NZ" dirty="0" smtClean="0"/>
              <a:t>[</a:t>
            </a:r>
            <a:r>
              <a:rPr lang="en-NZ" i="1" dirty="0" smtClean="0"/>
              <a:t>height of image </a:t>
            </a:r>
            <a:r>
              <a:rPr lang="en-NZ" dirty="0" smtClean="0"/>
              <a:t>]   (</a:t>
            </a:r>
            <a:r>
              <a:rPr lang="en-NZ" dirty="0" err="1" smtClean="0"/>
              <a:t>init</a:t>
            </a:r>
            <a:r>
              <a:rPr lang="en-NZ" dirty="0" smtClean="0"/>
              <a:t> with</a:t>
            </a:r>
            <a:r>
              <a:rPr lang="en-NZ" dirty="0"/>
              <a:t> </a:t>
            </a:r>
            <a:r>
              <a:rPr lang="en-NZ" dirty="0" smtClean="0"/>
              <a:t>[∞ ,∞, -∞, ∞])</a:t>
            </a:r>
          </a:p>
          <a:p>
            <a:pPr lvl="2">
              <a:spcBef>
                <a:spcPts val="400"/>
              </a:spcBef>
              <a:buNone/>
              <a:tabLst>
                <a:tab pos="1614488" algn="l"/>
              </a:tabLst>
            </a:pPr>
            <a:r>
              <a:rPr lang="en-NZ" b="1" dirty="0" smtClean="0"/>
              <a:t>for each  </a:t>
            </a:r>
            <a:r>
              <a:rPr lang="en-NZ" dirty="0" smtClean="0"/>
              <a:t>edge in polygon  </a:t>
            </a:r>
            <a:r>
              <a:rPr lang="en-NZ" b="1" dirty="0" smtClean="0"/>
              <a:t>do</a:t>
            </a:r>
            <a:endParaRPr lang="en-NZ" dirty="0" smtClean="0"/>
          </a:p>
          <a:p>
            <a:pPr lvl="3">
              <a:spcBef>
                <a:spcPts val="0"/>
              </a:spcBef>
              <a:buNone/>
              <a:tabLst>
                <a:tab pos="1614488" algn="l"/>
              </a:tabLst>
            </a:pPr>
            <a:r>
              <a:rPr lang="en-NZ" dirty="0" err="1" smtClean="0"/>
              <a:t>v</a:t>
            </a:r>
            <a:r>
              <a:rPr lang="en-NZ" baseline="-25000" dirty="0" err="1" smtClean="0"/>
              <a:t>a</a:t>
            </a:r>
            <a:r>
              <a:rPr lang="en-NZ" dirty="0" smtClean="0"/>
              <a:t>← vertex with smallest y value,          </a:t>
            </a:r>
            <a:r>
              <a:rPr lang="en-NZ" dirty="0" err="1" smtClean="0"/>
              <a:t>v</a:t>
            </a:r>
            <a:r>
              <a:rPr lang="en-NZ" baseline="-25000" dirty="0" err="1" smtClean="0"/>
              <a:t>b</a:t>
            </a:r>
            <a:r>
              <a:rPr lang="en-NZ" dirty="0" smtClean="0"/>
              <a:t>← other vertex</a:t>
            </a:r>
          </a:p>
          <a:p>
            <a:pPr lvl="3">
              <a:spcBef>
                <a:spcPts val="400"/>
              </a:spcBef>
              <a:buNone/>
              <a:tabLst>
                <a:tab pos="1614488" algn="l"/>
              </a:tabLst>
            </a:pPr>
            <a:r>
              <a:rPr lang="en-NZ" dirty="0" err="1" smtClean="0"/>
              <a:t>mx</a:t>
            </a:r>
            <a:r>
              <a:rPr lang="en-NZ" dirty="0" smtClean="0"/>
              <a:t> = (</a:t>
            </a:r>
            <a:r>
              <a:rPr lang="en-NZ" dirty="0" err="1" smtClean="0"/>
              <a:t>v</a:t>
            </a:r>
            <a:r>
              <a:rPr lang="en-NZ" baseline="-25000" dirty="0" err="1" smtClean="0"/>
              <a:t>b</a:t>
            </a:r>
            <a:r>
              <a:rPr lang="en-NZ" dirty="0" err="1" smtClean="0"/>
              <a:t>.x-v</a:t>
            </a:r>
            <a:r>
              <a:rPr lang="en-NZ" baseline="-25000" dirty="0" err="1" smtClean="0"/>
              <a:t>a</a:t>
            </a:r>
            <a:r>
              <a:rPr lang="en-NZ" dirty="0" err="1" smtClean="0"/>
              <a:t>.x</a:t>
            </a:r>
            <a:r>
              <a:rPr lang="en-NZ" dirty="0" smtClean="0"/>
              <a:t>)/(</a:t>
            </a:r>
            <a:r>
              <a:rPr lang="en-NZ" dirty="0" err="1" smtClean="0"/>
              <a:t>v</a:t>
            </a:r>
            <a:r>
              <a:rPr lang="en-NZ" baseline="-25000" dirty="0" err="1" smtClean="0"/>
              <a:t>b</a:t>
            </a:r>
            <a:r>
              <a:rPr lang="en-NZ" dirty="0" err="1" smtClean="0"/>
              <a:t>.y-v</a:t>
            </a:r>
            <a:r>
              <a:rPr lang="en-NZ" baseline="-25000" dirty="0" err="1" smtClean="0"/>
              <a:t>a</a:t>
            </a:r>
            <a:r>
              <a:rPr lang="en-NZ" dirty="0" err="1" smtClean="0"/>
              <a:t>.y</a:t>
            </a:r>
            <a:r>
              <a:rPr lang="en-NZ" dirty="0" smtClean="0"/>
              <a:t>),       </a:t>
            </a:r>
            <a:r>
              <a:rPr lang="en-NZ" dirty="0" err="1" smtClean="0"/>
              <a:t>mz</a:t>
            </a:r>
            <a:r>
              <a:rPr lang="en-NZ" dirty="0" smtClean="0"/>
              <a:t> = (</a:t>
            </a:r>
            <a:r>
              <a:rPr lang="en-NZ" dirty="0" err="1" smtClean="0"/>
              <a:t>v</a:t>
            </a:r>
            <a:r>
              <a:rPr lang="en-NZ" baseline="-25000" dirty="0" err="1" smtClean="0"/>
              <a:t>b</a:t>
            </a:r>
            <a:r>
              <a:rPr lang="en-NZ" dirty="0" err="1" smtClean="0"/>
              <a:t>.z-v</a:t>
            </a:r>
            <a:r>
              <a:rPr lang="en-NZ" baseline="-25000" dirty="0" err="1" smtClean="0"/>
              <a:t>a</a:t>
            </a:r>
            <a:r>
              <a:rPr lang="en-NZ" dirty="0" err="1" smtClean="0"/>
              <a:t>.z</a:t>
            </a:r>
            <a:r>
              <a:rPr lang="en-NZ" dirty="0" smtClean="0"/>
              <a:t>)/(</a:t>
            </a:r>
            <a:r>
              <a:rPr lang="en-NZ" dirty="0" err="1" smtClean="0"/>
              <a:t>v</a:t>
            </a:r>
            <a:r>
              <a:rPr lang="en-NZ" baseline="-25000" dirty="0" err="1" smtClean="0"/>
              <a:t>b</a:t>
            </a:r>
            <a:r>
              <a:rPr lang="en-NZ" dirty="0" err="1" smtClean="0"/>
              <a:t>.y-v</a:t>
            </a:r>
            <a:r>
              <a:rPr lang="en-NZ" baseline="-25000" dirty="0" err="1" smtClean="0"/>
              <a:t>a</a:t>
            </a:r>
            <a:r>
              <a:rPr lang="en-NZ" dirty="0" err="1" smtClean="0"/>
              <a:t>.y</a:t>
            </a:r>
            <a:r>
              <a:rPr lang="en-NZ" dirty="0" smtClean="0"/>
              <a:t>), </a:t>
            </a:r>
          </a:p>
          <a:p>
            <a:pPr lvl="3">
              <a:spcBef>
                <a:spcPts val="400"/>
              </a:spcBef>
              <a:buNone/>
              <a:tabLst>
                <a:tab pos="1614488" algn="l"/>
              </a:tabLst>
            </a:pPr>
            <a:r>
              <a:rPr lang="en-NZ" dirty="0" smtClean="0"/>
              <a:t>x ← </a:t>
            </a:r>
            <a:r>
              <a:rPr lang="en-NZ" dirty="0" err="1" smtClean="0"/>
              <a:t>v</a:t>
            </a:r>
            <a:r>
              <a:rPr lang="en-NZ" baseline="-25000" dirty="0" err="1" smtClean="0"/>
              <a:t>a</a:t>
            </a:r>
            <a:r>
              <a:rPr lang="en-NZ" dirty="0" err="1" smtClean="0"/>
              <a:t>.x</a:t>
            </a:r>
            <a:r>
              <a:rPr lang="en-NZ" dirty="0" smtClean="0"/>
              <a:t>,      z ← </a:t>
            </a:r>
            <a:r>
              <a:rPr lang="en-NZ" dirty="0" err="1" smtClean="0"/>
              <a:t>v</a:t>
            </a:r>
            <a:r>
              <a:rPr lang="en-NZ" baseline="-25000" dirty="0" err="1" smtClean="0"/>
              <a:t>a</a:t>
            </a:r>
            <a:r>
              <a:rPr lang="en-NZ" dirty="0" err="1" smtClean="0"/>
              <a:t>.z</a:t>
            </a:r>
            <a:r>
              <a:rPr lang="en-NZ" dirty="0" smtClean="0"/>
              <a:t>,        // </a:t>
            </a:r>
            <a:r>
              <a:rPr lang="en-NZ" i="1" dirty="0" smtClean="0"/>
              <a:t>and any other values to interpolate</a:t>
            </a:r>
            <a:endParaRPr lang="en-NZ" dirty="0" smtClean="0"/>
          </a:p>
          <a:p>
            <a:pPr lvl="3">
              <a:spcBef>
                <a:spcPts val="400"/>
              </a:spcBef>
              <a:buNone/>
              <a:tabLst>
                <a:tab pos="1614488" algn="l"/>
              </a:tabLst>
            </a:pPr>
            <a:r>
              <a:rPr lang="en-NZ" dirty="0" err="1" smtClean="0"/>
              <a:t>i</a:t>
            </a:r>
            <a:r>
              <a:rPr lang="en-NZ" dirty="0" smtClean="0"/>
              <a:t> ← round(</a:t>
            </a:r>
            <a:r>
              <a:rPr lang="en-NZ" dirty="0" err="1" smtClean="0"/>
              <a:t>v</a:t>
            </a:r>
            <a:r>
              <a:rPr lang="en-NZ" baseline="-25000" dirty="0" err="1" smtClean="0"/>
              <a:t>a</a:t>
            </a:r>
            <a:r>
              <a:rPr lang="en-NZ" dirty="0" err="1" smtClean="0"/>
              <a:t>.y</a:t>
            </a:r>
            <a:r>
              <a:rPr lang="en-NZ" dirty="0" smtClean="0"/>
              <a:t>),     maxi ← round(</a:t>
            </a:r>
            <a:r>
              <a:rPr lang="en-NZ" dirty="0" err="1" smtClean="0"/>
              <a:t>v</a:t>
            </a:r>
            <a:r>
              <a:rPr lang="en-NZ" baseline="-25000" dirty="0" err="1" smtClean="0"/>
              <a:t>b</a:t>
            </a:r>
            <a:r>
              <a:rPr lang="en-NZ" dirty="0" err="1" smtClean="0"/>
              <a:t>.y</a:t>
            </a:r>
            <a:r>
              <a:rPr lang="en-NZ" dirty="0" smtClean="0"/>
              <a:t>)</a:t>
            </a:r>
          </a:p>
          <a:p>
            <a:pPr lvl="3">
              <a:spcBef>
                <a:spcPts val="0"/>
              </a:spcBef>
              <a:buNone/>
              <a:tabLst>
                <a:tab pos="1614488" algn="l"/>
              </a:tabLst>
            </a:pPr>
            <a:r>
              <a:rPr lang="en-NZ" b="1" dirty="0" smtClean="0"/>
              <a:t>repeat</a:t>
            </a:r>
          </a:p>
          <a:p>
            <a:pPr lvl="4">
              <a:spcBef>
                <a:spcPts val="0"/>
              </a:spcBef>
              <a:buNone/>
              <a:tabLst>
                <a:tab pos="1614488" algn="l"/>
              </a:tabLst>
            </a:pPr>
            <a:r>
              <a:rPr lang="en-NZ" dirty="0" smtClean="0"/>
              <a:t>put x and z into </a:t>
            </a:r>
            <a:r>
              <a:rPr lang="en-NZ" dirty="0" err="1" smtClean="0"/>
              <a:t>EdgeList</a:t>
            </a:r>
            <a:r>
              <a:rPr lang="en-NZ" dirty="0" smtClean="0"/>
              <a:t>[</a:t>
            </a:r>
            <a:r>
              <a:rPr lang="en-NZ" dirty="0" err="1" smtClean="0"/>
              <a:t>i</a:t>
            </a:r>
            <a:r>
              <a:rPr lang="en-NZ" dirty="0" smtClean="0"/>
              <a:t>]  ( as left or right, depending on x)</a:t>
            </a:r>
          </a:p>
          <a:p>
            <a:pPr lvl="4">
              <a:buNone/>
              <a:tabLst>
                <a:tab pos="1614488" algn="l"/>
              </a:tabLst>
            </a:pPr>
            <a:r>
              <a:rPr lang="en-NZ" dirty="0" err="1" smtClean="0"/>
              <a:t>i</a:t>
            </a:r>
            <a:r>
              <a:rPr lang="en-NZ" dirty="0" smtClean="0"/>
              <a:t>++,     x ← x + mx,    z ←  z + </a:t>
            </a:r>
            <a:r>
              <a:rPr lang="en-NZ" dirty="0" err="1" smtClean="0"/>
              <a:t>mz</a:t>
            </a:r>
            <a:endParaRPr lang="en-NZ" dirty="0" smtClean="0"/>
          </a:p>
          <a:p>
            <a:pPr lvl="3">
              <a:spcBef>
                <a:spcPts val="0"/>
              </a:spcBef>
              <a:buNone/>
              <a:tabLst>
                <a:tab pos="1614488" algn="l"/>
              </a:tabLst>
            </a:pPr>
            <a:r>
              <a:rPr lang="en-NZ" b="1" dirty="0" smtClean="0"/>
              <a:t>until</a:t>
            </a:r>
            <a:r>
              <a:rPr lang="en-NZ" dirty="0" smtClean="0"/>
              <a:t>   </a:t>
            </a:r>
            <a:r>
              <a:rPr lang="en-NZ" dirty="0" err="1"/>
              <a:t>i</a:t>
            </a:r>
            <a:r>
              <a:rPr lang="en-NZ" dirty="0"/>
              <a:t> </a:t>
            </a:r>
            <a:r>
              <a:rPr lang="en-NZ" dirty="0" smtClean="0"/>
              <a:t>&gt;= </a:t>
            </a:r>
            <a:r>
              <a:rPr lang="en-NZ" dirty="0"/>
              <a:t>maxi</a:t>
            </a:r>
            <a:endParaRPr lang="en-NZ" dirty="0" smtClean="0"/>
          </a:p>
          <a:p>
            <a:pPr lvl="3">
              <a:buNone/>
              <a:tabLst>
                <a:tab pos="1614488" algn="l"/>
              </a:tabLst>
            </a:pPr>
            <a:r>
              <a:rPr lang="en-NZ" dirty="0" smtClean="0"/>
              <a:t>put </a:t>
            </a:r>
            <a:r>
              <a:rPr lang="en-NZ" dirty="0" err="1" smtClean="0"/>
              <a:t>v</a:t>
            </a:r>
            <a:r>
              <a:rPr lang="en-NZ" baseline="-25000" dirty="0" err="1" smtClean="0"/>
              <a:t>b</a:t>
            </a:r>
            <a:r>
              <a:rPr lang="en-NZ" dirty="0" err="1" smtClean="0"/>
              <a:t>.x</a:t>
            </a:r>
            <a:r>
              <a:rPr lang="en-NZ" dirty="0" smtClean="0"/>
              <a:t> and </a:t>
            </a:r>
            <a:r>
              <a:rPr lang="en-NZ" dirty="0" err="1" smtClean="0"/>
              <a:t>v</a:t>
            </a:r>
            <a:r>
              <a:rPr lang="en-NZ" baseline="-25000" dirty="0" err="1" smtClean="0"/>
              <a:t>b</a:t>
            </a:r>
            <a:r>
              <a:rPr lang="en-NZ" dirty="0" err="1" smtClean="0"/>
              <a:t>.y</a:t>
            </a:r>
            <a:r>
              <a:rPr lang="en-NZ" dirty="0" smtClean="0"/>
              <a:t> into </a:t>
            </a:r>
            <a:r>
              <a:rPr lang="en-NZ" dirty="0" err="1" smtClean="0"/>
              <a:t>EdgeList</a:t>
            </a:r>
            <a:r>
              <a:rPr lang="en-NZ" dirty="0" smtClean="0"/>
              <a:t>[maxi]</a:t>
            </a:r>
          </a:p>
          <a:p>
            <a:pPr lvl="2">
              <a:buNone/>
              <a:tabLst>
                <a:tab pos="1614488" algn="l"/>
              </a:tabLst>
            </a:pPr>
            <a:r>
              <a:rPr lang="en-NZ" b="1" dirty="0" smtClean="0"/>
              <a:t>return</a:t>
            </a:r>
            <a:r>
              <a:rPr lang="en-NZ" dirty="0" smtClean="0"/>
              <a:t> </a:t>
            </a:r>
            <a:r>
              <a:rPr lang="en-NZ" dirty="0" err="1" smtClean="0"/>
              <a:t>edgelist</a:t>
            </a:r>
            <a:r>
              <a:rPr lang="en-NZ" dirty="0" smtClean="0"/>
              <a:t> array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452320" y="836712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/>
              <a:t>     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452320" y="1124744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/>
              <a:t>      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452320" y="1412776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/>
              <a:t>     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884368" y="1700808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⋮</a:t>
            </a:r>
            <a:endParaRPr lang="en-NZ" sz="2000" dirty="0" smtClean="0"/>
          </a:p>
        </p:txBody>
      </p:sp>
      <p:sp>
        <p:nvSpPr>
          <p:cNvPr id="14" name="Rectangle 13"/>
          <p:cNvSpPr/>
          <p:nvPr/>
        </p:nvSpPr>
        <p:spPr bwMode="auto">
          <a:xfrm>
            <a:off x="7452320" y="1988840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/>
              <a:t>   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740352" y="836712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1800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8028384" y="836712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1800" dirty="0" smtClean="0"/>
          </a:p>
        </p:txBody>
      </p:sp>
      <p:sp>
        <p:nvSpPr>
          <p:cNvPr id="23" name="Rectangle 22"/>
          <p:cNvSpPr/>
          <p:nvPr/>
        </p:nvSpPr>
        <p:spPr bwMode="auto">
          <a:xfrm>
            <a:off x="8316416" y="836712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1800" dirty="0" smtClean="0"/>
          </a:p>
        </p:txBody>
      </p:sp>
      <p:sp>
        <p:nvSpPr>
          <p:cNvPr id="24" name="Rectangle 23"/>
          <p:cNvSpPr/>
          <p:nvPr/>
        </p:nvSpPr>
        <p:spPr bwMode="auto">
          <a:xfrm>
            <a:off x="7740352" y="1124744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1800" dirty="0" smtClean="0"/>
          </a:p>
        </p:txBody>
      </p:sp>
      <p:sp>
        <p:nvSpPr>
          <p:cNvPr id="25" name="Rectangle 24"/>
          <p:cNvSpPr/>
          <p:nvPr/>
        </p:nvSpPr>
        <p:spPr bwMode="auto">
          <a:xfrm>
            <a:off x="8028384" y="1124744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1800" dirty="0" smtClean="0"/>
          </a:p>
        </p:txBody>
      </p:sp>
      <p:sp>
        <p:nvSpPr>
          <p:cNvPr id="26" name="Rectangle 25"/>
          <p:cNvSpPr/>
          <p:nvPr/>
        </p:nvSpPr>
        <p:spPr bwMode="auto">
          <a:xfrm>
            <a:off x="8316416" y="1124744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1800" dirty="0" smtClean="0"/>
          </a:p>
        </p:txBody>
      </p:sp>
      <p:sp>
        <p:nvSpPr>
          <p:cNvPr id="27" name="Rectangle 26"/>
          <p:cNvSpPr/>
          <p:nvPr/>
        </p:nvSpPr>
        <p:spPr bwMode="auto">
          <a:xfrm>
            <a:off x="7740352" y="1412776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1800" dirty="0" smtClean="0"/>
          </a:p>
        </p:txBody>
      </p:sp>
      <p:sp>
        <p:nvSpPr>
          <p:cNvPr id="28" name="Rectangle 27"/>
          <p:cNvSpPr/>
          <p:nvPr/>
        </p:nvSpPr>
        <p:spPr bwMode="auto">
          <a:xfrm>
            <a:off x="8028384" y="1412776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1800" dirty="0" smtClean="0"/>
          </a:p>
        </p:txBody>
      </p:sp>
      <p:sp>
        <p:nvSpPr>
          <p:cNvPr id="29" name="Rectangle 28"/>
          <p:cNvSpPr/>
          <p:nvPr/>
        </p:nvSpPr>
        <p:spPr bwMode="auto">
          <a:xfrm>
            <a:off x="8316416" y="1412776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1800" dirty="0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7740352" y="1988840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1800" dirty="0" smtClean="0"/>
          </a:p>
        </p:txBody>
      </p:sp>
      <p:sp>
        <p:nvSpPr>
          <p:cNvPr id="31" name="Rectangle 30"/>
          <p:cNvSpPr/>
          <p:nvPr/>
        </p:nvSpPr>
        <p:spPr bwMode="auto">
          <a:xfrm>
            <a:off x="8028384" y="1988840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1800" dirty="0" smtClean="0"/>
          </a:p>
        </p:txBody>
      </p:sp>
      <p:sp>
        <p:nvSpPr>
          <p:cNvPr id="32" name="Rectangle 31"/>
          <p:cNvSpPr/>
          <p:nvPr/>
        </p:nvSpPr>
        <p:spPr bwMode="auto">
          <a:xfrm>
            <a:off x="8316416" y="1988840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1800" dirty="0" smtClean="0"/>
          </a:p>
        </p:txBody>
      </p:sp>
      <p:sp>
        <p:nvSpPr>
          <p:cNvPr id="33" name="Rectangle 32"/>
          <p:cNvSpPr/>
          <p:nvPr/>
        </p:nvSpPr>
        <p:spPr bwMode="auto">
          <a:xfrm>
            <a:off x="7884368" y="548680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1800" dirty="0" err="1" smtClean="0"/>
              <a:t>x</a:t>
            </a:r>
            <a:r>
              <a:rPr lang="en-NZ" sz="1800" baseline="-25000" dirty="0" err="1" smtClean="0"/>
              <a:t>lt</a:t>
            </a:r>
            <a:r>
              <a:rPr lang="en-NZ" sz="1800" dirty="0" smtClean="0"/>
              <a:t> </a:t>
            </a:r>
            <a:r>
              <a:rPr lang="en-NZ" sz="1800" dirty="0" err="1" smtClean="0"/>
              <a:t>z</a:t>
            </a:r>
            <a:r>
              <a:rPr lang="en-NZ" sz="1800" baseline="-25000" dirty="0" err="1" smtClean="0"/>
              <a:t>lt</a:t>
            </a:r>
            <a:r>
              <a:rPr lang="en-NZ" sz="1800" dirty="0" smtClean="0"/>
              <a:t>  </a:t>
            </a:r>
            <a:r>
              <a:rPr lang="en-NZ" sz="1800" dirty="0" err="1" smtClean="0"/>
              <a:t>x</a:t>
            </a:r>
            <a:r>
              <a:rPr lang="en-NZ" sz="1800" baseline="-25000" dirty="0" err="1" smtClean="0"/>
              <a:t>rt</a:t>
            </a:r>
            <a:r>
              <a:rPr lang="en-NZ" sz="1800" dirty="0" smtClean="0"/>
              <a:t> </a:t>
            </a:r>
            <a:r>
              <a:rPr lang="en-NZ" sz="1800" dirty="0" err="1" smtClean="0"/>
              <a:t>z</a:t>
            </a:r>
            <a:r>
              <a:rPr lang="en-NZ" sz="1800" baseline="-25000" dirty="0" err="1" smtClean="0"/>
              <a:t>rt</a:t>
            </a:r>
            <a:endParaRPr lang="en-NZ" sz="1800" dirty="0" smtClean="0"/>
          </a:p>
        </p:txBody>
      </p:sp>
      <p:sp>
        <p:nvSpPr>
          <p:cNvPr id="34" name="Rectangle 33"/>
          <p:cNvSpPr/>
          <p:nvPr/>
        </p:nvSpPr>
        <p:spPr bwMode="auto">
          <a:xfrm>
            <a:off x="7092280" y="836712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err="1" smtClean="0"/>
              <a:t>miny</a:t>
            </a:r>
            <a:endParaRPr lang="en-NZ" sz="1800" dirty="0" smtClean="0"/>
          </a:p>
        </p:txBody>
      </p:sp>
      <p:sp>
        <p:nvSpPr>
          <p:cNvPr id="35" name="Rectangle 34"/>
          <p:cNvSpPr/>
          <p:nvPr/>
        </p:nvSpPr>
        <p:spPr bwMode="auto">
          <a:xfrm>
            <a:off x="7092280" y="112474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/>
              <a:t> miny+1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092280" y="1412776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/>
              <a:t> miny+2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092280" y="1700808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⋮</a:t>
            </a:r>
            <a:endParaRPr lang="en-NZ" sz="2000" dirty="0" smtClean="0"/>
          </a:p>
        </p:txBody>
      </p:sp>
      <p:sp>
        <p:nvSpPr>
          <p:cNvPr id="38" name="Rectangle 37"/>
          <p:cNvSpPr/>
          <p:nvPr/>
        </p:nvSpPr>
        <p:spPr bwMode="auto">
          <a:xfrm>
            <a:off x="7092280" y="1988840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800" dirty="0" smtClean="0"/>
              <a:t>  </a:t>
            </a:r>
            <a:r>
              <a:rPr lang="en-NZ" sz="1800" dirty="0" err="1" smtClean="0"/>
              <a:t>maxy</a:t>
            </a:r>
            <a:r>
              <a:rPr lang="en-NZ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322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Hidden surface removal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smtClean="0"/>
              <a:t>Which (bits of) polygons are in front and which are behind?</a:t>
            </a:r>
          </a:p>
          <a:p>
            <a:endParaRPr lang="en-NZ" dirty="0" smtClean="0"/>
          </a:p>
          <a:p>
            <a:r>
              <a:rPr lang="en-NZ" dirty="0" smtClean="0"/>
              <a:t>Z-buffer rendering: </a:t>
            </a:r>
            <a:r>
              <a:rPr lang="en-US" dirty="0" smtClean="0"/>
              <a:t> </a:t>
            </a:r>
            <a:endParaRPr lang="en-NZ" dirty="0" smtClean="0"/>
          </a:p>
          <a:p>
            <a:pPr lvl="1"/>
            <a:r>
              <a:rPr lang="en-NZ" dirty="0" smtClean="0"/>
              <a:t>render each polygon into a z-buffer:</a:t>
            </a:r>
          </a:p>
          <a:p>
            <a:pPr lvl="2"/>
            <a:r>
              <a:rPr lang="en-US" dirty="0" smtClean="0"/>
              <a:t>an image (2D array of pixel values)</a:t>
            </a:r>
          </a:p>
          <a:p>
            <a:pPr lvl="2"/>
            <a:r>
              <a:rPr lang="en-US" dirty="0" smtClean="0"/>
              <a:t>with z value (depth) for each pixel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Only copy pixels into z-buffer if they are closer than</a:t>
            </a:r>
            <a:r>
              <a:rPr lang="en-NZ" dirty="0" smtClean="0"/>
              <a:t> current pixel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hidden parts of image automatically disappear</a:t>
            </a:r>
          </a:p>
          <a:p>
            <a:pPr lvl="1">
              <a:spcBef>
                <a:spcPts val="2400"/>
              </a:spcBef>
              <a:buNone/>
            </a:pPr>
            <a:r>
              <a:rPr lang="en-US" b="1" dirty="0" smtClean="0"/>
              <a:t>for </a:t>
            </a:r>
            <a:r>
              <a:rPr lang="en-US" dirty="0" smtClean="0"/>
              <a:t>each polygon:</a:t>
            </a:r>
          </a:p>
          <a:p>
            <a:pPr lvl="2">
              <a:spcBef>
                <a:spcPts val="600"/>
              </a:spcBef>
              <a:buNone/>
            </a:pPr>
            <a:r>
              <a:rPr lang="en-US" dirty="0" smtClean="0"/>
              <a:t>step along each edge from the edge lists of the polygon</a:t>
            </a:r>
          </a:p>
          <a:p>
            <a:pPr lvl="3">
              <a:spcBef>
                <a:spcPts val="600"/>
              </a:spcBef>
              <a:buNone/>
            </a:pPr>
            <a:r>
              <a:rPr lang="en-US" dirty="0" smtClean="0"/>
              <a:t>interpolating  z (and shading and…) as you go</a:t>
            </a:r>
          </a:p>
          <a:p>
            <a:pPr lvl="3">
              <a:spcBef>
                <a:spcPts val="600"/>
              </a:spcBef>
              <a:buNone/>
            </a:pPr>
            <a:r>
              <a:rPr lang="en-US" dirty="0" smtClean="0"/>
              <a:t>insert shading value into z-buffer if z less than current entry</a:t>
            </a:r>
            <a:endParaRPr lang="en-NZ" dirty="0"/>
          </a:p>
        </p:txBody>
      </p:sp>
      <p:grpSp>
        <p:nvGrpSpPr>
          <p:cNvPr id="21" name="Group 20"/>
          <p:cNvGrpSpPr/>
          <p:nvPr/>
        </p:nvGrpSpPr>
        <p:grpSpPr>
          <a:xfrm>
            <a:off x="5652120" y="1700808"/>
            <a:ext cx="360040" cy="216024"/>
            <a:chOff x="5652120" y="1700808"/>
            <a:chExt cx="360040" cy="216024"/>
          </a:xfrm>
        </p:grpSpPr>
        <p:sp>
          <p:nvSpPr>
            <p:cNvPr id="4" name="Rectangle 3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6012160" y="1700808"/>
            <a:ext cx="360040" cy="216024"/>
            <a:chOff x="5652120" y="1700808"/>
            <a:chExt cx="360040" cy="216024"/>
          </a:xfrm>
        </p:grpSpPr>
        <p:sp>
          <p:nvSpPr>
            <p:cNvPr id="23" name="Rectangle 22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372200" y="1700808"/>
            <a:ext cx="360040" cy="216024"/>
            <a:chOff x="5652120" y="1700808"/>
            <a:chExt cx="360040" cy="216024"/>
          </a:xfrm>
        </p:grpSpPr>
        <p:sp>
          <p:nvSpPr>
            <p:cNvPr id="26" name="Rectangle 25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6732240" y="1700808"/>
            <a:ext cx="360040" cy="216024"/>
            <a:chOff x="5652120" y="1700808"/>
            <a:chExt cx="360040" cy="216024"/>
          </a:xfrm>
        </p:grpSpPr>
        <p:sp>
          <p:nvSpPr>
            <p:cNvPr id="29" name="Rectangle 28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7092280" y="1700808"/>
            <a:ext cx="360040" cy="216024"/>
            <a:chOff x="5652120" y="1700808"/>
            <a:chExt cx="360040" cy="216024"/>
          </a:xfrm>
        </p:grpSpPr>
        <p:sp>
          <p:nvSpPr>
            <p:cNvPr id="32" name="Rectangle 31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7452320" y="1700808"/>
            <a:ext cx="360040" cy="216024"/>
            <a:chOff x="5652120" y="1700808"/>
            <a:chExt cx="360040" cy="216024"/>
          </a:xfrm>
        </p:grpSpPr>
        <p:sp>
          <p:nvSpPr>
            <p:cNvPr id="35" name="Rectangle 34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7812360" y="1700808"/>
            <a:ext cx="360040" cy="216024"/>
            <a:chOff x="5652120" y="1700808"/>
            <a:chExt cx="360040" cy="216024"/>
          </a:xfrm>
        </p:grpSpPr>
        <p:sp>
          <p:nvSpPr>
            <p:cNvPr id="38" name="Rectangle 37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8172400" y="1700808"/>
            <a:ext cx="360040" cy="216024"/>
            <a:chOff x="5652120" y="1700808"/>
            <a:chExt cx="360040" cy="216024"/>
          </a:xfrm>
        </p:grpSpPr>
        <p:sp>
          <p:nvSpPr>
            <p:cNvPr id="41" name="Rectangle 40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8532440" y="1700808"/>
            <a:ext cx="360040" cy="216024"/>
            <a:chOff x="5652120" y="1700808"/>
            <a:chExt cx="360040" cy="216024"/>
          </a:xfrm>
        </p:grpSpPr>
        <p:sp>
          <p:nvSpPr>
            <p:cNvPr id="44" name="Rectangle 43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5652120" y="1916832"/>
            <a:ext cx="360040" cy="216024"/>
            <a:chOff x="5652120" y="1700808"/>
            <a:chExt cx="360040" cy="216024"/>
          </a:xfrm>
        </p:grpSpPr>
        <p:sp>
          <p:nvSpPr>
            <p:cNvPr id="47" name="Rectangle 46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6012160" y="1916832"/>
            <a:ext cx="360040" cy="216024"/>
            <a:chOff x="5652120" y="1700808"/>
            <a:chExt cx="360040" cy="216024"/>
          </a:xfrm>
        </p:grpSpPr>
        <p:sp>
          <p:nvSpPr>
            <p:cNvPr id="50" name="Rectangle 49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6372200" y="1916832"/>
            <a:ext cx="360040" cy="216024"/>
            <a:chOff x="5652120" y="1700808"/>
            <a:chExt cx="360040" cy="216024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6732240" y="1916832"/>
            <a:ext cx="360040" cy="216024"/>
            <a:chOff x="5652120" y="1700808"/>
            <a:chExt cx="360040" cy="216024"/>
          </a:xfrm>
        </p:grpSpPr>
        <p:sp>
          <p:nvSpPr>
            <p:cNvPr id="56" name="Rectangle 55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7092280" y="1916832"/>
            <a:ext cx="360040" cy="216024"/>
            <a:chOff x="5652120" y="1700808"/>
            <a:chExt cx="360040" cy="216024"/>
          </a:xfrm>
        </p:grpSpPr>
        <p:sp>
          <p:nvSpPr>
            <p:cNvPr id="59" name="Rectangle 58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7452320" y="1916832"/>
            <a:ext cx="360040" cy="216024"/>
            <a:chOff x="5652120" y="1700808"/>
            <a:chExt cx="360040" cy="216024"/>
          </a:xfrm>
        </p:grpSpPr>
        <p:sp>
          <p:nvSpPr>
            <p:cNvPr id="62" name="Rectangle 61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7812360" y="1916832"/>
            <a:ext cx="360040" cy="216024"/>
            <a:chOff x="5652120" y="1700808"/>
            <a:chExt cx="360040" cy="216024"/>
          </a:xfrm>
        </p:grpSpPr>
        <p:sp>
          <p:nvSpPr>
            <p:cNvPr id="65" name="Rectangle 64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8172400" y="1916832"/>
            <a:ext cx="360040" cy="216024"/>
            <a:chOff x="5652120" y="1700808"/>
            <a:chExt cx="360040" cy="216024"/>
          </a:xfrm>
        </p:grpSpPr>
        <p:sp>
          <p:nvSpPr>
            <p:cNvPr id="68" name="Rectangle 67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69" name="Straight Connector 68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0" name="Group 69"/>
          <p:cNvGrpSpPr/>
          <p:nvPr/>
        </p:nvGrpSpPr>
        <p:grpSpPr>
          <a:xfrm>
            <a:off x="8532440" y="1916832"/>
            <a:ext cx="360040" cy="216024"/>
            <a:chOff x="5652120" y="1700808"/>
            <a:chExt cx="360040" cy="216024"/>
          </a:xfrm>
        </p:grpSpPr>
        <p:sp>
          <p:nvSpPr>
            <p:cNvPr id="71" name="Rectangle 70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3" name="Group 72"/>
          <p:cNvGrpSpPr/>
          <p:nvPr/>
        </p:nvGrpSpPr>
        <p:grpSpPr>
          <a:xfrm>
            <a:off x="5652120" y="2132856"/>
            <a:ext cx="360040" cy="216024"/>
            <a:chOff x="5652120" y="1700808"/>
            <a:chExt cx="360040" cy="216024"/>
          </a:xfrm>
        </p:grpSpPr>
        <p:sp>
          <p:nvSpPr>
            <p:cNvPr id="74" name="Rectangle 73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6012160" y="2132856"/>
            <a:ext cx="360040" cy="216024"/>
            <a:chOff x="5652120" y="1700808"/>
            <a:chExt cx="360040" cy="216024"/>
          </a:xfrm>
        </p:grpSpPr>
        <p:sp>
          <p:nvSpPr>
            <p:cNvPr id="77" name="Rectangle 76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78" name="Straight Connector 77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9" name="Group 78"/>
          <p:cNvGrpSpPr/>
          <p:nvPr/>
        </p:nvGrpSpPr>
        <p:grpSpPr>
          <a:xfrm>
            <a:off x="6372200" y="2132856"/>
            <a:ext cx="360040" cy="216024"/>
            <a:chOff x="5652120" y="1700808"/>
            <a:chExt cx="360040" cy="216024"/>
          </a:xfrm>
        </p:grpSpPr>
        <p:sp>
          <p:nvSpPr>
            <p:cNvPr id="80" name="Rectangle 79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82" name="Group 81"/>
          <p:cNvGrpSpPr/>
          <p:nvPr/>
        </p:nvGrpSpPr>
        <p:grpSpPr>
          <a:xfrm>
            <a:off x="6732240" y="2132856"/>
            <a:ext cx="360040" cy="216024"/>
            <a:chOff x="5652120" y="1700808"/>
            <a:chExt cx="360040" cy="216024"/>
          </a:xfrm>
        </p:grpSpPr>
        <p:sp>
          <p:nvSpPr>
            <p:cNvPr id="83" name="Rectangle 82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85" name="Group 84"/>
          <p:cNvGrpSpPr/>
          <p:nvPr/>
        </p:nvGrpSpPr>
        <p:grpSpPr>
          <a:xfrm>
            <a:off x="7092280" y="2132856"/>
            <a:ext cx="360040" cy="216024"/>
            <a:chOff x="5652120" y="1700808"/>
            <a:chExt cx="360040" cy="216024"/>
          </a:xfrm>
        </p:grpSpPr>
        <p:sp>
          <p:nvSpPr>
            <p:cNvPr id="86" name="Rectangle 85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87" name="Straight Connector 86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88" name="Group 87"/>
          <p:cNvGrpSpPr/>
          <p:nvPr/>
        </p:nvGrpSpPr>
        <p:grpSpPr>
          <a:xfrm>
            <a:off x="7452320" y="2132856"/>
            <a:ext cx="360040" cy="216024"/>
            <a:chOff x="5652120" y="1700808"/>
            <a:chExt cx="360040" cy="216024"/>
          </a:xfrm>
        </p:grpSpPr>
        <p:sp>
          <p:nvSpPr>
            <p:cNvPr id="89" name="Rectangle 88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90" name="Straight Connector 89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7812360" y="2132856"/>
            <a:ext cx="360040" cy="216024"/>
            <a:chOff x="5652120" y="1700808"/>
            <a:chExt cx="360040" cy="216024"/>
          </a:xfrm>
        </p:grpSpPr>
        <p:sp>
          <p:nvSpPr>
            <p:cNvPr id="92" name="Rectangle 91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93" name="Straight Connector 92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4" name="Group 93"/>
          <p:cNvGrpSpPr/>
          <p:nvPr/>
        </p:nvGrpSpPr>
        <p:grpSpPr>
          <a:xfrm>
            <a:off x="8172400" y="2132856"/>
            <a:ext cx="360040" cy="216024"/>
            <a:chOff x="5652120" y="1700808"/>
            <a:chExt cx="360040" cy="216024"/>
          </a:xfrm>
        </p:grpSpPr>
        <p:sp>
          <p:nvSpPr>
            <p:cNvPr id="95" name="Rectangle 94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96" name="Straight Connector 95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7" name="Group 96"/>
          <p:cNvGrpSpPr/>
          <p:nvPr/>
        </p:nvGrpSpPr>
        <p:grpSpPr>
          <a:xfrm>
            <a:off x="8532440" y="2132856"/>
            <a:ext cx="360040" cy="216024"/>
            <a:chOff x="5652120" y="1700808"/>
            <a:chExt cx="360040" cy="21602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99" name="Straight Connector 98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5652120" y="2348880"/>
            <a:ext cx="360040" cy="216024"/>
            <a:chOff x="5652120" y="1700808"/>
            <a:chExt cx="360040" cy="216024"/>
          </a:xfrm>
        </p:grpSpPr>
        <p:sp>
          <p:nvSpPr>
            <p:cNvPr id="101" name="Rectangle 100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02" name="Straight Connector 101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6012160" y="2348880"/>
            <a:ext cx="360040" cy="216024"/>
            <a:chOff x="5652120" y="1700808"/>
            <a:chExt cx="360040" cy="216024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05" name="Straight Connector 104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6372200" y="2348880"/>
            <a:ext cx="360040" cy="216024"/>
            <a:chOff x="5652120" y="1700808"/>
            <a:chExt cx="360040" cy="216024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6732240" y="2348880"/>
            <a:ext cx="360040" cy="216024"/>
            <a:chOff x="5652120" y="1700808"/>
            <a:chExt cx="360040" cy="216024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11" name="Straight Connector 110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2" name="Group 111"/>
          <p:cNvGrpSpPr/>
          <p:nvPr/>
        </p:nvGrpSpPr>
        <p:grpSpPr>
          <a:xfrm>
            <a:off x="7092280" y="2348880"/>
            <a:ext cx="360040" cy="216024"/>
            <a:chOff x="5652120" y="1700808"/>
            <a:chExt cx="360040" cy="216024"/>
          </a:xfrm>
        </p:grpSpPr>
        <p:sp>
          <p:nvSpPr>
            <p:cNvPr id="113" name="Rectangle 112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14" name="Straight Connector 113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5" name="Group 114"/>
          <p:cNvGrpSpPr/>
          <p:nvPr/>
        </p:nvGrpSpPr>
        <p:grpSpPr>
          <a:xfrm>
            <a:off x="7452320" y="2348880"/>
            <a:ext cx="360040" cy="216024"/>
            <a:chOff x="5652120" y="1700808"/>
            <a:chExt cx="360040" cy="216024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17" name="Straight Connector 116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8" name="Group 117"/>
          <p:cNvGrpSpPr/>
          <p:nvPr/>
        </p:nvGrpSpPr>
        <p:grpSpPr>
          <a:xfrm>
            <a:off x="7812360" y="2348880"/>
            <a:ext cx="360040" cy="216024"/>
            <a:chOff x="5652120" y="1700808"/>
            <a:chExt cx="360040" cy="216024"/>
          </a:xfrm>
        </p:grpSpPr>
        <p:sp>
          <p:nvSpPr>
            <p:cNvPr id="119" name="Rectangle 118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20" name="Straight Connector 119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1" name="Group 120"/>
          <p:cNvGrpSpPr/>
          <p:nvPr/>
        </p:nvGrpSpPr>
        <p:grpSpPr>
          <a:xfrm>
            <a:off x="8172400" y="2348880"/>
            <a:ext cx="360040" cy="216024"/>
            <a:chOff x="5652120" y="1700808"/>
            <a:chExt cx="360040" cy="216024"/>
          </a:xfrm>
        </p:grpSpPr>
        <p:sp>
          <p:nvSpPr>
            <p:cNvPr id="122" name="Rectangle 121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23" name="Straight Connector 122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4" name="Group 123"/>
          <p:cNvGrpSpPr/>
          <p:nvPr/>
        </p:nvGrpSpPr>
        <p:grpSpPr>
          <a:xfrm>
            <a:off x="8532440" y="2348880"/>
            <a:ext cx="360040" cy="216024"/>
            <a:chOff x="5652120" y="1700808"/>
            <a:chExt cx="360040" cy="216024"/>
          </a:xfrm>
        </p:grpSpPr>
        <p:sp>
          <p:nvSpPr>
            <p:cNvPr id="125" name="Rectangle 124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26" name="Straight Connector 125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7" name="Group 126"/>
          <p:cNvGrpSpPr/>
          <p:nvPr/>
        </p:nvGrpSpPr>
        <p:grpSpPr>
          <a:xfrm>
            <a:off x="5652120" y="2564904"/>
            <a:ext cx="360040" cy="216024"/>
            <a:chOff x="5652120" y="1700808"/>
            <a:chExt cx="360040" cy="216024"/>
          </a:xfrm>
        </p:grpSpPr>
        <p:sp>
          <p:nvSpPr>
            <p:cNvPr id="128" name="Rectangle 127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29" name="Straight Connector 128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30" name="Group 129"/>
          <p:cNvGrpSpPr/>
          <p:nvPr/>
        </p:nvGrpSpPr>
        <p:grpSpPr>
          <a:xfrm>
            <a:off x="6012160" y="2564904"/>
            <a:ext cx="360040" cy="216024"/>
            <a:chOff x="5652120" y="1700808"/>
            <a:chExt cx="360040" cy="216024"/>
          </a:xfrm>
        </p:grpSpPr>
        <p:sp>
          <p:nvSpPr>
            <p:cNvPr id="131" name="Rectangle 130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33" name="Group 132"/>
          <p:cNvGrpSpPr/>
          <p:nvPr/>
        </p:nvGrpSpPr>
        <p:grpSpPr>
          <a:xfrm>
            <a:off x="6372200" y="2564904"/>
            <a:ext cx="360040" cy="216024"/>
            <a:chOff x="5652120" y="1700808"/>
            <a:chExt cx="360040" cy="216024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35" name="Straight Connector 134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36" name="Group 135"/>
          <p:cNvGrpSpPr/>
          <p:nvPr/>
        </p:nvGrpSpPr>
        <p:grpSpPr>
          <a:xfrm>
            <a:off x="6732240" y="2564904"/>
            <a:ext cx="360040" cy="216024"/>
            <a:chOff x="5652120" y="1700808"/>
            <a:chExt cx="360040" cy="216024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38" name="Straight Connector 137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39" name="Group 138"/>
          <p:cNvGrpSpPr/>
          <p:nvPr/>
        </p:nvGrpSpPr>
        <p:grpSpPr>
          <a:xfrm>
            <a:off x="7092280" y="2564904"/>
            <a:ext cx="360040" cy="216024"/>
            <a:chOff x="5652120" y="1700808"/>
            <a:chExt cx="360040" cy="216024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41" name="Straight Connector 140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42" name="Group 141"/>
          <p:cNvGrpSpPr/>
          <p:nvPr/>
        </p:nvGrpSpPr>
        <p:grpSpPr>
          <a:xfrm>
            <a:off x="7452320" y="2564904"/>
            <a:ext cx="360040" cy="216024"/>
            <a:chOff x="5652120" y="1700808"/>
            <a:chExt cx="360040" cy="216024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44" name="Straight Connector 143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45" name="Group 144"/>
          <p:cNvGrpSpPr/>
          <p:nvPr/>
        </p:nvGrpSpPr>
        <p:grpSpPr>
          <a:xfrm>
            <a:off x="7812360" y="2564904"/>
            <a:ext cx="360040" cy="216024"/>
            <a:chOff x="5652120" y="1700808"/>
            <a:chExt cx="360040" cy="216024"/>
          </a:xfrm>
        </p:grpSpPr>
        <p:sp>
          <p:nvSpPr>
            <p:cNvPr id="146" name="Rectangle 145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47" name="Straight Connector 146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48" name="Group 147"/>
          <p:cNvGrpSpPr/>
          <p:nvPr/>
        </p:nvGrpSpPr>
        <p:grpSpPr>
          <a:xfrm>
            <a:off x="8172400" y="2564904"/>
            <a:ext cx="360040" cy="216024"/>
            <a:chOff x="5652120" y="1700808"/>
            <a:chExt cx="360040" cy="216024"/>
          </a:xfrm>
        </p:grpSpPr>
        <p:sp>
          <p:nvSpPr>
            <p:cNvPr id="149" name="Rectangle 148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50" name="Straight Connector 149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51" name="Group 150"/>
          <p:cNvGrpSpPr/>
          <p:nvPr/>
        </p:nvGrpSpPr>
        <p:grpSpPr>
          <a:xfrm>
            <a:off x="8532440" y="2564904"/>
            <a:ext cx="360040" cy="216024"/>
            <a:chOff x="5652120" y="1700808"/>
            <a:chExt cx="360040" cy="216024"/>
          </a:xfrm>
        </p:grpSpPr>
        <p:sp>
          <p:nvSpPr>
            <p:cNvPr id="152" name="Rectangle 151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53" name="Straight Connector 152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54" name="Group 153"/>
          <p:cNvGrpSpPr/>
          <p:nvPr/>
        </p:nvGrpSpPr>
        <p:grpSpPr>
          <a:xfrm>
            <a:off x="5652120" y="2780928"/>
            <a:ext cx="360040" cy="216024"/>
            <a:chOff x="5652120" y="1700808"/>
            <a:chExt cx="360040" cy="216024"/>
          </a:xfrm>
        </p:grpSpPr>
        <p:sp>
          <p:nvSpPr>
            <p:cNvPr id="155" name="Rectangle 154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56" name="Straight Connector 155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57" name="Group 156"/>
          <p:cNvGrpSpPr/>
          <p:nvPr/>
        </p:nvGrpSpPr>
        <p:grpSpPr>
          <a:xfrm>
            <a:off x="6012160" y="2780928"/>
            <a:ext cx="360040" cy="216024"/>
            <a:chOff x="5652120" y="1700808"/>
            <a:chExt cx="360040" cy="216024"/>
          </a:xfrm>
        </p:grpSpPr>
        <p:sp>
          <p:nvSpPr>
            <p:cNvPr id="158" name="Rectangle 157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59" name="Straight Connector 158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60" name="Group 159"/>
          <p:cNvGrpSpPr/>
          <p:nvPr/>
        </p:nvGrpSpPr>
        <p:grpSpPr>
          <a:xfrm>
            <a:off x="6372200" y="2780928"/>
            <a:ext cx="360040" cy="216024"/>
            <a:chOff x="5652120" y="1700808"/>
            <a:chExt cx="360040" cy="216024"/>
          </a:xfrm>
        </p:grpSpPr>
        <p:sp>
          <p:nvSpPr>
            <p:cNvPr id="161" name="Rectangle 160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62" name="Straight Connector 161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63" name="Group 162"/>
          <p:cNvGrpSpPr/>
          <p:nvPr/>
        </p:nvGrpSpPr>
        <p:grpSpPr>
          <a:xfrm>
            <a:off x="6732240" y="2780928"/>
            <a:ext cx="360040" cy="216024"/>
            <a:chOff x="5652120" y="1700808"/>
            <a:chExt cx="360040" cy="216024"/>
          </a:xfrm>
        </p:grpSpPr>
        <p:sp>
          <p:nvSpPr>
            <p:cNvPr id="164" name="Rectangle 163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65" name="Straight Connector 164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66" name="Group 165"/>
          <p:cNvGrpSpPr/>
          <p:nvPr/>
        </p:nvGrpSpPr>
        <p:grpSpPr>
          <a:xfrm>
            <a:off x="7092280" y="2780928"/>
            <a:ext cx="360040" cy="216024"/>
            <a:chOff x="5652120" y="1700808"/>
            <a:chExt cx="360040" cy="216024"/>
          </a:xfrm>
        </p:grpSpPr>
        <p:sp>
          <p:nvSpPr>
            <p:cNvPr id="167" name="Rectangle 166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68" name="Straight Connector 167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7452320" y="2780928"/>
            <a:ext cx="360040" cy="216024"/>
            <a:chOff x="5652120" y="1700808"/>
            <a:chExt cx="360040" cy="216024"/>
          </a:xfrm>
        </p:grpSpPr>
        <p:sp>
          <p:nvSpPr>
            <p:cNvPr id="170" name="Rectangle 169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71" name="Straight Connector 170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72" name="Group 171"/>
          <p:cNvGrpSpPr/>
          <p:nvPr/>
        </p:nvGrpSpPr>
        <p:grpSpPr>
          <a:xfrm>
            <a:off x="7812360" y="2780928"/>
            <a:ext cx="360040" cy="216024"/>
            <a:chOff x="5652120" y="1700808"/>
            <a:chExt cx="360040" cy="216024"/>
          </a:xfrm>
        </p:grpSpPr>
        <p:sp>
          <p:nvSpPr>
            <p:cNvPr id="173" name="Rectangle 172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74" name="Straight Connector 173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75" name="Group 174"/>
          <p:cNvGrpSpPr/>
          <p:nvPr/>
        </p:nvGrpSpPr>
        <p:grpSpPr>
          <a:xfrm>
            <a:off x="8172400" y="2780928"/>
            <a:ext cx="360040" cy="216024"/>
            <a:chOff x="5652120" y="1700808"/>
            <a:chExt cx="360040" cy="216024"/>
          </a:xfrm>
        </p:grpSpPr>
        <p:sp>
          <p:nvSpPr>
            <p:cNvPr id="176" name="Rectangle 175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77" name="Straight Connector 176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78" name="Group 177"/>
          <p:cNvGrpSpPr/>
          <p:nvPr/>
        </p:nvGrpSpPr>
        <p:grpSpPr>
          <a:xfrm>
            <a:off x="8532440" y="2780928"/>
            <a:ext cx="360040" cy="216024"/>
            <a:chOff x="5652120" y="1700808"/>
            <a:chExt cx="360040" cy="216024"/>
          </a:xfrm>
        </p:grpSpPr>
        <p:sp>
          <p:nvSpPr>
            <p:cNvPr id="179" name="Rectangle 178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80" name="Straight Connector 179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8158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NZ" sz="2000" b="1" dirty="0" smtClean="0"/>
              <a:t>initialise</a:t>
            </a:r>
            <a:r>
              <a:rPr lang="en-NZ" sz="2000" dirty="0" smtClean="0"/>
              <a:t> :</a:t>
            </a:r>
          </a:p>
          <a:p>
            <a:pPr lvl="2">
              <a:buNone/>
            </a:pPr>
            <a:r>
              <a:rPr lang="en-NZ" sz="2000" dirty="0" err="1" smtClean="0"/>
              <a:t>Zbuffer.c</a:t>
            </a:r>
            <a:r>
              <a:rPr lang="en-NZ" sz="2000" dirty="0" smtClean="0"/>
              <a:t> ← array [0..imageWidth] [0..imageHeight] of </a:t>
            </a:r>
            <a:r>
              <a:rPr lang="en-NZ" sz="2000" dirty="0" err="1" smtClean="0"/>
              <a:t>Color</a:t>
            </a:r>
            <a:endParaRPr lang="en-NZ" sz="2000" dirty="0" smtClean="0"/>
          </a:p>
          <a:p>
            <a:pPr lvl="2">
              <a:spcBef>
                <a:spcPts val="0"/>
              </a:spcBef>
              <a:buNone/>
            </a:pPr>
            <a:r>
              <a:rPr lang="en-NZ" sz="2000" dirty="0" err="1" smtClean="0"/>
              <a:t>Zbuffer.d</a:t>
            </a:r>
            <a:r>
              <a:rPr lang="en-NZ" sz="2000" dirty="0" smtClean="0"/>
              <a:t> ← array [0..imageWidth] [0..imageHeight] of  </a:t>
            </a: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∞</a:t>
            </a:r>
            <a:endParaRPr lang="en-NZ" sz="2000" dirty="0" smtClean="0"/>
          </a:p>
          <a:p>
            <a:pPr lvl="1">
              <a:spcBef>
                <a:spcPts val="1200"/>
              </a:spcBef>
              <a:buNone/>
            </a:pPr>
            <a:r>
              <a:rPr lang="en-NZ" sz="2000" b="1" dirty="0" smtClean="0"/>
              <a:t>for</a:t>
            </a:r>
            <a:r>
              <a:rPr lang="en-NZ" sz="2000" dirty="0" smtClean="0"/>
              <a:t> each polygon  </a:t>
            </a:r>
            <a:r>
              <a:rPr lang="en-NZ" sz="2000" b="1" dirty="0" smtClean="0"/>
              <a:t>do</a:t>
            </a:r>
            <a:endParaRPr lang="en-NZ" sz="2000" dirty="0" smtClean="0"/>
          </a:p>
          <a:p>
            <a:pPr lvl="2">
              <a:buNone/>
            </a:pPr>
            <a:r>
              <a:rPr lang="en-NZ" sz="2000" dirty="0" smtClean="0"/>
              <a:t>compute  edge lists EL,  and shading</a:t>
            </a:r>
          </a:p>
          <a:p>
            <a:pPr lvl="3">
              <a:buNone/>
            </a:pPr>
            <a:r>
              <a:rPr lang="en-NZ" sz="2000" dirty="0" smtClean="0"/>
              <a:t>(EL is an array  of  </a:t>
            </a:r>
            <a:r>
              <a:rPr lang="en-NZ" sz="2000" dirty="0" smtClean="0">
                <a:sym typeface="Symbol"/>
              </a:rPr>
              <a:t></a:t>
            </a:r>
            <a:r>
              <a:rPr lang="en-NZ" sz="2000" dirty="0" err="1" smtClean="0">
                <a:sym typeface="Symbol"/>
              </a:rPr>
              <a:t>x</a:t>
            </a:r>
            <a:r>
              <a:rPr lang="en-NZ" sz="2000" baseline="-25000" dirty="0" err="1" smtClean="0">
                <a:sym typeface="Symbol"/>
              </a:rPr>
              <a:t>left</a:t>
            </a:r>
            <a:r>
              <a:rPr lang="en-NZ" sz="2000" dirty="0" smtClean="0">
                <a:sym typeface="Symbol"/>
              </a:rPr>
              <a:t>, </a:t>
            </a:r>
            <a:r>
              <a:rPr lang="en-NZ" sz="2000" dirty="0" err="1" smtClean="0">
                <a:sym typeface="Symbol"/>
              </a:rPr>
              <a:t>z</a:t>
            </a:r>
            <a:r>
              <a:rPr lang="en-NZ" sz="2000" baseline="-25000" dirty="0" err="1" smtClean="0">
                <a:sym typeface="Symbol"/>
              </a:rPr>
              <a:t>left</a:t>
            </a:r>
            <a:r>
              <a:rPr lang="en-NZ" sz="2000" dirty="0" smtClean="0">
                <a:sym typeface="Symbol"/>
              </a:rPr>
              <a:t>, </a:t>
            </a:r>
            <a:r>
              <a:rPr lang="en-NZ" sz="2000" dirty="0" err="1" smtClean="0">
                <a:sym typeface="Symbol"/>
              </a:rPr>
              <a:t>x</a:t>
            </a:r>
            <a:r>
              <a:rPr lang="en-NZ" sz="2000" baseline="-25000" dirty="0" err="1" smtClean="0">
                <a:sym typeface="Symbol"/>
              </a:rPr>
              <a:t>right</a:t>
            </a:r>
            <a:r>
              <a:rPr lang="en-NZ" sz="2000" dirty="0" smtClean="0">
                <a:sym typeface="Symbol"/>
              </a:rPr>
              <a:t>, </a:t>
            </a:r>
            <a:r>
              <a:rPr lang="en-NZ" sz="2000" dirty="0" err="1" smtClean="0">
                <a:sym typeface="Symbol"/>
              </a:rPr>
              <a:t>z</a:t>
            </a:r>
            <a:r>
              <a:rPr lang="en-NZ" sz="2000" baseline="-25000" dirty="0" err="1" smtClean="0">
                <a:sym typeface="Symbol"/>
              </a:rPr>
              <a:t>right</a:t>
            </a:r>
            <a:r>
              <a:rPr lang="en-NZ" sz="2000" dirty="0" smtClean="0">
                <a:sym typeface="Symbol"/>
              </a:rPr>
              <a:t>  )</a:t>
            </a:r>
          </a:p>
          <a:p>
            <a:pPr lvl="2">
              <a:spcBef>
                <a:spcPts val="600"/>
              </a:spcBef>
              <a:buNone/>
            </a:pPr>
            <a:r>
              <a:rPr lang="en-NZ" sz="2000" b="1" dirty="0" smtClean="0">
                <a:sym typeface="Symbol"/>
              </a:rPr>
              <a:t>for</a:t>
            </a:r>
            <a:r>
              <a:rPr lang="en-NZ" sz="2000" dirty="0" smtClean="0">
                <a:sym typeface="Symbol"/>
              </a:rPr>
              <a:t>  </a:t>
            </a:r>
            <a:r>
              <a:rPr lang="en-NZ" sz="2000" dirty="0">
                <a:sym typeface="Symbol"/>
              </a:rPr>
              <a:t>y</a:t>
            </a:r>
            <a:r>
              <a:rPr lang="en-NZ" sz="2000" dirty="0" smtClean="0">
                <a:sym typeface="Symbol"/>
              </a:rPr>
              <a:t> ← 0 to </a:t>
            </a:r>
            <a:r>
              <a:rPr lang="en-NZ" sz="2000" dirty="0" err="1" smtClean="0">
                <a:sym typeface="Symbol"/>
              </a:rPr>
              <a:t>edgelists.length</a:t>
            </a:r>
            <a:r>
              <a:rPr lang="en-NZ" sz="2000" dirty="0" smtClean="0">
                <a:sym typeface="Symbol"/>
              </a:rPr>
              <a:t> -1 </a:t>
            </a:r>
            <a:r>
              <a:rPr lang="en-NZ" sz="2000" b="1" dirty="0" smtClean="0">
                <a:sym typeface="Symbol"/>
              </a:rPr>
              <a:t>do</a:t>
            </a:r>
          </a:p>
          <a:p>
            <a:pPr lvl="3">
              <a:buNone/>
            </a:pPr>
            <a:r>
              <a:rPr lang="en-NZ" sz="2000" dirty="0" smtClean="0">
                <a:sym typeface="Symbol"/>
              </a:rPr>
              <a:t>x ← round(EL[</a:t>
            </a:r>
            <a:r>
              <a:rPr lang="en-NZ" sz="2000" dirty="0">
                <a:sym typeface="Symbol"/>
              </a:rPr>
              <a:t>y</a:t>
            </a:r>
            <a:r>
              <a:rPr lang="en-NZ" sz="2000" dirty="0" smtClean="0">
                <a:sym typeface="Symbol"/>
              </a:rPr>
              <a:t>] . </a:t>
            </a:r>
            <a:r>
              <a:rPr lang="en-NZ" sz="2000" dirty="0" err="1" smtClean="0">
                <a:sym typeface="Symbol"/>
              </a:rPr>
              <a:t>x</a:t>
            </a:r>
            <a:r>
              <a:rPr lang="en-NZ" sz="2000" baseline="-25000" dirty="0" err="1" smtClean="0">
                <a:sym typeface="Symbol"/>
              </a:rPr>
              <a:t>left</a:t>
            </a:r>
            <a:r>
              <a:rPr lang="en-NZ" sz="2000" dirty="0" smtClean="0">
                <a:sym typeface="Symbol"/>
              </a:rPr>
              <a:t> ),    z ← EL[</a:t>
            </a:r>
            <a:r>
              <a:rPr lang="en-NZ" sz="2000" dirty="0">
                <a:sym typeface="Symbol"/>
              </a:rPr>
              <a:t>y</a:t>
            </a:r>
            <a:r>
              <a:rPr lang="en-NZ" sz="2000" dirty="0" smtClean="0">
                <a:sym typeface="Symbol"/>
              </a:rPr>
              <a:t>] . </a:t>
            </a:r>
            <a:r>
              <a:rPr lang="en-NZ" sz="2000" dirty="0" err="1" smtClean="0">
                <a:sym typeface="Symbol"/>
              </a:rPr>
              <a:t>z</a:t>
            </a:r>
            <a:r>
              <a:rPr lang="en-NZ" sz="2000" baseline="-25000" dirty="0" err="1" smtClean="0">
                <a:sym typeface="Symbol"/>
              </a:rPr>
              <a:t>left</a:t>
            </a:r>
            <a:endParaRPr lang="en-NZ" sz="2000" dirty="0" smtClean="0">
              <a:sym typeface="Symbol"/>
            </a:endParaRPr>
          </a:p>
          <a:p>
            <a:pPr lvl="3">
              <a:buNone/>
            </a:pPr>
            <a:r>
              <a:rPr lang="en-NZ" sz="2000" dirty="0" err="1" smtClean="0">
                <a:sym typeface="Symbol"/>
              </a:rPr>
              <a:t>mz</a:t>
            </a:r>
            <a:r>
              <a:rPr lang="en-NZ" sz="2000" dirty="0" smtClean="0">
                <a:sym typeface="Symbol"/>
              </a:rPr>
              <a:t> ← (EL[</a:t>
            </a:r>
            <a:r>
              <a:rPr lang="en-NZ" sz="2000" dirty="0">
                <a:sym typeface="Symbol"/>
              </a:rPr>
              <a:t>y</a:t>
            </a:r>
            <a:r>
              <a:rPr lang="en-NZ" sz="2000" dirty="0" smtClean="0">
                <a:sym typeface="Symbol"/>
              </a:rPr>
              <a:t>]. </a:t>
            </a:r>
            <a:r>
              <a:rPr lang="en-NZ" sz="2000" dirty="0" err="1" smtClean="0">
                <a:sym typeface="Symbol"/>
              </a:rPr>
              <a:t>z</a:t>
            </a:r>
            <a:r>
              <a:rPr lang="en-NZ" sz="2000" baseline="-25000" dirty="0" err="1" smtClean="0">
                <a:sym typeface="Symbol"/>
              </a:rPr>
              <a:t>right</a:t>
            </a:r>
            <a:r>
              <a:rPr lang="en-NZ" sz="2000" dirty="0" smtClean="0">
                <a:sym typeface="Symbol"/>
              </a:rPr>
              <a:t>– EL[</a:t>
            </a:r>
            <a:r>
              <a:rPr lang="en-NZ" sz="2000" dirty="0">
                <a:sym typeface="Symbol"/>
              </a:rPr>
              <a:t>y</a:t>
            </a:r>
            <a:r>
              <a:rPr lang="en-NZ" sz="2000" dirty="0" smtClean="0">
                <a:sym typeface="Symbol"/>
              </a:rPr>
              <a:t>]. </a:t>
            </a:r>
            <a:r>
              <a:rPr lang="en-NZ" sz="2000" dirty="0" err="1" smtClean="0">
                <a:sym typeface="Symbol"/>
              </a:rPr>
              <a:t>z</a:t>
            </a:r>
            <a:r>
              <a:rPr lang="en-NZ" sz="2000" baseline="-25000" dirty="0" err="1" smtClean="0">
                <a:sym typeface="Symbol"/>
              </a:rPr>
              <a:t>left</a:t>
            </a:r>
            <a:r>
              <a:rPr lang="en-NZ" sz="2000" dirty="0" smtClean="0">
                <a:sym typeface="Symbol"/>
              </a:rPr>
              <a:t>)</a:t>
            </a:r>
            <a:r>
              <a:rPr lang="en-NZ" sz="2000" baseline="-25000" dirty="0" smtClean="0">
                <a:sym typeface="Symbol"/>
              </a:rPr>
              <a:t> </a:t>
            </a:r>
            <a:r>
              <a:rPr lang="en-NZ" sz="2000" dirty="0" smtClean="0">
                <a:sym typeface="Symbol"/>
              </a:rPr>
              <a:t>/ (EL[</a:t>
            </a:r>
            <a:r>
              <a:rPr lang="en-NZ" sz="2000" dirty="0">
                <a:sym typeface="Symbol"/>
              </a:rPr>
              <a:t>y</a:t>
            </a:r>
            <a:r>
              <a:rPr lang="en-NZ" sz="2000" dirty="0" smtClean="0">
                <a:sym typeface="Symbol"/>
              </a:rPr>
              <a:t>]. </a:t>
            </a:r>
            <a:r>
              <a:rPr lang="en-NZ" sz="2000" dirty="0" err="1" smtClean="0">
                <a:sym typeface="Symbol"/>
              </a:rPr>
              <a:t>x</a:t>
            </a:r>
            <a:r>
              <a:rPr lang="en-NZ" sz="2000" baseline="-25000" dirty="0" err="1" smtClean="0">
                <a:sym typeface="Symbol"/>
              </a:rPr>
              <a:t>right</a:t>
            </a:r>
            <a:r>
              <a:rPr lang="en-NZ" sz="2000" dirty="0" smtClean="0">
                <a:sym typeface="Symbol"/>
              </a:rPr>
              <a:t>– EL[</a:t>
            </a:r>
            <a:r>
              <a:rPr lang="en-NZ" sz="2000" dirty="0">
                <a:sym typeface="Symbol"/>
              </a:rPr>
              <a:t>y</a:t>
            </a:r>
            <a:r>
              <a:rPr lang="en-NZ" sz="2000" dirty="0" smtClean="0">
                <a:sym typeface="Symbol"/>
              </a:rPr>
              <a:t>]. </a:t>
            </a:r>
            <a:r>
              <a:rPr lang="en-NZ" sz="2000" dirty="0" err="1" smtClean="0">
                <a:sym typeface="Symbol"/>
              </a:rPr>
              <a:t>x</a:t>
            </a:r>
            <a:r>
              <a:rPr lang="en-NZ" sz="2000" baseline="-25000" dirty="0" err="1" smtClean="0">
                <a:sym typeface="Symbol"/>
              </a:rPr>
              <a:t>left</a:t>
            </a:r>
            <a:r>
              <a:rPr lang="en-NZ" sz="2000" dirty="0" smtClean="0">
                <a:sym typeface="Symbol"/>
              </a:rPr>
              <a:t>) </a:t>
            </a:r>
          </a:p>
          <a:p>
            <a:pPr lvl="3">
              <a:buNone/>
            </a:pPr>
            <a:r>
              <a:rPr lang="en-NZ" sz="2000" b="1" dirty="0" smtClean="0">
                <a:sym typeface="Symbol"/>
              </a:rPr>
              <a:t>while</a:t>
            </a:r>
            <a:r>
              <a:rPr lang="en-NZ" sz="2000" dirty="0" smtClean="0">
                <a:sym typeface="Symbol"/>
              </a:rPr>
              <a:t>  x &lt;= round(EL[</a:t>
            </a:r>
            <a:r>
              <a:rPr lang="en-NZ" sz="2000" dirty="0">
                <a:sym typeface="Symbol"/>
              </a:rPr>
              <a:t>y</a:t>
            </a:r>
            <a:r>
              <a:rPr lang="en-NZ" sz="2000" dirty="0" smtClean="0">
                <a:sym typeface="Symbol"/>
              </a:rPr>
              <a:t>]. </a:t>
            </a:r>
            <a:r>
              <a:rPr lang="en-NZ" sz="2000" dirty="0" err="1" smtClean="0">
                <a:sym typeface="Symbol"/>
              </a:rPr>
              <a:t>x</a:t>
            </a:r>
            <a:r>
              <a:rPr lang="en-NZ" sz="2000" baseline="-25000" dirty="0" err="1" smtClean="0">
                <a:sym typeface="Symbol"/>
              </a:rPr>
              <a:t>right</a:t>
            </a:r>
            <a:r>
              <a:rPr lang="en-NZ" sz="2000" baseline="-25000" dirty="0" smtClean="0">
                <a:sym typeface="Symbol"/>
              </a:rPr>
              <a:t> </a:t>
            </a:r>
            <a:r>
              <a:rPr lang="en-NZ" sz="2000" dirty="0" smtClean="0">
                <a:sym typeface="Symbol"/>
              </a:rPr>
              <a:t>)  </a:t>
            </a:r>
            <a:r>
              <a:rPr lang="en-NZ" sz="2000" b="1" dirty="0" smtClean="0">
                <a:sym typeface="Symbol"/>
              </a:rPr>
              <a:t>do</a:t>
            </a:r>
          </a:p>
          <a:p>
            <a:pPr lvl="4">
              <a:buNone/>
            </a:pPr>
            <a:r>
              <a:rPr lang="en-NZ" sz="2000" b="1" dirty="0" smtClean="0">
                <a:sym typeface="Symbol"/>
              </a:rPr>
              <a:t>if  </a:t>
            </a:r>
            <a:r>
              <a:rPr lang="en-NZ" sz="2000" dirty="0" smtClean="0">
                <a:sym typeface="Symbol"/>
              </a:rPr>
              <a:t> z &lt; </a:t>
            </a:r>
            <a:r>
              <a:rPr lang="en-NZ" sz="2000" dirty="0" err="1" smtClean="0">
                <a:sym typeface="Symbol"/>
              </a:rPr>
              <a:t>Zbuffer.d</a:t>
            </a:r>
            <a:r>
              <a:rPr lang="en-NZ" sz="2000" dirty="0" smtClean="0">
                <a:sym typeface="Symbol"/>
              </a:rPr>
              <a:t>[x][y]   </a:t>
            </a:r>
            <a:r>
              <a:rPr lang="en-NZ" sz="2000" b="1" dirty="0" smtClean="0">
                <a:sym typeface="Symbol"/>
              </a:rPr>
              <a:t>then  </a:t>
            </a:r>
          </a:p>
          <a:p>
            <a:pPr lvl="5">
              <a:buNone/>
            </a:pPr>
            <a:r>
              <a:rPr lang="en-NZ" sz="1400" dirty="0" err="1" smtClean="0">
                <a:sym typeface="Symbol"/>
              </a:rPr>
              <a:t>Zbuffer.d</a:t>
            </a:r>
            <a:r>
              <a:rPr lang="en-NZ" sz="1400" dirty="0" smtClean="0">
                <a:sym typeface="Symbol"/>
              </a:rPr>
              <a:t>[x][y] ← z,   </a:t>
            </a:r>
            <a:r>
              <a:rPr lang="en-NZ" sz="1400" dirty="0" err="1" smtClean="0">
                <a:sym typeface="Symbol"/>
              </a:rPr>
              <a:t>Zbuffer.c</a:t>
            </a:r>
            <a:r>
              <a:rPr lang="en-NZ" sz="1400" dirty="0" smtClean="0">
                <a:sym typeface="Symbol"/>
              </a:rPr>
              <a:t>[x][y]  ← </a:t>
            </a:r>
            <a:r>
              <a:rPr lang="en-NZ" sz="1400" dirty="0" smtClean="0">
                <a:solidFill>
                  <a:srgbClr val="FF0000"/>
                </a:solidFill>
                <a:sym typeface="Symbol"/>
              </a:rPr>
              <a:t>shading</a:t>
            </a:r>
          </a:p>
          <a:p>
            <a:pPr lvl="4">
              <a:buNone/>
            </a:pPr>
            <a:r>
              <a:rPr lang="en-NZ" sz="2000" dirty="0" smtClean="0">
                <a:sym typeface="Symbol"/>
              </a:rPr>
              <a:t>x++,    z ← z + </a:t>
            </a:r>
            <a:r>
              <a:rPr lang="en-NZ" sz="2000" dirty="0" err="1" smtClean="0">
                <a:sym typeface="Symbol"/>
              </a:rPr>
              <a:t>mz</a:t>
            </a:r>
            <a:endParaRPr lang="en-NZ" sz="2000" dirty="0" smtClean="0">
              <a:sym typeface="Symbol"/>
            </a:endParaRPr>
          </a:p>
          <a:p>
            <a:pPr lvl="1">
              <a:spcBef>
                <a:spcPts val="1200"/>
              </a:spcBef>
              <a:buNone/>
            </a:pPr>
            <a:r>
              <a:rPr lang="en-NZ" sz="2000" dirty="0" smtClean="0">
                <a:sym typeface="Symbol"/>
              </a:rPr>
              <a:t>copy </a:t>
            </a:r>
            <a:r>
              <a:rPr lang="en-NZ" sz="2000" dirty="0" err="1" smtClean="0">
                <a:sym typeface="Symbol"/>
              </a:rPr>
              <a:t>Zbuffer.c</a:t>
            </a:r>
            <a:r>
              <a:rPr lang="en-NZ" sz="2000" dirty="0" smtClean="0">
                <a:sym typeface="Symbol"/>
              </a:rPr>
              <a:t>  to image</a:t>
            </a:r>
            <a:endParaRPr lang="en-NZ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32992" cy="838200"/>
          </a:xfrm>
        </p:spPr>
        <p:txBody>
          <a:bodyPr/>
          <a:lstStyle/>
          <a:p>
            <a:r>
              <a:rPr lang="en-NZ" dirty="0" smtClean="0"/>
              <a:t>Rendering with </a:t>
            </a:r>
            <a:r>
              <a:rPr lang="en-NZ" dirty="0" err="1" smtClean="0"/>
              <a:t>Edgelists</a:t>
            </a:r>
            <a:r>
              <a:rPr lang="en-NZ" dirty="0" smtClean="0"/>
              <a:t> &amp; Z-buffer </a:t>
            </a:r>
            <a:endParaRPr lang="en-NZ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880256" y="4654169"/>
            <a:ext cx="2232248" cy="576064"/>
          </a:xfrm>
          <a:prstGeom prst="wedgeRoundRectCallout">
            <a:avLst>
              <a:gd name="adj1" fmla="val -106805"/>
              <a:gd name="adj2" fmla="val 38984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 smtClean="0"/>
              <a:t>check if x is in bounds!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060848"/>
            <a:ext cx="1224136" cy="2304256"/>
            <a:chOff x="7164288" y="2362817"/>
            <a:chExt cx="1944216" cy="4162527"/>
          </a:xfrm>
        </p:grpSpPr>
        <p:cxnSp>
          <p:nvCxnSpPr>
            <p:cNvPr id="5" name="Straight Connector 4"/>
            <p:cNvCxnSpPr/>
            <p:nvPr/>
          </p:nvCxnSpPr>
          <p:spPr bwMode="auto">
            <a:xfrm rot="5400000">
              <a:off x="5436096" y="4797152"/>
              <a:ext cx="345638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 rot="5400000">
              <a:off x="5868144" y="4797152"/>
              <a:ext cx="345638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 rot="5400000">
              <a:off x="6516215" y="4797152"/>
              <a:ext cx="345638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164288" y="3068960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7164288" y="3356992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7164288" y="3645024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7164288" y="3933056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164288" y="4221088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7164288" y="4509120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7164288" y="4797152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7164288" y="5085184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7164288" y="5373216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7164288" y="5661248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7164288" y="5949280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7164288" y="6237312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7164288" y="6525344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5400000">
              <a:off x="6948264" y="4797152"/>
              <a:ext cx="345638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rot="5400000">
              <a:off x="7380312" y="4797152"/>
              <a:ext cx="345638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8244408" y="3068960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8244408" y="3356992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8244408" y="3645024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8244408" y="3933056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8244408" y="4221088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8244408" y="4509120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8244408" y="4797152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8244408" y="5085184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8244408" y="5373216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8244408" y="5661248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8244408" y="5949280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8244408" y="6237312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8244408" y="6525344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7278654" y="2362817"/>
              <a:ext cx="1800493" cy="778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100" dirty="0" smtClean="0"/>
                <a:t> Left         Right</a:t>
              </a:r>
            </a:p>
            <a:p>
              <a:r>
                <a:rPr lang="en-NZ" sz="1100" dirty="0" smtClean="0"/>
                <a:t>x     z       x    z</a:t>
              </a:r>
              <a:endParaRPr lang="en-NZ" sz="1000" dirty="0"/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rot="5400000">
              <a:off x="6300192" y="4797152"/>
              <a:ext cx="345638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Group 132"/>
          <p:cNvGrpSpPr/>
          <p:nvPr/>
        </p:nvGrpSpPr>
        <p:grpSpPr>
          <a:xfrm>
            <a:off x="5364088" y="803176"/>
            <a:ext cx="3168352" cy="465584"/>
            <a:chOff x="5364088" y="819944"/>
            <a:chExt cx="3168352" cy="465584"/>
          </a:xfrm>
        </p:grpSpPr>
        <p:sp>
          <p:nvSpPr>
            <p:cNvPr id="84" name="Rectangle 83"/>
            <p:cNvSpPr/>
            <p:nvPr/>
          </p:nvSpPr>
          <p:spPr bwMode="auto">
            <a:xfrm>
              <a:off x="5364088" y="8367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5516488" y="8367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5668888" y="8367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5821288" y="8367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5973688" y="8367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6126088" y="8367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6278488" y="8367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6430888" y="8367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5364088" y="9891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2000" dirty="0" smtClean="0"/>
                <a:t>c:       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5516488" y="9891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5668888" y="9891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5821288" y="9891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973688" y="9891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6126088" y="9891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6278488" y="9891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6430888" y="9891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364088" y="11415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5516488" y="11415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5668888" y="11415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5821288" y="11415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5973688" y="11415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126088" y="11415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278488" y="11415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430888" y="1141512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7321624" y="8199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474024" y="8199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7626424" y="8199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778824" y="8199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7931224" y="8199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8083624" y="8199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8236024" y="8199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8388424" y="8199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7474024" y="9723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7626424" y="9723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7778824" y="9723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7931224" y="9723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8083624" y="9723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8236024" y="9723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8388424" y="9723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7321624" y="11247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7474024" y="11247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7626424" y="11247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7778824" y="11247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7931224" y="11247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8083624" y="11247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8236024" y="11247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8388424" y="11247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7321624" y="972344"/>
              <a:ext cx="144016" cy="1440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2000" dirty="0" smtClean="0"/>
                <a:t>d:       </a:t>
              </a:r>
            </a:p>
          </p:txBody>
        </p:sp>
      </p:grpSp>
      <p:sp>
        <p:nvSpPr>
          <p:cNvPr id="134" name="Freeform 133"/>
          <p:cNvSpPr/>
          <p:nvPr/>
        </p:nvSpPr>
        <p:spPr bwMode="auto">
          <a:xfrm>
            <a:off x="66314" y="2276872"/>
            <a:ext cx="648072" cy="1224136"/>
          </a:xfrm>
          <a:custGeom>
            <a:avLst/>
            <a:gdLst>
              <a:gd name="connsiteX0" fmla="*/ 0 w 504056"/>
              <a:gd name="connsiteY0" fmla="*/ 1224136 h 1224136"/>
              <a:gd name="connsiteX1" fmla="*/ 252028 w 504056"/>
              <a:gd name="connsiteY1" fmla="*/ 0 h 1224136"/>
              <a:gd name="connsiteX2" fmla="*/ 504056 w 504056"/>
              <a:gd name="connsiteY2" fmla="*/ 1224136 h 1224136"/>
              <a:gd name="connsiteX3" fmla="*/ 0 w 504056"/>
              <a:gd name="connsiteY3" fmla="*/ 1224136 h 1224136"/>
              <a:gd name="connsiteX0" fmla="*/ 0 w 648072"/>
              <a:gd name="connsiteY0" fmla="*/ 720080 h 1224136"/>
              <a:gd name="connsiteX1" fmla="*/ 396044 w 648072"/>
              <a:gd name="connsiteY1" fmla="*/ 0 h 1224136"/>
              <a:gd name="connsiteX2" fmla="*/ 648072 w 648072"/>
              <a:gd name="connsiteY2" fmla="*/ 1224136 h 1224136"/>
              <a:gd name="connsiteX3" fmla="*/ 0 w 648072"/>
              <a:gd name="connsiteY3" fmla="*/ 720080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72" h="1224136">
                <a:moveTo>
                  <a:pt x="0" y="720080"/>
                </a:moveTo>
                <a:lnTo>
                  <a:pt x="396044" y="0"/>
                </a:lnTo>
                <a:lnTo>
                  <a:pt x="648072" y="1224136"/>
                </a:lnTo>
                <a:lnTo>
                  <a:pt x="0" y="720080"/>
                </a:lnTo>
                <a:close/>
              </a:path>
            </a:pathLst>
          </a:cu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193998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 bwMode="auto">
          <a:xfrm>
            <a:off x="755576" y="2780928"/>
            <a:ext cx="1148" cy="384836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1331640" y="2780928"/>
            <a:ext cx="1148" cy="384836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1907704" y="2780928"/>
            <a:ext cx="1148" cy="384836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2483768" y="2780928"/>
            <a:ext cx="1148" cy="384836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3059832" y="2780928"/>
            <a:ext cx="1148" cy="384836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635896" y="2780928"/>
            <a:ext cx="1148" cy="384836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4211960" y="2780928"/>
            <a:ext cx="1148" cy="384836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4788024" y="2780928"/>
            <a:ext cx="1148" cy="384836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5364088" y="2780928"/>
            <a:ext cx="1148" cy="384836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5940152" y="2780928"/>
            <a:ext cx="1148" cy="384836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6516216" y="2780928"/>
            <a:ext cx="1148" cy="384836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251520" y="3356992"/>
            <a:ext cx="648072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251520" y="3933056"/>
            <a:ext cx="648072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251520" y="4509120"/>
            <a:ext cx="648072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251520" y="5085184"/>
            <a:ext cx="648072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251520" y="5661248"/>
            <a:ext cx="648072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251520" y="6237312"/>
            <a:ext cx="648072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251520" y="6741368"/>
            <a:ext cx="648072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step along each edge, by scan line, recording  x and z</a:t>
            </a:r>
            <a:br>
              <a:rPr lang="en-NZ" sz="2000" dirty="0" smtClean="0"/>
            </a:br>
            <a:r>
              <a:rPr lang="en-NZ" sz="2000" dirty="0" smtClean="0"/>
              <a:t>→  "</a:t>
            </a:r>
            <a:r>
              <a:rPr lang="en-NZ" sz="2000" dirty="0" err="1" smtClean="0"/>
              <a:t>EdgeLists</a:t>
            </a:r>
            <a:r>
              <a:rPr lang="en-NZ" sz="2000" dirty="0" smtClean="0"/>
              <a:t>"   left and right values of x and any values to interpolate</a:t>
            </a:r>
          </a:p>
          <a:p>
            <a:pPr lvl="1">
              <a:buNone/>
            </a:pPr>
            <a:endParaRPr lang="en-NZ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Building the </a:t>
            </a:r>
            <a:r>
              <a:rPr lang="en-NZ" dirty="0" err="1" smtClean="0"/>
              <a:t>EdgeLists</a:t>
            </a:r>
            <a:endParaRPr lang="en-NZ" dirty="0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79512" y="2780928"/>
            <a:ext cx="0" cy="388843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79512" y="2780928"/>
            <a:ext cx="6552728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516216" y="27089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x</a:t>
            </a:r>
            <a:endParaRPr lang="en-NZ" sz="20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96" y="64852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y</a:t>
            </a:r>
            <a:endParaRPr lang="en-NZ" sz="2000" baseline="-250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996" y="4725144"/>
            <a:ext cx="3600400" cy="165618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586996" y="3140968"/>
            <a:ext cx="5544616" cy="158417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187396" y="6309320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z</a:t>
            </a:r>
            <a:r>
              <a:rPr lang="en-NZ" sz="2000" baseline="-25000" dirty="0" smtClean="0"/>
              <a:t>2</a:t>
            </a:r>
            <a:endParaRPr lang="en-NZ" sz="20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59604" y="2780928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z</a:t>
            </a:r>
            <a:r>
              <a:rPr lang="en-NZ" sz="2000" baseline="-25000" dirty="0" smtClean="0"/>
              <a:t>3</a:t>
            </a:r>
            <a:endParaRPr lang="en-NZ" sz="2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22399" y="3833652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/>
              <a:t>z</a:t>
            </a:r>
            <a:r>
              <a:rPr lang="en-NZ" sz="2000" baseline="-25000" dirty="0" err="1" smtClean="0"/>
              <a:t>left</a:t>
            </a:r>
            <a:endParaRPr lang="en-NZ" sz="20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485281" y="4037002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/>
              <a:t>z</a:t>
            </a:r>
            <a:r>
              <a:rPr lang="en-NZ" sz="2000" baseline="-25000" dirty="0" err="1" smtClean="0"/>
              <a:t>right</a:t>
            </a:r>
            <a:endParaRPr lang="en-NZ" sz="2000" baseline="-25000" dirty="0"/>
          </a:p>
        </p:txBody>
      </p:sp>
      <p:cxnSp>
        <p:nvCxnSpPr>
          <p:cNvPr id="7" name="Straight Connector 6"/>
          <p:cNvCxnSpPr/>
          <p:nvPr/>
        </p:nvCxnSpPr>
        <p:spPr bwMode="auto">
          <a:xfrm rot="5400000" flipH="1" flipV="1">
            <a:off x="3539324" y="3789040"/>
            <a:ext cx="3240360" cy="19442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35496" y="2492896"/>
            <a:ext cx="144016" cy="432048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118" name="TextBox 117"/>
          <p:cNvSpPr txBox="1"/>
          <p:nvPr/>
        </p:nvSpPr>
        <p:spPr>
          <a:xfrm>
            <a:off x="6946803" y="2132856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800" dirty="0" smtClean="0"/>
              <a:t> Left           Right</a:t>
            </a:r>
          </a:p>
          <a:p>
            <a:r>
              <a:rPr lang="en-NZ" sz="1800" dirty="0" smtClean="0"/>
              <a:t>x     z           x    z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4293096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z</a:t>
            </a:r>
            <a:r>
              <a:rPr lang="en-NZ" sz="2000" baseline="-25000" dirty="0"/>
              <a:t>1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35496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23</a:t>
            </a:r>
            <a:endParaRPr lang="en-NZ" sz="1800" dirty="0" smtClean="0"/>
          </a:p>
        </p:txBody>
      </p:sp>
      <p:sp>
        <p:nvSpPr>
          <p:cNvPr id="121" name="Rectangle 120"/>
          <p:cNvSpPr/>
          <p:nvPr/>
        </p:nvSpPr>
        <p:spPr bwMode="auto">
          <a:xfrm>
            <a:off x="611560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24</a:t>
            </a:r>
            <a:endParaRPr lang="en-NZ" sz="1800" dirty="0" smtClean="0"/>
          </a:p>
        </p:txBody>
      </p:sp>
      <p:sp>
        <p:nvSpPr>
          <p:cNvPr id="123" name="Rectangle 122"/>
          <p:cNvSpPr/>
          <p:nvPr/>
        </p:nvSpPr>
        <p:spPr bwMode="auto">
          <a:xfrm>
            <a:off x="1187624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25</a:t>
            </a:r>
            <a:endParaRPr lang="en-NZ" sz="1800" dirty="0" smtClean="0"/>
          </a:p>
        </p:txBody>
      </p:sp>
      <p:sp>
        <p:nvSpPr>
          <p:cNvPr id="125" name="Rectangle 124"/>
          <p:cNvSpPr/>
          <p:nvPr/>
        </p:nvSpPr>
        <p:spPr bwMode="auto">
          <a:xfrm>
            <a:off x="1763688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26</a:t>
            </a:r>
            <a:endParaRPr lang="en-NZ" sz="1800" dirty="0" smtClean="0"/>
          </a:p>
        </p:txBody>
      </p:sp>
      <p:sp>
        <p:nvSpPr>
          <p:cNvPr id="127" name="Rectangle 126"/>
          <p:cNvSpPr/>
          <p:nvPr/>
        </p:nvSpPr>
        <p:spPr bwMode="auto">
          <a:xfrm>
            <a:off x="2339752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27</a:t>
            </a:r>
            <a:endParaRPr lang="en-NZ" sz="1800" dirty="0" smtClean="0"/>
          </a:p>
        </p:txBody>
      </p:sp>
      <p:sp>
        <p:nvSpPr>
          <p:cNvPr id="129" name="Rectangle 128"/>
          <p:cNvSpPr/>
          <p:nvPr/>
        </p:nvSpPr>
        <p:spPr bwMode="auto">
          <a:xfrm>
            <a:off x="2915816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28</a:t>
            </a:r>
            <a:endParaRPr lang="en-NZ" sz="1800" dirty="0" smtClean="0"/>
          </a:p>
        </p:txBody>
      </p:sp>
      <p:sp>
        <p:nvSpPr>
          <p:cNvPr id="131" name="Rectangle 130"/>
          <p:cNvSpPr/>
          <p:nvPr/>
        </p:nvSpPr>
        <p:spPr bwMode="auto">
          <a:xfrm>
            <a:off x="3491880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29</a:t>
            </a:r>
            <a:endParaRPr lang="en-NZ" sz="1800" dirty="0" smtClean="0"/>
          </a:p>
        </p:txBody>
      </p:sp>
      <p:sp>
        <p:nvSpPr>
          <p:cNvPr id="133" name="Rectangle 132"/>
          <p:cNvSpPr/>
          <p:nvPr/>
        </p:nvSpPr>
        <p:spPr bwMode="auto">
          <a:xfrm>
            <a:off x="4067944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30</a:t>
            </a:r>
            <a:endParaRPr lang="en-NZ" sz="1800" dirty="0" smtClean="0"/>
          </a:p>
        </p:txBody>
      </p:sp>
      <p:sp>
        <p:nvSpPr>
          <p:cNvPr id="135" name="Rectangle 134"/>
          <p:cNvSpPr/>
          <p:nvPr/>
        </p:nvSpPr>
        <p:spPr bwMode="auto">
          <a:xfrm>
            <a:off x="4644008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31</a:t>
            </a:r>
            <a:endParaRPr lang="en-NZ" sz="1800" dirty="0" smtClean="0"/>
          </a:p>
        </p:txBody>
      </p:sp>
      <p:sp>
        <p:nvSpPr>
          <p:cNvPr id="137" name="Rectangle 136"/>
          <p:cNvSpPr/>
          <p:nvPr/>
        </p:nvSpPr>
        <p:spPr bwMode="auto">
          <a:xfrm>
            <a:off x="5220072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32</a:t>
            </a:r>
            <a:endParaRPr lang="en-NZ" sz="1800" dirty="0" smtClean="0"/>
          </a:p>
        </p:txBody>
      </p:sp>
      <p:sp>
        <p:nvSpPr>
          <p:cNvPr id="139" name="Rectangle 138"/>
          <p:cNvSpPr/>
          <p:nvPr/>
        </p:nvSpPr>
        <p:spPr bwMode="auto">
          <a:xfrm>
            <a:off x="5796136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33</a:t>
            </a:r>
            <a:endParaRPr lang="en-NZ" sz="1800" dirty="0" smtClean="0"/>
          </a:p>
        </p:txBody>
      </p:sp>
      <p:sp>
        <p:nvSpPr>
          <p:cNvPr id="141" name="Rectangle 140"/>
          <p:cNvSpPr/>
          <p:nvPr/>
        </p:nvSpPr>
        <p:spPr bwMode="auto">
          <a:xfrm>
            <a:off x="6372200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34</a:t>
            </a:r>
            <a:endParaRPr lang="en-NZ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6804248" y="2771040"/>
            <a:ext cx="1045557" cy="4039649"/>
            <a:chOff x="7164288" y="3068960"/>
            <a:chExt cx="864096" cy="3456384"/>
          </a:xfrm>
        </p:grpSpPr>
        <p:cxnSp>
          <p:nvCxnSpPr>
            <p:cNvPr id="66" name="Straight Connector 65"/>
            <p:cNvCxnSpPr/>
            <p:nvPr/>
          </p:nvCxnSpPr>
          <p:spPr bwMode="auto">
            <a:xfrm rot="5400000">
              <a:off x="5436096" y="4797152"/>
              <a:ext cx="345638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5868144" y="4797152"/>
              <a:ext cx="345638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7164288" y="3068960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7164288" y="3573016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7164288" y="4077072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7164288" y="4581128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7164288" y="5085184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7164288" y="5589240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7164288" y="6093296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7164288" y="6525344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 rot="5400000">
              <a:off x="6300192" y="4797152"/>
              <a:ext cx="345638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8030870" y="2765208"/>
            <a:ext cx="1045557" cy="4045482"/>
            <a:chOff x="8172400" y="3068960"/>
            <a:chExt cx="864096" cy="3456384"/>
          </a:xfrm>
        </p:grpSpPr>
        <p:cxnSp>
          <p:nvCxnSpPr>
            <p:cNvPr id="119" name="Straight Connector 118"/>
            <p:cNvCxnSpPr/>
            <p:nvPr/>
          </p:nvCxnSpPr>
          <p:spPr bwMode="auto">
            <a:xfrm rot="5400000">
              <a:off x="6444208" y="4797152"/>
              <a:ext cx="345638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 rot="5400000">
              <a:off x="6876256" y="4797152"/>
              <a:ext cx="345638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 bwMode="auto">
            <a:xfrm>
              <a:off x="8172400" y="3068960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5" name="Straight Connector 144"/>
            <p:cNvCxnSpPr/>
            <p:nvPr/>
          </p:nvCxnSpPr>
          <p:spPr bwMode="auto">
            <a:xfrm>
              <a:off x="8172400" y="3573016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6" name="Straight Connector 145"/>
            <p:cNvCxnSpPr/>
            <p:nvPr/>
          </p:nvCxnSpPr>
          <p:spPr bwMode="auto">
            <a:xfrm>
              <a:off x="8172400" y="4077072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>
              <a:off x="8172400" y="4581128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8" name="Straight Connector 147"/>
            <p:cNvCxnSpPr/>
            <p:nvPr/>
          </p:nvCxnSpPr>
          <p:spPr bwMode="auto">
            <a:xfrm>
              <a:off x="8172400" y="5085184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auto">
            <a:xfrm>
              <a:off x="8172400" y="5589240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0" name="Straight Connector 149"/>
            <p:cNvCxnSpPr/>
            <p:nvPr/>
          </p:nvCxnSpPr>
          <p:spPr bwMode="auto">
            <a:xfrm>
              <a:off x="8172400" y="6093296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1" name="Straight Connector 150"/>
            <p:cNvCxnSpPr/>
            <p:nvPr/>
          </p:nvCxnSpPr>
          <p:spPr bwMode="auto">
            <a:xfrm>
              <a:off x="8172400" y="6525344"/>
              <a:ext cx="86409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auto">
            <a:xfrm rot="5400000">
              <a:off x="7308304" y="4797152"/>
              <a:ext cx="345638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4708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178974" y="2780928"/>
            <a:ext cx="5761788" cy="3960440"/>
            <a:chOff x="3178974" y="2780928"/>
            <a:chExt cx="5761788" cy="3848362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3178974" y="2780928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755038" y="2780928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4331102" y="2780928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4907166" y="2780928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5483230" y="2780928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6059294" y="2780928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6635358" y="2780928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7211422" y="2780928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7787486" y="2780928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8363550" y="2780928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8939614" y="2780928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1" name="Straight Connector 50"/>
          <p:cNvCxnSpPr/>
          <p:nvPr/>
        </p:nvCxnSpPr>
        <p:spPr bwMode="auto">
          <a:xfrm>
            <a:off x="2627784" y="3356992"/>
            <a:ext cx="648072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2627784" y="3933056"/>
            <a:ext cx="648072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2627784" y="4509120"/>
            <a:ext cx="648072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2627784" y="5085184"/>
            <a:ext cx="648072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2627784" y="5661248"/>
            <a:ext cx="648072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2627784" y="6237312"/>
            <a:ext cx="648072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2627784" y="6741368"/>
            <a:ext cx="648072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NZ" sz="2000" dirty="0" smtClean="0"/>
              <a:t>step along each scan line, from left to right</a:t>
            </a:r>
          </a:p>
          <a:p>
            <a:pPr>
              <a:spcBef>
                <a:spcPts val="300"/>
              </a:spcBef>
            </a:pPr>
            <a:r>
              <a:rPr lang="en-NZ" sz="2000" dirty="0" smtClean="0"/>
              <a:t>interpolating the z values</a:t>
            </a:r>
          </a:p>
          <a:p>
            <a:pPr>
              <a:spcBef>
                <a:spcPts val="300"/>
              </a:spcBef>
            </a:pPr>
            <a:r>
              <a:rPr lang="en-NZ" sz="2000" dirty="0" smtClean="0"/>
              <a:t>put z and colour into z-buffer if smaller than current z</a:t>
            </a:r>
            <a:endParaRPr lang="en-NZ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Filling the z-buffer</a:t>
            </a:r>
            <a:endParaRPr lang="en-NZ" dirty="0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602910" y="2780928"/>
            <a:ext cx="0" cy="388843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602910" y="2780928"/>
            <a:ext cx="6552728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939614" y="27089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x</a:t>
            </a:r>
            <a:endParaRPr lang="en-NZ" sz="20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58894" y="64852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y</a:t>
            </a:r>
            <a:endParaRPr lang="en-NZ" sz="2000" baseline="-250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035268" y="4725144"/>
            <a:ext cx="3600090" cy="176013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3010394" y="3140968"/>
            <a:ext cx="5544616" cy="158417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6635358" y="3140968"/>
            <a:ext cx="1919652" cy="334430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</p:cxnSp>
      <p:sp>
        <p:nvSpPr>
          <p:cNvPr id="120" name="Rectangle 119"/>
          <p:cNvSpPr/>
          <p:nvPr/>
        </p:nvSpPr>
        <p:spPr bwMode="auto">
          <a:xfrm>
            <a:off x="2771800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23</a:t>
            </a:r>
            <a:endParaRPr lang="en-NZ" sz="1800" dirty="0" smtClean="0"/>
          </a:p>
        </p:txBody>
      </p:sp>
      <p:sp>
        <p:nvSpPr>
          <p:cNvPr id="121" name="Rectangle 120"/>
          <p:cNvSpPr/>
          <p:nvPr/>
        </p:nvSpPr>
        <p:spPr bwMode="auto">
          <a:xfrm>
            <a:off x="3347864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24</a:t>
            </a:r>
            <a:endParaRPr lang="en-NZ" sz="1800" dirty="0" smtClean="0"/>
          </a:p>
        </p:txBody>
      </p:sp>
      <p:sp>
        <p:nvSpPr>
          <p:cNvPr id="123" name="Rectangle 122"/>
          <p:cNvSpPr/>
          <p:nvPr/>
        </p:nvSpPr>
        <p:spPr bwMode="auto">
          <a:xfrm>
            <a:off x="3923928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25</a:t>
            </a:r>
            <a:endParaRPr lang="en-NZ" sz="1800" dirty="0" smtClean="0"/>
          </a:p>
        </p:txBody>
      </p:sp>
      <p:sp>
        <p:nvSpPr>
          <p:cNvPr id="125" name="Rectangle 124"/>
          <p:cNvSpPr/>
          <p:nvPr/>
        </p:nvSpPr>
        <p:spPr bwMode="auto">
          <a:xfrm>
            <a:off x="4499992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26</a:t>
            </a:r>
            <a:endParaRPr lang="en-NZ" sz="1800" dirty="0" smtClean="0"/>
          </a:p>
        </p:txBody>
      </p:sp>
      <p:sp>
        <p:nvSpPr>
          <p:cNvPr id="127" name="Rectangle 126"/>
          <p:cNvSpPr/>
          <p:nvPr/>
        </p:nvSpPr>
        <p:spPr bwMode="auto">
          <a:xfrm>
            <a:off x="5076056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27</a:t>
            </a:r>
            <a:endParaRPr lang="en-NZ" sz="1800" dirty="0" smtClean="0"/>
          </a:p>
        </p:txBody>
      </p:sp>
      <p:sp>
        <p:nvSpPr>
          <p:cNvPr id="129" name="Rectangle 128"/>
          <p:cNvSpPr/>
          <p:nvPr/>
        </p:nvSpPr>
        <p:spPr bwMode="auto">
          <a:xfrm>
            <a:off x="5652120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28</a:t>
            </a:r>
            <a:endParaRPr lang="en-NZ" sz="1800" dirty="0" smtClean="0"/>
          </a:p>
        </p:txBody>
      </p:sp>
      <p:sp>
        <p:nvSpPr>
          <p:cNvPr id="131" name="Rectangle 130"/>
          <p:cNvSpPr/>
          <p:nvPr/>
        </p:nvSpPr>
        <p:spPr bwMode="auto">
          <a:xfrm>
            <a:off x="6228184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29</a:t>
            </a:r>
            <a:endParaRPr lang="en-NZ" sz="1800" dirty="0" smtClean="0"/>
          </a:p>
        </p:txBody>
      </p:sp>
      <p:sp>
        <p:nvSpPr>
          <p:cNvPr id="133" name="Rectangle 132"/>
          <p:cNvSpPr/>
          <p:nvPr/>
        </p:nvSpPr>
        <p:spPr bwMode="auto">
          <a:xfrm>
            <a:off x="6804248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30</a:t>
            </a:r>
            <a:endParaRPr lang="en-NZ" sz="1800" dirty="0" smtClean="0"/>
          </a:p>
        </p:txBody>
      </p:sp>
      <p:sp>
        <p:nvSpPr>
          <p:cNvPr id="135" name="Rectangle 134"/>
          <p:cNvSpPr/>
          <p:nvPr/>
        </p:nvSpPr>
        <p:spPr bwMode="auto">
          <a:xfrm>
            <a:off x="7380312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31</a:t>
            </a:r>
            <a:endParaRPr lang="en-NZ" sz="1800" dirty="0" smtClean="0"/>
          </a:p>
        </p:txBody>
      </p:sp>
      <p:sp>
        <p:nvSpPr>
          <p:cNvPr id="137" name="Rectangle 136"/>
          <p:cNvSpPr/>
          <p:nvPr/>
        </p:nvSpPr>
        <p:spPr bwMode="auto">
          <a:xfrm>
            <a:off x="7956376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32</a:t>
            </a:r>
            <a:endParaRPr lang="en-NZ" sz="1800" dirty="0" smtClean="0"/>
          </a:p>
        </p:txBody>
      </p:sp>
      <p:sp>
        <p:nvSpPr>
          <p:cNvPr id="139" name="Rectangle 138"/>
          <p:cNvSpPr/>
          <p:nvPr/>
        </p:nvSpPr>
        <p:spPr bwMode="auto">
          <a:xfrm>
            <a:off x="8532440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 smtClean="0"/>
              <a:t>33</a:t>
            </a:r>
            <a:endParaRPr lang="en-NZ" sz="18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07504" y="2060848"/>
            <a:ext cx="2160766" cy="4753110"/>
            <a:chOff x="6803722" y="2132856"/>
            <a:chExt cx="2160766" cy="4753110"/>
          </a:xfrm>
        </p:grpSpPr>
        <p:sp>
          <p:nvSpPr>
            <p:cNvPr id="118" name="TextBox 117"/>
            <p:cNvSpPr txBox="1"/>
            <p:nvPr/>
          </p:nvSpPr>
          <p:spPr>
            <a:xfrm>
              <a:off x="6946803" y="2132856"/>
              <a:ext cx="19287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800" dirty="0" smtClean="0"/>
                <a:t> Left           Right</a:t>
              </a:r>
            </a:p>
            <a:p>
              <a:r>
                <a:rPr lang="en-NZ" sz="1800" dirty="0" smtClean="0"/>
                <a:t>x     z           x    z</a:t>
              </a:r>
              <a:endParaRPr lang="en-NZ" dirty="0"/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6803722" y="2752508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33.2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7308304" y="2752508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15</a:t>
              </a: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6804248" y="3343090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30.0</a:t>
              </a: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7308830" y="3343090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17.2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6804774" y="3933672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26.8</a:t>
              </a: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7309356" y="3933672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19.4</a:t>
              </a: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6805300" y="4524254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23.7</a:t>
              </a: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7309882" y="4524254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21</a:t>
              </a: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6805826" y="5114836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25.8</a:t>
              </a: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7310408" y="5114836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18</a:t>
              </a: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6806352" y="5705418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27.9</a:t>
              </a: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7310934" y="5705418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15</a:t>
              </a: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6806878" y="6296000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30</a:t>
              </a: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7311460" y="6296000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12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7958845" y="2751926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33.2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8463427" y="2751926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15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7959371" y="3342508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32.6</a:t>
              </a: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8463953" y="3342508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14.5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7959897" y="3933090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32.1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8464479" y="3933090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14</a:t>
              </a: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7960423" y="4523672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31.4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8465005" y="4523672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13.5</a:t>
              </a: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7960949" y="5114254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/>
                <a:t>3</a:t>
              </a:r>
              <a:r>
                <a:rPr lang="en-NZ" sz="1800" dirty="0" smtClean="0"/>
                <a:t>0.8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8465531" y="5114254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13</a:t>
              </a: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7961475" y="5704836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30.2</a:t>
              </a: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8466057" y="5704836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12.5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7962001" y="6295418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30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8466583" y="6295418"/>
              <a:ext cx="497905" cy="58996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800" dirty="0" smtClean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3933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Non triangle Polygons</a:t>
            </a:r>
            <a:endParaRPr lang="en-NZ" dirty="0"/>
          </a:p>
        </p:txBody>
      </p:sp>
      <p:grpSp>
        <p:nvGrpSpPr>
          <p:cNvPr id="5" name="Group 4"/>
          <p:cNvGrpSpPr/>
          <p:nvPr/>
        </p:nvGrpSpPr>
        <p:grpSpPr>
          <a:xfrm>
            <a:off x="466396" y="1700808"/>
            <a:ext cx="6049820" cy="3848362"/>
            <a:chOff x="837725" y="2492896"/>
            <a:chExt cx="6049820" cy="3848362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837725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125757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413789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1701821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989853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277885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2565917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853949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3141981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3430013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3718045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006077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4294109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4582141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870173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5158205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5446237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5734269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6022301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6310333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6598365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6886397" y="2492896"/>
              <a:ext cx="1148" cy="38483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Need list of left-right pairs</a:t>
            </a:r>
            <a:endParaRPr lang="en-NZ" dirty="0"/>
          </a:p>
        </p:txBody>
      </p:sp>
      <p:sp>
        <p:nvSpPr>
          <p:cNvPr id="4" name="Freeform 3"/>
          <p:cNvSpPr/>
          <p:nvPr/>
        </p:nvSpPr>
        <p:spPr bwMode="auto">
          <a:xfrm rot="2945486">
            <a:off x="1030203" y="1603554"/>
            <a:ext cx="3783784" cy="4124839"/>
          </a:xfrm>
          <a:custGeom>
            <a:avLst/>
            <a:gdLst>
              <a:gd name="connsiteX0" fmla="*/ 4 w 3835781"/>
              <a:gd name="connsiteY0" fmla="*/ 1413783 h 3701341"/>
              <a:gd name="connsiteX1" fmla="*/ 1465146 w 3835781"/>
              <a:gd name="connsiteY1" fmla="*/ 1413793 h 3701341"/>
              <a:gd name="connsiteX2" fmla="*/ 1917891 w 3835781"/>
              <a:gd name="connsiteY2" fmla="*/ 0 h 3701341"/>
              <a:gd name="connsiteX3" fmla="*/ 2370635 w 3835781"/>
              <a:gd name="connsiteY3" fmla="*/ 1413793 h 3701341"/>
              <a:gd name="connsiteX4" fmla="*/ 3835777 w 3835781"/>
              <a:gd name="connsiteY4" fmla="*/ 1413783 h 3701341"/>
              <a:gd name="connsiteX5" fmla="*/ 2650447 w 3835781"/>
              <a:gd name="connsiteY5" fmla="*/ 2287543 h 3701341"/>
              <a:gd name="connsiteX6" fmla="*/ 3103213 w 3835781"/>
              <a:gd name="connsiteY6" fmla="*/ 3701329 h 3701341"/>
              <a:gd name="connsiteX7" fmla="*/ 1917891 w 3835781"/>
              <a:gd name="connsiteY7" fmla="*/ 2827553 h 3701341"/>
              <a:gd name="connsiteX8" fmla="*/ 732568 w 3835781"/>
              <a:gd name="connsiteY8" fmla="*/ 3701329 h 3701341"/>
              <a:gd name="connsiteX9" fmla="*/ 1185334 w 3835781"/>
              <a:gd name="connsiteY9" fmla="*/ 2287543 h 3701341"/>
              <a:gd name="connsiteX10" fmla="*/ 4 w 3835781"/>
              <a:gd name="connsiteY10" fmla="*/ 1413783 h 3701341"/>
              <a:gd name="connsiteX0" fmla="*/ 0 w 3835773"/>
              <a:gd name="connsiteY0" fmla="*/ 1413783 h 3701329"/>
              <a:gd name="connsiteX1" fmla="*/ 1640190 w 3835773"/>
              <a:gd name="connsiteY1" fmla="*/ 1676336 h 3701329"/>
              <a:gd name="connsiteX2" fmla="*/ 1917887 w 3835773"/>
              <a:gd name="connsiteY2" fmla="*/ 0 h 3701329"/>
              <a:gd name="connsiteX3" fmla="*/ 2370631 w 3835773"/>
              <a:gd name="connsiteY3" fmla="*/ 1413793 h 3701329"/>
              <a:gd name="connsiteX4" fmla="*/ 3835773 w 3835773"/>
              <a:gd name="connsiteY4" fmla="*/ 1413783 h 3701329"/>
              <a:gd name="connsiteX5" fmla="*/ 2650443 w 3835773"/>
              <a:gd name="connsiteY5" fmla="*/ 2287543 h 3701329"/>
              <a:gd name="connsiteX6" fmla="*/ 3103209 w 3835773"/>
              <a:gd name="connsiteY6" fmla="*/ 3701329 h 3701329"/>
              <a:gd name="connsiteX7" fmla="*/ 1917887 w 3835773"/>
              <a:gd name="connsiteY7" fmla="*/ 2827553 h 3701329"/>
              <a:gd name="connsiteX8" fmla="*/ 732564 w 3835773"/>
              <a:gd name="connsiteY8" fmla="*/ 3701329 h 3701329"/>
              <a:gd name="connsiteX9" fmla="*/ 1185330 w 3835773"/>
              <a:gd name="connsiteY9" fmla="*/ 2287543 h 3701329"/>
              <a:gd name="connsiteX10" fmla="*/ 0 w 3835773"/>
              <a:gd name="connsiteY10" fmla="*/ 1413783 h 3701329"/>
              <a:gd name="connsiteX0" fmla="*/ 0 w 3835773"/>
              <a:gd name="connsiteY0" fmla="*/ 1090548 h 3378094"/>
              <a:gd name="connsiteX1" fmla="*/ 1640190 w 3835773"/>
              <a:gd name="connsiteY1" fmla="*/ 1353101 h 3378094"/>
              <a:gd name="connsiteX2" fmla="*/ 1288164 w 3835773"/>
              <a:gd name="connsiteY2" fmla="*/ 0 h 3378094"/>
              <a:gd name="connsiteX3" fmla="*/ 2370631 w 3835773"/>
              <a:gd name="connsiteY3" fmla="*/ 1090558 h 3378094"/>
              <a:gd name="connsiteX4" fmla="*/ 3835773 w 3835773"/>
              <a:gd name="connsiteY4" fmla="*/ 1090548 h 3378094"/>
              <a:gd name="connsiteX5" fmla="*/ 2650443 w 3835773"/>
              <a:gd name="connsiteY5" fmla="*/ 1964308 h 3378094"/>
              <a:gd name="connsiteX6" fmla="*/ 3103209 w 3835773"/>
              <a:gd name="connsiteY6" fmla="*/ 3378094 h 3378094"/>
              <a:gd name="connsiteX7" fmla="*/ 1917887 w 3835773"/>
              <a:gd name="connsiteY7" fmla="*/ 2504318 h 3378094"/>
              <a:gd name="connsiteX8" fmla="*/ 732564 w 3835773"/>
              <a:gd name="connsiteY8" fmla="*/ 3378094 h 3378094"/>
              <a:gd name="connsiteX9" fmla="*/ 1185330 w 3835773"/>
              <a:gd name="connsiteY9" fmla="*/ 1964308 h 3378094"/>
              <a:gd name="connsiteX10" fmla="*/ 0 w 3835773"/>
              <a:gd name="connsiteY10" fmla="*/ 1090548 h 3378094"/>
              <a:gd name="connsiteX0" fmla="*/ 0 w 4121587"/>
              <a:gd name="connsiteY0" fmla="*/ 1090548 h 3378094"/>
              <a:gd name="connsiteX1" fmla="*/ 1640190 w 4121587"/>
              <a:gd name="connsiteY1" fmla="*/ 1353101 h 3378094"/>
              <a:gd name="connsiteX2" fmla="*/ 1288164 w 4121587"/>
              <a:gd name="connsiteY2" fmla="*/ 0 h 3378094"/>
              <a:gd name="connsiteX3" fmla="*/ 2370631 w 4121587"/>
              <a:gd name="connsiteY3" fmla="*/ 1090558 h 3378094"/>
              <a:gd name="connsiteX4" fmla="*/ 4121587 w 4121587"/>
              <a:gd name="connsiteY4" fmla="*/ 1788173 h 3378094"/>
              <a:gd name="connsiteX5" fmla="*/ 2650443 w 4121587"/>
              <a:gd name="connsiteY5" fmla="*/ 1964308 h 3378094"/>
              <a:gd name="connsiteX6" fmla="*/ 3103209 w 4121587"/>
              <a:gd name="connsiteY6" fmla="*/ 3378094 h 3378094"/>
              <a:gd name="connsiteX7" fmla="*/ 1917887 w 4121587"/>
              <a:gd name="connsiteY7" fmla="*/ 2504318 h 3378094"/>
              <a:gd name="connsiteX8" fmla="*/ 732564 w 4121587"/>
              <a:gd name="connsiteY8" fmla="*/ 3378094 h 3378094"/>
              <a:gd name="connsiteX9" fmla="*/ 1185330 w 4121587"/>
              <a:gd name="connsiteY9" fmla="*/ 1964308 h 3378094"/>
              <a:gd name="connsiteX10" fmla="*/ 0 w 4121587"/>
              <a:gd name="connsiteY10" fmla="*/ 1090548 h 3378094"/>
              <a:gd name="connsiteX0" fmla="*/ 0 w 4121587"/>
              <a:gd name="connsiteY0" fmla="*/ 1090548 h 3378094"/>
              <a:gd name="connsiteX1" fmla="*/ 1640190 w 4121587"/>
              <a:gd name="connsiteY1" fmla="*/ 1353101 h 3378094"/>
              <a:gd name="connsiteX2" fmla="*/ 1288164 w 4121587"/>
              <a:gd name="connsiteY2" fmla="*/ 0 h 3378094"/>
              <a:gd name="connsiteX3" fmla="*/ 2370631 w 4121587"/>
              <a:gd name="connsiteY3" fmla="*/ 1090558 h 3378094"/>
              <a:gd name="connsiteX4" fmla="*/ 4121587 w 4121587"/>
              <a:gd name="connsiteY4" fmla="*/ 1788173 h 3378094"/>
              <a:gd name="connsiteX5" fmla="*/ 2198925 w 4121587"/>
              <a:gd name="connsiteY5" fmla="*/ 2027797 h 3378094"/>
              <a:gd name="connsiteX6" fmla="*/ 3103209 w 4121587"/>
              <a:gd name="connsiteY6" fmla="*/ 3378094 h 3378094"/>
              <a:gd name="connsiteX7" fmla="*/ 1917887 w 4121587"/>
              <a:gd name="connsiteY7" fmla="*/ 2504318 h 3378094"/>
              <a:gd name="connsiteX8" fmla="*/ 732564 w 4121587"/>
              <a:gd name="connsiteY8" fmla="*/ 3378094 h 3378094"/>
              <a:gd name="connsiteX9" fmla="*/ 1185330 w 4121587"/>
              <a:gd name="connsiteY9" fmla="*/ 1964308 h 3378094"/>
              <a:gd name="connsiteX10" fmla="*/ 0 w 4121587"/>
              <a:gd name="connsiteY10" fmla="*/ 1090548 h 3378094"/>
              <a:gd name="connsiteX0" fmla="*/ 0 w 4121587"/>
              <a:gd name="connsiteY0" fmla="*/ 1090548 h 3378094"/>
              <a:gd name="connsiteX1" fmla="*/ 1640190 w 4121587"/>
              <a:gd name="connsiteY1" fmla="*/ 1353101 h 3378094"/>
              <a:gd name="connsiteX2" fmla="*/ 1288164 w 4121587"/>
              <a:gd name="connsiteY2" fmla="*/ 0 h 3378094"/>
              <a:gd name="connsiteX3" fmla="*/ 2370631 w 4121587"/>
              <a:gd name="connsiteY3" fmla="*/ 1090558 h 3378094"/>
              <a:gd name="connsiteX4" fmla="*/ 4121587 w 4121587"/>
              <a:gd name="connsiteY4" fmla="*/ 1788173 h 3378094"/>
              <a:gd name="connsiteX5" fmla="*/ 2198925 w 4121587"/>
              <a:gd name="connsiteY5" fmla="*/ 2027797 h 3378094"/>
              <a:gd name="connsiteX6" fmla="*/ 3103209 w 4121587"/>
              <a:gd name="connsiteY6" fmla="*/ 3378094 h 3378094"/>
              <a:gd name="connsiteX7" fmla="*/ 1611271 w 4121587"/>
              <a:gd name="connsiteY7" fmla="*/ 2376117 h 3378094"/>
              <a:gd name="connsiteX8" fmla="*/ 732564 w 4121587"/>
              <a:gd name="connsiteY8" fmla="*/ 3378094 h 3378094"/>
              <a:gd name="connsiteX9" fmla="*/ 1185330 w 4121587"/>
              <a:gd name="connsiteY9" fmla="*/ 1964308 h 3378094"/>
              <a:gd name="connsiteX10" fmla="*/ 0 w 4121587"/>
              <a:gd name="connsiteY10" fmla="*/ 1090548 h 3378094"/>
              <a:gd name="connsiteX0" fmla="*/ 0 w 4121587"/>
              <a:gd name="connsiteY0" fmla="*/ 1090548 h 3801729"/>
              <a:gd name="connsiteX1" fmla="*/ 1640190 w 4121587"/>
              <a:gd name="connsiteY1" fmla="*/ 1353101 h 3801729"/>
              <a:gd name="connsiteX2" fmla="*/ 1288164 w 4121587"/>
              <a:gd name="connsiteY2" fmla="*/ 0 h 3801729"/>
              <a:gd name="connsiteX3" fmla="*/ 2370631 w 4121587"/>
              <a:gd name="connsiteY3" fmla="*/ 1090558 h 3801729"/>
              <a:gd name="connsiteX4" fmla="*/ 4121587 w 4121587"/>
              <a:gd name="connsiteY4" fmla="*/ 1788173 h 3801729"/>
              <a:gd name="connsiteX5" fmla="*/ 2198925 w 4121587"/>
              <a:gd name="connsiteY5" fmla="*/ 2027797 h 3801729"/>
              <a:gd name="connsiteX6" fmla="*/ 2376862 w 4121587"/>
              <a:gd name="connsiteY6" fmla="*/ 3801729 h 3801729"/>
              <a:gd name="connsiteX7" fmla="*/ 1611271 w 4121587"/>
              <a:gd name="connsiteY7" fmla="*/ 2376117 h 3801729"/>
              <a:gd name="connsiteX8" fmla="*/ 732564 w 4121587"/>
              <a:gd name="connsiteY8" fmla="*/ 3378094 h 3801729"/>
              <a:gd name="connsiteX9" fmla="*/ 1185330 w 4121587"/>
              <a:gd name="connsiteY9" fmla="*/ 1964308 h 3801729"/>
              <a:gd name="connsiteX10" fmla="*/ 0 w 4121587"/>
              <a:gd name="connsiteY10" fmla="*/ 1090548 h 3801729"/>
              <a:gd name="connsiteX0" fmla="*/ 0 w 3994655"/>
              <a:gd name="connsiteY0" fmla="*/ 1090548 h 3801729"/>
              <a:gd name="connsiteX1" fmla="*/ 1640190 w 3994655"/>
              <a:gd name="connsiteY1" fmla="*/ 1353101 h 3801729"/>
              <a:gd name="connsiteX2" fmla="*/ 1288164 w 3994655"/>
              <a:gd name="connsiteY2" fmla="*/ 0 h 3801729"/>
              <a:gd name="connsiteX3" fmla="*/ 2370631 w 3994655"/>
              <a:gd name="connsiteY3" fmla="*/ 1090558 h 3801729"/>
              <a:gd name="connsiteX4" fmla="*/ 3994655 w 3994655"/>
              <a:gd name="connsiteY4" fmla="*/ 2154585 h 3801729"/>
              <a:gd name="connsiteX5" fmla="*/ 2198925 w 3994655"/>
              <a:gd name="connsiteY5" fmla="*/ 2027797 h 3801729"/>
              <a:gd name="connsiteX6" fmla="*/ 2376862 w 3994655"/>
              <a:gd name="connsiteY6" fmla="*/ 3801729 h 3801729"/>
              <a:gd name="connsiteX7" fmla="*/ 1611271 w 3994655"/>
              <a:gd name="connsiteY7" fmla="*/ 2376117 h 3801729"/>
              <a:gd name="connsiteX8" fmla="*/ 732564 w 3994655"/>
              <a:gd name="connsiteY8" fmla="*/ 3378094 h 3801729"/>
              <a:gd name="connsiteX9" fmla="*/ 1185330 w 3994655"/>
              <a:gd name="connsiteY9" fmla="*/ 1964308 h 3801729"/>
              <a:gd name="connsiteX10" fmla="*/ 0 w 3994655"/>
              <a:gd name="connsiteY10" fmla="*/ 1090548 h 3801729"/>
              <a:gd name="connsiteX0" fmla="*/ 0 w 3994655"/>
              <a:gd name="connsiteY0" fmla="*/ 1090548 h 3801729"/>
              <a:gd name="connsiteX1" fmla="*/ 1640190 w 3994655"/>
              <a:gd name="connsiteY1" fmla="*/ 1353101 h 3801729"/>
              <a:gd name="connsiteX2" fmla="*/ 1288164 w 3994655"/>
              <a:gd name="connsiteY2" fmla="*/ 0 h 3801729"/>
              <a:gd name="connsiteX3" fmla="*/ 2124767 w 3994655"/>
              <a:gd name="connsiteY3" fmla="*/ 871811 h 3801729"/>
              <a:gd name="connsiteX4" fmla="*/ 2370631 w 3994655"/>
              <a:gd name="connsiteY4" fmla="*/ 1090558 h 3801729"/>
              <a:gd name="connsiteX5" fmla="*/ 3994655 w 3994655"/>
              <a:gd name="connsiteY5" fmla="*/ 2154585 h 3801729"/>
              <a:gd name="connsiteX6" fmla="*/ 2198925 w 3994655"/>
              <a:gd name="connsiteY6" fmla="*/ 2027797 h 3801729"/>
              <a:gd name="connsiteX7" fmla="*/ 2376862 w 3994655"/>
              <a:gd name="connsiteY7" fmla="*/ 3801729 h 3801729"/>
              <a:gd name="connsiteX8" fmla="*/ 1611271 w 3994655"/>
              <a:gd name="connsiteY8" fmla="*/ 2376117 h 3801729"/>
              <a:gd name="connsiteX9" fmla="*/ 732564 w 3994655"/>
              <a:gd name="connsiteY9" fmla="*/ 3378094 h 3801729"/>
              <a:gd name="connsiteX10" fmla="*/ 1185330 w 3994655"/>
              <a:gd name="connsiteY10" fmla="*/ 1964308 h 3801729"/>
              <a:gd name="connsiteX11" fmla="*/ 0 w 3994655"/>
              <a:gd name="connsiteY11" fmla="*/ 1090548 h 3801729"/>
              <a:gd name="connsiteX0" fmla="*/ 0 w 3994655"/>
              <a:gd name="connsiteY0" fmla="*/ 1090548 h 3801729"/>
              <a:gd name="connsiteX1" fmla="*/ 1640190 w 3994655"/>
              <a:gd name="connsiteY1" fmla="*/ 1353101 h 3801729"/>
              <a:gd name="connsiteX2" fmla="*/ 1288164 w 3994655"/>
              <a:gd name="connsiteY2" fmla="*/ 0 h 3801729"/>
              <a:gd name="connsiteX3" fmla="*/ 2124767 w 3994655"/>
              <a:gd name="connsiteY3" fmla="*/ 871811 h 3801729"/>
              <a:gd name="connsiteX4" fmla="*/ 2370631 w 3994655"/>
              <a:gd name="connsiteY4" fmla="*/ 1090558 h 3801729"/>
              <a:gd name="connsiteX5" fmla="*/ 2782261 w 3994655"/>
              <a:gd name="connsiteY5" fmla="*/ 1336962 h 3801729"/>
              <a:gd name="connsiteX6" fmla="*/ 3994655 w 3994655"/>
              <a:gd name="connsiteY6" fmla="*/ 2154585 h 3801729"/>
              <a:gd name="connsiteX7" fmla="*/ 2198925 w 3994655"/>
              <a:gd name="connsiteY7" fmla="*/ 2027797 h 3801729"/>
              <a:gd name="connsiteX8" fmla="*/ 2376862 w 3994655"/>
              <a:gd name="connsiteY8" fmla="*/ 3801729 h 3801729"/>
              <a:gd name="connsiteX9" fmla="*/ 1611271 w 3994655"/>
              <a:gd name="connsiteY9" fmla="*/ 2376117 h 3801729"/>
              <a:gd name="connsiteX10" fmla="*/ 732564 w 3994655"/>
              <a:gd name="connsiteY10" fmla="*/ 3378094 h 3801729"/>
              <a:gd name="connsiteX11" fmla="*/ 1185330 w 3994655"/>
              <a:gd name="connsiteY11" fmla="*/ 1964308 h 3801729"/>
              <a:gd name="connsiteX12" fmla="*/ 0 w 3994655"/>
              <a:gd name="connsiteY12" fmla="*/ 1090548 h 3801729"/>
              <a:gd name="connsiteX0" fmla="*/ 0 w 3994655"/>
              <a:gd name="connsiteY0" fmla="*/ 1304814 h 4015995"/>
              <a:gd name="connsiteX1" fmla="*/ 1640190 w 3994655"/>
              <a:gd name="connsiteY1" fmla="*/ 1567367 h 4015995"/>
              <a:gd name="connsiteX2" fmla="*/ 1288164 w 3994655"/>
              <a:gd name="connsiteY2" fmla="*/ 214266 h 4015995"/>
              <a:gd name="connsiteX3" fmla="*/ 2124767 w 3994655"/>
              <a:gd name="connsiteY3" fmla="*/ 1086077 h 4015995"/>
              <a:gd name="connsiteX4" fmla="*/ 3569972 w 3994655"/>
              <a:gd name="connsiteY4" fmla="*/ 0 h 4015995"/>
              <a:gd name="connsiteX5" fmla="*/ 2782261 w 3994655"/>
              <a:gd name="connsiteY5" fmla="*/ 1551228 h 4015995"/>
              <a:gd name="connsiteX6" fmla="*/ 3994655 w 3994655"/>
              <a:gd name="connsiteY6" fmla="*/ 2368851 h 4015995"/>
              <a:gd name="connsiteX7" fmla="*/ 2198925 w 3994655"/>
              <a:gd name="connsiteY7" fmla="*/ 2242063 h 4015995"/>
              <a:gd name="connsiteX8" fmla="*/ 2376862 w 3994655"/>
              <a:gd name="connsiteY8" fmla="*/ 4015995 h 4015995"/>
              <a:gd name="connsiteX9" fmla="*/ 1611271 w 3994655"/>
              <a:gd name="connsiteY9" fmla="*/ 2590383 h 4015995"/>
              <a:gd name="connsiteX10" fmla="*/ 732564 w 3994655"/>
              <a:gd name="connsiteY10" fmla="*/ 3592360 h 4015995"/>
              <a:gd name="connsiteX11" fmla="*/ 1185330 w 3994655"/>
              <a:gd name="connsiteY11" fmla="*/ 2178574 h 4015995"/>
              <a:gd name="connsiteX12" fmla="*/ 0 w 3994655"/>
              <a:gd name="connsiteY12" fmla="*/ 1304814 h 4015995"/>
              <a:gd name="connsiteX0" fmla="*/ 0 w 3994655"/>
              <a:gd name="connsiteY0" fmla="*/ 1304814 h 4015995"/>
              <a:gd name="connsiteX1" fmla="*/ 1600300 w 3994655"/>
              <a:gd name="connsiteY1" fmla="*/ 1723361 h 4015995"/>
              <a:gd name="connsiteX2" fmla="*/ 1288164 w 3994655"/>
              <a:gd name="connsiteY2" fmla="*/ 214266 h 4015995"/>
              <a:gd name="connsiteX3" fmla="*/ 2124767 w 3994655"/>
              <a:gd name="connsiteY3" fmla="*/ 1086077 h 4015995"/>
              <a:gd name="connsiteX4" fmla="*/ 3569972 w 3994655"/>
              <a:gd name="connsiteY4" fmla="*/ 0 h 4015995"/>
              <a:gd name="connsiteX5" fmla="*/ 2782261 w 3994655"/>
              <a:gd name="connsiteY5" fmla="*/ 1551228 h 4015995"/>
              <a:gd name="connsiteX6" fmla="*/ 3994655 w 3994655"/>
              <a:gd name="connsiteY6" fmla="*/ 2368851 h 4015995"/>
              <a:gd name="connsiteX7" fmla="*/ 2198925 w 3994655"/>
              <a:gd name="connsiteY7" fmla="*/ 2242063 h 4015995"/>
              <a:gd name="connsiteX8" fmla="*/ 2376862 w 3994655"/>
              <a:gd name="connsiteY8" fmla="*/ 4015995 h 4015995"/>
              <a:gd name="connsiteX9" fmla="*/ 1611271 w 3994655"/>
              <a:gd name="connsiteY9" fmla="*/ 2590383 h 4015995"/>
              <a:gd name="connsiteX10" fmla="*/ 732564 w 3994655"/>
              <a:gd name="connsiteY10" fmla="*/ 3592360 h 4015995"/>
              <a:gd name="connsiteX11" fmla="*/ 1185330 w 3994655"/>
              <a:gd name="connsiteY11" fmla="*/ 2178574 h 4015995"/>
              <a:gd name="connsiteX12" fmla="*/ 0 w 3994655"/>
              <a:gd name="connsiteY12" fmla="*/ 1304814 h 4015995"/>
              <a:gd name="connsiteX0" fmla="*/ 0 w 3994655"/>
              <a:gd name="connsiteY0" fmla="*/ 1304814 h 4015995"/>
              <a:gd name="connsiteX1" fmla="*/ 1600300 w 3994655"/>
              <a:gd name="connsiteY1" fmla="*/ 1723361 h 4015995"/>
              <a:gd name="connsiteX2" fmla="*/ 1288164 w 3994655"/>
              <a:gd name="connsiteY2" fmla="*/ 214266 h 4015995"/>
              <a:gd name="connsiteX3" fmla="*/ 2503506 w 3994655"/>
              <a:gd name="connsiteY3" fmla="*/ 790948 h 4015995"/>
              <a:gd name="connsiteX4" fmla="*/ 3569972 w 3994655"/>
              <a:gd name="connsiteY4" fmla="*/ 0 h 4015995"/>
              <a:gd name="connsiteX5" fmla="*/ 2782261 w 3994655"/>
              <a:gd name="connsiteY5" fmla="*/ 1551228 h 4015995"/>
              <a:gd name="connsiteX6" fmla="*/ 3994655 w 3994655"/>
              <a:gd name="connsiteY6" fmla="*/ 2368851 h 4015995"/>
              <a:gd name="connsiteX7" fmla="*/ 2198925 w 3994655"/>
              <a:gd name="connsiteY7" fmla="*/ 2242063 h 4015995"/>
              <a:gd name="connsiteX8" fmla="*/ 2376862 w 3994655"/>
              <a:gd name="connsiteY8" fmla="*/ 4015995 h 4015995"/>
              <a:gd name="connsiteX9" fmla="*/ 1611271 w 3994655"/>
              <a:gd name="connsiteY9" fmla="*/ 2590383 h 4015995"/>
              <a:gd name="connsiteX10" fmla="*/ 732564 w 3994655"/>
              <a:gd name="connsiteY10" fmla="*/ 3592360 h 4015995"/>
              <a:gd name="connsiteX11" fmla="*/ 1185330 w 3994655"/>
              <a:gd name="connsiteY11" fmla="*/ 2178574 h 4015995"/>
              <a:gd name="connsiteX12" fmla="*/ 0 w 3994655"/>
              <a:gd name="connsiteY12" fmla="*/ 1304814 h 4015995"/>
              <a:gd name="connsiteX0" fmla="*/ 0 w 3994655"/>
              <a:gd name="connsiteY0" fmla="*/ 1304814 h 4015995"/>
              <a:gd name="connsiteX1" fmla="*/ 1600300 w 3994655"/>
              <a:gd name="connsiteY1" fmla="*/ 1723361 h 4015995"/>
              <a:gd name="connsiteX2" fmla="*/ 1288164 w 3994655"/>
              <a:gd name="connsiteY2" fmla="*/ 214266 h 4015995"/>
              <a:gd name="connsiteX3" fmla="*/ 2187954 w 3994655"/>
              <a:gd name="connsiteY3" fmla="*/ 1375042 h 4015995"/>
              <a:gd name="connsiteX4" fmla="*/ 3569972 w 3994655"/>
              <a:gd name="connsiteY4" fmla="*/ 0 h 4015995"/>
              <a:gd name="connsiteX5" fmla="*/ 2782261 w 3994655"/>
              <a:gd name="connsiteY5" fmla="*/ 1551228 h 4015995"/>
              <a:gd name="connsiteX6" fmla="*/ 3994655 w 3994655"/>
              <a:gd name="connsiteY6" fmla="*/ 2368851 h 4015995"/>
              <a:gd name="connsiteX7" fmla="*/ 2198925 w 3994655"/>
              <a:gd name="connsiteY7" fmla="*/ 2242063 h 4015995"/>
              <a:gd name="connsiteX8" fmla="*/ 2376862 w 3994655"/>
              <a:gd name="connsiteY8" fmla="*/ 4015995 h 4015995"/>
              <a:gd name="connsiteX9" fmla="*/ 1611271 w 3994655"/>
              <a:gd name="connsiteY9" fmla="*/ 2590383 h 4015995"/>
              <a:gd name="connsiteX10" fmla="*/ 732564 w 3994655"/>
              <a:gd name="connsiteY10" fmla="*/ 3592360 h 4015995"/>
              <a:gd name="connsiteX11" fmla="*/ 1185330 w 3994655"/>
              <a:gd name="connsiteY11" fmla="*/ 2178574 h 4015995"/>
              <a:gd name="connsiteX12" fmla="*/ 0 w 3994655"/>
              <a:gd name="connsiteY12" fmla="*/ 1304814 h 4015995"/>
              <a:gd name="connsiteX0" fmla="*/ 0 w 3783784"/>
              <a:gd name="connsiteY0" fmla="*/ 1567511 h 4015995"/>
              <a:gd name="connsiteX1" fmla="*/ 1389429 w 3783784"/>
              <a:gd name="connsiteY1" fmla="*/ 1723361 h 4015995"/>
              <a:gd name="connsiteX2" fmla="*/ 1077293 w 3783784"/>
              <a:gd name="connsiteY2" fmla="*/ 214266 h 4015995"/>
              <a:gd name="connsiteX3" fmla="*/ 1977083 w 3783784"/>
              <a:gd name="connsiteY3" fmla="*/ 1375042 h 4015995"/>
              <a:gd name="connsiteX4" fmla="*/ 3359101 w 3783784"/>
              <a:gd name="connsiteY4" fmla="*/ 0 h 4015995"/>
              <a:gd name="connsiteX5" fmla="*/ 2571390 w 3783784"/>
              <a:gd name="connsiteY5" fmla="*/ 1551228 h 4015995"/>
              <a:gd name="connsiteX6" fmla="*/ 3783784 w 3783784"/>
              <a:gd name="connsiteY6" fmla="*/ 2368851 h 4015995"/>
              <a:gd name="connsiteX7" fmla="*/ 1988054 w 3783784"/>
              <a:gd name="connsiteY7" fmla="*/ 2242063 h 4015995"/>
              <a:gd name="connsiteX8" fmla="*/ 2165991 w 3783784"/>
              <a:gd name="connsiteY8" fmla="*/ 4015995 h 4015995"/>
              <a:gd name="connsiteX9" fmla="*/ 1400400 w 3783784"/>
              <a:gd name="connsiteY9" fmla="*/ 2590383 h 4015995"/>
              <a:gd name="connsiteX10" fmla="*/ 521693 w 3783784"/>
              <a:gd name="connsiteY10" fmla="*/ 3592360 h 4015995"/>
              <a:gd name="connsiteX11" fmla="*/ 974459 w 3783784"/>
              <a:gd name="connsiteY11" fmla="*/ 2178574 h 4015995"/>
              <a:gd name="connsiteX12" fmla="*/ 0 w 3783784"/>
              <a:gd name="connsiteY12" fmla="*/ 1567511 h 4015995"/>
              <a:gd name="connsiteX0" fmla="*/ 0 w 3783784"/>
              <a:gd name="connsiteY0" fmla="*/ 1567511 h 4015995"/>
              <a:gd name="connsiteX1" fmla="*/ 1389429 w 3783784"/>
              <a:gd name="connsiteY1" fmla="*/ 1723361 h 4015995"/>
              <a:gd name="connsiteX2" fmla="*/ 1077293 w 3783784"/>
              <a:gd name="connsiteY2" fmla="*/ 214266 h 4015995"/>
              <a:gd name="connsiteX3" fmla="*/ 1977083 w 3783784"/>
              <a:gd name="connsiteY3" fmla="*/ 1375042 h 4015995"/>
              <a:gd name="connsiteX4" fmla="*/ 3359101 w 3783784"/>
              <a:gd name="connsiteY4" fmla="*/ 0 h 4015995"/>
              <a:gd name="connsiteX5" fmla="*/ 2571390 w 3783784"/>
              <a:gd name="connsiteY5" fmla="*/ 1551228 h 4015995"/>
              <a:gd name="connsiteX6" fmla="*/ 3783784 w 3783784"/>
              <a:gd name="connsiteY6" fmla="*/ 2368851 h 4015995"/>
              <a:gd name="connsiteX7" fmla="*/ 1988054 w 3783784"/>
              <a:gd name="connsiteY7" fmla="*/ 2242063 h 4015995"/>
              <a:gd name="connsiteX8" fmla="*/ 2165991 w 3783784"/>
              <a:gd name="connsiteY8" fmla="*/ 4015995 h 4015995"/>
              <a:gd name="connsiteX9" fmla="*/ 1400400 w 3783784"/>
              <a:gd name="connsiteY9" fmla="*/ 2590383 h 4015995"/>
              <a:gd name="connsiteX10" fmla="*/ 521693 w 3783784"/>
              <a:gd name="connsiteY10" fmla="*/ 3592360 h 4015995"/>
              <a:gd name="connsiteX11" fmla="*/ 627688 w 3783784"/>
              <a:gd name="connsiteY11" fmla="*/ 2492514 h 4015995"/>
              <a:gd name="connsiteX12" fmla="*/ 0 w 3783784"/>
              <a:gd name="connsiteY12" fmla="*/ 1567511 h 4015995"/>
              <a:gd name="connsiteX0" fmla="*/ 0 w 3783784"/>
              <a:gd name="connsiteY0" fmla="*/ 1567511 h 4015995"/>
              <a:gd name="connsiteX1" fmla="*/ 1389429 w 3783784"/>
              <a:gd name="connsiteY1" fmla="*/ 1723361 h 4015995"/>
              <a:gd name="connsiteX2" fmla="*/ 1077293 w 3783784"/>
              <a:gd name="connsiteY2" fmla="*/ 214266 h 4015995"/>
              <a:gd name="connsiteX3" fmla="*/ 1977083 w 3783784"/>
              <a:gd name="connsiteY3" fmla="*/ 1375042 h 4015995"/>
              <a:gd name="connsiteX4" fmla="*/ 3359101 w 3783784"/>
              <a:gd name="connsiteY4" fmla="*/ 0 h 4015995"/>
              <a:gd name="connsiteX5" fmla="*/ 2571390 w 3783784"/>
              <a:gd name="connsiteY5" fmla="*/ 1551228 h 4015995"/>
              <a:gd name="connsiteX6" fmla="*/ 3783784 w 3783784"/>
              <a:gd name="connsiteY6" fmla="*/ 2368851 h 4015995"/>
              <a:gd name="connsiteX7" fmla="*/ 1988054 w 3783784"/>
              <a:gd name="connsiteY7" fmla="*/ 2242063 h 4015995"/>
              <a:gd name="connsiteX8" fmla="*/ 2165991 w 3783784"/>
              <a:gd name="connsiteY8" fmla="*/ 4015995 h 4015995"/>
              <a:gd name="connsiteX9" fmla="*/ 1400400 w 3783784"/>
              <a:gd name="connsiteY9" fmla="*/ 2590383 h 4015995"/>
              <a:gd name="connsiteX10" fmla="*/ 521693 w 3783784"/>
              <a:gd name="connsiteY10" fmla="*/ 3592360 h 4015995"/>
              <a:gd name="connsiteX11" fmla="*/ 736529 w 3783784"/>
              <a:gd name="connsiteY11" fmla="*/ 2586824 h 4015995"/>
              <a:gd name="connsiteX12" fmla="*/ 0 w 3783784"/>
              <a:gd name="connsiteY12" fmla="*/ 1567511 h 4015995"/>
              <a:gd name="connsiteX0" fmla="*/ 0 w 3783784"/>
              <a:gd name="connsiteY0" fmla="*/ 1567511 h 4015995"/>
              <a:gd name="connsiteX1" fmla="*/ 1389429 w 3783784"/>
              <a:gd name="connsiteY1" fmla="*/ 1723361 h 4015995"/>
              <a:gd name="connsiteX2" fmla="*/ 1077293 w 3783784"/>
              <a:gd name="connsiteY2" fmla="*/ 214266 h 4015995"/>
              <a:gd name="connsiteX3" fmla="*/ 1977083 w 3783784"/>
              <a:gd name="connsiteY3" fmla="*/ 1375042 h 4015995"/>
              <a:gd name="connsiteX4" fmla="*/ 3359101 w 3783784"/>
              <a:gd name="connsiteY4" fmla="*/ 0 h 4015995"/>
              <a:gd name="connsiteX5" fmla="*/ 2571390 w 3783784"/>
              <a:gd name="connsiteY5" fmla="*/ 1551228 h 4015995"/>
              <a:gd name="connsiteX6" fmla="*/ 3783784 w 3783784"/>
              <a:gd name="connsiteY6" fmla="*/ 2368851 h 4015995"/>
              <a:gd name="connsiteX7" fmla="*/ 1988054 w 3783784"/>
              <a:gd name="connsiteY7" fmla="*/ 2242063 h 4015995"/>
              <a:gd name="connsiteX8" fmla="*/ 2165991 w 3783784"/>
              <a:gd name="connsiteY8" fmla="*/ 4015995 h 4015995"/>
              <a:gd name="connsiteX9" fmla="*/ 1400400 w 3783784"/>
              <a:gd name="connsiteY9" fmla="*/ 2590383 h 4015995"/>
              <a:gd name="connsiteX10" fmla="*/ 119957 w 3783784"/>
              <a:gd name="connsiteY10" fmla="*/ 3958161 h 4015995"/>
              <a:gd name="connsiteX11" fmla="*/ 736529 w 3783784"/>
              <a:gd name="connsiteY11" fmla="*/ 2586824 h 4015995"/>
              <a:gd name="connsiteX12" fmla="*/ 0 w 3783784"/>
              <a:gd name="connsiteY12" fmla="*/ 1567511 h 4015995"/>
              <a:gd name="connsiteX0" fmla="*/ 0 w 3783784"/>
              <a:gd name="connsiteY0" fmla="*/ 1567511 h 4015995"/>
              <a:gd name="connsiteX1" fmla="*/ 1389429 w 3783784"/>
              <a:gd name="connsiteY1" fmla="*/ 1723361 h 4015995"/>
              <a:gd name="connsiteX2" fmla="*/ 1077293 w 3783784"/>
              <a:gd name="connsiteY2" fmla="*/ 214266 h 4015995"/>
              <a:gd name="connsiteX3" fmla="*/ 1977083 w 3783784"/>
              <a:gd name="connsiteY3" fmla="*/ 1375042 h 4015995"/>
              <a:gd name="connsiteX4" fmla="*/ 3359101 w 3783784"/>
              <a:gd name="connsiteY4" fmla="*/ 0 h 4015995"/>
              <a:gd name="connsiteX5" fmla="*/ 2571390 w 3783784"/>
              <a:gd name="connsiteY5" fmla="*/ 1551228 h 4015995"/>
              <a:gd name="connsiteX6" fmla="*/ 3783784 w 3783784"/>
              <a:gd name="connsiteY6" fmla="*/ 2368851 h 4015995"/>
              <a:gd name="connsiteX7" fmla="*/ 1988054 w 3783784"/>
              <a:gd name="connsiteY7" fmla="*/ 2242063 h 4015995"/>
              <a:gd name="connsiteX8" fmla="*/ 2165991 w 3783784"/>
              <a:gd name="connsiteY8" fmla="*/ 4015995 h 4015995"/>
              <a:gd name="connsiteX9" fmla="*/ 1280733 w 3783784"/>
              <a:gd name="connsiteY9" fmla="*/ 3058371 h 4015995"/>
              <a:gd name="connsiteX10" fmla="*/ 119957 w 3783784"/>
              <a:gd name="connsiteY10" fmla="*/ 3958161 h 4015995"/>
              <a:gd name="connsiteX11" fmla="*/ 736529 w 3783784"/>
              <a:gd name="connsiteY11" fmla="*/ 2586824 h 4015995"/>
              <a:gd name="connsiteX12" fmla="*/ 0 w 3783784"/>
              <a:gd name="connsiteY12" fmla="*/ 1567511 h 4015995"/>
              <a:gd name="connsiteX0" fmla="*/ 0 w 3783784"/>
              <a:gd name="connsiteY0" fmla="*/ 1567511 h 4117572"/>
              <a:gd name="connsiteX1" fmla="*/ 1389429 w 3783784"/>
              <a:gd name="connsiteY1" fmla="*/ 1723361 h 4117572"/>
              <a:gd name="connsiteX2" fmla="*/ 1077293 w 3783784"/>
              <a:gd name="connsiteY2" fmla="*/ 214266 h 4117572"/>
              <a:gd name="connsiteX3" fmla="*/ 1977083 w 3783784"/>
              <a:gd name="connsiteY3" fmla="*/ 1375042 h 4117572"/>
              <a:gd name="connsiteX4" fmla="*/ 3359101 w 3783784"/>
              <a:gd name="connsiteY4" fmla="*/ 0 h 4117572"/>
              <a:gd name="connsiteX5" fmla="*/ 2571390 w 3783784"/>
              <a:gd name="connsiteY5" fmla="*/ 1551228 h 4117572"/>
              <a:gd name="connsiteX6" fmla="*/ 3783784 w 3783784"/>
              <a:gd name="connsiteY6" fmla="*/ 2368851 h 4117572"/>
              <a:gd name="connsiteX7" fmla="*/ 1988054 w 3783784"/>
              <a:gd name="connsiteY7" fmla="*/ 2242063 h 4117572"/>
              <a:gd name="connsiteX8" fmla="*/ 2173258 w 3783784"/>
              <a:gd name="connsiteY8" fmla="*/ 4117572 h 4117572"/>
              <a:gd name="connsiteX9" fmla="*/ 1280733 w 3783784"/>
              <a:gd name="connsiteY9" fmla="*/ 3058371 h 4117572"/>
              <a:gd name="connsiteX10" fmla="*/ 119957 w 3783784"/>
              <a:gd name="connsiteY10" fmla="*/ 3958161 h 4117572"/>
              <a:gd name="connsiteX11" fmla="*/ 736529 w 3783784"/>
              <a:gd name="connsiteY11" fmla="*/ 2586824 h 4117572"/>
              <a:gd name="connsiteX12" fmla="*/ 0 w 3783784"/>
              <a:gd name="connsiteY12" fmla="*/ 1567511 h 4117572"/>
              <a:gd name="connsiteX0" fmla="*/ 0 w 3783784"/>
              <a:gd name="connsiteY0" fmla="*/ 1574778 h 4124839"/>
              <a:gd name="connsiteX1" fmla="*/ 1389429 w 3783784"/>
              <a:gd name="connsiteY1" fmla="*/ 1730628 h 4124839"/>
              <a:gd name="connsiteX2" fmla="*/ 1077293 w 3783784"/>
              <a:gd name="connsiteY2" fmla="*/ 221533 h 4124839"/>
              <a:gd name="connsiteX3" fmla="*/ 1977083 w 3783784"/>
              <a:gd name="connsiteY3" fmla="*/ 1382309 h 4124839"/>
              <a:gd name="connsiteX4" fmla="*/ 3460676 w 3783784"/>
              <a:gd name="connsiteY4" fmla="*/ 0 h 4124839"/>
              <a:gd name="connsiteX5" fmla="*/ 2571390 w 3783784"/>
              <a:gd name="connsiteY5" fmla="*/ 1558495 h 4124839"/>
              <a:gd name="connsiteX6" fmla="*/ 3783784 w 3783784"/>
              <a:gd name="connsiteY6" fmla="*/ 2376118 h 4124839"/>
              <a:gd name="connsiteX7" fmla="*/ 1988054 w 3783784"/>
              <a:gd name="connsiteY7" fmla="*/ 2249330 h 4124839"/>
              <a:gd name="connsiteX8" fmla="*/ 2173258 w 3783784"/>
              <a:gd name="connsiteY8" fmla="*/ 4124839 h 4124839"/>
              <a:gd name="connsiteX9" fmla="*/ 1280733 w 3783784"/>
              <a:gd name="connsiteY9" fmla="*/ 3065638 h 4124839"/>
              <a:gd name="connsiteX10" fmla="*/ 119957 w 3783784"/>
              <a:gd name="connsiteY10" fmla="*/ 3965428 h 4124839"/>
              <a:gd name="connsiteX11" fmla="*/ 736529 w 3783784"/>
              <a:gd name="connsiteY11" fmla="*/ 2594091 h 4124839"/>
              <a:gd name="connsiteX12" fmla="*/ 0 w 3783784"/>
              <a:gd name="connsiteY12" fmla="*/ 1574778 h 412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83784" h="4124839">
                <a:moveTo>
                  <a:pt x="0" y="1574778"/>
                </a:moveTo>
                <a:lnTo>
                  <a:pt x="1389429" y="1730628"/>
                </a:lnTo>
                <a:lnTo>
                  <a:pt x="1077293" y="221533"/>
                </a:lnTo>
                <a:lnTo>
                  <a:pt x="1977083" y="1382309"/>
                </a:lnTo>
                <a:lnTo>
                  <a:pt x="3460676" y="0"/>
                </a:lnTo>
                <a:lnTo>
                  <a:pt x="2571390" y="1558495"/>
                </a:lnTo>
                <a:lnTo>
                  <a:pt x="3783784" y="2376118"/>
                </a:lnTo>
                <a:lnTo>
                  <a:pt x="1988054" y="2249330"/>
                </a:lnTo>
                <a:lnTo>
                  <a:pt x="2173258" y="4124839"/>
                </a:lnTo>
                <a:lnTo>
                  <a:pt x="1280733" y="3065638"/>
                </a:lnTo>
                <a:lnTo>
                  <a:pt x="119957" y="3965428"/>
                </a:lnTo>
                <a:lnTo>
                  <a:pt x="736529" y="2594091"/>
                </a:lnTo>
                <a:lnTo>
                  <a:pt x="0" y="1574778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179512" y="1988840"/>
            <a:ext cx="6480720" cy="3456384"/>
            <a:chOff x="1043608" y="2636912"/>
            <a:chExt cx="7031910" cy="3456384"/>
          </a:xfrm>
        </p:grpSpPr>
        <p:cxnSp>
          <p:nvCxnSpPr>
            <p:cNvPr id="29" name="Straight Connector 28"/>
            <p:cNvCxnSpPr/>
            <p:nvPr/>
          </p:nvCxnSpPr>
          <p:spPr bwMode="auto">
            <a:xfrm>
              <a:off x="1043608" y="2636912"/>
              <a:ext cx="70319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1043608" y="2924944"/>
              <a:ext cx="70319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1043608" y="3212976"/>
              <a:ext cx="70319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043608" y="3501008"/>
              <a:ext cx="70319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1043608" y="3789040"/>
              <a:ext cx="70319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1043608" y="4077072"/>
              <a:ext cx="70319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1043608" y="4365104"/>
              <a:ext cx="70319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1043608" y="4653136"/>
              <a:ext cx="70319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1043608" y="4941168"/>
              <a:ext cx="70319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1043608" y="5229200"/>
              <a:ext cx="70319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1043608" y="5517232"/>
              <a:ext cx="70319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1043608" y="5805264"/>
              <a:ext cx="70319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1043608" y="6093296"/>
              <a:ext cx="70319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Rectangle 41"/>
          <p:cNvSpPr/>
          <p:nvPr/>
        </p:nvSpPr>
        <p:spPr bwMode="auto">
          <a:xfrm>
            <a:off x="7092280" y="1988840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3" name="Rectangle 42"/>
          <p:cNvSpPr/>
          <p:nvPr/>
        </p:nvSpPr>
        <p:spPr bwMode="auto">
          <a:xfrm>
            <a:off x="7092280" y="2276872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4" name="Rectangle 43"/>
          <p:cNvSpPr/>
          <p:nvPr/>
        </p:nvSpPr>
        <p:spPr bwMode="auto">
          <a:xfrm>
            <a:off x="7092280" y="2564904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5" name="Rectangle 44"/>
          <p:cNvSpPr/>
          <p:nvPr/>
        </p:nvSpPr>
        <p:spPr bwMode="auto">
          <a:xfrm>
            <a:off x="7092280" y="2852936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6" name="Rectangle 45"/>
          <p:cNvSpPr/>
          <p:nvPr/>
        </p:nvSpPr>
        <p:spPr bwMode="auto">
          <a:xfrm>
            <a:off x="7092280" y="3140968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7" name="Rectangle 46"/>
          <p:cNvSpPr/>
          <p:nvPr/>
        </p:nvSpPr>
        <p:spPr bwMode="auto">
          <a:xfrm>
            <a:off x="7092280" y="3429000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8" name="Rectangle 47"/>
          <p:cNvSpPr/>
          <p:nvPr/>
        </p:nvSpPr>
        <p:spPr bwMode="auto">
          <a:xfrm>
            <a:off x="7092280" y="3717032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9" name="Rectangle 48"/>
          <p:cNvSpPr/>
          <p:nvPr/>
        </p:nvSpPr>
        <p:spPr bwMode="auto">
          <a:xfrm>
            <a:off x="7092280" y="4005064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0" name="Rectangle 49"/>
          <p:cNvSpPr/>
          <p:nvPr/>
        </p:nvSpPr>
        <p:spPr bwMode="auto">
          <a:xfrm>
            <a:off x="7092280" y="4293096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1" name="Rectangle 50"/>
          <p:cNvSpPr/>
          <p:nvPr/>
        </p:nvSpPr>
        <p:spPr bwMode="auto">
          <a:xfrm>
            <a:off x="7092280" y="4581128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2" name="Rectangle 51"/>
          <p:cNvSpPr/>
          <p:nvPr/>
        </p:nvSpPr>
        <p:spPr bwMode="auto">
          <a:xfrm>
            <a:off x="7092280" y="4869160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3" name="Rectangle 52"/>
          <p:cNvSpPr/>
          <p:nvPr/>
        </p:nvSpPr>
        <p:spPr bwMode="auto">
          <a:xfrm>
            <a:off x="7092280" y="5157192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4" name="Rectangle 53"/>
          <p:cNvSpPr/>
          <p:nvPr/>
        </p:nvSpPr>
        <p:spPr bwMode="auto">
          <a:xfrm>
            <a:off x="7092280" y="1700808"/>
            <a:ext cx="288032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5" name="Rectangle 54"/>
          <p:cNvSpPr/>
          <p:nvPr/>
        </p:nvSpPr>
        <p:spPr bwMode="auto">
          <a:xfrm>
            <a:off x="7596336" y="1988840"/>
            <a:ext cx="576064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56" name="Rectangle 55"/>
          <p:cNvSpPr/>
          <p:nvPr/>
        </p:nvSpPr>
        <p:spPr bwMode="auto">
          <a:xfrm>
            <a:off x="8316416" y="1988840"/>
            <a:ext cx="576064" cy="2880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cxnSp>
        <p:nvCxnSpPr>
          <p:cNvPr id="58" name="Straight Arrow Connector 57"/>
          <p:cNvCxnSpPr>
            <a:endCxn id="55" idx="1"/>
          </p:cNvCxnSpPr>
          <p:nvPr/>
        </p:nvCxnSpPr>
        <p:spPr bwMode="auto">
          <a:xfrm>
            <a:off x="7236296" y="2132856"/>
            <a:ext cx="360040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>
            <a:endCxn id="56" idx="1"/>
          </p:cNvCxnSpPr>
          <p:nvPr/>
        </p:nvCxnSpPr>
        <p:spPr bwMode="auto">
          <a:xfrm>
            <a:off x="8100392" y="2132856"/>
            <a:ext cx="216024" cy="15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6177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Costs and efficiency issues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 smtClean="0"/>
              <a:t>Cost:</a:t>
            </a:r>
          </a:p>
          <a:p>
            <a:pPr lvl="1"/>
            <a:r>
              <a:rPr lang="en-NZ" dirty="0" smtClean="0"/>
              <a:t>fixed # operations for each pixel along each edge of each polygon</a:t>
            </a:r>
          </a:p>
          <a:p>
            <a:pPr lvl="1"/>
            <a:r>
              <a:rPr lang="en-NZ" dirty="0" smtClean="0"/>
              <a:t>fixed # operations for each pixel in area of each polygon.</a:t>
            </a:r>
          </a:p>
          <a:p>
            <a:pPr lvl="1">
              <a:buNone/>
            </a:pPr>
            <a:r>
              <a:rPr lang="en-NZ" sz="2800" dirty="0" smtClean="0"/>
              <a:t>⇒</a:t>
            </a:r>
            <a:r>
              <a:rPr lang="en-NZ" dirty="0" smtClean="0"/>
              <a:t>  scales with the number and size of the polygons</a:t>
            </a:r>
          </a:p>
          <a:p>
            <a:pPr lvl="1">
              <a:buNone/>
            </a:pP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Efficiencies: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minimise multiplications and divisions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remove recalculations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(</a:t>
            </a:r>
            <a:r>
              <a:rPr lang="en-NZ" dirty="0" err="1" smtClean="0"/>
              <a:t>eg</a:t>
            </a:r>
            <a:r>
              <a:rPr lang="en-NZ" dirty="0" smtClean="0"/>
              <a:t>, calculate bounds of loops at start, not each time)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integer </a:t>
            </a:r>
            <a:r>
              <a:rPr lang="en-NZ" dirty="0" err="1" smtClean="0"/>
              <a:t>vs</a:t>
            </a:r>
            <a:r>
              <a:rPr lang="en-NZ" dirty="0" smtClean="0"/>
              <a:t> floating point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use integer where possible, BUT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GPU on modern video cards optimised for floating point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memory access and minimising pointers.</a:t>
            </a:r>
          </a:p>
          <a:p>
            <a:pPr lvl="2">
              <a:buFont typeface="Arial" pitchFamily="34" charset="0"/>
              <a:buChar char="•"/>
            </a:pPr>
            <a:r>
              <a:rPr lang="en-NZ" dirty="0" err="1" smtClean="0"/>
              <a:t>eg</a:t>
            </a:r>
            <a:r>
              <a:rPr lang="en-NZ" dirty="0" smtClean="0"/>
              <a:t>, use 32 bit integer for colour, not a </a:t>
            </a:r>
            <a:r>
              <a:rPr lang="en-NZ" dirty="0" err="1" smtClean="0"/>
              <a:t>Color</a:t>
            </a:r>
            <a:r>
              <a:rPr lang="en-NZ" dirty="0" smtClean="0"/>
              <a:t> object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use arrays, not </a:t>
            </a:r>
            <a:r>
              <a:rPr lang="en-NZ" dirty="0" err="1" smtClean="0"/>
              <a:t>arrayLists</a:t>
            </a:r>
            <a:r>
              <a:rPr lang="en-NZ" dirty="0" smtClean="0"/>
              <a:t>     (use C, not Java)</a:t>
            </a:r>
          </a:p>
        </p:txBody>
      </p:sp>
    </p:spTree>
    <p:extLst>
      <p:ext uri="{BB962C8B-B14F-4D97-AF65-F5344CB8AC3E}">
        <p14:creationId xmlns:p14="http://schemas.microsoft.com/office/powerpoint/2010/main" val="425205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GPUs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High end video cards have GPU and own memory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optimised for floating point operations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high parallelism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own memory, image buffers and Z-buffers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efficient operations for lots of graphics processing, including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rotations, translations, etc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computing shading and texture mapping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Z-buffer operations</a:t>
            </a:r>
          </a:p>
          <a:p>
            <a:pPr lvl="2">
              <a:buFont typeface="Arial" pitchFamily="34" charset="0"/>
              <a:buChar char="•"/>
            </a:pP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Also useful for non-image applications, </a:t>
            </a:r>
            <a:r>
              <a:rPr lang="en-NZ" dirty="0" err="1" smtClean="0"/>
              <a:t>eg</a:t>
            </a:r>
            <a:r>
              <a:rPr lang="en-NZ" dirty="0" smtClean="0"/>
              <a:t> scientific calculation!</a:t>
            </a:r>
          </a:p>
          <a:p>
            <a:pPr lvl="1">
              <a:buNone/>
            </a:pPr>
            <a:r>
              <a:rPr lang="en-NZ" sz="2800" dirty="0" smtClean="0"/>
              <a:t>⇒</a:t>
            </a:r>
            <a:r>
              <a:rPr lang="en-NZ" dirty="0" smtClean="0"/>
              <a:t> specialised programming for GPU's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187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43"/>
          <p:cNvSpPr/>
          <p:nvPr/>
        </p:nvSpPr>
        <p:spPr bwMode="auto">
          <a:xfrm>
            <a:off x="1127104" y="3959069"/>
            <a:ext cx="7050042" cy="427317"/>
          </a:xfrm>
          <a:custGeom>
            <a:avLst/>
            <a:gdLst>
              <a:gd name="connsiteX0" fmla="*/ 0 w 2062975"/>
              <a:gd name="connsiteY0" fmla="*/ 55756 h 769434"/>
              <a:gd name="connsiteX1" fmla="*/ 11151 w 2062975"/>
              <a:gd name="connsiteY1" fmla="*/ 769434 h 769434"/>
              <a:gd name="connsiteX2" fmla="*/ 2062975 w 2062975"/>
              <a:gd name="connsiteY2" fmla="*/ 769434 h 769434"/>
              <a:gd name="connsiteX3" fmla="*/ 1806497 w 2062975"/>
              <a:gd name="connsiteY3" fmla="*/ 0 h 769434"/>
              <a:gd name="connsiteX4" fmla="*/ 0 w 2062975"/>
              <a:gd name="connsiteY4" fmla="*/ 55756 h 769434"/>
              <a:gd name="connsiteX0" fmla="*/ 0 w 2062975"/>
              <a:gd name="connsiteY0" fmla="*/ 0 h 713678"/>
              <a:gd name="connsiteX1" fmla="*/ 11151 w 2062975"/>
              <a:gd name="connsiteY1" fmla="*/ 713678 h 713678"/>
              <a:gd name="connsiteX2" fmla="*/ 2062975 w 2062975"/>
              <a:gd name="connsiteY2" fmla="*/ 713678 h 713678"/>
              <a:gd name="connsiteX3" fmla="*/ 1810895 w 2062975"/>
              <a:gd name="connsiteY3" fmla="*/ 1425 h 713678"/>
              <a:gd name="connsiteX4" fmla="*/ 0 w 2062975"/>
              <a:gd name="connsiteY4" fmla="*/ 0 h 713678"/>
              <a:gd name="connsiteX0" fmla="*/ 0 w 2062975"/>
              <a:gd name="connsiteY0" fmla="*/ 20877 h 734555"/>
              <a:gd name="connsiteX1" fmla="*/ 11151 w 2062975"/>
              <a:gd name="connsiteY1" fmla="*/ 734555 h 734555"/>
              <a:gd name="connsiteX2" fmla="*/ 2062975 w 2062975"/>
              <a:gd name="connsiteY2" fmla="*/ 734555 h 734555"/>
              <a:gd name="connsiteX3" fmla="*/ 1810895 w 2062975"/>
              <a:gd name="connsiteY3" fmla="*/ 0 h 734555"/>
              <a:gd name="connsiteX4" fmla="*/ 0 w 2062975"/>
              <a:gd name="connsiteY4" fmla="*/ 20877 h 734555"/>
              <a:gd name="connsiteX0" fmla="*/ 0 w 2062975"/>
              <a:gd name="connsiteY0" fmla="*/ 0 h 713678"/>
              <a:gd name="connsiteX1" fmla="*/ 11151 w 2062975"/>
              <a:gd name="connsiteY1" fmla="*/ 713678 h 713678"/>
              <a:gd name="connsiteX2" fmla="*/ 2062975 w 2062975"/>
              <a:gd name="connsiteY2" fmla="*/ 713678 h 713678"/>
              <a:gd name="connsiteX3" fmla="*/ 1810895 w 2062975"/>
              <a:gd name="connsiteY3" fmla="*/ 1426 h 713678"/>
              <a:gd name="connsiteX4" fmla="*/ 0 w 2062975"/>
              <a:gd name="connsiteY4" fmla="*/ 0 h 713678"/>
              <a:gd name="connsiteX0" fmla="*/ 0 w 2062975"/>
              <a:gd name="connsiteY0" fmla="*/ 212347 h 926025"/>
              <a:gd name="connsiteX1" fmla="*/ 11151 w 2062975"/>
              <a:gd name="connsiteY1" fmla="*/ 926025 h 926025"/>
              <a:gd name="connsiteX2" fmla="*/ 2062975 w 2062975"/>
              <a:gd name="connsiteY2" fmla="*/ 926025 h 926025"/>
              <a:gd name="connsiteX3" fmla="*/ 1810895 w 2062975"/>
              <a:gd name="connsiteY3" fmla="*/ 213773 h 926025"/>
              <a:gd name="connsiteX4" fmla="*/ 0 w 2062975"/>
              <a:gd name="connsiteY4" fmla="*/ 212347 h 926025"/>
              <a:gd name="connsiteX0" fmla="*/ 0 w 2130750"/>
              <a:gd name="connsiteY0" fmla="*/ 212347 h 926025"/>
              <a:gd name="connsiteX1" fmla="*/ 11151 w 2130750"/>
              <a:gd name="connsiteY1" fmla="*/ 926025 h 926025"/>
              <a:gd name="connsiteX2" fmla="*/ 2062975 w 2130750"/>
              <a:gd name="connsiteY2" fmla="*/ 926025 h 926025"/>
              <a:gd name="connsiteX3" fmla="*/ 1810895 w 2130750"/>
              <a:gd name="connsiteY3" fmla="*/ 213773 h 926025"/>
              <a:gd name="connsiteX4" fmla="*/ 0 w 2130750"/>
              <a:gd name="connsiteY4" fmla="*/ 212347 h 926025"/>
              <a:gd name="connsiteX0" fmla="*/ 0 w 2176222"/>
              <a:gd name="connsiteY0" fmla="*/ 212347 h 926025"/>
              <a:gd name="connsiteX1" fmla="*/ 11151 w 2176222"/>
              <a:gd name="connsiteY1" fmla="*/ 926025 h 926025"/>
              <a:gd name="connsiteX2" fmla="*/ 2062975 w 2176222"/>
              <a:gd name="connsiteY2" fmla="*/ 926025 h 926025"/>
              <a:gd name="connsiteX3" fmla="*/ 1810895 w 2176222"/>
              <a:gd name="connsiteY3" fmla="*/ 213773 h 926025"/>
              <a:gd name="connsiteX4" fmla="*/ 0 w 2176222"/>
              <a:gd name="connsiteY4" fmla="*/ 212347 h 926025"/>
              <a:gd name="connsiteX0" fmla="*/ 0 w 2176222"/>
              <a:gd name="connsiteY0" fmla="*/ 212347 h 1018559"/>
              <a:gd name="connsiteX1" fmla="*/ 11151 w 2176222"/>
              <a:gd name="connsiteY1" fmla="*/ 926025 h 1018559"/>
              <a:gd name="connsiteX2" fmla="*/ 2062975 w 2176222"/>
              <a:gd name="connsiteY2" fmla="*/ 926025 h 1018559"/>
              <a:gd name="connsiteX3" fmla="*/ 1810895 w 2176222"/>
              <a:gd name="connsiteY3" fmla="*/ 213773 h 1018559"/>
              <a:gd name="connsiteX4" fmla="*/ 0 w 2176222"/>
              <a:gd name="connsiteY4" fmla="*/ 212347 h 1018559"/>
              <a:gd name="connsiteX0" fmla="*/ 0 w 2176222"/>
              <a:gd name="connsiteY0" fmla="*/ 212347 h 1029710"/>
              <a:gd name="connsiteX1" fmla="*/ 11151 w 2176222"/>
              <a:gd name="connsiteY1" fmla="*/ 926025 h 1029710"/>
              <a:gd name="connsiteX2" fmla="*/ 2062975 w 2176222"/>
              <a:gd name="connsiteY2" fmla="*/ 926025 h 1029710"/>
              <a:gd name="connsiteX3" fmla="*/ 1810895 w 2176222"/>
              <a:gd name="connsiteY3" fmla="*/ 213773 h 1029710"/>
              <a:gd name="connsiteX4" fmla="*/ 0 w 2176222"/>
              <a:gd name="connsiteY4" fmla="*/ 212347 h 1029710"/>
              <a:gd name="connsiteX0" fmla="*/ 137076 w 2313298"/>
              <a:gd name="connsiteY0" fmla="*/ 212347 h 1029710"/>
              <a:gd name="connsiteX1" fmla="*/ 148227 w 2313298"/>
              <a:gd name="connsiteY1" fmla="*/ 926025 h 1029710"/>
              <a:gd name="connsiteX2" fmla="*/ 2200051 w 2313298"/>
              <a:gd name="connsiteY2" fmla="*/ 926025 h 1029710"/>
              <a:gd name="connsiteX3" fmla="*/ 1947971 w 2313298"/>
              <a:gd name="connsiteY3" fmla="*/ 213773 h 1029710"/>
              <a:gd name="connsiteX4" fmla="*/ 137076 w 2313298"/>
              <a:gd name="connsiteY4" fmla="*/ 212347 h 1029710"/>
              <a:gd name="connsiteX0" fmla="*/ 163095 w 2339317"/>
              <a:gd name="connsiteY0" fmla="*/ 212347 h 1029710"/>
              <a:gd name="connsiteX1" fmla="*/ 174246 w 2339317"/>
              <a:gd name="connsiteY1" fmla="*/ 926025 h 1029710"/>
              <a:gd name="connsiteX2" fmla="*/ 2226070 w 2339317"/>
              <a:gd name="connsiteY2" fmla="*/ 926025 h 1029710"/>
              <a:gd name="connsiteX3" fmla="*/ 1973990 w 2339317"/>
              <a:gd name="connsiteY3" fmla="*/ 213773 h 1029710"/>
              <a:gd name="connsiteX4" fmla="*/ 163095 w 2339317"/>
              <a:gd name="connsiteY4" fmla="*/ 212347 h 1029710"/>
              <a:gd name="connsiteX0" fmla="*/ 163095 w 2339317"/>
              <a:gd name="connsiteY0" fmla="*/ 212347 h 1029710"/>
              <a:gd name="connsiteX1" fmla="*/ 174246 w 2339317"/>
              <a:gd name="connsiteY1" fmla="*/ 926025 h 1029710"/>
              <a:gd name="connsiteX2" fmla="*/ 2226070 w 2339317"/>
              <a:gd name="connsiteY2" fmla="*/ 926025 h 1029710"/>
              <a:gd name="connsiteX3" fmla="*/ 1973990 w 2339317"/>
              <a:gd name="connsiteY3" fmla="*/ 213773 h 1029710"/>
              <a:gd name="connsiteX4" fmla="*/ 163095 w 2339317"/>
              <a:gd name="connsiteY4" fmla="*/ 212347 h 1029710"/>
              <a:gd name="connsiteX0" fmla="*/ 163095 w 2339317"/>
              <a:gd name="connsiteY0" fmla="*/ 140340 h 957703"/>
              <a:gd name="connsiteX1" fmla="*/ 174246 w 2339317"/>
              <a:gd name="connsiteY1" fmla="*/ 854018 h 957703"/>
              <a:gd name="connsiteX2" fmla="*/ 2226070 w 2339317"/>
              <a:gd name="connsiteY2" fmla="*/ 854018 h 957703"/>
              <a:gd name="connsiteX3" fmla="*/ 1685958 w 2339317"/>
              <a:gd name="connsiteY3" fmla="*/ 213773 h 957703"/>
              <a:gd name="connsiteX4" fmla="*/ 163095 w 2339317"/>
              <a:gd name="connsiteY4" fmla="*/ 140340 h 957703"/>
              <a:gd name="connsiteX0" fmla="*/ 163095 w 2339317"/>
              <a:gd name="connsiteY0" fmla="*/ 212348 h 1029711"/>
              <a:gd name="connsiteX1" fmla="*/ 174246 w 2339317"/>
              <a:gd name="connsiteY1" fmla="*/ 926026 h 1029711"/>
              <a:gd name="connsiteX2" fmla="*/ 2226070 w 2339317"/>
              <a:gd name="connsiteY2" fmla="*/ 926026 h 1029711"/>
              <a:gd name="connsiteX3" fmla="*/ 1829974 w 2339317"/>
              <a:gd name="connsiteY3" fmla="*/ 213773 h 1029711"/>
              <a:gd name="connsiteX4" fmla="*/ 163095 w 2339317"/>
              <a:gd name="connsiteY4" fmla="*/ 212348 h 1029711"/>
              <a:gd name="connsiteX0" fmla="*/ 111585 w 6997832"/>
              <a:gd name="connsiteY0" fmla="*/ 114182 h 873163"/>
              <a:gd name="connsiteX1" fmla="*/ 122736 w 6997832"/>
              <a:gd name="connsiteY1" fmla="*/ 827860 h 873163"/>
              <a:gd name="connsiteX2" fmla="*/ 6995942 w 6997832"/>
              <a:gd name="connsiteY2" fmla="*/ 744733 h 873163"/>
              <a:gd name="connsiteX3" fmla="*/ 1778464 w 6997832"/>
              <a:gd name="connsiteY3" fmla="*/ 115607 h 873163"/>
              <a:gd name="connsiteX4" fmla="*/ 111585 w 6997832"/>
              <a:gd name="connsiteY4" fmla="*/ 114182 h 873163"/>
              <a:gd name="connsiteX0" fmla="*/ 111585 w 7064838"/>
              <a:gd name="connsiteY0" fmla="*/ 17674 h 776655"/>
              <a:gd name="connsiteX1" fmla="*/ 122736 w 7064838"/>
              <a:gd name="connsiteY1" fmla="*/ 731352 h 776655"/>
              <a:gd name="connsiteX2" fmla="*/ 6995942 w 7064838"/>
              <a:gd name="connsiteY2" fmla="*/ 648225 h 776655"/>
              <a:gd name="connsiteX3" fmla="*/ 6789851 w 7064838"/>
              <a:gd name="connsiteY3" fmla="*/ 351608 h 776655"/>
              <a:gd name="connsiteX4" fmla="*/ 111585 w 7064838"/>
              <a:gd name="connsiteY4" fmla="*/ 17674 h 776655"/>
              <a:gd name="connsiteX0" fmla="*/ 101419 w 7078423"/>
              <a:gd name="connsiteY0" fmla="*/ 138323 h 529169"/>
              <a:gd name="connsiteX1" fmla="*/ 136321 w 7078423"/>
              <a:gd name="connsiteY1" fmla="*/ 483866 h 529169"/>
              <a:gd name="connsiteX2" fmla="*/ 7009527 w 7078423"/>
              <a:gd name="connsiteY2" fmla="*/ 400739 h 529169"/>
              <a:gd name="connsiteX3" fmla="*/ 6803436 w 7078423"/>
              <a:gd name="connsiteY3" fmla="*/ 104122 h 529169"/>
              <a:gd name="connsiteX4" fmla="*/ 101419 w 7078423"/>
              <a:gd name="connsiteY4" fmla="*/ 138323 h 529169"/>
              <a:gd name="connsiteX0" fmla="*/ 101419 w 7078423"/>
              <a:gd name="connsiteY0" fmla="*/ 122584 h 513430"/>
              <a:gd name="connsiteX1" fmla="*/ 136321 w 7078423"/>
              <a:gd name="connsiteY1" fmla="*/ 468127 h 513430"/>
              <a:gd name="connsiteX2" fmla="*/ 7009527 w 7078423"/>
              <a:gd name="connsiteY2" fmla="*/ 385000 h 513430"/>
              <a:gd name="connsiteX3" fmla="*/ 6803436 w 7078423"/>
              <a:gd name="connsiteY3" fmla="*/ 88383 h 513430"/>
              <a:gd name="connsiteX4" fmla="*/ 101419 w 7078423"/>
              <a:gd name="connsiteY4" fmla="*/ 122584 h 513430"/>
              <a:gd name="connsiteX0" fmla="*/ 101419 w 7078423"/>
              <a:gd name="connsiteY0" fmla="*/ 36471 h 427317"/>
              <a:gd name="connsiteX1" fmla="*/ 136321 w 7078423"/>
              <a:gd name="connsiteY1" fmla="*/ 382014 h 427317"/>
              <a:gd name="connsiteX2" fmla="*/ 7009527 w 7078423"/>
              <a:gd name="connsiteY2" fmla="*/ 298887 h 427317"/>
              <a:gd name="connsiteX3" fmla="*/ 6803436 w 7078423"/>
              <a:gd name="connsiteY3" fmla="*/ 2270 h 427317"/>
              <a:gd name="connsiteX4" fmla="*/ 101419 w 7078423"/>
              <a:gd name="connsiteY4" fmla="*/ 36471 h 427317"/>
              <a:gd name="connsiteX0" fmla="*/ 101419 w 7050042"/>
              <a:gd name="connsiteY0" fmla="*/ 36471 h 427317"/>
              <a:gd name="connsiteX1" fmla="*/ 136321 w 7050042"/>
              <a:gd name="connsiteY1" fmla="*/ 382014 h 427317"/>
              <a:gd name="connsiteX2" fmla="*/ 7009527 w 7050042"/>
              <a:gd name="connsiteY2" fmla="*/ 298887 h 427317"/>
              <a:gd name="connsiteX3" fmla="*/ 6803436 w 7050042"/>
              <a:gd name="connsiteY3" fmla="*/ 2270 h 427317"/>
              <a:gd name="connsiteX4" fmla="*/ 101419 w 7050042"/>
              <a:gd name="connsiteY4" fmla="*/ 36471 h 42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0042" h="427317">
                <a:moveTo>
                  <a:pt x="101419" y="36471"/>
                </a:moveTo>
                <a:cubicBezTo>
                  <a:pt x="-61676" y="291091"/>
                  <a:pt x="-11906" y="223604"/>
                  <a:pt x="136321" y="382014"/>
                </a:cubicBezTo>
                <a:cubicBezTo>
                  <a:pt x="212150" y="485699"/>
                  <a:pt x="6920504" y="391421"/>
                  <a:pt x="7009527" y="298887"/>
                </a:cubicBezTo>
                <a:cubicBezTo>
                  <a:pt x="7122774" y="85197"/>
                  <a:pt x="6980787" y="48708"/>
                  <a:pt x="6803436" y="2270"/>
                </a:cubicBezTo>
                <a:cubicBezTo>
                  <a:pt x="6204207" y="-9623"/>
                  <a:pt x="460794" y="28715"/>
                  <a:pt x="101419" y="36471"/>
                </a:cubicBezTo>
                <a:close/>
              </a:path>
            </a:pathLst>
          </a:custGeom>
          <a:solidFill>
            <a:srgbClr val="FFFFCC"/>
          </a:solidFill>
          <a:ln w="19050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0" name="Freeform 39"/>
          <p:cNvSpPr/>
          <p:nvPr/>
        </p:nvSpPr>
        <p:spPr bwMode="auto">
          <a:xfrm>
            <a:off x="1448100" y="4576231"/>
            <a:ext cx="2575632" cy="518019"/>
          </a:xfrm>
          <a:custGeom>
            <a:avLst/>
            <a:gdLst>
              <a:gd name="connsiteX0" fmla="*/ 133815 w 2185640"/>
              <a:gd name="connsiteY0" fmla="*/ 22303 h 390293"/>
              <a:gd name="connsiteX1" fmla="*/ 0 w 2185640"/>
              <a:gd name="connsiteY1" fmla="*/ 267630 h 390293"/>
              <a:gd name="connsiteX2" fmla="*/ 122664 w 2185640"/>
              <a:gd name="connsiteY2" fmla="*/ 390293 h 390293"/>
              <a:gd name="connsiteX3" fmla="*/ 2062976 w 2185640"/>
              <a:gd name="connsiteY3" fmla="*/ 390293 h 390293"/>
              <a:gd name="connsiteX4" fmla="*/ 2185640 w 2185640"/>
              <a:gd name="connsiteY4" fmla="*/ 167269 h 390293"/>
              <a:gd name="connsiteX5" fmla="*/ 1984918 w 2185640"/>
              <a:gd name="connsiteY5" fmla="*/ 0 h 390293"/>
              <a:gd name="connsiteX6" fmla="*/ 133815 w 2185640"/>
              <a:gd name="connsiteY6" fmla="*/ 22303 h 390293"/>
              <a:gd name="connsiteX0" fmla="*/ 113308 w 2185640"/>
              <a:gd name="connsiteY0" fmla="*/ 14229 h 390293"/>
              <a:gd name="connsiteX1" fmla="*/ 0 w 2185640"/>
              <a:gd name="connsiteY1" fmla="*/ 267630 h 390293"/>
              <a:gd name="connsiteX2" fmla="*/ 122664 w 2185640"/>
              <a:gd name="connsiteY2" fmla="*/ 390293 h 390293"/>
              <a:gd name="connsiteX3" fmla="*/ 2062976 w 2185640"/>
              <a:gd name="connsiteY3" fmla="*/ 390293 h 390293"/>
              <a:gd name="connsiteX4" fmla="*/ 2185640 w 2185640"/>
              <a:gd name="connsiteY4" fmla="*/ 167269 h 390293"/>
              <a:gd name="connsiteX5" fmla="*/ 1984918 w 2185640"/>
              <a:gd name="connsiteY5" fmla="*/ 0 h 390293"/>
              <a:gd name="connsiteX6" fmla="*/ 113308 w 2185640"/>
              <a:gd name="connsiteY6" fmla="*/ 14229 h 390293"/>
              <a:gd name="connsiteX0" fmla="*/ 330820 w 2403152"/>
              <a:gd name="connsiteY0" fmla="*/ 44605 h 420669"/>
              <a:gd name="connsiteX1" fmla="*/ 217512 w 2403152"/>
              <a:gd name="connsiteY1" fmla="*/ 298006 h 420669"/>
              <a:gd name="connsiteX2" fmla="*/ 340176 w 2403152"/>
              <a:gd name="connsiteY2" fmla="*/ 420669 h 420669"/>
              <a:gd name="connsiteX3" fmla="*/ 2280488 w 2403152"/>
              <a:gd name="connsiteY3" fmla="*/ 420669 h 420669"/>
              <a:gd name="connsiteX4" fmla="*/ 2403152 w 2403152"/>
              <a:gd name="connsiteY4" fmla="*/ 197645 h 420669"/>
              <a:gd name="connsiteX5" fmla="*/ 2202430 w 2403152"/>
              <a:gd name="connsiteY5" fmla="*/ 30376 h 420669"/>
              <a:gd name="connsiteX6" fmla="*/ 330820 w 2403152"/>
              <a:gd name="connsiteY6" fmla="*/ 44605 h 420669"/>
              <a:gd name="connsiteX0" fmla="*/ 334473 w 2406805"/>
              <a:gd name="connsiteY0" fmla="*/ 44605 h 457840"/>
              <a:gd name="connsiteX1" fmla="*/ 221165 w 2406805"/>
              <a:gd name="connsiteY1" fmla="*/ 298006 h 457840"/>
              <a:gd name="connsiteX2" fmla="*/ 343829 w 2406805"/>
              <a:gd name="connsiteY2" fmla="*/ 420669 h 457840"/>
              <a:gd name="connsiteX3" fmla="*/ 2284141 w 2406805"/>
              <a:gd name="connsiteY3" fmla="*/ 420669 h 457840"/>
              <a:gd name="connsiteX4" fmla="*/ 2406805 w 2406805"/>
              <a:gd name="connsiteY4" fmla="*/ 197645 h 457840"/>
              <a:gd name="connsiteX5" fmla="*/ 2206083 w 2406805"/>
              <a:gd name="connsiteY5" fmla="*/ 30376 h 457840"/>
              <a:gd name="connsiteX6" fmla="*/ 334473 w 2406805"/>
              <a:gd name="connsiteY6" fmla="*/ 44605 h 457840"/>
              <a:gd name="connsiteX0" fmla="*/ 315588 w 2387920"/>
              <a:gd name="connsiteY0" fmla="*/ 65049 h 478284"/>
              <a:gd name="connsiteX1" fmla="*/ 324944 w 2387920"/>
              <a:gd name="connsiteY1" fmla="*/ 441113 h 478284"/>
              <a:gd name="connsiteX2" fmla="*/ 2265256 w 2387920"/>
              <a:gd name="connsiteY2" fmla="*/ 441113 h 478284"/>
              <a:gd name="connsiteX3" fmla="*/ 2387920 w 2387920"/>
              <a:gd name="connsiteY3" fmla="*/ 218089 h 478284"/>
              <a:gd name="connsiteX4" fmla="*/ 2187198 w 2387920"/>
              <a:gd name="connsiteY4" fmla="*/ 50820 h 478284"/>
              <a:gd name="connsiteX5" fmla="*/ 315588 w 2387920"/>
              <a:gd name="connsiteY5" fmla="*/ 65049 h 478284"/>
              <a:gd name="connsiteX0" fmla="*/ 315588 w 2532587"/>
              <a:gd name="connsiteY0" fmla="*/ 65049 h 478284"/>
              <a:gd name="connsiteX1" fmla="*/ 324944 w 2532587"/>
              <a:gd name="connsiteY1" fmla="*/ 441113 h 478284"/>
              <a:gd name="connsiteX2" fmla="*/ 2265256 w 2532587"/>
              <a:gd name="connsiteY2" fmla="*/ 441113 h 478284"/>
              <a:gd name="connsiteX3" fmla="*/ 2387920 w 2532587"/>
              <a:gd name="connsiteY3" fmla="*/ 218089 h 478284"/>
              <a:gd name="connsiteX4" fmla="*/ 2187198 w 2532587"/>
              <a:gd name="connsiteY4" fmla="*/ 50820 h 478284"/>
              <a:gd name="connsiteX5" fmla="*/ 315588 w 2532587"/>
              <a:gd name="connsiteY5" fmla="*/ 65049 h 478284"/>
              <a:gd name="connsiteX0" fmla="*/ 315588 w 2609085"/>
              <a:gd name="connsiteY0" fmla="*/ 65049 h 478284"/>
              <a:gd name="connsiteX1" fmla="*/ 324944 w 2609085"/>
              <a:gd name="connsiteY1" fmla="*/ 441113 h 478284"/>
              <a:gd name="connsiteX2" fmla="*/ 2265256 w 2609085"/>
              <a:gd name="connsiteY2" fmla="*/ 441113 h 478284"/>
              <a:gd name="connsiteX3" fmla="*/ 2387920 w 2609085"/>
              <a:gd name="connsiteY3" fmla="*/ 218089 h 478284"/>
              <a:gd name="connsiteX4" fmla="*/ 2187198 w 2609085"/>
              <a:gd name="connsiteY4" fmla="*/ 50820 h 478284"/>
              <a:gd name="connsiteX5" fmla="*/ 315588 w 2609085"/>
              <a:gd name="connsiteY5" fmla="*/ 65049 h 478284"/>
              <a:gd name="connsiteX0" fmla="*/ 315588 w 2623737"/>
              <a:gd name="connsiteY0" fmla="*/ 65049 h 479788"/>
              <a:gd name="connsiteX1" fmla="*/ 324944 w 2623737"/>
              <a:gd name="connsiteY1" fmla="*/ 441113 h 479788"/>
              <a:gd name="connsiteX2" fmla="*/ 2265256 w 2623737"/>
              <a:gd name="connsiteY2" fmla="*/ 441113 h 479788"/>
              <a:gd name="connsiteX3" fmla="*/ 2475828 w 2623737"/>
              <a:gd name="connsiteY3" fmla="*/ 209064 h 479788"/>
              <a:gd name="connsiteX4" fmla="*/ 2187198 w 2623737"/>
              <a:gd name="connsiteY4" fmla="*/ 50820 h 479788"/>
              <a:gd name="connsiteX5" fmla="*/ 315588 w 2623737"/>
              <a:gd name="connsiteY5" fmla="*/ 65049 h 479788"/>
              <a:gd name="connsiteX0" fmla="*/ 315588 w 2623737"/>
              <a:gd name="connsiteY0" fmla="*/ 65049 h 479788"/>
              <a:gd name="connsiteX1" fmla="*/ 324944 w 2623737"/>
              <a:gd name="connsiteY1" fmla="*/ 441113 h 479788"/>
              <a:gd name="connsiteX2" fmla="*/ 2265256 w 2623737"/>
              <a:gd name="connsiteY2" fmla="*/ 441113 h 479788"/>
              <a:gd name="connsiteX3" fmla="*/ 2475828 w 2623737"/>
              <a:gd name="connsiteY3" fmla="*/ 209064 h 479788"/>
              <a:gd name="connsiteX4" fmla="*/ 2187198 w 2623737"/>
              <a:gd name="connsiteY4" fmla="*/ 50820 h 479788"/>
              <a:gd name="connsiteX5" fmla="*/ 315588 w 2623737"/>
              <a:gd name="connsiteY5" fmla="*/ 65049 h 479788"/>
              <a:gd name="connsiteX0" fmla="*/ 315588 w 2623737"/>
              <a:gd name="connsiteY0" fmla="*/ 123884 h 550624"/>
              <a:gd name="connsiteX1" fmla="*/ 324944 w 2623737"/>
              <a:gd name="connsiteY1" fmla="*/ 499948 h 550624"/>
              <a:gd name="connsiteX2" fmla="*/ 2265256 w 2623737"/>
              <a:gd name="connsiteY2" fmla="*/ 499948 h 550624"/>
              <a:gd name="connsiteX3" fmla="*/ 2475828 w 2623737"/>
              <a:gd name="connsiteY3" fmla="*/ 195891 h 550624"/>
              <a:gd name="connsiteX4" fmla="*/ 2187198 w 2623737"/>
              <a:gd name="connsiteY4" fmla="*/ 109655 h 550624"/>
              <a:gd name="connsiteX5" fmla="*/ 315588 w 2623737"/>
              <a:gd name="connsiteY5" fmla="*/ 123884 h 550624"/>
              <a:gd name="connsiteX0" fmla="*/ 315588 w 2623737"/>
              <a:gd name="connsiteY0" fmla="*/ 123884 h 550624"/>
              <a:gd name="connsiteX1" fmla="*/ 324944 w 2623737"/>
              <a:gd name="connsiteY1" fmla="*/ 499948 h 550624"/>
              <a:gd name="connsiteX2" fmla="*/ 2265256 w 2623737"/>
              <a:gd name="connsiteY2" fmla="*/ 499948 h 550624"/>
              <a:gd name="connsiteX3" fmla="*/ 2475828 w 2623737"/>
              <a:gd name="connsiteY3" fmla="*/ 195891 h 550624"/>
              <a:gd name="connsiteX4" fmla="*/ 2187198 w 2623737"/>
              <a:gd name="connsiteY4" fmla="*/ 109655 h 550624"/>
              <a:gd name="connsiteX5" fmla="*/ 315588 w 2623737"/>
              <a:gd name="connsiteY5" fmla="*/ 123884 h 550624"/>
              <a:gd name="connsiteX0" fmla="*/ 315588 w 2623737"/>
              <a:gd name="connsiteY0" fmla="*/ 65049 h 491789"/>
              <a:gd name="connsiteX1" fmla="*/ 324944 w 2623737"/>
              <a:gd name="connsiteY1" fmla="*/ 441113 h 491789"/>
              <a:gd name="connsiteX2" fmla="*/ 2265256 w 2623737"/>
              <a:gd name="connsiteY2" fmla="*/ 441113 h 491789"/>
              <a:gd name="connsiteX3" fmla="*/ 2475828 w 2623737"/>
              <a:gd name="connsiteY3" fmla="*/ 137056 h 491789"/>
              <a:gd name="connsiteX4" fmla="*/ 2187198 w 2623737"/>
              <a:gd name="connsiteY4" fmla="*/ 50820 h 491789"/>
              <a:gd name="connsiteX5" fmla="*/ 315588 w 2623737"/>
              <a:gd name="connsiteY5" fmla="*/ 65049 h 491789"/>
              <a:gd name="connsiteX0" fmla="*/ 315588 w 2575632"/>
              <a:gd name="connsiteY0" fmla="*/ 76906 h 518019"/>
              <a:gd name="connsiteX1" fmla="*/ 324944 w 2575632"/>
              <a:gd name="connsiteY1" fmla="*/ 452970 h 518019"/>
              <a:gd name="connsiteX2" fmla="*/ 2265256 w 2575632"/>
              <a:gd name="connsiteY2" fmla="*/ 452970 h 518019"/>
              <a:gd name="connsiteX3" fmla="*/ 2187198 w 2575632"/>
              <a:gd name="connsiteY3" fmla="*/ 62677 h 518019"/>
              <a:gd name="connsiteX4" fmla="*/ 315588 w 2575632"/>
              <a:gd name="connsiteY4" fmla="*/ 76906 h 51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5632" h="518019">
                <a:moveTo>
                  <a:pt x="315588" y="76906"/>
                </a:moveTo>
                <a:cubicBezTo>
                  <a:pt x="5212" y="141955"/>
                  <a:pt x="0" y="390293"/>
                  <a:pt x="324944" y="452970"/>
                </a:cubicBezTo>
                <a:cubicBezTo>
                  <a:pt x="668773" y="473414"/>
                  <a:pt x="1954880" y="518019"/>
                  <a:pt x="2265256" y="452970"/>
                </a:cubicBezTo>
                <a:cubicBezTo>
                  <a:pt x="2575632" y="387921"/>
                  <a:pt x="2512142" y="125354"/>
                  <a:pt x="2187198" y="62677"/>
                </a:cubicBezTo>
                <a:cubicBezTo>
                  <a:pt x="1862254" y="0"/>
                  <a:pt x="625964" y="11857"/>
                  <a:pt x="315588" y="76906"/>
                </a:cubicBezTo>
                <a:close/>
              </a:path>
            </a:pathLst>
          </a:custGeom>
          <a:solidFill>
            <a:srgbClr val="FFFFCC"/>
          </a:solidFill>
          <a:ln w="19050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1" name="Freeform 40"/>
          <p:cNvSpPr/>
          <p:nvPr/>
        </p:nvSpPr>
        <p:spPr bwMode="auto">
          <a:xfrm>
            <a:off x="1363624" y="4909907"/>
            <a:ext cx="4936568" cy="571321"/>
          </a:xfrm>
          <a:custGeom>
            <a:avLst/>
            <a:gdLst>
              <a:gd name="connsiteX0" fmla="*/ 133815 w 2185640"/>
              <a:gd name="connsiteY0" fmla="*/ 22303 h 390293"/>
              <a:gd name="connsiteX1" fmla="*/ 0 w 2185640"/>
              <a:gd name="connsiteY1" fmla="*/ 267630 h 390293"/>
              <a:gd name="connsiteX2" fmla="*/ 122664 w 2185640"/>
              <a:gd name="connsiteY2" fmla="*/ 390293 h 390293"/>
              <a:gd name="connsiteX3" fmla="*/ 2062976 w 2185640"/>
              <a:gd name="connsiteY3" fmla="*/ 390293 h 390293"/>
              <a:gd name="connsiteX4" fmla="*/ 2185640 w 2185640"/>
              <a:gd name="connsiteY4" fmla="*/ 167269 h 390293"/>
              <a:gd name="connsiteX5" fmla="*/ 1984918 w 2185640"/>
              <a:gd name="connsiteY5" fmla="*/ 0 h 390293"/>
              <a:gd name="connsiteX6" fmla="*/ 133815 w 2185640"/>
              <a:gd name="connsiteY6" fmla="*/ 22303 h 390293"/>
              <a:gd name="connsiteX0" fmla="*/ 113308 w 2185640"/>
              <a:gd name="connsiteY0" fmla="*/ 14229 h 390293"/>
              <a:gd name="connsiteX1" fmla="*/ 0 w 2185640"/>
              <a:gd name="connsiteY1" fmla="*/ 267630 h 390293"/>
              <a:gd name="connsiteX2" fmla="*/ 122664 w 2185640"/>
              <a:gd name="connsiteY2" fmla="*/ 390293 h 390293"/>
              <a:gd name="connsiteX3" fmla="*/ 2062976 w 2185640"/>
              <a:gd name="connsiteY3" fmla="*/ 390293 h 390293"/>
              <a:gd name="connsiteX4" fmla="*/ 2185640 w 2185640"/>
              <a:gd name="connsiteY4" fmla="*/ 167269 h 390293"/>
              <a:gd name="connsiteX5" fmla="*/ 1984918 w 2185640"/>
              <a:gd name="connsiteY5" fmla="*/ 0 h 390293"/>
              <a:gd name="connsiteX6" fmla="*/ 113308 w 2185640"/>
              <a:gd name="connsiteY6" fmla="*/ 14229 h 390293"/>
              <a:gd name="connsiteX0" fmla="*/ 330820 w 2403152"/>
              <a:gd name="connsiteY0" fmla="*/ 44605 h 420669"/>
              <a:gd name="connsiteX1" fmla="*/ 217512 w 2403152"/>
              <a:gd name="connsiteY1" fmla="*/ 298006 h 420669"/>
              <a:gd name="connsiteX2" fmla="*/ 340176 w 2403152"/>
              <a:gd name="connsiteY2" fmla="*/ 420669 h 420669"/>
              <a:gd name="connsiteX3" fmla="*/ 2280488 w 2403152"/>
              <a:gd name="connsiteY3" fmla="*/ 420669 h 420669"/>
              <a:gd name="connsiteX4" fmla="*/ 2403152 w 2403152"/>
              <a:gd name="connsiteY4" fmla="*/ 197645 h 420669"/>
              <a:gd name="connsiteX5" fmla="*/ 2202430 w 2403152"/>
              <a:gd name="connsiteY5" fmla="*/ 30376 h 420669"/>
              <a:gd name="connsiteX6" fmla="*/ 330820 w 2403152"/>
              <a:gd name="connsiteY6" fmla="*/ 44605 h 420669"/>
              <a:gd name="connsiteX0" fmla="*/ 334473 w 2406805"/>
              <a:gd name="connsiteY0" fmla="*/ 44605 h 457840"/>
              <a:gd name="connsiteX1" fmla="*/ 221165 w 2406805"/>
              <a:gd name="connsiteY1" fmla="*/ 298006 h 457840"/>
              <a:gd name="connsiteX2" fmla="*/ 343829 w 2406805"/>
              <a:gd name="connsiteY2" fmla="*/ 420669 h 457840"/>
              <a:gd name="connsiteX3" fmla="*/ 2284141 w 2406805"/>
              <a:gd name="connsiteY3" fmla="*/ 420669 h 457840"/>
              <a:gd name="connsiteX4" fmla="*/ 2406805 w 2406805"/>
              <a:gd name="connsiteY4" fmla="*/ 197645 h 457840"/>
              <a:gd name="connsiteX5" fmla="*/ 2206083 w 2406805"/>
              <a:gd name="connsiteY5" fmla="*/ 30376 h 457840"/>
              <a:gd name="connsiteX6" fmla="*/ 334473 w 2406805"/>
              <a:gd name="connsiteY6" fmla="*/ 44605 h 457840"/>
              <a:gd name="connsiteX0" fmla="*/ 315588 w 2387920"/>
              <a:gd name="connsiteY0" fmla="*/ 65049 h 478284"/>
              <a:gd name="connsiteX1" fmla="*/ 324944 w 2387920"/>
              <a:gd name="connsiteY1" fmla="*/ 441113 h 478284"/>
              <a:gd name="connsiteX2" fmla="*/ 2265256 w 2387920"/>
              <a:gd name="connsiteY2" fmla="*/ 441113 h 478284"/>
              <a:gd name="connsiteX3" fmla="*/ 2387920 w 2387920"/>
              <a:gd name="connsiteY3" fmla="*/ 218089 h 478284"/>
              <a:gd name="connsiteX4" fmla="*/ 2187198 w 2387920"/>
              <a:gd name="connsiteY4" fmla="*/ 50820 h 478284"/>
              <a:gd name="connsiteX5" fmla="*/ 315588 w 2387920"/>
              <a:gd name="connsiteY5" fmla="*/ 65049 h 478284"/>
              <a:gd name="connsiteX0" fmla="*/ 315588 w 2532587"/>
              <a:gd name="connsiteY0" fmla="*/ 65049 h 478284"/>
              <a:gd name="connsiteX1" fmla="*/ 324944 w 2532587"/>
              <a:gd name="connsiteY1" fmla="*/ 441113 h 478284"/>
              <a:gd name="connsiteX2" fmla="*/ 2265256 w 2532587"/>
              <a:gd name="connsiteY2" fmla="*/ 441113 h 478284"/>
              <a:gd name="connsiteX3" fmla="*/ 2387920 w 2532587"/>
              <a:gd name="connsiteY3" fmla="*/ 218089 h 478284"/>
              <a:gd name="connsiteX4" fmla="*/ 2187198 w 2532587"/>
              <a:gd name="connsiteY4" fmla="*/ 50820 h 478284"/>
              <a:gd name="connsiteX5" fmla="*/ 315588 w 2532587"/>
              <a:gd name="connsiteY5" fmla="*/ 65049 h 478284"/>
              <a:gd name="connsiteX0" fmla="*/ 315588 w 2609085"/>
              <a:gd name="connsiteY0" fmla="*/ 65049 h 478284"/>
              <a:gd name="connsiteX1" fmla="*/ 324944 w 2609085"/>
              <a:gd name="connsiteY1" fmla="*/ 441113 h 478284"/>
              <a:gd name="connsiteX2" fmla="*/ 2265256 w 2609085"/>
              <a:gd name="connsiteY2" fmla="*/ 441113 h 478284"/>
              <a:gd name="connsiteX3" fmla="*/ 2387920 w 2609085"/>
              <a:gd name="connsiteY3" fmla="*/ 218089 h 478284"/>
              <a:gd name="connsiteX4" fmla="*/ 2187198 w 2609085"/>
              <a:gd name="connsiteY4" fmla="*/ 50820 h 478284"/>
              <a:gd name="connsiteX5" fmla="*/ 315588 w 2609085"/>
              <a:gd name="connsiteY5" fmla="*/ 65049 h 478284"/>
              <a:gd name="connsiteX0" fmla="*/ 315588 w 2623737"/>
              <a:gd name="connsiteY0" fmla="*/ 65049 h 479788"/>
              <a:gd name="connsiteX1" fmla="*/ 324944 w 2623737"/>
              <a:gd name="connsiteY1" fmla="*/ 441113 h 479788"/>
              <a:gd name="connsiteX2" fmla="*/ 2265256 w 2623737"/>
              <a:gd name="connsiteY2" fmla="*/ 441113 h 479788"/>
              <a:gd name="connsiteX3" fmla="*/ 2475828 w 2623737"/>
              <a:gd name="connsiteY3" fmla="*/ 209064 h 479788"/>
              <a:gd name="connsiteX4" fmla="*/ 2187198 w 2623737"/>
              <a:gd name="connsiteY4" fmla="*/ 50820 h 479788"/>
              <a:gd name="connsiteX5" fmla="*/ 315588 w 2623737"/>
              <a:gd name="connsiteY5" fmla="*/ 65049 h 479788"/>
              <a:gd name="connsiteX0" fmla="*/ 315588 w 2623737"/>
              <a:gd name="connsiteY0" fmla="*/ 65049 h 479788"/>
              <a:gd name="connsiteX1" fmla="*/ 324944 w 2623737"/>
              <a:gd name="connsiteY1" fmla="*/ 441113 h 479788"/>
              <a:gd name="connsiteX2" fmla="*/ 2265256 w 2623737"/>
              <a:gd name="connsiteY2" fmla="*/ 441113 h 479788"/>
              <a:gd name="connsiteX3" fmla="*/ 2475828 w 2623737"/>
              <a:gd name="connsiteY3" fmla="*/ 209064 h 479788"/>
              <a:gd name="connsiteX4" fmla="*/ 2187198 w 2623737"/>
              <a:gd name="connsiteY4" fmla="*/ 50820 h 479788"/>
              <a:gd name="connsiteX5" fmla="*/ 315588 w 2623737"/>
              <a:gd name="connsiteY5" fmla="*/ 65049 h 479788"/>
              <a:gd name="connsiteX0" fmla="*/ 315588 w 2623737"/>
              <a:gd name="connsiteY0" fmla="*/ 123884 h 550624"/>
              <a:gd name="connsiteX1" fmla="*/ 324944 w 2623737"/>
              <a:gd name="connsiteY1" fmla="*/ 499948 h 550624"/>
              <a:gd name="connsiteX2" fmla="*/ 2265256 w 2623737"/>
              <a:gd name="connsiteY2" fmla="*/ 499948 h 550624"/>
              <a:gd name="connsiteX3" fmla="*/ 2475828 w 2623737"/>
              <a:gd name="connsiteY3" fmla="*/ 195891 h 550624"/>
              <a:gd name="connsiteX4" fmla="*/ 2187198 w 2623737"/>
              <a:gd name="connsiteY4" fmla="*/ 109655 h 550624"/>
              <a:gd name="connsiteX5" fmla="*/ 315588 w 2623737"/>
              <a:gd name="connsiteY5" fmla="*/ 123884 h 550624"/>
              <a:gd name="connsiteX0" fmla="*/ 315588 w 2623737"/>
              <a:gd name="connsiteY0" fmla="*/ 123884 h 550624"/>
              <a:gd name="connsiteX1" fmla="*/ 324944 w 2623737"/>
              <a:gd name="connsiteY1" fmla="*/ 499948 h 550624"/>
              <a:gd name="connsiteX2" fmla="*/ 2265256 w 2623737"/>
              <a:gd name="connsiteY2" fmla="*/ 499948 h 550624"/>
              <a:gd name="connsiteX3" fmla="*/ 2475828 w 2623737"/>
              <a:gd name="connsiteY3" fmla="*/ 195891 h 550624"/>
              <a:gd name="connsiteX4" fmla="*/ 2187198 w 2623737"/>
              <a:gd name="connsiteY4" fmla="*/ 109655 h 550624"/>
              <a:gd name="connsiteX5" fmla="*/ 315588 w 2623737"/>
              <a:gd name="connsiteY5" fmla="*/ 123884 h 550624"/>
              <a:gd name="connsiteX0" fmla="*/ 315588 w 2623737"/>
              <a:gd name="connsiteY0" fmla="*/ 65049 h 491789"/>
              <a:gd name="connsiteX1" fmla="*/ 324944 w 2623737"/>
              <a:gd name="connsiteY1" fmla="*/ 441113 h 491789"/>
              <a:gd name="connsiteX2" fmla="*/ 2265256 w 2623737"/>
              <a:gd name="connsiteY2" fmla="*/ 441113 h 491789"/>
              <a:gd name="connsiteX3" fmla="*/ 2475828 w 2623737"/>
              <a:gd name="connsiteY3" fmla="*/ 137056 h 491789"/>
              <a:gd name="connsiteX4" fmla="*/ 2187198 w 2623737"/>
              <a:gd name="connsiteY4" fmla="*/ 50820 h 491789"/>
              <a:gd name="connsiteX5" fmla="*/ 315588 w 2623737"/>
              <a:gd name="connsiteY5" fmla="*/ 65049 h 491789"/>
              <a:gd name="connsiteX0" fmla="*/ 315588 w 2575632"/>
              <a:gd name="connsiteY0" fmla="*/ 76906 h 518019"/>
              <a:gd name="connsiteX1" fmla="*/ 324944 w 2575632"/>
              <a:gd name="connsiteY1" fmla="*/ 452970 h 518019"/>
              <a:gd name="connsiteX2" fmla="*/ 2265256 w 2575632"/>
              <a:gd name="connsiteY2" fmla="*/ 452970 h 518019"/>
              <a:gd name="connsiteX3" fmla="*/ 2187198 w 2575632"/>
              <a:gd name="connsiteY3" fmla="*/ 62677 h 518019"/>
              <a:gd name="connsiteX4" fmla="*/ 315588 w 2575632"/>
              <a:gd name="connsiteY4" fmla="*/ 76906 h 518019"/>
              <a:gd name="connsiteX0" fmla="*/ 315588 w 2575632"/>
              <a:gd name="connsiteY0" fmla="*/ 82868 h 523981"/>
              <a:gd name="connsiteX1" fmla="*/ 324944 w 2575632"/>
              <a:gd name="connsiteY1" fmla="*/ 458932 h 523981"/>
              <a:gd name="connsiteX2" fmla="*/ 2265256 w 2575632"/>
              <a:gd name="connsiteY2" fmla="*/ 458932 h 523981"/>
              <a:gd name="connsiteX3" fmla="*/ 2187198 w 2575632"/>
              <a:gd name="connsiteY3" fmla="*/ 68639 h 523981"/>
              <a:gd name="connsiteX4" fmla="*/ 1276429 w 2575632"/>
              <a:gd name="connsiteY4" fmla="*/ 47100 h 523981"/>
              <a:gd name="connsiteX5" fmla="*/ 315588 w 2575632"/>
              <a:gd name="connsiteY5" fmla="*/ 82868 h 523981"/>
              <a:gd name="connsiteX0" fmla="*/ 315588 w 2592002"/>
              <a:gd name="connsiteY0" fmla="*/ 35768 h 460997"/>
              <a:gd name="connsiteX1" fmla="*/ 324944 w 2592002"/>
              <a:gd name="connsiteY1" fmla="*/ 411832 h 460997"/>
              <a:gd name="connsiteX2" fmla="*/ 2265256 w 2592002"/>
              <a:gd name="connsiteY2" fmla="*/ 411832 h 460997"/>
              <a:gd name="connsiteX3" fmla="*/ 2285420 w 2592002"/>
              <a:gd name="connsiteY3" fmla="*/ 116841 h 460997"/>
              <a:gd name="connsiteX4" fmla="*/ 1276429 w 2592002"/>
              <a:gd name="connsiteY4" fmla="*/ 0 h 460997"/>
              <a:gd name="connsiteX5" fmla="*/ 315588 w 2592002"/>
              <a:gd name="connsiteY5" fmla="*/ 35768 h 460997"/>
              <a:gd name="connsiteX0" fmla="*/ 315588 w 2592002"/>
              <a:gd name="connsiteY0" fmla="*/ 166213 h 591442"/>
              <a:gd name="connsiteX1" fmla="*/ 324944 w 2592002"/>
              <a:gd name="connsiteY1" fmla="*/ 542277 h 591442"/>
              <a:gd name="connsiteX2" fmla="*/ 2265256 w 2592002"/>
              <a:gd name="connsiteY2" fmla="*/ 542277 h 591442"/>
              <a:gd name="connsiteX3" fmla="*/ 2285420 w 2592002"/>
              <a:gd name="connsiteY3" fmla="*/ 247286 h 591442"/>
              <a:gd name="connsiteX4" fmla="*/ 1276429 w 2592002"/>
              <a:gd name="connsiteY4" fmla="*/ 130445 h 591442"/>
              <a:gd name="connsiteX5" fmla="*/ 315588 w 2592002"/>
              <a:gd name="connsiteY5" fmla="*/ 166213 h 591442"/>
              <a:gd name="connsiteX0" fmla="*/ 315588 w 2592002"/>
              <a:gd name="connsiteY0" fmla="*/ 166213 h 591442"/>
              <a:gd name="connsiteX1" fmla="*/ 324944 w 2592002"/>
              <a:gd name="connsiteY1" fmla="*/ 542277 h 591442"/>
              <a:gd name="connsiteX2" fmla="*/ 2265256 w 2592002"/>
              <a:gd name="connsiteY2" fmla="*/ 542277 h 591442"/>
              <a:gd name="connsiteX3" fmla="*/ 2285420 w 2592002"/>
              <a:gd name="connsiteY3" fmla="*/ 247286 h 591442"/>
              <a:gd name="connsiteX4" fmla="*/ 1276429 w 2592002"/>
              <a:gd name="connsiteY4" fmla="*/ 130445 h 591442"/>
              <a:gd name="connsiteX5" fmla="*/ 315588 w 2592002"/>
              <a:gd name="connsiteY5" fmla="*/ 166213 h 591442"/>
              <a:gd name="connsiteX0" fmla="*/ 315588 w 2327235"/>
              <a:gd name="connsiteY0" fmla="*/ 166213 h 584483"/>
              <a:gd name="connsiteX1" fmla="*/ 324944 w 2327235"/>
              <a:gd name="connsiteY1" fmla="*/ 542277 h 584483"/>
              <a:gd name="connsiteX2" fmla="*/ 1850102 w 2327235"/>
              <a:gd name="connsiteY2" fmla="*/ 535318 h 584483"/>
              <a:gd name="connsiteX3" fmla="*/ 2285420 w 2327235"/>
              <a:gd name="connsiteY3" fmla="*/ 247286 h 584483"/>
              <a:gd name="connsiteX4" fmla="*/ 1276429 w 2327235"/>
              <a:gd name="connsiteY4" fmla="*/ 130445 h 584483"/>
              <a:gd name="connsiteX5" fmla="*/ 315588 w 2327235"/>
              <a:gd name="connsiteY5" fmla="*/ 166213 h 584483"/>
              <a:gd name="connsiteX0" fmla="*/ 315588 w 2436064"/>
              <a:gd name="connsiteY0" fmla="*/ 166212 h 584482"/>
              <a:gd name="connsiteX1" fmla="*/ 324944 w 2436064"/>
              <a:gd name="connsiteY1" fmla="*/ 542276 h 584482"/>
              <a:gd name="connsiteX2" fmla="*/ 1850102 w 2436064"/>
              <a:gd name="connsiteY2" fmla="*/ 535317 h 584482"/>
              <a:gd name="connsiteX3" fmla="*/ 2394249 w 2436064"/>
              <a:gd name="connsiteY3" fmla="*/ 247286 h 584482"/>
              <a:gd name="connsiteX4" fmla="*/ 1276429 w 2436064"/>
              <a:gd name="connsiteY4" fmla="*/ 130444 h 584482"/>
              <a:gd name="connsiteX5" fmla="*/ 315588 w 2436064"/>
              <a:gd name="connsiteY5" fmla="*/ 166212 h 584482"/>
              <a:gd name="connsiteX0" fmla="*/ 315588 w 2436064"/>
              <a:gd name="connsiteY0" fmla="*/ 166212 h 584482"/>
              <a:gd name="connsiteX1" fmla="*/ 324944 w 2436064"/>
              <a:gd name="connsiteY1" fmla="*/ 542276 h 584482"/>
              <a:gd name="connsiteX2" fmla="*/ 1741272 w 2436064"/>
              <a:gd name="connsiteY2" fmla="*/ 535317 h 584482"/>
              <a:gd name="connsiteX3" fmla="*/ 2394249 w 2436064"/>
              <a:gd name="connsiteY3" fmla="*/ 247286 h 584482"/>
              <a:gd name="connsiteX4" fmla="*/ 1276429 w 2436064"/>
              <a:gd name="connsiteY4" fmla="*/ 130444 h 584482"/>
              <a:gd name="connsiteX5" fmla="*/ 315588 w 2436064"/>
              <a:gd name="connsiteY5" fmla="*/ 166212 h 584482"/>
              <a:gd name="connsiteX0" fmla="*/ 315588 w 2436064"/>
              <a:gd name="connsiteY0" fmla="*/ 166212 h 562720"/>
              <a:gd name="connsiteX1" fmla="*/ 324944 w 2436064"/>
              <a:gd name="connsiteY1" fmla="*/ 542276 h 562720"/>
              <a:gd name="connsiteX2" fmla="*/ 1741272 w 2436064"/>
              <a:gd name="connsiteY2" fmla="*/ 535317 h 562720"/>
              <a:gd name="connsiteX3" fmla="*/ 2394249 w 2436064"/>
              <a:gd name="connsiteY3" fmla="*/ 247286 h 562720"/>
              <a:gd name="connsiteX4" fmla="*/ 1276429 w 2436064"/>
              <a:gd name="connsiteY4" fmla="*/ 130444 h 562720"/>
              <a:gd name="connsiteX5" fmla="*/ 315588 w 2436064"/>
              <a:gd name="connsiteY5" fmla="*/ 166212 h 562720"/>
              <a:gd name="connsiteX0" fmla="*/ 315588 w 2436064"/>
              <a:gd name="connsiteY0" fmla="*/ 166212 h 584482"/>
              <a:gd name="connsiteX1" fmla="*/ 324944 w 2436064"/>
              <a:gd name="connsiteY1" fmla="*/ 542276 h 584482"/>
              <a:gd name="connsiteX2" fmla="*/ 1741272 w 2436064"/>
              <a:gd name="connsiteY2" fmla="*/ 535317 h 584482"/>
              <a:gd name="connsiteX3" fmla="*/ 2394249 w 2436064"/>
              <a:gd name="connsiteY3" fmla="*/ 247286 h 584482"/>
              <a:gd name="connsiteX4" fmla="*/ 1276429 w 2436064"/>
              <a:gd name="connsiteY4" fmla="*/ 130444 h 584482"/>
              <a:gd name="connsiteX5" fmla="*/ 315588 w 2436064"/>
              <a:gd name="connsiteY5" fmla="*/ 166212 h 584482"/>
              <a:gd name="connsiteX0" fmla="*/ 315588 w 2436064"/>
              <a:gd name="connsiteY0" fmla="*/ 166212 h 584482"/>
              <a:gd name="connsiteX1" fmla="*/ 324944 w 2436064"/>
              <a:gd name="connsiteY1" fmla="*/ 542276 h 584482"/>
              <a:gd name="connsiteX2" fmla="*/ 1741272 w 2436064"/>
              <a:gd name="connsiteY2" fmla="*/ 535317 h 584482"/>
              <a:gd name="connsiteX3" fmla="*/ 2394249 w 2436064"/>
              <a:gd name="connsiteY3" fmla="*/ 247286 h 584482"/>
              <a:gd name="connsiteX4" fmla="*/ 1276429 w 2436064"/>
              <a:gd name="connsiteY4" fmla="*/ 130444 h 584482"/>
              <a:gd name="connsiteX5" fmla="*/ 315588 w 2436064"/>
              <a:gd name="connsiteY5" fmla="*/ 166212 h 584482"/>
              <a:gd name="connsiteX0" fmla="*/ 315588 w 2436064"/>
              <a:gd name="connsiteY0" fmla="*/ 166212 h 577034"/>
              <a:gd name="connsiteX1" fmla="*/ 324944 w 2436064"/>
              <a:gd name="connsiteY1" fmla="*/ 542276 h 577034"/>
              <a:gd name="connsiteX2" fmla="*/ 1741272 w 2436064"/>
              <a:gd name="connsiteY2" fmla="*/ 535317 h 577034"/>
              <a:gd name="connsiteX3" fmla="*/ 2394249 w 2436064"/>
              <a:gd name="connsiteY3" fmla="*/ 247286 h 577034"/>
              <a:gd name="connsiteX4" fmla="*/ 1276429 w 2436064"/>
              <a:gd name="connsiteY4" fmla="*/ 130444 h 577034"/>
              <a:gd name="connsiteX5" fmla="*/ 315588 w 2436064"/>
              <a:gd name="connsiteY5" fmla="*/ 166212 h 577034"/>
              <a:gd name="connsiteX0" fmla="*/ 315588 w 2436064"/>
              <a:gd name="connsiteY0" fmla="*/ 166212 h 562720"/>
              <a:gd name="connsiteX1" fmla="*/ 324944 w 2436064"/>
              <a:gd name="connsiteY1" fmla="*/ 542276 h 562720"/>
              <a:gd name="connsiteX2" fmla="*/ 1741272 w 2436064"/>
              <a:gd name="connsiteY2" fmla="*/ 535317 h 562720"/>
              <a:gd name="connsiteX3" fmla="*/ 2394249 w 2436064"/>
              <a:gd name="connsiteY3" fmla="*/ 247286 h 562720"/>
              <a:gd name="connsiteX4" fmla="*/ 1276429 w 2436064"/>
              <a:gd name="connsiteY4" fmla="*/ 130444 h 562720"/>
              <a:gd name="connsiteX5" fmla="*/ 315588 w 2436064"/>
              <a:gd name="connsiteY5" fmla="*/ 166212 h 562720"/>
              <a:gd name="connsiteX0" fmla="*/ 315588 w 2436064"/>
              <a:gd name="connsiteY0" fmla="*/ 166212 h 562720"/>
              <a:gd name="connsiteX1" fmla="*/ 324944 w 2436064"/>
              <a:gd name="connsiteY1" fmla="*/ 542276 h 562720"/>
              <a:gd name="connsiteX2" fmla="*/ 1741272 w 2436064"/>
              <a:gd name="connsiteY2" fmla="*/ 535317 h 562720"/>
              <a:gd name="connsiteX3" fmla="*/ 2394249 w 2436064"/>
              <a:gd name="connsiteY3" fmla="*/ 247286 h 562720"/>
              <a:gd name="connsiteX4" fmla="*/ 1276429 w 2436064"/>
              <a:gd name="connsiteY4" fmla="*/ 130444 h 562720"/>
              <a:gd name="connsiteX5" fmla="*/ 315588 w 2436064"/>
              <a:gd name="connsiteY5" fmla="*/ 166212 h 562720"/>
              <a:gd name="connsiteX0" fmla="*/ 310376 w 2486966"/>
              <a:gd name="connsiteY0" fmla="*/ 175277 h 562720"/>
              <a:gd name="connsiteX1" fmla="*/ 375846 w 2486966"/>
              <a:gd name="connsiteY1" fmla="*/ 542276 h 562720"/>
              <a:gd name="connsiteX2" fmla="*/ 1792174 w 2486966"/>
              <a:gd name="connsiteY2" fmla="*/ 535317 h 562720"/>
              <a:gd name="connsiteX3" fmla="*/ 2445151 w 2486966"/>
              <a:gd name="connsiteY3" fmla="*/ 247286 h 562720"/>
              <a:gd name="connsiteX4" fmla="*/ 1327331 w 2486966"/>
              <a:gd name="connsiteY4" fmla="*/ 130444 h 562720"/>
              <a:gd name="connsiteX5" fmla="*/ 310376 w 2486966"/>
              <a:gd name="connsiteY5" fmla="*/ 175277 h 562720"/>
              <a:gd name="connsiteX0" fmla="*/ 324944 w 2501534"/>
              <a:gd name="connsiteY0" fmla="*/ 175277 h 571321"/>
              <a:gd name="connsiteX1" fmla="*/ 324944 w 2501534"/>
              <a:gd name="connsiteY1" fmla="*/ 463309 h 571321"/>
              <a:gd name="connsiteX2" fmla="*/ 1806742 w 2501534"/>
              <a:gd name="connsiteY2" fmla="*/ 535317 h 571321"/>
              <a:gd name="connsiteX3" fmla="*/ 2459719 w 2501534"/>
              <a:gd name="connsiteY3" fmla="*/ 247286 h 571321"/>
              <a:gd name="connsiteX4" fmla="*/ 1341899 w 2501534"/>
              <a:gd name="connsiteY4" fmla="*/ 130444 h 571321"/>
              <a:gd name="connsiteX5" fmla="*/ 324944 w 2501534"/>
              <a:gd name="connsiteY5" fmla="*/ 175277 h 571321"/>
              <a:gd name="connsiteX0" fmla="*/ 324944 w 2501534"/>
              <a:gd name="connsiteY0" fmla="*/ 175277 h 571321"/>
              <a:gd name="connsiteX1" fmla="*/ 324944 w 2501534"/>
              <a:gd name="connsiteY1" fmla="*/ 463309 h 571321"/>
              <a:gd name="connsiteX2" fmla="*/ 1806742 w 2501534"/>
              <a:gd name="connsiteY2" fmla="*/ 535317 h 571321"/>
              <a:gd name="connsiteX3" fmla="*/ 2459719 w 2501534"/>
              <a:gd name="connsiteY3" fmla="*/ 247286 h 571321"/>
              <a:gd name="connsiteX4" fmla="*/ 1341899 w 2501534"/>
              <a:gd name="connsiteY4" fmla="*/ 130444 h 571321"/>
              <a:gd name="connsiteX5" fmla="*/ 324944 w 2501534"/>
              <a:gd name="connsiteY5" fmla="*/ 175277 h 571321"/>
              <a:gd name="connsiteX0" fmla="*/ 320755 w 2497345"/>
              <a:gd name="connsiteY0" fmla="*/ 175277 h 571321"/>
              <a:gd name="connsiteX1" fmla="*/ 320755 w 2497345"/>
              <a:gd name="connsiteY1" fmla="*/ 463309 h 571321"/>
              <a:gd name="connsiteX2" fmla="*/ 1802553 w 2497345"/>
              <a:gd name="connsiteY2" fmla="*/ 535317 h 571321"/>
              <a:gd name="connsiteX3" fmla="*/ 2455530 w 2497345"/>
              <a:gd name="connsiteY3" fmla="*/ 247286 h 571321"/>
              <a:gd name="connsiteX4" fmla="*/ 1337710 w 2497345"/>
              <a:gd name="connsiteY4" fmla="*/ 130444 h 571321"/>
              <a:gd name="connsiteX5" fmla="*/ 320755 w 2497345"/>
              <a:gd name="connsiteY5" fmla="*/ 175277 h 571321"/>
              <a:gd name="connsiteX0" fmla="*/ 320755 w 2497345"/>
              <a:gd name="connsiteY0" fmla="*/ 175277 h 571321"/>
              <a:gd name="connsiteX1" fmla="*/ 320755 w 2497345"/>
              <a:gd name="connsiteY1" fmla="*/ 463309 h 571321"/>
              <a:gd name="connsiteX2" fmla="*/ 1802553 w 2497345"/>
              <a:gd name="connsiteY2" fmla="*/ 535317 h 571321"/>
              <a:gd name="connsiteX3" fmla="*/ 2455530 w 2497345"/>
              <a:gd name="connsiteY3" fmla="*/ 247286 h 571321"/>
              <a:gd name="connsiteX4" fmla="*/ 1336497 w 2497345"/>
              <a:gd name="connsiteY4" fmla="*/ 31261 h 571321"/>
              <a:gd name="connsiteX5" fmla="*/ 320755 w 2497345"/>
              <a:gd name="connsiteY5" fmla="*/ 175277 h 571321"/>
              <a:gd name="connsiteX0" fmla="*/ 310376 w 2486966"/>
              <a:gd name="connsiteY0" fmla="*/ 103269 h 571321"/>
              <a:gd name="connsiteX1" fmla="*/ 310376 w 2486966"/>
              <a:gd name="connsiteY1" fmla="*/ 463309 h 571321"/>
              <a:gd name="connsiteX2" fmla="*/ 1792174 w 2486966"/>
              <a:gd name="connsiteY2" fmla="*/ 535317 h 571321"/>
              <a:gd name="connsiteX3" fmla="*/ 2445151 w 2486966"/>
              <a:gd name="connsiteY3" fmla="*/ 247286 h 571321"/>
              <a:gd name="connsiteX4" fmla="*/ 1326118 w 2486966"/>
              <a:gd name="connsiteY4" fmla="*/ 31261 h 571321"/>
              <a:gd name="connsiteX5" fmla="*/ 310376 w 2486966"/>
              <a:gd name="connsiteY5" fmla="*/ 103269 h 57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966" h="571321">
                <a:moveTo>
                  <a:pt x="310376" y="103269"/>
                </a:moveTo>
                <a:cubicBezTo>
                  <a:pt x="0" y="168318"/>
                  <a:pt x="63410" y="391301"/>
                  <a:pt x="310376" y="463309"/>
                </a:cubicBezTo>
                <a:cubicBezTo>
                  <a:pt x="557342" y="535317"/>
                  <a:pt x="1436378" y="571321"/>
                  <a:pt x="1792174" y="535317"/>
                </a:cubicBezTo>
                <a:cubicBezTo>
                  <a:pt x="2147970" y="499313"/>
                  <a:pt x="2486966" y="450462"/>
                  <a:pt x="2445151" y="247286"/>
                </a:cubicBezTo>
                <a:cubicBezTo>
                  <a:pt x="2371491" y="0"/>
                  <a:pt x="1654423" y="44773"/>
                  <a:pt x="1326118" y="31261"/>
                </a:cubicBezTo>
                <a:lnTo>
                  <a:pt x="310376" y="103269"/>
                </a:lnTo>
                <a:close/>
              </a:path>
            </a:pathLst>
          </a:custGeom>
          <a:solidFill>
            <a:srgbClr val="FF8989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2" name="Freeform 41"/>
          <p:cNvSpPr/>
          <p:nvPr/>
        </p:nvSpPr>
        <p:spPr bwMode="auto">
          <a:xfrm>
            <a:off x="3130265" y="5366916"/>
            <a:ext cx="4207121" cy="443991"/>
          </a:xfrm>
          <a:custGeom>
            <a:avLst/>
            <a:gdLst>
              <a:gd name="connsiteX0" fmla="*/ 0 w 2062975"/>
              <a:gd name="connsiteY0" fmla="*/ 55756 h 769434"/>
              <a:gd name="connsiteX1" fmla="*/ 11151 w 2062975"/>
              <a:gd name="connsiteY1" fmla="*/ 769434 h 769434"/>
              <a:gd name="connsiteX2" fmla="*/ 2062975 w 2062975"/>
              <a:gd name="connsiteY2" fmla="*/ 769434 h 769434"/>
              <a:gd name="connsiteX3" fmla="*/ 1806497 w 2062975"/>
              <a:gd name="connsiteY3" fmla="*/ 0 h 769434"/>
              <a:gd name="connsiteX4" fmla="*/ 0 w 2062975"/>
              <a:gd name="connsiteY4" fmla="*/ 55756 h 769434"/>
              <a:gd name="connsiteX0" fmla="*/ 0 w 2062975"/>
              <a:gd name="connsiteY0" fmla="*/ 0 h 713678"/>
              <a:gd name="connsiteX1" fmla="*/ 11151 w 2062975"/>
              <a:gd name="connsiteY1" fmla="*/ 713678 h 713678"/>
              <a:gd name="connsiteX2" fmla="*/ 2062975 w 2062975"/>
              <a:gd name="connsiteY2" fmla="*/ 713678 h 713678"/>
              <a:gd name="connsiteX3" fmla="*/ 1810895 w 2062975"/>
              <a:gd name="connsiteY3" fmla="*/ 1425 h 713678"/>
              <a:gd name="connsiteX4" fmla="*/ 0 w 2062975"/>
              <a:gd name="connsiteY4" fmla="*/ 0 h 713678"/>
              <a:gd name="connsiteX0" fmla="*/ 0 w 2062975"/>
              <a:gd name="connsiteY0" fmla="*/ 20877 h 734555"/>
              <a:gd name="connsiteX1" fmla="*/ 11151 w 2062975"/>
              <a:gd name="connsiteY1" fmla="*/ 734555 h 734555"/>
              <a:gd name="connsiteX2" fmla="*/ 2062975 w 2062975"/>
              <a:gd name="connsiteY2" fmla="*/ 734555 h 734555"/>
              <a:gd name="connsiteX3" fmla="*/ 1810895 w 2062975"/>
              <a:gd name="connsiteY3" fmla="*/ 0 h 734555"/>
              <a:gd name="connsiteX4" fmla="*/ 0 w 2062975"/>
              <a:gd name="connsiteY4" fmla="*/ 20877 h 734555"/>
              <a:gd name="connsiteX0" fmla="*/ 0 w 2062975"/>
              <a:gd name="connsiteY0" fmla="*/ 0 h 713678"/>
              <a:gd name="connsiteX1" fmla="*/ 11151 w 2062975"/>
              <a:gd name="connsiteY1" fmla="*/ 713678 h 713678"/>
              <a:gd name="connsiteX2" fmla="*/ 2062975 w 2062975"/>
              <a:gd name="connsiteY2" fmla="*/ 713678 h 713678"/>
              <a:gd name="connsiteX3" fmla="*/ 1810895 w 2062975"/>
              <a:gd name="connsiteY3" fmla="*/ 1426 h 713678"/>
              <a:gd name="connsiteX4" fmla="*/ 0 w 2062975"/>
              <a:gd name="connsiteY4" fmla="*/ 0 h 713678"/>
              <a:gd name="connsiteX0" fmla="*/ 0 w 2062975"/>
              <a:gd name="connsiteY0" fmla="*/ 212347 h 926025"/>
              <a:gd name="connsiteX1" fmla="*/ 11151 w 2062975"/>
              <a:gd name="connsiteY1" fmla="*/ 926025 h 926025"/>
              <a:gd name="connsiteX2" fmla="*/ 2062975 w 2062975"/>
              <a:gd name="connsiteY2" fmla="*/ 926025 h 926025"/>
              <a:gd name="connsiteX3" fmla="*/ 1810895 w 2062975"/>
              <a:gd name="connsiteY3" fmla="*/ 213773 h 926025"/>
              <a:gd name="connsiteX4" fmla="*/ 0 w 2062975"/>
              <a:gd name="connsiteY4" fmla="*/ 212347 h 926025"/>
              <a:gd name="connsiteX0" fmla="*/ 0 w 2130750"/>
              <a:gd name="connsiteY0" fmla="*/ 212347 h 926025"/>
              <a:gd name="connsiteX1" fmla="*/ 11151 w 2130750"/>
              <a:gd name="connsiteY1" fmla="*/ 926025 h 926025"/>
              <a:gd name="connsiteX2" fmla="*/ 2062975 w 2130750"/>
              <a:gd name="connsiteY2" fmla="*/ 926025 h 926025"/>
              <a:gd name="connsiteX3" fmla="*/ 1810895 w 2130750"/>
              <a:gd name="connsiteY3" fmla="*/ 213773 h 926025"/>
              <a:gd name="connsiteX4" fmla="*/ 0 w 2130750"/>
              <a:gd name="connsiteY4" fmla="*/ 212347 h 926025"/>
              <a:gd name="connsiteX0" fmla="*/ 0 w 2176222"/>
              <a:gd name="connsiteY0" fmla="*/ 212347 h 926025"/>
              <a:gd name="connsiteX1" fmla="*/ 11151 w 2176222"/>
              <a:gd name="connsiteY1" fmla="*/ 926025 h 926025"/>
              <a:gd name="connsiteX2" fmla="*/ 2062975 w 2176222"/>
              <a:gd name="connsiteY2" fmla="*/ 926025 h 926025"/>
              <a:gd name="connsiteX3" fmla="*/ 1810895 w 2176222"/>
              <a:gd name="connsiteY3" fmla="*/ 213773 h 926025"/>
              <a:gd name="connsiteX4" fmla="*/ 0 w 2176222"/>
              <a:gd name="connsiteY4" fmla="*/ 212347 h 926025"/>
              <a:gd name="connsiteX0" fmla="*/ 0 w 2176222"/>
              <a:gd name="connsiteY0" fmla="*/ 212347 h 1018559"/>
              <a:gd name="connsiteX1" fmla="*/ 11151 w 2176222"/>
              <a:gd name="connsiteY1" fmla="*/ 926025 h 1018559"/>
              <a:gd name="connsiteX2" fmla="*/ 2062975 w 2176222"/>
              <a:gd name="connsiteY2" fmla="*/ 926025 h 1018559"/>
              <a:gd name="connsiteX3" fmla="*/ 1810895 w 2176222"/>
              <a:gd name="connsiteY3" fmla="*/ 213773 h 1018559"/>
              <a:gd name="connsiteX4" fmla="*/ 0 w 2176222"/>
              <a:gd name="connsiteY4" fmla="*/ 212347 h 1018559"/>
              <a:gd name="connsiteX0" fmla="*/ 0 w 2176222"/>
              <a:gd name="connsiteY0" fmla="*/ 212347 h 1029710"/>
              <a:gd name="connsiteX1" fmla="*/ 11151 w 2176222"/>
              <a:gd name="connsiteY1" fmla="*/ 926025 h 1029710"/>
              <a:gd name="connsiteX2" fmla="*/ 2062975 w 2176222"/>
              <a:gd name="connsiteY2" fmla="*/ 926025 h 1029710"/>
              <a:gd name="connsiteX3" fmla="*/ 1810895 w 2176222"/>
              <a:gd name="connsiteY3" fmla="*/ 213773 h 1029710"/>
              <a:gd name="connsiteX4" fmla="*/ 0 w 2176222"/>
              <a:gd name="connsiteY4" fmla="*/ 212347 h 1029710"/>
              <a:gd name="connsiteX0" fmla="*/ 137076 w 2313298"/>
              <a:gd name="connsiteY0" fmla="*/ 212347 h 1029710"/>
              <a:gd name="connsiteX1" fmla="*/ 148227 w 2313298"/>
              <a:gd name="connsiteY1" fmla="*/ 926025 h 1029710"/>
              <a:gd name="connsiteX2" fmla="*/ 2200051 w 2313298"/>
              <a:gd name="connsiteY2" fmla="*/ 926025 h 1029710"/>
              <a:gd name="connsiteX3" fmla="*/ 1947971 w 2313298"/>
              <a:gd name="connsiteY3" fmla="*/ 213773 h 1029710"/>
              <a:gd name="connsiteX4" fmla="*/ 137076 w 2313298"/>
              <a:gd name="connsiteY4" fmla="*/ 212347 h 1029710"/>
              <a:gd name="connsiteX0" fmla="*/ 163095 w 2339317"/>
              <a:gd name="connsiteY0" fmla="*/ 212347 h 1029710"/>
              <a:gd name="connsiteX1" fmla="*/ 174246 w 2339317"/>
              <a:gd name="connsiteY1" fmla="*/ 926025 h 1029710"/>
              <a:gd name="connsiteX2" fmla="*/ 2226070 w 2339317"/>
              <a:gd name="connsiteY2" fmla="*/ 926025 h 1029710"/>
              <a:gd name="connsiteX3" fmla="*/ 1973990 w 2339317"/>
              <a:gd name="connsiteY3" fmla="*/ 213773 h 1029710"/>
              <a:gd name="connsiteX4" fmla="*/ 163095 w 2339317"/>
              <a:gd name="connsiteY4" fmla="*/ 212347 h 1029710"/>
              <a:gd name="connsiteX0" fmla="*/ 163095 w 2339317"/>
              <a:gd name="connsiteY0" fmla="*/ 212347 h 1029710"/>
              <a:gd name="connsiteX1" fmla="*/ 174246 w 2339317"/>
              <a:gd name="connsiteY1" fmla="*/ 926025 h 1029710"/>
              <a:gd name="connsiteX2" fmla="*/ 2226070 w 2339317"/>
              <a:gd name="connsiteY2" fmla="*/ 926025 h 1029710"/>
              <a:gd name="connsiteX3" fmla="*/ 1973990 w 2339317"/>
              <a:gd name="connsiteY3" fmla="*/ 213773 h 1029710"/>
              <a:gd name="connsiteX4" fmla="*/ 163095 w 2339317"/>
              <a:gd name="connsiteY4" fmla="*/ 212347 h 1029710"/>
              <a:gd name="connsiteX0" fmla="*/ 163095 w 2339317"/>
              <a:gd name="connsiteY0" fmla="*/ 140340 h 957703"/>
              <a:gd name="connsiteX1" fmla="*/ 174246 w 2339317"/>
              <a:gd name="connsiteY1" fmla="*/ 854018 h 957703"/>
              <a:gd name="connsiteX2" fmla="*/ 2226070 w 2339317"/>
              <a:gd name="connsiteY2" fmla="*/ 854018 h 957703"/>
              <a:gd name="connsiteX3" fmla="*/ 1685958 w 2339317"/>
              <a:gd name="connsiteY3" fmla="*/ 213773 h 957703"/>
              <a:gd name="connsiteX4" fmla="*/ 163095 w 2339317"/>
              <a:gd name="connsiteY4" fmla="*/ 140340 h 957703"/>
              <a:gd name="connsiteX0" fmla="*/ 163095 w 2339317"/>
              <a:gd name="connsiteY0" fmla="*/ 212348 h 1029711"/>
              <a:gd name="connsiteX1" fmla="*/ 174246 w 2339317"/>
              <a:gd name="connsiteY1" fmla="*/ 926026 h 1029711"/>
              <a:gd name="connsiteX2" fmla="*/ 2226070 w 2339317"/>
              <a:gd name="connsiteY2" fmla="*/ 926026 h 1029711"/>
              <a:gd name="connsiteX3" fmla="*/ 1829974 w 2339317"/>
              <a:gd name="connsiteY3" fmla="*/ 213773 h 1029711"/>
              <a:gd name="connsiteX4" fmla="*/ 163095 w 2339317"/>
              <a:gd name="connsiteY4" fmla="*/ 212348 h 1029711"/>
              <a:gd name="connsiteX0" fmla="*/ 377310 w 2313298"/>
              <a:gd name="connsiteY0" fmla="*/ 257427 h 1029711"/>
              <a:gd name="connsiteX1" fmla="*/ 148227 w 2313298"/>
              <a:gd name="connsiteY1" fmla="*/ 926026 h 1029711"/>
              <a:gd name="connsiteX2" fmla="*/ 2200051 w 2313298"/>
              <a:gd name="connsiteY2" fmla="*/ 926026 h 1029711"/>
              <a:gd name="connsiteX3" fmla="*/ 1803955 w 2313298"/>
              <a:gd name="connsiteY3" fmla="*/ 213773 h 1029711"/>
              <a:gd name="connsiteX4" fmla="*/ 377310 w 2313298"/>
              <a:gd name="connsiteY4" fmla="*/ 257427 h 1029711"/>
              <a:gd name="connsiteX0" fmla="*/ 163095 w 2099083"/>
              <a:gd name="connsiteY0" fmla="*/ 257427 h 1018559"/>
              <a:gd name="connsiteX1" fmla="*/ 324428 w 2099083"/>
              <a:gd name="connsiteY1" fmla="*/ 772282 h 1018559"/>
              <a:gd name="connsiteX2" fmla="*/ 1985836 w 2099083"/>
              <a:gd name="connsiteY2" fmla="*/ 926026 h 1018559"/>
              <a:gd name="connsiteX3" fmla="*/ 1589740 w 2099083"/>
              <a:gd name="connsiteY3" fmla="*/ 213773 h 1018559"/>
              <a:gd name="connsiteX4" fmla="*/ 163095 w 2099083"/>
              <a:gd name="connsiteY4" fmla="*/ 257427 h 1018559"/>
              <a:gd name="connsiteX0" fmla="*/ 163095 w 1970331"/>
              <a:gd name="connsiteY0" fmla="*/ 257427 h 875967"/>
              <a:gd name="connsiteX1" fmla="*/ 324428 w 1970331"/>
              <a:gd name="connsiteY1" fmla="*/ 772282 h 875967"/>
              <a:gd name="connsiteX2" fmla="*/ 1857084 w 1970331"/>
              <a:gd name="connsiteY2" fmla="*/ 686473 h 875967"/>
              <a:gd name="connsiteX3" fmla="*/ 1589740 w 1970331"/>
              <a:gd name="connsiteY3" fmla="*/ 213773 h 875967"/>
              <a:gd name="connsiteX4" fmla="*/ 163095 w 1970331"/>
              <a:gd name="connsiteY4" fmla="*/ 257427 h 875967"/>
              <a:gd name="connsiteX0" fmla="*/ 163095 w 1970331"/>
              <a:gd name="connsiteY0" fmla="*/ 257427 h 779007"/>
              <a:gd name="connsiteX1" fmla="*/ 324428 w 1970331"/>
              <a:gd name="connsiteY1" fmla="*/ 600663 h 779007"/>
              <a:gd name="connsiteX2" fmla="*/ 1857084 w 1970331"/>
              <a:gd name="connsiteY2" fmla="*/ 686473 h 779007"/>
              <a:gd name="connsiteX3" fmla="*/ 1589740 w 1970331"/>
              <a:gd name="connsiteY3" fmla="*/ 213773 h 779007"/>
              <a:gd name="connsiteX4" fmla="*/ 163095 w 1970331"/>
              <a:gd name="connsiteY4" fmla="*/ 257427 h 779007"/>
              <a:gd name="connsiteX0" fmla="*/ 163095 w 1970331"/>
              <a:gd name="connsiteY0" fmla="*/ 257427 h 779007"/>
              <a:gd name="connsiteX1" fmla="*/ 324428 w 1970331"/>
              <a:gd name="connsiteY1" fmla="*/ 600663 h 779007"/>
              <a:gd name="connsiteX2" fmla="*/ 1857084 w 1970331"/>
              <a:gd name="connsiteY2" fmla="*/ 686473 h 779007"/>
              <a:gd name="connsiteX3" fmla="*/ 1589740 w 1970331"/>
              <a:gd name="connsiteY3" fmla="*/ 213773 h 779007"/>
              <a:gd name="connsiteX4" fmla="*/ 163095 w 1970331"/>
              <a:gd name="connsiteY4" fmla="*/ 257427 h 779007"/>
              <a:gd name="connsiteX0" fmla="*/ 163095 w 1970331"/>
              <a:gd name="connsiteY0" fmla="*/ 257427 h 779007"/>
              <a:gd name="connsiteX1" fmla="*/ 324428 w 1970331"/>
              <a:gd name="connsiteY1" fmla="*/ 600663 h 779007"/>
              <a:gd name="connsiteX2" fmla="*/ 1857084 w 1970331"/>
              <a:gd name="connsiteY2" fmla="*/ 686473 h 779007"/>
              <a:gd name="connsiteX3" fmla="*/ 1589740 w 1970331"/>
              <a:gd name="connsiteY3" fmla="*/ 213773 h 779007"/>
              <a:gd name="connsiteX4" fmla="*/ 163095 w 1970331"/>
              <a:gd name="connsiteY4" fmla="*/ 257427 h 779007"/>
              <a:gd name="connsiteX0" fmla="*/ 163095 w 1970331"/>
              <a:gd name="connsiteY0" fmla="*/ 257427 h 779007"/>
              <a:gd name="connsiteX1" fmla="*/ 324428 w 1970331"/>
              <a:gd name="connsiteY1" fmla="*/ 600663 h 779007"/>
              <a:gd name="connsiteX2" fmla="*/ 1857084 w 1970331"/>
              <a:gd name="connsiteY2" fmla="*/ 686473 h 779007"/>
              <a:gd name="connsiteX3" fmla="*/ 1589740 w 1970331"/>
              <a:gd name="connsiteY3" fmla="*/ 213773 h 779007"/>
              <a:gd name="connsiteX4" fmla="*/ 163095 w 1970331"/>
              <a:gd name="connsiteY4" fmla="*/ 257427 h 779007"/>
              <a:gd name="connsiteX0" fmla="*/ 163095 w 1909595"/>
              <a:gd name="connsiteY0" fmla="*/ 257427 h 693198"/>
              <a:gd name="connsiteX1" fmla="*/ 324428 w 1909595"/>
              <a:gd name="connsiteY1" fmla="*/ 600663 h 693198"/>
              <a:gd name="connsiteX2" fmla="*/ 1695752 w 1909595"/>
              <a:gd name="connsiteY2" fmla="*/ 600664 h 693198"/>
              <a:gd name="connsiteX3" fmla="*/ 1589740 w 1909595"/>
              <a:gd name="connsiteY3" fmla="*/ 213773 h 693198"/>
              <a:gd name="connsiteX4" fmla="*/ 163095 w 1909595"/>
              <a:gd name="connsiteY4" fmla="*/ 257427 h 693198"/>
              <a:gd name="connsiteX0" fmla="*/ 163095 w 1808999"/>
              <a:gd name="connsiteY0" fmla="*/ 299582 h 735353"/>
              <a:gd name="connsiteX1" fmla="*/ 324428 w 1808999"/>
              <a:gd name="connsiteY1" fmla="*/ 642818 h 735353"/>
              <a:gd name="connsiteX2" fmla="*/ 1695752 w 1808999"/>
              <a:gd name="connsiteY2" fmla="*/ 642819 h 735353"/>
              <a:gd name="connsiteX3" fmla="*/ 1453754 w 1808999"/>
              <a:gd name="connsiteY3" fmla="*/ 213773 h 735353"/>
              <a:gd name="connsiteX4" fmla="*/ 163095 w 1808999"/>
              <a:gd name="connsiteY4" fmla="*/ 299582 h 735353"/>
              <a:gd name="connsiteX0" fmla="*/ 163095 w 2076734"/>
              <a:gd name="connsiteY0" fmla="*/ 299582 h 735353"/>
              <a:gd name="connsiteX1" fmla="*/ 324428 w 2076734"/>
              <a:gd name="connsiteY1" fmla="*/ 642818 h 735353"/>
              <a:gd name="connsiteX2" fmla="*/ 1695752 w 2076734"/>
              <a:gd name="connsiteY2" fmla="*/ 642819 h 735353"/>
              <a:gd name="connsiteX3" fmla="*/ 1453754 w 2076734"/>
              <a:gd name="connsiteY3" fmla="*/ 213773 h 735353"/>
              <a:gd name="connsiteX4" fmla="*/ 163095 w 2076734"/>
              <a:gd name="connsiteY4" fmla="*/ 299582 h 735353"/>
              <a:gd name="connsiteX0" fmla="*/ 163095 w 1808999"/>
              <a:gd name="connsiteY0" fmla="*/ 299582 h 735353"/>
              <a:gd name="connsiteX1" fmla="*/ 324428 w 1808999"/>
              <a:gd name="connsiteY1" fmla="*/ 642818 h 735353"/>
              <a:gd name="connsiteX2" fmla="*/ 1695752 w 1808999"/>
              <a:gd name="connsiteY2" fmla="*/ 642819 h 735353"/>
              <a:gd name="connsiteX3" fmla="*/ 1453754 w 1808999"/>
              <a:gd name="connsiteY3" fmla="*/ 213773 h 735353"/>
              <a:gd name="connsiteX4" fmla="*/ 163095 w 1808999"/>
              <a:gd name="connsiteY4" fmla="*/ 299582 h 735353"/>
              <a:gd name="connsiteX0" fmla="*/ 163095 w 4712978"/>
              <a:gd name="connsiteY0" fmla="*/ 299583 h 735353"/>
              <a:gd name="connsiteX1" fmla="*/ 3228407 w 4712978"/>
              <a:gd name="connsiteY1" fmla="*/ 642818 h 735353"/>
              <a:gd name="connsiteX2" fmla="*/ 4599731 w 4712978"/>
              <a:gd name="connsiteY2" fmla="*/ 642819 h 735353"/>
              <a:gd name="connsiteX3" fmla="*/ 4357733 w 4712978"/>
              <a:gd name="connsiteY3" fmla="*/ 213773 h 735353"/>
              <a:gd name="connsiteX4" fmla="*/ 163095 w 4712978"/>
              <a:gd name="connsiteY4" fmla="*/ 299583 h 735353"/>
              <a:gd name="connsiteX0" fmla="*/ 578105 w 5127988"/>
              <a:gd name="connsiteY0" fmla="*/ 299583 h 735353"/>
              <a:gd name="connsiteX1" fmla="*/ 739439 w 5127988"/>
              <a:gd name="connsiteY1" fmla="*/ 642819 h 735353"/>
              <a:gd name="connsiteX2" fmla="*/ 5014741 w 5127988"/>
              <a:gd name="connsiteY2" fmla="*/ 642819 h 735353"/>
              <a:gd name="connsiteX3" fmla="*/ 4772743 w 5127988"/>
              <a:gd name="connsiteY3" fmla="*/ 213773 h 735353"/>
              <a:gd name="connsiteX4" fmla="*/ 578105 w 5127988"/>
              <a:gd name="connsiteY4" fmla="*/ 299583 h 735353"/>
              <a:gd name="connsiteX0" fmla="*/ 163095 w 4712978"/>
              <a:gd name="connsiteY0" fmla="*/ 299583 h 735353"/>
              <a:gd name="connsiteX1" fmla="*/ 324429 w 4712978"/>
              <a:gd name="connsiteY1" fmla="*/ 642819 h 735353"/>
              <a:gd name="connsiteX2" fmla="*/ 4599731 w 4712978"/>
              <a:gd name="connsiteY2" fmla="*/ 642819 h 735353"/>
              <a:gd name="connsiteX3" fmla="*/ 4357733 w 4712978"/>
              <a:gd name="connsiteY3" fmla="*/ 213773 h 735353"/>
              <a:gd name="connsiteX4" fmla="*/ 163095 w 4712978"/>
              <a:gd name="connsiteY4" fmla="*/ 299583 h 735353"/>
              <a:gd name="connsiteX0" fmla="*/ 163095 w 4712978"/>
              <a:gd name="connsiteY0" fmla="*/ 299583 h 735353"/>
              <a:gd name="connsiteX1" fmla="*/ 324429 w 4712978"/>
              <a:gd name="connsiteY1" fmla="*/ 642819 h 735353"/>
              <a:gd name="connsiteX2" fmla="*/ 4599731 w 4712978"/>
              <a:gd name="connsiteY2" fmla="*/ 642819 h 735353"/>
              <a:gd name="connsiteX3" fmla="*/ 4357733 w 4712978"/>
              <a:gd name="connsiteY3" fmla="*/ 213773 h 735353"/>
              <a:gd name="connsiteX4" fmla="*/ 163095 w 4712978"/>
              <a:gd name="connsiteY4" fmla="*/ 299583 h 735353"/>
              <a:gd name="connsiteX0" fmla="*/ 163095 w 4712978"/>
              <a:gd name="connsiteY0" fmla="*/ 299583 h 735353"/>
              <a:gd name="connsiteX1" fmla="*/ 324429 w 4712978"/>
              <a:gd name="connsiteY1" fmla="*/ 642819 h 735353"/>
              <a:gd name="connsiteX2" fmla="*/ 4599731 w 4712978"/>
              <a:gd name="connsiteY2" fmla="*/ 642819 h 735353"/>
              <a:gd name="connsiteX3" fmla="*/ 4357733 w 4712978"/>
              <a:gd name="connsiteY3" fmla="*/ 213773 h 735353"/>
              <a:gd name="connsiteX4" fmla="*/ 163095 w 4712978"/>
              <a:gd name="connsiteY4" fmla="*/ 299583 h 735353"/>
              <a:gd name="connsiteX0" fmla="*/ 163095 w 4712978"/>
              <a:gd name="connsiteY0" fmla="*/ 93317 h 529087"/>
              <a:gd name="connsiteX1" fmla="*/ 324429 w 4712978"/>
              <a:gd name="connsiteY1" fmla="*/ 436553 h 529087"/>
              <a:gd name="connsiteX2" fmla="*/ 4599731 w 4712978"/>
              <a:gd name="connsiteY2" fmla="*/ 436553 h 529087"/>
              <a:gd name="connsiteX3" fmla="*/ 4357733 w 4712978"/>
              <a:gd name="connsiteY3" fmla="*/ 7507 h 529087"/>
              <a:gd name="connsiteX4" fmla="*/ 163095 w 4712978"/>
              <a:gd name="connsiteY4" fmla="*/ 93317 h 52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2978" h="529087">
                <a:moveTo>
                  <a:pt x="163095" y="93317"/>
                </a:moveTo>
                <a:cubicBezTo>
                  <a:pt x="0" y="347937"/>
                  <a:pt x="107133" y="387248"/>
                  <a:pt x="324429" y="436553"/>
                </a:cubicBezTo>
                <a:cubicBezTo>
                  <a:pt x="541725" y="485858"/>
                  <a:pt x="4510708" y="529087"/>
                  <a:pt x="4599731" y="436553"/>
                </a:cubicBezTo>
                <a:cubicBezTo>
                  <a:pt x="4712978" y="222863"/>
                  <a:pt x="4640790" y="58864"/>
                  <a:pt x="4357733" y="7507"/>
                </a:cubicBezTo>
                <a:cubicBezTo>
                  <a:pt x="3736094" y="0"/>
                  <a:pt x="391841" y="14309"/>
                  <a:pt x="163095" y="93317"/>
                </a:cubicBezTo>
                <a:close/>
              </a:path>
            </a:pathLst>
          </a:custGeom>
          <a:solidFill>
            <a:srgbClr val="FF8989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9" name="Freeform 38"/>
          <p:cNvSpPr/>
          <p:nvPr/>
        </p:nvSpPr>
        <p:spPr bwMode="auto">
          <a:xfrm>
            <a:off x="1085842" y="2999203"/>
            <a:ext cx="2339317" cy="1029711"/>
          </a:xfrm>
          <a:custGeom>
            <a:avLst/>
            <a:gdLst>
              <a:gd name="connsiteX0" fmla="*/ 0 w 2062975"/>
              <a:gd name="connsiteY0" fmla="*/ 55756 h 769434"/>
              <a:gd name="connsiteX1" fmla="*/ 11151 w 2062975"/>
              <a:gd name="connsiteY1" fmla="*/ 769434 h 769434"/>
              <a:gd name="connsiteX2" fmla="*/ 2062975 w 2062975"/>
              <a:gd name="connsiteY2" fmla="*/ 769434 h 769434"/>
              <a:gd name="connsiteX3" fmla="*/ 1806497 w 2062975"/>
              <a:gd name="connsiteY3" fmla="*/ 0 h 769434"/>
              <a:gd name="connsiteX4" fmla="*/ 0 w 2062975"/>
              <a:gd name="connsiteY4" fmla="*/ 55756 h 769434"/>
              <a:gd name="connsiteX0" fmla="*/ 0 w 2062975"/>
              <a:gd name="connsiteY0" fmla="*/ 0 h 713678"/>
              <a:gd name="connsiteX1" fmla="*/ 11151 w 2062975"/>
              <a:gd name="connsiteY1" fmla="*/ 713678 h 713678"/>
              <a:gd name="connsiteX2" fmla="*/ 2062975 w 2062975"/>
              <a:gd name="connsiteY2" fmla="*/ 713678 h 713678"/>
              <a:gd name="connsiteX3" fmla="*/ 1810895 w 2062975"/>
              <a:gd name="connsiteY3" fmla="*/ 1425 h 713678"/>
              <a:gd name="connsiteX4" fmla="*/ 0 w 2062975"/>
              <a:gd name="connsiteY4" fmla="*/ 0 h 713678"/>
              <a:gd name="connsiteX0" fmla="*/ 0 w 2062975"/>
              <a:gd name="connsiteY0" fmla="*/ 20877 h 734555"/>
              <a:gd name="connsiteX1" fmla="*/ 11151 w 2062975"/>
              <a:gd name="connsiteY1" fmla="*/ 734555 h 734555"/>
              <a:gd name="connsiteX2" fmla="*/ 2062975 w 2062975"/>
              <a:gd name="connsiteY2" fmla="*/ 734555 h 734555"/>
              <a:gd name="connsiteX3" fmla="*/ 1810895 w 2062975"/>
              <a:gd name="connsiteY3" fmla="*/ 0 h 734555"/>
              <a:gd name="connsiteX4" fmla="*/ 0 w 2062975"/>
              <a:gd name="connsiteY4" fmla="*/ 20877 h 734555"/>
              <a:gd name="connsiteX0" fmla="*/ 0 w 2062975"/>
              <a:gd name="connsiteY0" fmla="*/ 0 h 713678"/>
              <a:gd name="connsiteX1" fmla="*/ 11151 w 2062975"/>
              <a:gd name="connsiteY1" fmla="*/ 713678 h 713678"/>
              <a:gd name="connsiteX2" fmla="*/ 2062975 w 2062975"/>
              <a:gd name="connsiteY2" fmla="*/ 713678 h 713678"/>
              <a:gd name="connsiteX3" fmla="*/ 1810895 w 2062975"/>
              <a:gd name="connsiteY3" fmla="*/ 1426 h 713678"/>
              <a:gd name="connsiteX4" fmla="*/ 0 w 2062975"/>
              <a:gd name="connsiteY4" fmla="*/ 0 h 713678"/>
              <a:gd name="connsiteX0" fmla="*/ 0 w 2062975"/>
              <a:gd name="connsiteY0" fmla="*/ 212347 h 926025"/>
              <a:gd name="connsiteX1" fmla="*/ 11151 w 2062975"/>
              <a:gd name="connsiteY1" fmla="*/ 926025 h 926025"/>
              <a:gd name="connsiteX2" fmla="*/ 2062975 w 2062975"/>
              <a:gd name="connsiteY2" fmla="*/ 926025 h 926025"/>
              <a:gd name="connsiteX3" fmla="*/ 1810895 w 2062975"/>
              <a:gd name="connsiteY3" fmla="*/ 213773 h 926025"/>
              <a:gd name="connsiteX4" fmla="*/ 0 w 2062975"/>
              <a:gd name="connsiteY4" fmla="*/ 212347 h 926025"/>
              <a:gd name="connsiteX0" fmla="*/ 0 w 2130750"/>
              <a:gd name="connsiteY0" fmla="*/ 212347 h 926025"/>
              <a:gd name="connsiteX1" fmla="*/ 11151 w 2130750"/>
              <a:gd name="connsiteY1" fmla="*/ 926025 h 926025"/>
              <a:gd name="connsiteX2" fmla="*/ 2062975 w 2130750"/>
              <a:gd name="connsiteY2" fmla="*/ 926025 h 926025"/>
              <a:gd name="connsiteX3" fmla="*/ 1810895 w 2130750"/>
              <a:gd name="connsiteY3" fmla="*/ 213773 h 926025"/>
              <a:gd name="connsiteX4" fmla="*/ 0 w 2130750"/>
              <a:gd name="connsiteY4" fmla="*/ 212347 h 926025"/>
              <a:gd name="connsiteX0" fmla="*/ 0 w 2176222"/>
              <a:gd name="connsiteY0" fmla="*/ 212347 h 926025"/>
              <a:gd name="connsiteX1" fmla="*/ 11151 w 2176222"/>
              <a:gd name="connsiteY1" fmla="*/ 926025 h 926025"/>
              <a:gd name="connsiteX2" fmla="*/ 2062975 w 2176222"/>
              <a:gd name="connsiteY2" fmla="*/ 926025 h 926025"/>
              <a:gd name="connsiteX3" fmla="*/ 1810895 w 2176222"/>
              <a:gd name="connsiteY3" fmla="*/ 213773 h 926025"/>
              <a:gd name="connsiteX4" fmla="*/ 0 w 2176222"/>
              <a:gd name="connsiteY4" fmla="*/ 212347 h 926025"/>
              <a:gd name="connsiteX0" fmla="*/ 0 w 2176222"/>
              <a:gd name="connsiteY0" fmla="*/ 212347 h 1018559"/>
              <a:gd name="connsiteX1" fmla="*/ 11151 w 2176222"/>
              <a:gd name="connsiteY1" fmla="*/ 926025 h 1018559"/>
              <a:gd name="connsiteX2" fmla="*/ 2062975 w 2176222"/>
              <a:gd name="connsiteY2" fmla="*/ 926025 h 1018559"/>
              <a:gd name="connsiteX3" fmla="*/ 1810895 w 2176222"/>
              <a:gd name="connsiteY3" fmla="*/ 213773 h 1018559"/>
              <a:gd name="connsiteX4" fmla="*/ 0 w 2176222"/>
              <a:gd name="connsiteY4" fmla="*/ 212347 h 1018559"/>
              <a:gd name="connsiteX0" fmla="*/ 0 w 2176222"/>
              <a:gd name="connsiteY0" fmla="*/ 212347 h 1029710"/>
              <a:gd name="connsiteX1" fmla="*/ 11151 w 2176222"/>
              <a:gd name="connsiteY1" fmla="*/ 926025 h 1029710"/>
              <a:gd name="connsiteX2" fmla="*/ 2062975 w 2176222"/>
              <a:gd name="connsiteY2" fmla="*/ 926025 h 1029710"/>
              <a:gd name="connsiteX3" fmla="*/ 1810895 w 2176222"/>
              <a:gd name="connsiteY3" fmla="*/ 213773 h 1029710"/>
              <a:gd name="connsiteX4" fmla="*/ 0 w 2176222"/>
              <a:gd name="connsiteY4" fmla="*/ 212347 h 1029710"/>
              <a:gd name="connsiteX0" fmla="*/ 137076 w 2313298"/>
              <a:gd name="connsiteY0" fmla="*/ 212347 h 1029710"/>
              <a:gd name="connsiteX1" fmla="*/ 148227 w 2313298"/>
              <a:gd name="connsiteY1" fmla="*/ 926025 h 1029710"/>
              <a:gd name="connsiteX2" fmla="*/ 2200051 w 2313298"/>
              <a:gd name="connsiteY2" fmla="*/ 926025 h 1029710"/>
              <a:gd name="connsiteX3" fmla="*/ 1947971 w 2313298"/>
              <a:gd name="connsiteY3" fmla="*/ 213773 h 1029710"/>
              <a:gd name="connsiteX4" fmla="*/ 137076 w 2313298"/>
              <a:gd name="connsiteY4" fmla="*/ 212347 h 1029710"/>
              <a:gd name="connsiteX0" fmla="*/ 163095 w 2339317"/>
              <a:gd name="connsiteY0" fmla="*/ 212347 h 1029710"/>
              <a:gd name="connsiteX1" fmla="*/ 174246 w 2339317"/>
              <a:gd name="connsiteY1" fmla="*/ 926025 h 1029710"/>
              <a:gd name="connsiteX2" fmla="*/ 2226070 w 2339317"/>
              <a:gd name="connsiteY2" fmla="*/ 926025 h 1029710"/>
              <a:gd name="connsiteX3" fmla="*/ 1973990 w 2339317"/>
              <a:gd name="connsiteY3" fmla="*/ 213773 h 1029710"/>
              <a:gd name="connsiteX4" fmla="*/ 163095 w 2339317"/>
              <a:gd name="connsiteY4" fmla="*/ 212347 h 1029710"/>
              <a:gd name="connsiteX0" fmla="*/ 163095 w 2339317"/>
              <a:gd name="connsiteY0" fmla="*/ 212347 h 1029710"/>
              <a:gd name="connsiteX1" fmla="*/ 174246 w 2339317"/>
              <a:gd name="connsiteY1" fmla="*/ 926025 h 1029710"/>
              <a:gd name="connsiteX2" fmla="*/ 2226070 w 2339317"/>
              <a:gd name="connsiteY2" fmla="*/ 926025 h 1029710"/>
              <a:gd name="connsiteX3" fmla="*/ 1973990 w 2339317"/>
              <a:gd name="connsiteY3" fmla="*/ 213773 h 1029710"/>
              <a:gd name="connsiteX4" fmla="*/ 163095 w 2339317"/>
              <a:gd name="connsiteY4" fmla="*/ 212347 h 1029710"/>
              <a:gd name="connsiteX0" fmla="*/ 163095 w 2339317"/>
              <a:gd name="connsiteY0" fmla="*/ 140340 h 957703"/>
              <a:gd name="connsiteX1" fmla="*/ 174246 w 2339317"/>
              <a:gd name="connsiteY1" fmla="*/ 854018 h 957703"/>
              <a:gd name="connsiteX2" fmla="*/ 2226070 w 2339317"/>
              <a:gd name="connsiteY2" fmla="*/ 854018 h 957703"/>
              <a:gd name="connsiteX3" fmla="*/ 1685958 w 2339317"/>
              <a:gd name="connsiteY3" fmla="*/ 213773 h 957703"/>
              <a:gd name="connsiteX4" fmla="*/ 163095 w 2339317"/>
              <a:gd name="connsiteY4" fmla="*/ 140340 h 957703"/>
              <a:gd name="connsiteX0" fmla="*/ 163095 w 2339317"/>
              <a:gd name="connsiteY0" fmla="*/ 212348 h 1029711"/>
              <a:gd name="connsiteX1" fmla="*/ 174246 w 2339317"/>
              <a:gd name="connsiteY1" fmla="*/ 926026 h 1029711"/>
              <a:gd name="connsiteX2" fmla="*/ 2226070 w 2339317"/>
              <a:gd name="connsiteY2" fmla="*/ 926026 h 1029711"/>
              <a:gd name="connsiteX3" fmla="*/ 1829974 w 2339317"/>
              <a:gd name="connsiteY3" fmla="*/ 213773 h 1029711"/>
              <a:gd name="connsiteX4" fmla="*/ 163095 w 2339317"/>
              <a:gd name="connsiteY4" fmla="*/ 212348 h 102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317" h="1029711">
                <a:moveTo>
                  <a:pt x="163095" y="212348"/>
                </a:moveTo>
                <a:cubicBezTo>
                  <a:pt x="0" y="466968"/>
                  <a:pt x="26019" y="767616"/>
                  <a:pt x="174246" y="926026"/>
                </a:cubicBezTo>
                <a:cubicBezTo>
                  <a:pt x="250075" y="1029711"/>
                  <a:pt x="2137047" y="1018560"/>
                  <a:pt x="2226070" y="926026"/>
                </a:cubicBezTo>
                <a:cubicBezTo>
                  <a:pt x="2339317" y="712336"/>
                  <a:pt x="2149829" y="473967"/>
                  <a:pt x="1829974" y="213773"/>
                </a:cubicBezTo>
                <a:cubicBezTo>
                  <a:pt x="1206994" y="0"/>
                  <a:pt x="391841" y="133340"/>
                  <a:pt x="163095" y="212348"/>
                </a:cubicBezTo>
                <a:close/>
              </a:path>
            </a:pathLst>
          </a:custGeom>
          <a:solidFill>
            <a:srgbClr val="FFFFCC"/>
          </a:solidFill>
          <a:ln w="19050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  <a:tabLst>
                <a:tab pos="1349375" algn="l"/>
              </a:tabLst>
            </a:pPr>
            <a:r>
              <a:rPr lang="en-NZ" sz="2000" b="1" dirty="0" smtClean="0"/>
              <a:t>input</a:t>
            </a:r>
            <a:r>
              <a:rPr lang="en-NZ" sz="2000" dirty="0" smtClean="0"/>
              <a:t>: 	set of polygons</a:t>
            </a:r>
          </a:p>
          <a:p>
            <a:pPr lvl="1">
              <a:buNone/>
              <a:tabLst>
                <a:tab pos="1349375" algn="l"/>
              </a:tabLst>
            </a:pPr>
            <a:r>
              <a:rPr lang="en-NZ" sz="2000" dirty="0" smtClean="0"/>
              <a:t>		viewing direction</a:t>
            </a:r>
          </a:p>
          <a:p>
            <a:pPr lvl="1">
              <a:buNone/>
              <a:tabLst>
                <a:tab pos="1349375" algn="l"/>
              </a:tabLst>
            </a:pPr>
            <a:r>
              <a:rPr lang="en-NZ" sz="2000" dirty="0" smtClean="0"/>
              <a:t>		direction of light source(s)</a:t>
            </a:r>
          </a:p>
          <a:p>
            <a:pPr lvl="1">
              <a:buNone/>
              <a:tabLst>
                <a:tab pos="1349375" algn="l"/>
              </a:tabLst>
            </a:pPr>
            <a:r>
              <a:rPr lang="en-NZ" sz="2000" dirty="0" smtClean="0"/>
              <a:t>		size of window.</a:t>
            </a:r>
          </a:p>
          <a:p>
            <a:pPr lvl="1">
              <a:buNone/>
              <a:tabLst>
                <a:tab pos="1349375" algn="l"/>
              </a:tabLst>
            </a:pPr>
            <a:r>
              <a:rPr lang="en-NZ" sz="2000" b="1" dirty="0" smtClean="0"/>
              <a:t>output</a:t>
            </a:r>
            <a:r>
              <a:rPr lang="en-NZ" sz="2000" dirty="0" smtClean="0"/>
              <a:t>: 	an image</a:t>
            </a:r>
          </a:p>
          <a:p>
            <a:pPr lvl="1">
              <a:buNone/>
              <a:tabLst>
                <a:tab pos="1349375" algn="l"/>
              </a:tabLst>
            </a:pPr>
            <a:r>
              <a:rPr lang="en-US" sz="2000" b="1" dirty="0" smtClean="0"/>
              <a:t>Actions</a:t>
            </a:r>
          </a:p>
          <a:p>
            <a:pPr lvl="2">
              <a:tabLst>
                <a:tab pos="1349375" algn="l"/>
              </a:tabLst>
            </a:pPr>
            <a:r>
              <a:rPr lang="en-US" sz="2000" dirty="0" smtClean="0"/>
              <a:t>rotate polygons and light source so viewing along z axis</a:t>
            </a:r>
          </a:p>
          <a:p>
            <a:pPr lvl="2">
              <a:buFont typeface="Arial" pitchFamily="34" charset="0"/>
              <a:buChar char="•"/>
              <a:tabLst>
                <a:tab pos="1349375" algn="l"/>
              </a:tabLst>
            </a:pPr>
            <a:r>
              <a:rPr lang="en-US" sz="2000" dirty="0" smtClean="0"/>
              <a:t>translate &amp; scale to fit window / clip polygons out of view</a:t>
            </a:r>
            <a:endParaRPr lang="en-NZ" sz="2000" dirty="0" smtClean="0"/>
          </a:p>
          <a:p>
            <a:pPr lvl="2">
              <a:buFont typeface="Arial" pitchFamily="34" charset="0"/>
              <a:buChar char="•"/>
              <a:tabLst>
                <a:tab pos="1349375" algn="l"/>
              </a:tabLst>
            </a:pPr>
            <a:r>
              <a:rPr lang="en-US" sz="2000" dirty="0" smtClean="0"/>
              <a:t>remove any polygons facing away from viewer (</a:t>
            </a:r>
            <a:r>
              <a:rPr lang="en-US" sz="2000" dirty="0" err="1" smtClean="0"/>
              <a:t>normal</a:t>
            </a:r>
            <a:r>
              <a:rPr lang="en-US" sz="2000" baseline="-25000" dirty="0" err="1" smtClean="0"/>
              <a:t>z</a:t>
            </a:r>
            <a:r>
              <a:rPr lang="en-US" sz="2000" dirty="0" smtClean="0"/>
              <a:t>&gt; 0)</a:t>
            </a:r>
          </a:p>
          <a:p>
            <a:pPr lvl="2">
              <a:buFont typeface="Arial" pitchFamily="34" charset="0"/>
              <a:buChar char="•"/>
              <a:tabLst>
                <a:tab pos="1349375" algn="l"/>
              </a:tabLst>
            </a:pPr>
            <a:r>
              <a:rPr lang="en-US" sz="2000" dirty="0" smtClean="0"/>
              <a:t>for each polygon</a:t>
            </a:r>
          </a:p>
          <a:p>
            <a:pPr lvl="3">
              <a:buFont typeface="Arial" pitchFamily="34" charset="0"/>
              <a:buChar char="•"/>
              <a:tabLst>
                <a:tab pos="1349375" algn="l"/>
              </a:tabLst>
            </a:pPr>
            <a:r>
              <a:rPr lang="en-US" sz="2000" dirty="0" smtClean="0"/>
              <a:t>compute shading </a:t>
            </a:r>
          </a:p>
          <a:p>
            <a:pPr lvl="3">
              <a:buFont typeface="Arial" pitchFamily="34" charset="0"/>
              <a:buChar char="•"/>
              <a:tabLst>
                <a:tab pos="1349375" algn="l"/>
              </a:tabLst>
            </a:pPr>
            <a:r>
              <a:rPr lang="en-US" sz="2000" dirty="0" smtClean="0"/>
              <a:t>work out which image pixels it will affect </a:t>
            </a:r>
          </a:p>
          <a:p>
            <a:pPr lvl="3">
              <a:buFont typeface="Arial" pitchFamily="34" charset="0"/>
              <a:buChar char="•"/>
              <a:tabLst>
                <a:tab pos="1349375" algn="l"/>
              </a:tabLst>
            </a:pPr>
            <a:r>
              <a:rPr lang="en-US" sz="2000" dirty="0" smtClean="0"/>
              <a:t>for each pixel write shading and depth to z-buffer</a:t>
            </a:r>
            <a:br>
              <a:rPr lang="en-US" sz="2000" dirty="0" smtClean="0"/>
            </a:br>
            <a:r>
              <a:rPr lang="en-US" sz="2000" dirty="0" smtClean="0"/>
              <a:t>(retains only the shading of the closest surface) </a:t>
            </a:r>
          </a:p>
          <a:p>
            <a:pPr lvl="2">
              <a:buFont typeface="Arial" pitchFamily="34" charset="0"/>
              <a:buChar char="•"/>
              <a:tabLst>
                <a:tab pos="1349375" algn="l"/>
              </a:tabLst>
            </a:pPr>
            <a:r>
              <a:rPr lang="en-US" sz="2000" dirty="0" smtClean="0"/>
              <a:t>convert z-buffer to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Simple Z-buffer Rendering Pipeline</a:t>
            </a:r>
            <a:endParaRPr lang="en-NZ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4788024" y="3743884"/>
            <a:ext cx="2952328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26" name="Group 25"/>
          <p:cNvGrpSpPr/>
          <p:nvPr/>
        </p:nvGrpSpPr>
        <p:grpSpPr>
          <a:xfrm>
            <a:off x="467544" y="3443288"/>
            <a:ext cx="273744" cy="432048"/>
            <a:chOff x="467544" y="3227264"/>
            <a:chExt cx="273744" cy="432048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467544" y="3429000"/>
              <a:ext cx="72008" cy="216024"/>
            </a:xfrm>
            <a:prstGeom prst="line">
              <a:avLst/>
            </a:prstGeom>
            <a:solidFill>
              <a:schemeClr val="bg1"/>
            </a:solidFill>
            <a:ln w="76200" cap="flat" cmpd="sng" algn="ctr">
              <a:solidFill>
                <a:srgbClr val="02EC18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V="1">
              <a:off x="525264" y="3227264"/>
              <a:ext cx="216024" cy="432048"/>
            </a:xfrm>
            <a:prstGeom prst="line">
              <a:avLst/>
            </a:prstGeom>
            <a:solidFill>
              <a:schemeClr val="bg1"/>
            </a:solidFill>
            <a:ln w="76200" cap="flat" cmpd="sng" algn="ctr">
              <a:solidFill>
                <a:srgbClr val="02EC18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481832" y="4581128"/>
            <a:ext cx="273744" cy="432048"/>
            <a:chOff x="467544" y="3227264"/>
            <a:chExt cx="273744" cy="432048"/>
          </a:xfrm>
        </p:grpSpPr>
        <p:cxnSp>
          <p:nvCxnSpPr>
            <p:cNvPr id="35" name="Straight Connector 34"/>
            <p:cNvCxnSpPr/>
            <p:nvPr/>
          </p:nvCxnSpPr>
          <p:spPr bwMode="auto">
            <a:xfrm>
              <a:off x="467544" y="3429000"/>
              <a:ext cx="72008" cy="216024"/>
            </a:xfrm>
            <a:prstGeom prst="line">
              <a:avLst/>
            </a:prstGeom>
            <a:solidFill>
              <a:schemeClr val="bg1"/>
            </a:solidFill>
            <a:ln w="76200" cap="flat" cmpd="sng" algn="ctr">
              <a:solidFill>
                <a:srgbClr val="02EC18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V="1">
              <a:off x="525264" y="3227264"/>
              <a:ext cx="216024" cy="432048"/>
            </a:xfrm>
            <a:prstGeom prst="line">
              <a:avLst/>
            </a:prstGeom>
            <a:solidFill>
              <a:schemeClr val="bg1"/>
            </a:solidFill>
            <a:ln w="76200" cap="flat" cmpd="sng" algn="ctr">
              <a:solidFill>
                <a:srgbClr val="02EC18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4716810" y="1030381"/>
            <a:ext cx="3874040" cy="1234616"/>
            <a:chOff x="4716810" y="1030381"/>
            <a:chExt cx="3874040" cy="1234616"/>
          </a:xfrm>
        </p:grpSpPr>
        <p:sp>
          <p:nvSpPr>
            <p:cNvPr id="16" name="TextBox 15"/>
            <p:cNvSpPr txBox="1"/>
            <p:nvPr/>
          </p:nvSpPr>
          <p:spPr>
            <a:xfrm>
              <a:off x="7037852" y="11651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NZ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4997249" y="1486841"/>
              <a:ext cx="1152128" cy="13414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5842890" y="128911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NZ" dirty="0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V="1">
              <a:off x="5002325" y="1099370"/>
              <a:ext cx="361763" cy="37508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045989" y="103038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NZ" dirty="0"/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003119" y="1483539"/>
              <a:ext cx="6005" cy="78145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716810" y="188614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NZ" dirty="0"/>
            </a:p>
          </p:txBody>
        </p:sp>
        <p:sp>
          <p:nvSpPr>
            <p:cNvPr id="25" name="Isosceles Triangle 24"/>
            <p:cNvSpPr/>
            <p:nvPr/>
          </p:nvSpPr>
          <p:spPr bwMode="auto">
            <a:xfrm rot="21014522">
              <a:off x="5220072" y="1333109"/>
              <a:ext cx="576064" cy="667021"/>
            </a:xfrm>
            <a:prstGeom prst="triangle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isometricOffAxis1Top">
                <a:rot lat="21000000" lon="18392745" rev="3458552"/>
              </a:camera>
              <a:lightRig rig="threePt" dir="t"/>
            </a:scene3d>
            <a:sp3d prstMaterial="dkEdge">
              <a:bevelT h="406400" prst="angle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rot="16200000" flipH="1">
              <a:off x="7829671" y="738077"/>
              <a:ext cx="1278" cy="114342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8316416" y="12371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NZ" dirty="0"/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flipV="1">
              <a:off x="7258598" y="1311995"/>
              <a:ext cx="0" cy="78523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6948264" y="1825079"/>
              <a:ext cx="226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NZ" dirty="0"/>
            </a:p>
          </p:txBody>
        </p:sp>
        <p:sp>
          <p:nvSpPr>
            <p:cNvPr id="31" name="Isosceles Triangle 30"/>
            <p:cNvSpPr/>
            <p:nvPr/>
          </p:nvSpPr>
          <p:spPr bwMode="auto">
            <a:xfrm rot="20600881">
              <a:off x="7524328" y="1189093"/>
              <a:ext cx="576064" cy="667021"/>
            </a:xfrm>
            <a:prstGeom prst="triangle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isometricOffAxis1Top">
                <a:rot lat="20132924" lon="16734110" rev="3962589"/>
              </a:camera>
              <a:lightRig rig="threePt" dir="t"/>
            </a:scene3d>
            <a:sp3d prstMaterial="dkEdge">
              <a:bevelT h="406400" prst="angle"/>
            </a:sp3d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7544" y="3933056"/>
            <a:ext cx="273744" cy="432048"/>
            <a:chOff x="467544" y="3227264"/>
            <a:chExt cx="273744" cy="432048"/>
          </a:xfrm>
        </p:grpSpPr>
        <p:cxnSp>
          <p:nvCxnSpPr>
            <p:cNvPr id="33" name="Straight Connector 32"/>
            <p:cNvCxnSpPr/>
            <p:nvPr/>
          </p:nvCxnSpPr>
          <p:spPr bwMode="auto">
            <a:xfrm>
              <a:off x="467544" y="3429000"/>
              <a:ext cx="72008" cy="216024"/>
            </a:xfrm>
            <a:prstGeom prst="line">
              <a:avLst/>
            </a:prstGeom>
            <a:solidFill>
              <a:schemeClr val="bg1"/>
            </a:solidFill>
            <a:ln w="76200" cap="flat" cmpd="sng" algn="ctr">
              <a:solidFill>
                <a:srgbClr val="02EC18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525264" y="3227264"/>
              <a:ext cx="216024" cy="432048"/>
            </a:xfrm>
            <a:prstGeom prst="line">
              <a:avLst/>
            </a:prstGeom>
            <a:solidFill>
              <a:schemeClr val="bg1"/>
            </a:solidFill>
            <a:ln w="76200" cap="flat" cmpd="sng" algn="ctr">
              <a:solidFill>
                <a:srgbClr val="02EC18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4088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Projecting onto the image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View along the z axis – project to the x-y plane</a:t>
            </a:r>
          </a:p>
          <a:p>
            <a:r>
              <a:rPr lang="en-NZ" sz="2000" dirty="0" smtClean="0"/>
              <a:t>Find all the pixels covered by the polygon</a:t>
            </a:r>
          </a:p>
          <a:p>
            <a:r>
              <a:rPr lang="en-NZ" sz="2000" dirty="0" smtClean="0"/>
              <a:t>Put the shading value of the polygon into the image. </a:t>
            </a:r>
            <a:endParaRPr lang="en-NZ" sz="20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835696" y="4669105"/>
            <a:ext cx="3600400" cy="152813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5436096" y="3140968"/>
            <a:ext cx="1728192" cy="305627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1835696" y="3140968"/>
            <a:ext cx="5328592" cy="152813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stCxn id="28" idx="6"/>
            <a:endCxn id="21" idx="0"/>
          </p:cNvCxnSpPr>
          <p:nvPr/>
        </p:nvCxnSpPr>
        <p:spPr bwMode="auto">
          <a:xfrm>
            <a:off x="1043608" y="2348880"/>
            <a:ext cx="1148" cy="384836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Straight Connector 18"/>
          <p:cNvCxnSpPr>
            <a:stCxn id="28" idx="6"/>
            <a:endCxn id="20" idx="1"/>
          </p:cNvCxnSpPr>
          <p:nvPr/>
        </p:nvCxnSpPr>
        <p:spPr bwMode="auto">
          <a:xfrm>
            <a:off x="1043608" y="2348880"/>
            <a:ext cx="703191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075518" y="21488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x</a:t>
            </a:r>
            <a:endParaRPr lang="en-NZ" sz="20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888303" y="619724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y</a:t>
            </a:r>
            <a:endParaRPr lang="en-NZ" sz="2000" baseline="-25000" dirty="0"/>
          </a:p>
        </p:txBody>
      </p:sp>
      <p:sp>
        <p:nvSpPr>
          <p:cNvPr id="28" name="Oval 27"/>
          <p:cNvSpPr/>
          <p:nvPr/>
        </p:nvSpPr>
        <p:spPr bwMode="auto">
          <a:xfrm>
            <a:off x="899592" y="2132856"/>
            <a:ext cx="144016" cy="432048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74" name="Isosceles Triangle 73"/>
          <p:cNvSpPr/>
          <p:nvPr/>
        </p:nvSpPr>
        <p:spPr bwMode="auto">
          <a:xfrm rot="2730759">
            <a:off x="2458636" y="2256934"/>
            <a:ext cx="2759704" cy="1768067"/>
          </a:xfrm>
          <a:prstGeom prst="triangle">
            <a:avLst>
              <a:gd name="adj" fmla="val 7897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1138757" y="2348880"/>
            <a:ext cx="6745611" cy="4136099"/>
            <a:chOff x="251520" y="2780928"/>
            <a:chExt cx="6480720" cy="3848362"/>
          </a:xfrm>
        </p:grpSpPr>
        <p:grpSp>
          <p:nvGrpSpPr>
            <p:cNvPr id="30" name="Group 29"/>
            <p:cNvGrpSpPr/>
            <p:nvPr/>
          </p:nvGrpSpPr>
          <p:grpSpPr>
            <a:xfrm>
              <a:off x="467544" y="2780928"/>
              <a:ext cx="6049820" cy="3848362"/>
              <a:chOff x="837725" y="2492896"/>
              <a:chExt cx="6049820" cy="3848362"/>
            </a:xfrm>
          </p:grpSpPr>
          <p:cxnSp>
            <p:nvCxnSpPr>
              <p:cNvPr id="64" name="Straight Connector 63"/>
              <p:cNvCxnSpPr/>
              <p:nvPr/>
            </p:nvCxnSpPr>
            <p:spPr bwMode="auto">
              <a:xfrm>
                <a:off x="6022301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837725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1125757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 bwMode="auto">
              <a:xfrm>
                <a:off x="1413789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1701821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1989853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2277885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2565917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2853949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3141981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3430013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3718045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4006077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4294109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4582141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>
                <a:off x="4870173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5158205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 bwMode="auto">
              <a:xfrm>
                <a:off x="5446237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5734269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 bwMode="auto">
              <a:xfrm>
                <a:off x="6310333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>
                <a:off x="6598365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 bwMode="auto">
              <a:xfrm>
                <a:off x="6886397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" name="Group 30"/>
            <p:cNvGrpSpPr/>
            <p:nvPr/>
          </p:nvGrpSpPr>
          <p:grpSpPr>
            <a:xfrm>
              <a:off x="251520" y="3068960"/>
              <a:ext cx="6480720" cy="3456384"/>
              <a:chOff x="1043608" y="2636912"/>
              <a:chExt cx="7031910" cy="3456384"/>
            </a:xfrm>
          </p:grpSpPr>
          <p:cxnSp>
            <p:nvCxnSpPr>
              <p:cNvPr id="32" name="Straight Connector 31"/>
              <p:cNvCxnSpPr/>
              <p:nvPr/>
            </p:nvCxnSpPr>
            <p:spPr bwMode="auto">
              <a:xfrm>
                <a:off x="1043608" y="2636912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1043608" y="2924944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1043608" y="3212976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1043608" y="3501008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1043608" y="3789040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1043608" y="4077072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1043608" y="4365104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1043608" y="4653136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1043608" y="4941168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1043608" y="5229200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1043608" y="5517232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1043608" y="5805264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>
                <a:off x="1043608" y="6093296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3" name="Rounded Rectangular Callout 72"/>
          <p:cNvSpPr/>
          <p:nvPr/>
        </p:nvSpPr>
        <p:spPr bwMode="auto">
          <a:xfrm>
            <a:off x="5076055" y="3587150"/>
            <a:ext cx="3155915" cy="921969"/>
          </a:xfrm>
          <a:prstGeom prst="wedgeRoundRectCallout">
            <a:avLst>
              <a:gd name="adj1" fmla="val -58936"/>
              <a:gd name="adj2" fmla="val -91024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 smtClean="0"/>
              <a:t>What if another polygon is in front?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2228" y="4109010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x</a:t>
            </a:r>
            <a:r>
              <a:rPr lang="en-NZ" sz="2000" baseline="-25000" dirty="0"/>
              <a:t>1</a:t>
            </a:r>
            <a:r>
              <a:rPr lang="en-NZ" sz="2000" dirty="0" smtClean="0"/>
              <a:t> y</a:t>
            </a:r>
            <a:r>
              <a:rPr lang="en-NZ" sz="2000" baseline="-25000" dirty="0"/>
              <a:t>1</a:t>
            </a:r>
            <a:r>
              <a:rPr lang="en-NZ" sz="2000" dirty="0" smtClean="0"/>
              <a:t> z</a:t>
            </a:r>
            <a:r>
              <a:rPr lang="en-NZ" sz="2000" baseline="-25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6096" y="6125234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x</a:t>
            </a:r>
            <a:r>
              <a:rPr lang="en-NZ" sz="2000" baseline="-25000" dirty="0"/>
              <a:t>2</a:t>
            </a:r>
            <a:r>
              <a:rPr lang="en-NZ" sz="2000" dirty="0" smtClean="0"/>
              <a:t> y</a:t>
            </a:r>
            <a:r>
              <a:rPr lang="en-NZ" sz="2000" baseline="-25000" dirty="0" smtClean="0"/>
              <a:t>2</a:t>
            </a:r>
            <a:r>
              <a:rPr lang="en-NZ" sz="2000" dirty="0" smtClean="0"/>
              <a:t> </a:t>
            </a:r>
            <a:r>
              <a:rPr lang="en-NZ" sz="2000" dirty="0"/>
              <a:t>z</a:t>
            </a:r>
            <a:r>
              <a:rPr lang="en-NZ" sz="2000" baseline="-25000" dirty="0" smtClean="0"/>
              <a:t>2</a:t>
            </a:r>
            <a:endParaRPr lang="en-NZ" sz="20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164288" y="2868902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x</a:t>
            </a:r>
            <a:r>
              <a:rPr lang="en-NZ" sz="2000" baseline="-25000" dirty="0" smtClean="0"/>
              <a:t>3</a:t>
            </a:r>
            <a:r>
              <a:rPr lang="en-NZ" sz="2000" dirty="0" smtClean="0"/>
              <a:t> y</a:t>
            </a:r>
            <a:r>
              <a:rPr lang="en-NZ" sz="2000" baseline="-25000" dirty="0"/>
              <a:t>3</a:t>
            </a:r>
            <a:r>
              <a:rPr lang="en-NZ" sz="2000" dirty="0" smtClean="0"/>
              <a:t> z</a:t>
            </a:r>
            <a:r>
              <a:rPr lang="en-NZ" sz="2000" baseline="-25000" dirty="0"/>
              <a:t>3</a:t>
            </a: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5580112" y="4667271"/>
            <a:ext cx="3470768" cy="1396422"/>
          </a:xfrm>
          <a:prstGeom prst="wedgeRoundRectCallout">
            <a:avLst>
              <a:gd name="adj1" fmla="val -18848"/>
              <a:gd name="adj2" fmla="val -50266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 smtClean="0"/>
              <a:t>Need to keep only the closest pixels (small z)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⇒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2000" dirty="0" smtClean="0">
                <a:latin typeface="Arial Unicode MS"/>
                <a:ea typeface="Arial Unicode MS"/>
                <a:cs typeface="Arial Unicode MS"/>
              </a:rPr>
              <a:t>work out z value of each pixel</a:t>
            </a: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193795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3" grpId="0" animBg="1"/>
      <p:bldP spid="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Z-buffer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 smtClean="0"/>
              <a:t>2D array of </a:t>
            </a:r>
          </a:p>
          <a:p>
            <a:pPr lvl="1"/>
            <a:r>
              <a:rPr lang="en-NZ" sz="2400" dirty="0" smtClean="0"/>
              <a:t>pixel value   (shading)</a:t>
            </a:r>
          </a:p>
          <a:p>
            <a:pPr lvl="1"/>
            <a:r>
              <a:rPr lang="en-NZ" sz="2400" dirty="0" smtClean="0"/>
              <a:t> z value        (depth of pixel) </a:t>
            </a:r>
            <a:r>
              <a:rPr lang="en-US" sz="2400" dirty="0" smtClean="0"/>
              <a:t> </a:t>
            </a:r>
            <a:endParaRPr lang="en-NZ" sz="2400" dirty="0" smtClean="0"/>
          </a:p>
          <a:p>
            <a:pPr lvl="1">
              <a:spcBef>
                <a:spcPts val="1800"/>
              </a:spcBef>
            </a:pPr>
            <a:endParaRPr lang="en-US" sz="2400" dirty="0" smtClean="0"/>
          </a:p>
          <a:p>
            <a:pPr>
              <a:spcBef>
                <a:spcPts val="1800"/>
              </a:spcBef>
            </a:pPr>
            <a:r>
              <a:rPr lang="en-US" sz="2400" dirty="0" smtClean="0"/>
              <a:t>Only copy shading value for a pixel into z-buffer if it is closer than</a:t>
            </a:r>
            <a:r>
              <a:rPr lang="en-NZ" sz="2400" dirty="0" smtClean="0"/>
              <a:t> current value.</a:t>
            </a:r>
          </a:p>
          <a:p>
            <a:pPr marL="446088" lvl="1" indent="0">
              <a:spcBef>
                <a:spcPts val="600"/>
              </a:spcBef>
              <a:buNone/>
            </a:pPr>
            <a:r>
              <a:rPr lang="en-US" sz="2000" dirty="0" smtClean="0">
                <a:latin typeface="Arial Unicode MS"/>
                <a:ea typeface="Arial Unicode MS"/>
                <a:cs typeface="Arial Unicode MS"/>
              </a:rPr>
              <a:t>⇒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400" dirty="0" smtClean="0"/>
              <a:t>hidden parts of image automatically disappear</a:t>
            </a:r>
          </a:p>
          <a:p>
            <a:pPr lvl="1">
              <a:spcBef>
                <a:spcPts val="2400"/>
              </a:spcBef>
              <a:buNone/>
            </a:pPr>
            <a:r>
              <a:rPr lang="en-US" sz="2400" b="1" dirty="0" smtClean="0"/>
              <a:t>for each</a:t>
            </a:r>
            <a:r>
              <a:rPr lang="en-US" sz="2400" dirty="0" smtClean="0"/>
              <a:t> polygon:</a:t>
            </a:r>
          </a:p>
          <a:p>
            <a:pPr lvl="2">
              <a:spcBef>
                <a:spcPts val="600"/>
              </a:spcBef>
              <a:buNone/>
            </a:pPr>
            <a:r>
              <a:rPr lang="en-US" sz="2400" b="1" dirty="0" smtClean="0"/>
              <a:t>for</a:t>
            </a:r>
            <a:r>
              <a:rPr lang="en-US" sz="2400" dirty="0" smtClean="0"/>
              <a:t> </a:t>
            </a:r>
            <a:r>
              <a:rPr lang="en-US" sz="2400" b="1" dirty="0" smtClean="0"/>
              <a:t>each</a:t>
            </a:r>
            <a:r>
              <a:rPr lang="en-US" sz="2400" dirty="0" smtClean="0"/>
              <a:t> pixel on polygon</a:t>
            </a:r>
          </a:p>
          <a:p>
            <a:pPr lvl="3">
              <a:spcBef>
                <a:spcPts val="600"/>
              </a:spcBef>
              <a:buNone/>
            </a:pPr>
            <a:r>
              <a:rPr lang="en-US" sz="2400" dirty="0" smtClean="0"/>
              <a:t>compute its z value</a:t>
            </a:r>
          </a:p>
          <a:p>
            <a:pPr lvl="3"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insert shading value into z-buffer if z less than current entry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220072" y="1124744"/>
            <a:ext cx="360040" cy="216024"/>
            <a:chOff x="5652120" y="1700808"/>
            <a:chExt cx="360040" cy="216024"/>
          </a:xfrm>
        </p:grpSpPr>
        <p:sp>
          <p:nvSpPr>
            <p:cNvPr id="4" name="Rectangle 3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81" name="Group 180"/>
          <p:cNvGrpSpPr/>
          <p:nvPr/>
        </p:nvGrpSpPr>
        <p:grpSpPr>
          <a:xfrm>
            <a:off x="5220072" y="1340768"/>
            <a:ext cx="360040" cy="216024"/>
            <a:chOff x="5652120" y="1700808"/>
            <a:chExt cx="360040" cy="216024"/>
          </a:xfrm>
        </p:grpSpPr>
        <p:sp>
          <p:nvSpPr>
            <p:cNvPr id="182" name="Rectangle 181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83" name="Straight Connector 182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84" name="Group 183"/>
          <p:cNvGrpSpPr/>
          <p:nvPr/>
        </p:nvGrpSpPr>
        <p:grpSpPr>
          <a:xfrm>
            <a:off x="5220072" y="1556792"/>
            <a:ext cx="360040" cy="216024"/>
            <a:chOff x="5652120" y="1700808"/>
            <a:chExt cx="360040" cy="216024"/>
          </a:xfrm>
        </p:grpSpPr>
        <p:sp>
          <p:nvSpPr>
            <p:cNvPr id="185" name="Rectangle 184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86" name="Straight Connector 185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87" name="Group 186"/>
          <p:cNvGrpSpPr/>
          <p:nvPr/>
        </p:nvGrpSpPr>
        <p:grpSpPr>
          <a:xfrm>
            <a:off x="5220072" y="1772816"/>
            <a:ext cx="360040" cy="216024"/>
            <a:chOff x="5652120" y="1700808"/>
            <a:chExt cx="360040" cy="216024"/>
          </a:xfrm>
        </p:grpSpPr>
        <p:sp>
          <p:nvSpPr>
            <p:cNvPr id="188" name="Rectangle 187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89" name="Straight Connector 188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90" name="Group 189"/>
          <p:cNvGrpSpPr/>
          <p:nvPr/>
        </p:nvGrpSpPr>
        <p:grpSpPr>
          <a:xfrm>
            <a:off x="5220072" y="1988840"/>
            <a:ext cx="360040" cy="216024"/>
            <a:chOff x="5652120" y="1700808"/>
            <a:chExt cx="360040" cy="216024"/>
          </a:xfrm>
        </p:grpSpPr>
        <p:sp>
          <p:nvSpPr>
            <p:cNvPr id="191" name="Rectangle 190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92" name="Straight Connector 191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93" name="Group 192"/>
          <p:cNvGrpSpPr/>
          <p:nvPr/>
        </p:nvGrpSpPr>
        <p:grpSpPr>
          <a:xfrm>
            <a:off x="5220072" y="2204864"/>
            <a:ext cx="360040" cy="216024"/>
            <a:chOff x="5652120" y="1700808"/>
            <a:chExt cx="360040" cy="216024"/>
          </a:xfrm>
        </p:grpSpPr>
        <p:sp>
          <p:nvSpPr>
            <p:cNvPr id="194" name="Rectangle 193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95" name="Straight Connector 194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96" name="Group 195"/>
          <p:cNvGrpSpPr/>
          <p:nvPr/>
        </p:nvGrpSpPr>
        <p:grpSpPr>
          <a:xfrm>
            <a:off x="5220072" y="2420888"/>
            <a:ext cx="360040" cy="216024"/>
            <a:chOff x="5652120" y="1700808"/>
            <a:chExt cx="360040" cy="216024"/>
          </a:xfrm>
        </p:grpSpPr>
        <p:sp>
          <p:nvSpPr>
            <p:cNvPr id="197" name="Rectangle 196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198" name="Straight Connector 197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99" name="Group 198"/>
          <p:cNvGrpSpPr/>
          <p:nvPr/>
        </p:nvGrpSpPr>
        <p:grpSpPr>
          <a:xfrm>
            <a:off x="5580112" y="1124744"/>
            <a:ext cx="360040" cy="216024"/>
            <a:chOff x="5652120" y="1700808"/>
            <a:chExt cx="360040" cy="216024"/>
          </a:xfrm>
        </p:grpSpPr>
        <p:sp>
          <p:nvSpPr>
            <p:cNvPr id="200" name="Rectangle 199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01" name="Straight Connector 200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2" name="Group 201"/>
          <p:cNvGrpSpPr/>
          <p:nvPr/>
        </p:nvGrpSpPr>
        <p:grpSpPr>
          <a:xfrm>
            <a:off x="5580112" y="1340768"/>
            <a:ext cx="360040" cy="216024"/>
            <a:chOff x="5652120" y="1700808"/>
            <a:chExt cx="360040" cy="216024"/>
          </a:xfrm>
        </p:grpSpPr>
        <p:sp>
          <p:nvSpPr>
            <p:cNvPr id="203" name="Rectangle 202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04" name="Straight Connector 203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5" name="Group 204"/>
          <p:cNvGrpSpPr/>
          <p:nvPr/>
        </p:nvGrpSpPr>
        <p:grpSpPr>
          <a:xfrm>
            <a:off x="5580112" y="1556792"/>
            <a:ext cx="360040" cy="216024"/>
            <a:chOff x="5652120" y="1700808"/>
            <a:chExt cx="360040" cy="216024"/>
          </a:xfrm>
        </p:grpSpPr>
        <p:sp>
          <p:nvSpPr>
            <p:cNvPr id="206" name="Rectangle 205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07" name="Straight Connector 206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8" name="Group 207"/>
          <p:cNvGrpSpPr/>
          <p:nvPr/>
        </p:nvGrpSpPr>
        <p:grpSpPr>
          <a:xfrm>
            <a:off x="5580112" y="1772816"/>
            <a:ext cx="360040" cy="216024"/>
            <a:chOff x="5652120" y="1700808"/>
            <a:chExt cx="360040" cy="216024"/>
          </a:xfrm>
        </p:grpSpPr>
        <p:sp>
          <p:nvSpPr>
            <p:cNvPr id="209" name="Rectangle 208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10" name="Straight Connector 209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1" name="Group 210"/>
          <p:cNvGrpSpPr/>
          <p:nvPr/>
        </p:nvGrpSpPr>
        <p:grpSpPr>
          <a:xfrm>
            <a:off x="5580112" y="1988840"/>
            <a:ext cx="360040" cy="216024"/>
            <a:chOff x="5652120" y="1700808"/>
            <a:chExt cx="360040" cy="216024"/>
          </a:xfrm>
        </p:grpSpPr>
        <p:sp>
          <p:nvSpPr>
            <p:cNvPr id="212" name="Rectangle 211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13" name="Straight Connector 212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4" name="Group 213"/>
          <p:cNvGrpSpPr/>
          <p:nvPr/>
        </p:nvGrpSpPr>
        <p:grpSpPr>
          <a:xfrm>
            <a:off x="5580112" y="2204864"/>
            <a:ext cx="360040" cy="216024"/>
            <a:chOff x="5652120" y="1700808"/>
            <a:chExt cx="360040" cy="216024"/>
          </a:xfrm>
        </p:grpSpPr>
        <p:sp>
          <p:nvSpPr>
            <p:cNvPr id="215" name="Rectangle 214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16" name="Straight Connector 215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7" name="Group 216"/>
          <p:cNvGrpSpPr/>
          <p:nvPr/>
        </p:nvGrpSpPr>
        <p:grpSpPr>
          <a:xfrm>
            <a:off x="5580112" y="2420888"/>
            <a:ext cx="360040" cy="216024"/>
            <a:chOff x="5652120" y="1700808"/>
            <a:chExt cx="360040" cy="216024"/>
          </a:xfrm>
        </p:grpSpPr>
        <p:sp>
          <p:nvSpPr>
            <p:cNvPr id="218" name="Rectangle 217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19" name="Straight Connector 218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0" name="Group 219"/>
          <p:cNvGrpSpPr/>
          <p:nvPr/>
        </p:nvGrpSpPr>
        <p:grpSpPr>
          <a:xfrm>
            <a:off x="5940152" y="1124744"/>
            <a:ext cx="360040" cy="216024"/>
            <a:chOff x="5652120" y="1700808"/>
            <a:chExt cx="360040" cy="216024"/>
          </a:xfrm>
        </p:grpSpPr>
        <p:sp>
          <p:nvSpPr>
            <p:cNvPr id="221" name="Rectangle 220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22" name="Straight Connector 221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3" name="Group 222"/>
          <p:cNvGrpSpPr/>
          <p:nvPr/>
        </p:nvGrpSpPr>
        <p:grpSpPr>
          <a:xfrm>
            <a:off x="5940152" y="1340768"/>
            <a:ext cx="360040" cy="216024"/>
            <a:chOff x="5652120" y="1700808"/>
            <a:chExt cx="360040" cy="216024"/>
          </a:xfrm>
        </p:grpSpPr>
        <p:sp>
          <p:nvSpPr>
            <p:cNvPr id="224" name="Rectangle 223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25" name="Straight Connector 224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6" name="Group 225"/>
          <p:cNvGrpSpPr/>
          <p:nvPr/>
        </p:nvGrpSpPr>
        <p:grpSpPr>
          <a:xfrm>
            <a:off x="5940152" y="1556792"/>
            <a:ext cx="360040" cy="216024"/>
            <a:chOff x="5652120" y="1700808"/>
            <a:chExt cx="360040" cy="216024"/>
          </a:xfrm>
        </p:grpSpPr>
        <p:sp>
          <p:nvSpPr>
            <p:cNvPr id="227" name="Rectangle 226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28" name="Straight Connector 227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9" name="Group 228"/>
          <p:cNvGrpSpPr/>
          <p:nvPr/>
        </p:nvGrpSpPr>
        <p:grpSpPr>
          <a:xfrm>
            <a:off x="5940152" y="1772816"/>
            <a:ext cx="360040" cy="216024"/>
            <a:chOff x="5652120" y="1700808"/>
            <a:chExt cx="360040" cy="216024"/>
          </a:xfrm>
        </p:grpSpPr>
        <p:sp>
          <p:nvSpPr>
            <p:cNvPr id="230" name="Rectangle 229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31" name="Straight Connector 230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32" name="Group 231"/>
          <p:cNvGrpSpPr/>
          <p:nvPr/>
        </p:nvGrpSpPr>
        <p:grpSpPr>
          <a:xfrm>
            <a:off x="5940152" y="1988840"/>
            <a:ext cx="360040" cy="216024"/>
            <a:chOff x="5652120" y="1700808"/>
            <a:chExt cx="360040" cy="216024"/>
          </a:xfrm>
        </p:grpSpPr>
        <p:sp>
          <p:nvSpPr>
            <p:cNvPr id="233" name="Rectangle 232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34" name="Straight Connector 233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35" name="Group 234"/>
          <p:cNvGrpSpPr/>
          <p:nvPr/>
        </p:nvGrpSpPr>
        <p:grpSpPr>
          <a:xfrm>
            <a:off x="5940152" y="2204864"/>
            <a:ext cx="360040" cy="216024"/>
            <a:chOff x="5652120" y="1700808"/>
            <a:chExt cx="360040" cy="216024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37" name="Straight Connector 236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38" name="Group 237"/>
          <p:cNvGrpSpPr/>
          <p:nvPr/>
        </p:nvGrpSpPr>
        <p:grpSpPr>
          <a:xfrm>
            <a:off x="5940152" y="2420888"/>
            <a:ext cx="360040" cy="216024"/>
            <a:chOff x="5652120" y="1700808"/>
            <a:chExt cx="360040" cy="216024"/>
          </a:xfrm>
        </p:grpSpPr>
        <p:sp>
          <p:nvSpPr>
            <p:cNvPr id="239" name="Rectangle 238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40" name="Straight Connector 239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41" name="Group 240"/>
          <p:cNvGrpSpPr/>
          <p:nvPr/>
        </p:nvGrpSpPr>
        <p:grpSpPr>
          <a:xfrm>
            <a:off x="6300192" y="1124744"/>
            <a:ext cx="360040" cy="216024"/>
            <a:chOff x="5652120" y="1700808"/>
            <a:chExt cx="360040" cy="216024"/>
          </a:xfrm>
        </p:grpSpPr>
        <p:sp>
          <p:nvSpPr>
            <p:cNvPr id="242" name="Rectangle 241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43" name="Straight Connector 242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44" name="Group 243"/>
          <p:cNvGrpSpPr/>
          <p:nvPr/>
        </p:nvGrpSpPr>
        <p:grpSpPr>
          <a:xfrm>
            <a:off x="6300192" y="1340768"/>
            <a:ext cx="360040" cy="216024"/>
            <a:chOff x="5652120" y="1700808"/>
            <a:chExt cx="360040" cy="216024"/>
          </a:xfrm>
        </p:grpSpPr>
        <p:sp>
          <p:nvSpPr>
            <p:cNvPr id="245" name="Rectangle 244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46" name="Straight Connector 245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47" name="Group 246"/>
          <p:cNvGrpSpPr/>
          <p:nvPr/>
        </p:nvGrpSpPr>
        <p:grpSpPr>
          <a:xfrm>
            <a:off x="6300192" y="1556792"/>
            <a:ext cx="360040" cy="216024"/>
            <a:chOff x="5652120" y="1700808"/>
            <a:chExt cx="360040" cy="216024"/>
          </a:xfrm>
        </p:grpSpPr>
        <p:sp>
          <p:nvSpPr>
            <p:cNvPr id="248" name="Rectangle 247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49" name="Straight Connector 248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50" name="Group 249"/>
          <p:cNvGrpSpPr/>
          <p:nvPr/>
        </p:nvGrpSpPr>
        <p:grpSpPr>
          <a:xfrm>
            <a:off x="6300192" y="1772816"/>
            <a:ext cx="360040" cy="216024"/>
            <a:chOff x="5652120" y="1700808"/>
            <a:chExt cx="360040" cy="216024"/>
          </a:xfrm>
        </p:grpSpPr>
        <p:sp>
          <p:nvSpPr>
            <p:cNvPr id="251" name="Rectangle 250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52" name="Straight Connector 251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53" name="Group 252"/>
          <p:cNvGrpSpPr/>
          <p:nvPr/>
        </p:nvGrpSpPr>
        <p:grpSpPr>
          <a:xfrm>
            <a:off x="6300192" y="1988840"/>
            <a:ext cx="360040" cy="216024"/>
            <a:chOff x="5652120" y="1700808"/>
            <a:chExt cx="360040" cy="216024"/>
          </a:xfrm>
        </p:grpSpPr>
        <p:sp>
          <p:nvSpPr>
            <p:cNvPr id="254" name="Rectangle 253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55" name="Straight Connector 254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56" name="Group 255"/>
          <p:cNvGrpSpPr/>
          <p:nvPr/>
        </p:nvGrpSpPr>
        <p:grpSpPr>
          <a:xfrm>
            <a:off x="6300192" y="2204864"/>
            <a:ext cx="360040" cy="216024"/>
            <a:chOff x="5652120" y="1700808"/>
            <a:chExt cx="360040" cy="216024"/>
          </a:xfrm>
        </p:grpSpPr>
        <p:sp>
          <p:nvSpPr>
            <p:cNvPr id="257" name="Rectangle 256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58" name="Straight Connector 257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59" name="Group 258"/>
          <p:cNvGrpSpPr/>
          <p:nvPr/>
        </p:nvGrpSpPr>
        <p:grpSpPr>
          <a:xfrm>
            <a:off x="6300192" y="2420888"/>
            <a:ext cx="360040" cy="216024"/>
            <a:chOff x="5652120" y="1700808"/>
            <a:chExt cx="360040" cy="216024"/>
          </a:xfrm>
        </p:grpSpPr>
        <p:sp>
          <p:nvSpPr>
            <p:cNvPr id="260" name="Rectangle 259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61" name="Straight Connector 260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62" name="Group 261"/>
          <p:cNvGrpSpPr/>
          <p:nvPr/>
        </p:nvGrpSpPr>
        <p:grpSpPr>
          <a:xfrm>
            <a:off x="6660232" y="1124744"/>
            <a:ext cx="360040" cy="216024"/>
            <a:chOff x="5652120" y="1700808"/>
            <a:chExt cx="360040" cy="216024"/>
          </a:xfrm>
        </p:grpSpPr>
        <p:sp>
          <p:nvSpPr>
            <p:cNvPr id="263" name="Rectangle 262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64" name="Straight Connector 263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65" name="Group 264"/>
          <p:cNvGrpSpPr/>
          <p:nvPr/>
        </p:nvGrpSpPr>
        <p:grpSpPr>
          <a:xfrm>
            <a:off x="6660232" y="1340768"/>
            <a:ext cx="360040" cy="216024"/>
            <a:chOff x="5652120" y="1700808"/>
            <a:chExt cx="360040" cy="216024"/>
          </a:xfrm>
        </p:grpSpPr>
        <p:sp>
          <p:nvSpPr>
            <p:cNvPr id="266" name="Rectangle 265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67" name="Straight Connector 266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68" name="Group 267"/>
          <p:cNvGrpSpPr/>
          <p:nvPr/>
        </p:nvGrpSpPr>
        <p:grpSpPr>
          <a:xfrm>
            <a:off x="6660232" y="1556792"/>
            <a:ext cx="360040" cy="216024"/>
            <a:chOff x="5652120" y="1700808"/>
            <a:chExt cx="360040" cy="216024"/>
          </a:xfrm>
        </p:grpSpPr>
        <p:sp>
          <p:nvSpPr>
            <p:cNvPr id="269" name="Rectangle 268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70" name="Straight Connector 269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71" name="Group 270"/>
          <p:cNvGrpSpPr/>
          <p:nvPr/>
        </p:nvGrpSpPr>
        <p:grpSpPr>
          <a:xfrm>
            <a:off x="6660232" y="1772816"/>
            <a:ext cx="360040" cy="216024"/>
            <a:chOff x="5652120" y="1700808"/>
            <a:chExt cx="360040" cy="216024"/>
          </a:xfrm>
        </p:grpSpPr>
        <p:sp>
          <p:nvSpPr>
            <p:cNvPr id="272" name="Rectangle 271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73" name="Straight Connector 272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74" name="Group 273"/>
          <p:cNvGrpSpPr/>
          <p:nvPr/>
        </p:nvGrpSpPr>
        <p:grpSpPr>
          <a:xfrm>
            <a:off x="6660232" y="1988840"/>
            <a:ext cx="360040" cy="216024"/>
            <a:chOff x="5652120" y="1700808"/>
            <a:chExt cx="360040" cy="216024"/>
          </a:xfrm>
        </p:grpSpPr>
        <p:sp>
          <p:nvSpPr>
            <p:cNvPr id="275" name="Rectangle 274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76" name="Straight Connector 275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77" name="Group 276"/>
          <p:cNvGrpSpPr/>
          <p:nvPr/>
        </p:nvGrpSpPr>
        <p:grpSpPr>
          <a:xfrm>
            <a:off x="6660232" y="2204864"/>
            <a:ext cx="360040" cy="216024"/>
            <a:chOff x="5652120" y="1700808"/>
            <a:chExt cx="360040" cy="216024"/>
          </a:xfrm>
        </p:grpSpPr>
        <p:sp>
          <p:nvSpPr>
            <p:cNvPr id="278" name="Rectangle 277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80" name="Group 279"/>
          <p:cNvGrpSpPr/>
          <p:nvPr/>
        </p:nvGrpSpPr>
        <p:grpSpPr>
          <a:xfrm>
            <a:off x="6660232" y="2420888"/>
            <a:ext cx="360040" cy="216024"/>
            <a:chOff x="5652120" y="1700808"/>
            <a:chExt cx="360040" cy="216024"/>
          </a:xfrm>
        </p:grpSpPr>
        <p:sp>
          <p:nvSpPr>
            <p:cNvPr id="281" name="Rectangle 280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82" name="Straight Connector 281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83" name="Group 282"/>
          <p:cNvGrpSpPr/>
          <p:nvPr/>
        </p:nvGrpSpPr>
        <p:grpSpPr>
          <a:xfrm>
            <a:off x="7020272" y="1124744"/>
            <a:ext cx="360040" cy="216024"/>
            <a:chOff x="5652120" y="1700808"/>
            <a:chExt cx="360040" cy="216024"/>
          </a:xfrm>
        </p:grpSpPr>
        <p:sp>
          <p:nvSpPr>
            <p:cNvPr id="284" name="Rectangle 283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85" name="Straight Connector 284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86" name="Group 285"/>
          <p:cNvGrpSpPr/>
          <p:nvPr/>
        </p:nvGrpSpPr>
        <p:grpSpPr>
          <a:xfrm>
            <a:off x="7020272" y="1340768"/>
            <a:ext cx="360040" cy="216024"/>
            <a:chOff x="5652120" y="1700808"/>
            <a:chExt cx="360040" cy="216024"/>
          </a:xfrm>
        </p:grpSpPr>
        <p:sp>
          <p:nvSpPr>
            <p:cNvPr id="287" name="Rectangle 286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88" name="Straight Connector 287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89" name="Group 288"/>
          <p:cNvGrpSpPr/>
          <p:nvPr/>
        </p:nvGrpSpPr>
        <p:grpSpPr>
          <a:xfrm>
            <a:off x="7020272" y="1556792"/>
            <a:ext cx="360040" cy="216024"/>
            <a:chOff x="5652120" y="1700808"/>
            <a:chExt cx="360040" cy="216024"/>
          </a:xfrm>
        </p:grpSpPr>
        <p:sp>
          <p:nvSpPr>
            <p:cNvPr id="290" name="Rectangle 289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91" name="Straight Connector 290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92" name="Group 291"/>
          <p:cNvGrpSpPr/>
          <p:nvPr/>
        </p:nvGrpSpPr>
        <p:grpSpPr>
          <a:xfrm>
            <a:off x="7020272" y="1772816"/>
            <a:ext cx="360040" cy="216024"/>
            <a:chOff x="5652120" y="1700808"/>
            <a:chExt cx="360040" cy="216024"/>
          </a:xfrm>
        </p:grpSpPr>
        <p:sp>
          <p:nvSpPr>
            <p:cNvPr id="293" name="Rectangle 292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94" name="Straight Connector 293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95" name="Group 294"/>
          <p:cNvGrpSpPr/>
          <p:nvPr/>
        </p:nvGrpSpPr>
        <p:grpSpPr>
          <a:xfrm>
            <a:off x="7020272" y="1988840"/>
            <a:ext cx="360040" cy="216024"/>
            <a:chOff x="5652120" y="1700808"/>
            <a:chExt cx="360040" cy="216024"/>
          </a:xfrm>
        </p:grpSpPr>
        <p:sp>
          <p:nvSpPr>
            <p:cNvPr id="296" name="Rectangle 295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297" name="Straight Connector 296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98" name="Group 297"/>
          <p:cNvGrpSpPr/>
          <p:nvPr/>
        </p:nvGrpSpPr>
        <p:grpSpPr>
          <a:xfrm>
            <a:off x="7020272" y="2204864"/>
            <a:ext cx="360040" cy="216024"/>
            <a:chOff x="5652120" y="1700808"/>
            <a:chExt cx="360040" cy="216024"/>
          </a:xfrm>
        </p:grpSpPr>
        <p:sp>
          <p:nvSpPr>
            <p:cNvPr id="299" name="Rectangle 298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00" name="Straight Connector 299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01" name="Group 300"/>
          <p:cNvGrpSpPr/>
          <p:nvPr/>
        </p:nvGrpSpPr>
        <p:grpSpPr>
          <a:xfrm>
            <a:off x="7020272" y="2420888"/>
            <a:ext cx="360040" cy="216024"/>
            <a:chOff x="5652120" y="1700808"/>
            <a:chExt cx="360040" cy="216024"/>
          </a:xfrm>
        </p:grpSpPr>
        <p:sp>
          <p:nvSpPr>
            <p:cNvPr id="302" name="Rectangle 301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03" name="Straight Connector 302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04" name="Group 303"/>
          <p:cNvGrpSpPr/>
          <p:nvPr/>
        </p:nvGrpSpPr>
        <p:grpSpPr>
          <a:xfrm>
            <a:off x="7380312" y="1124744"/>
            <a:ext cx="360040" cy="216024"/>
            <a:chOff x="5652120" y="1700808"/>
            <a:chExt cx="360040" cy="216024"/>
          </a:xfrm>
        </p:grpSpPr>
        <p:sp>
          <p:nvSpPr>
            <p:cNvPr id="305" name="Rectangle 304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06" name="Straight Connector 305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07" name="Group 306"/>
          <p:cNvGrpSpPr/>
          <p:nvPr/>
        </p:nvGrpSpPr>
        <p:grpSpPr>
          <a:xfrm>
            <a:off x="7380312" y="1340768"/>
            <a:ext cx="360040" cy="216024"/>
            <a:chOff x="5652120" y="1700808"/>
            <a:chExt cx="360040" cy="216024"/>
          </a:xfrm>
        </p:grpSpPr>
        <p:sp>
          <p:nvSpPr>
            <p:cNvPr id="308" name="Rectangle 307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09" name="Straight Connector 308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10" name="Group 309"/>
          <p:cNvGrpSpPr/>
          <p:nvPr/>
        </p:nvGrpSpPr>
        <p:grpSpPr>
          <a:xfrm>
            <a:off x="7380312" y="1556792"/>
            <a:ext cx="360040" cy="216024"/>
            <a:chOff x="5652120" y="1700808"/>
            <a:chExt cx="360040" cy="216024"/>
          </a:xfrm>
        </p:grpSpPr>
        <p:sp>
          <p:nvSpPr>
            <p:cNvPr id="311" name="Rectangle 310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12" name="Straight Connector 311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13" name="Group 312"/>
          <p:cNvGrpSpPr/>
          <p:nvPr/>
        </p:nvGrpSpPr>
        <p:grpSpPr>
          <a:xfrm>
            <a:off x="7380312" y="1772816"/>
            <a:ext cx="360040" cy="216024"/>
            <a:chOff x="5652120" y="1700808"/>
            <a:chExt cx="360040" cy="216024"/>
          </a:xfrm>
        </p:grpSpPr>
        <p:sp>
          <p:nvSpPr>
            <p:cNvPr id="314" name="Rectangle 313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15" name="Straight Connector 314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16" name="Group 315"/>
          <p:cNvGrpSpPr/>
          <p:nvPr/>
        </p:nvGrpSpPr>
        <p:grpSpPr>
          <a:xfrm>
            <a:off x="7380312" y="1988840"/>
            <a:ext cx="360040" cy="216024"/>
            <a:chOff x="5652120" y="1700808"/>
            <a:chExt cx="360040" cy="216024"/>
          </a:xfrm>
        </p:grpSpPr>
        <p:sp>
          <p:nvSpPr>
            <p:cNvPr id="317" name="Rectangle 316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18" name="Straight Connector 317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19" name="Group 318"/>
          <p:cNvGrpSpPr/>
          <p:nvPr/>
        </p:nvGrpSpPr>
        <p:grpSpPr>
          <a:xfrm>
            <a:off x="7380312" y="2204864"/>
            <a:ext cx="360040" cy="216024"/>
            <a:chOff x="5652120" y="1700808"/>
            <a:chExt cx="360040" cy="216024"/>
          </a:xfrm>
        </p:grpSpPr>
        <p:sp>
          <p:nvSpPr>
            <p:cNvPr id="320" name="Rectangle 319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21" name="Straight Connector 320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22" name="Group 321"/>
          <p:cNvGrpSpPr/>
          <p:nvPr/>
        </p:nvGrpSpPr>
        <p:grpSpPr>
          <a:xfrm>
            <a:off x="7380312" y="2420888"/>
            <a:ext cx="360040" cy="216024"/>
            <a:chOff x="5652120" y="1700808"/>
            <a:chExt cx="360040" cy="216024"/>
          </a:xfrm>
        </p:grpSpPr>
        <p:sp>
          <p:nvSpPr>
            <p:cNvPr id="323" name="Rectangle 322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24" name="Straight Connector 323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25" name="Group 324"/>
          <p:cNvGrpSpPr/>
          <p:nvPr/>
        </p:nvGrpSpPr>
        <p:grpSpPr>
          <a:xfrm>
            <a:off x="7740352" y="1124744"/>
            <a:ext cx="360040" cy="216024"/>
            <a:chOff x="5652120" y="1700808"/>
            <a:chExt cx="360040" cy="216024"/>
          </a:xfrm>
        </p:grpSpPr>
        <p:sp>
          <p:nvSpPr>
            <p:cNvPr id="326" name="Rectangle 325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27" name="Straight Connector 326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28" name="Group 327"/>
          <p:cNvGrpSpPr/>
          <p:nvPr/>
        </p:nvGrpSpPr>
        <p:grpSpPr>
          <a:xfrm>
            <a:off x="7740352" y="1340768"/>
            <a:ext cx="360040" cy="216024"/>
            <a:chOff x="5652120" y="1700808"/>
            <a:chExt cx="360040" cy="216024"/>
          </a:xfrm>
        </p:grpSpPr>
        <p:sp>
          <p:nvSpPr>
            <p:cNvPr id="329" name="Rectangle 328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30" name="Straight Connector 329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31" name="Group 330"/>
          <p:cNvGrpSpPr/>
          <p:nvPr/>
        </p:nvGrpSpPr>
        <p:grpSpPr>
          <a:xfrm>
            <a:off x="7740352" y="1556792"/>
            <a:ext cx="360040" cy="216024"/>
            <a:chOff x="5652120" y="1700808"/>
            <a:chExt cx="360040" cy="216024"/>
          </a:xfrm>
        </p:grpSpPr>
        <p:sp>
          <p:nvSpPr>
            <p:cNvPr id="332" name="Rectangle 331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33" name="Straight Connector 332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34" name="Group 333"/>
          <p:cNvGrpSpPr/>
          <p:nvPr/>
        </p:nvGrpSpPr>
        <p:grpSpPr>
          <a:xfrm>
            <a:off x="7740352" y="1772816"/>
            <a:ext cx="360040" cy="216024"/>
            <a:chOff x="5652120" y="1700808"/>
            <a:chExt cx="360040" cy="216024"/>
          </a:xfrm>
        </p:grpSpPr>
        <p:sp>
          <p:nvSpPr>
            <p:cNvPr id="335" name="Rectangle 334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36" name="Straight Connector 335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37" name="Group 336"/>
          <p:cNvGrpSpPr/>
          <p:nvPr/>
        </p:nvGrpSpPr>
        <p:grpSpPr>
          <a:xfrm>
            <a:off x="7740352" y="1988840"/>
            <a:ext cx="360040" cy="216024"/>
            <a:chOff x="5652120" y="1700808"/>
            <a:chExt cx="360040" cy="216024"/>
          </a:xfrm>
        </p:grpSpPr>
        <p:sp>
          <p:nvSpPr>
            <p:cNvPr id="338" name="Rectangle 337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39" name="Straight Connector 338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40" name="Group 339"/>
          <p:cNvGrpSpPr/>
          <p:nvPr/>
        </p:nvGrpSpPr>
        <p:grpSpPr>
          <a:xfrm>
            <a:off x="7740352" y="2204864"/>
            <a:ext cx="360040" cy="216024"/>
            <a:chOff x="5652120" y="1700808"/>
            <a:chExt cx="360040" cy="216024"/>
          </a:xfrm>
        </p:grpSpPr>
        <p:sp>
          <p:nvSpPr>
            <p:cNvPr id="341" name="Rectangle 340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42" name="Straight Connector 341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43" name="Group 342"/>
          <p:cNvGrpSpPr/>
          <p:nvPr/>
        </p:nvGrpSpPr>
        <p:grpSpPr>
          <a:xfrm>
            <a:off x="7740352" y="2420888"/>
            <a:ext cx="360040" cy="216024"/>
            <a:chOff x="5652120" y="1700808"/>
            <a:chExt cx="360040" cy="216024"/>
          </a:xfrm>
        </p:grpSpPr>
        <p:sp>
          <p:nvSpPr>
            <p:cNvPr id="344" name="Rectangle 343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45" name="Straight Connector 344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46" name="Group 345"/>
          <p:cNvGrpSpPr/>
          <p:nvPr/>
        </p:nvGrpSpPr>
        <p:grpSpPr>
          <a:xfrm>
            <a:off x="8100392" y="1124744"/>
            <a:ext cx="360040" cy="216024"/>
            <a:chOff x="5652120" y="1700808"/>
            <a:chExt cx="360040" cy="216024"/>
          </a:xfrm>
        </p:grpSpPr>
        <p:sp>
          <p:nvSpPr>
            <p:cNvPr id="347" name="Rectangle 346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48" name="Straight Connector 347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49" name="Group 348"/>
          <p:cNvGrpSpPr/>
          <p:nvPr/>
        </p:nvGrpSpPr>
        <p:grpSpPr>
          <a:xfrm>
            <a:off x="8100392" y="1340768"/>
            <a:ext cx="360040" cy="216024"/>
            <a:chOff x="5652120" y="1700808"/>
            <a:chExt cx="360040" cy="216024"/>
          </a:xfrm>
        </p:grpSpPr>
        <p:sp>
          <p:nvSpPr>
            <p:cNvPr id="350" name="Rectangle 349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51" name="Straight Connector 350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52" name="Group 351"/>
          <p:cNvGrpSpPr/>
          <p:nvPr/>
        </p:nvGrpSpPr>
        <p:grpSpPr>
          <a:xfrm>
            <a:off x="8100392" y="1556792"/>
            <a:ext cx="360040" cy="216024"/>
            <a:chOff x="5652120" y="1700808"/>
            <a:chExt cx="360040" cy="216024"/>
          </a:xfrm>
        </p:grpSpPr>
        <p:sp>
          <p:nvSpPr>
            <p:cNvPr id="353" name="Rectangle 352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54" name="Straight Connector 353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55" name="Group 354"/>
          <p:cNvGrpSpPr/>
          <p:nvPr/>
        </p:nvGrpSpPr>
        <p:grpSpPr>
          <a:xfrm>
            <a:off x="8100392" y="1772816"/>
            <a:ext cx="360040" cy="216024"/>
            <a:chOff x="5652120" y="1700808"/>
            <a:chExt cx="360040" cy="216024"/>
          </a:xfrm>
        </p:grpSpPr>
        <p:sp>
          <p:nvSpPr>
            <p:cNvPr id="356" name="Rectangle 355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57" name="Straight Connector 356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58" name="Group 357"/>
          <p:cNvGrpSpPr/>
          <p:nvPr/>
        </p:nvGrpSpPr>
        <p:grpSpPr>
          <a:xfrm>
            <a:off x="8100392" y="1988840"/>
            <a:ext cx="360040" cy="216024"/>
            <a:chOff x="5652120" y="1700808"/>
            <a:chExt cx="360040" cy="216024"/>
          </a:xfrm>
        </p:grpSpPr>
        <p:sp>
          <p:nvSpPr>
            <p:cNvPr id="359" name="Rectangle 358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60" name="Straight Connector 359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61" name="Group 360"/>
          <p:cNvGrpSpPr/>
          <p:nvPr/>
        </p:nvGrpSpPr>
        <p:grpSpPr>
          <a:xfrm>
            <a:off x="8100392" y="2204864"/>
            <a:ext cx="360040" cy="216024"/>
            <a:chOff x="5652120" y="1700808"/>
            <a:chExt cx="360040" cy="216024"/>
          </a:xfrm>
        </p:grpSpPr>
        <p:sp>
          <p:nvSpPr>
            <p:cNvPr id="362" name="Rectangle 361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63" name="Straight Connector 362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64" name="Group 363"/>
          <p:cNvGrpSpPr/>
          <p:nvPr/>
        </p:nvGrpSpPr>
        <p:grpSpPr>
          <a:xfrm>
            <a:off x="8100392" y="2420888"/>
            <a:ext cx="360040" cy="216024"/>
            <a:chOff x="5652120" y="1700808"/>
            <a:chExt cx="360040" cy="216024"/>
          </a:xfrm>
        </p:grpSpPr>
        <p:sp>
          <p:nvSpPr>
            <p:cNvPr id="365" name="Rectangle 364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66" name="Straight Connector 365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67" name="Group 366"/>
          <p:cNvGrpSpPr/>
          <p:nvPr/>
        </p:nvGrpSpPr>
        <p:grpSpPr>
          <a:xfrm>
            <a:off x="8460432" y="1124744"/>
            <a:ext cx="360040" cy="216024"/>
            <a:chOff x="5652120" y="1700808"/>
            <a:chExt cx="360040" cy="216024"/>
          </a:xfrm>
        </p:grpSpPr>
        <p:sp>
          <p:nvSpPr>
            <p:cNvPr id="368" name="Rectangle 367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69" name="Straight Connector 368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70" name="Group 369"/>
          <p:cNvGrpSpPr/>
          <p:nvPr/>
        </p:nvGrpSpPr>
        <p:grpSpPr>
          <a:xfrm>
            <a:off x="8460432" y="1340768"/>
            <a:ext cx="360040" cy="216024"/>
            <a:chOff x="5652120" y="1700808"/>
            <a:chExt cx="360040" cy="216024"/>
          </a:xfrm>
        </p:grpSpPr>
        <p:sp>
          <p:nvSpPr>
            <p:cNvPr id="371" name="Rectangle 370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72" name="Straight Connector 371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73" name="Group 372"/>
          <p:cNvGrpSpPr/>
          <p:nvPr/>
        </p:nvGrpSpPr>
        <p:grpSpPr>
          <a:xfrm>
            <a:off x="8460432" y="1556792"/>
            <a:ext cx="360040" cy="216024"/>
            <a:chOff x="5652120" y="1700808"/>
            <a:chExt cx="360040" cy="216024"/>
          </a:xfrm>
        </p:grpSpPr>
        <p:sp>
          <p:nvSpPr>
            <p:cNvPr id="374" name="Rectangle 373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75" name="Straight Connector 374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76" name="Group 375"/>
          <p:cNvGrpSpPr/>
          <p:nvPr/>
        </p:nvGrpSpPr>
        <p:grpSpPr>
          <a:xfrm>
            <a:off x="8460432" y="1772816"/>
            <a:ext cx="360040" cy="216024"/>
            <a:chOff x="5652120" y="1700808"/>
            <a:chExt cx="360040" cy="216024"/>
          </a:xfrm>
        </p:grpSpPr>
        <p:sp>
          <p:nvSpPr>
            <p:cNvPr id="377" name="Rectangle 376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78" name="Straight Connector 377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79" name="Group 378"/>
          <p:cNvGrpSpPr/>
          <p:nvPr/>
        </p:nvGrpSpPr>
        <p:grpSpPr>
          <a:xfrm>
            <a:off x="8460432" y="1988840"/>
            <a:ext cx="360040" cy="216024"/>
            <a:chOff x="5652120" y="1700808"/>
            <a:chExt cx="360040" cy="216024"/>
          </a:xfrm>
        </p:grpSpPr>
        <p:sp>
          <p:nvSpPr>
            <p:cNvPr id="380" name="Rectangle 379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81" name="Straight Connector 380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82" name="Group 381"/>
          <p:cNvGrpSpPr/>
          <p:nvPr/>
        </p:nvGrpSpPr>
        <p:grpSpPr>
          <a:xfrm>
            <a:off x="8460432" y="2204864"/>
            <a:ext cx="360040" cy="216024"/>
            <a:chOff x="5652120" y="1700808"/>
            <a:chExt cx="360040" cy="216024"/>
          </a:xfrm>
        </p:grpSpPr>
        <p:sp>
          <p:nvSpPr>
            <p:cNvPr id="383" name="Rectangle 382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84" name="Straight Connector 383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85" name="Group 384"/>
          <p:cNvGrpSpPr/>
          <p:nvPr/>
        </p:nvGrpSpPr>
        <p:grpSpPr>
          <a:xfrm>
            <a:off x="8460432" y="2420888"/>
            <a:ext cx="360040" cy="216024"/>
            <a:chOff x="5652120" y="1700808"/>
            <a:chExt cx="360040" cy="216024"/>
          </a:xfrm>
        </p:grpSpPr>
        <p:sp>
          <p:nvSpPr>
            <p:cNvPr id="386" name="Rectangle 385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87" name="Straight Connector 386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" name="Isosceles Triangle 4"/>
          <p:cNvSpPr/>
          <p:nvPr/>
        </p:nvSpPr>
        <p:spPr bwMode="auto">
          <a:xfrm rot="2007795">
            <a:off x="6383007" y="919408"/>
            <a:ext cx="1017347" cy="1532198"/>
          </a:xfrm>
          <a:prstGeom prst="triangle">
            <a:avLst>
              <a:gd name="adj" fmla="val 85274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grpSp>
        <p:nvGrpSpPr>
          <p:cNvPr id="388" name="Group 387"/>
          <p:cNvGrpSpPr/>
          <p:nvPr/>
        </p:nvGrpSpPr>
        <p:grpSpPr>
          <a:xfrm>
            <a:off x="5220072" y="2636912"/>
            <a:ext cx="360040" cy="216024"/>
            <a:chOff x="5652120" y="1700808"/>
            <a:chExt cx="360040" cy="216024"/>
          </a:xfrm>
        </p:grpSpPr>
        <p:sp>
          <p:nvSpPr>
            <p:cNvPr id="389" name="Rectangle 388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90" name="Straight Connector 389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91" name="Group 390"/>
          <p:cNvGrpSpPr/>
          <p:nvPr/>
        </p:nvGrpSpPr>
        <p:grpSpPr>
          <a:xfrm>
            <a:off x="5580112" y="2636912"/>
            <a:ext cx="360040" cy="216024"/>
            <a:chOff x="5652120" y="1700808"/>
            <a:chExt cx="360040" cy="216024"/>
          </a:xfrm>
        </p:grpSpPr>
        <p:sp>
          <p:nvSpPr>
            <p:cNvPr id="392" name="Rectangle 391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93" name="Straight Connector 392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94" name="Group 393"/>
          <p:cNvGrpSpPr/>
          <p:nvPr/>
        </p:nvGrpSpPr>
        <p:grpSpPr>
          <a:xfrm>
            <a:off x="5940152" y="2636912"/>
            <a:ext cx="360040" cy="216024"/>
            <a:chOff x="5652120" y="1700808"/>
            <a:chExt cx="360040" cy="216024"/>
          </a:xfrm>
        </p:grpSpPr>
        <p:sp>
          <p:nvSpPr>
            <p:cNvPr id="395" name="Rectangle 394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96" name="Straight Connector 395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97" name="Group 396"/>
          <p:cNvGrpSpPr/>
          <p:nvPr/>
        </p:nvGrpSpPr>
        <p:grpSpPr>
          <a:xfrm>
            <a:off x="6300192" y="2636912"/>
            <a:ext cx="360040" cy="216024"/>
            <a:chOff x="5652120" y="1700808"/>
            <a:chExt cx="360040" cy="216024"/>
          </a:xfrm>
        </p:grpSpPr>
        <p:sp>
          <p:nvSpPr>
            <p:cNvPr id="398" name="Rectangle 397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399" name="Straight Connector 398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00" name="Group 399"/>
          <p:cNvGrpSpPr/>
          <p:nvPr/>
        </p:nvGrpSpPr>
        <p:grpSpPr>
          <a:xfrm>
            <a:off x="6660232" y="2636912"/>
            <a:ext cx="360040" cy="216024"/>
            <a:chOff x="5652120" y="1700808"/>
            <a:chExt cx="360040" cy="216024"/>
          </a:xfrm>
        </p:grpSpPr>
        <p:sp>
          <p:nvSpPr>
            <p:cNvPr id="401" name="Rectangle 400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402" name="Straight Connector 401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03" name="Group 402"/>
          <p:cNvGrpSpPr/>
          <p:nvPr/>
        </p:nvGrpSpPr>
        <p:grpSpPr>
          <a:xfrm>
            <a:off x="7020272" y="2636912"/>
            <a:ext cx="360040" cy="216024"/>
            <a:chOff x="5652120" y="1700808"/>
            <a:chExt cx="360040" cy="216024"/>
          </a:xfrm>
        </p:grpSpPr>
        <p:sp>
          <p:nvSpPr>
            <p:cNvPr id="404" name="Rectangle 403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405" name="Straight Connector 404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06" name="Group 405"/>
          <p:cNvGrpSpPr/>
          <p:nvPr/>
        </p:nvGrpSpPr>
        <p:grpSpPr>
          <a:xfrm>
            <a:off x="7380312" y="2636912"/>
            <a:ext cx="360040" cy="216024"/>
            <a:chOff x="5652120" y="1700808"/>
            <a:chExt cx="360040" cy="216024"/>
          </a:xfrm>
        </p:grpSpPr>
        <p:sp>
          <p:nvSpPr>
            <p:cNvPr id="407" name="Rectangle 406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408" name="Straight Connector 407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09" name="Group 408"/>
          <p:cNvGrpSpPr/>
          <p:nvPr/>
        </p:nvGrpSpPr>
        <p:grpSpPr>
          <a:xfrm>
            <a:off x="7740352" y="2636912"/>
            <a:ext cx="360040" cy="216024"/>
            <a:chOff x="5652120" y="1700808"/>
            <a:chExt cx="360040" cy="216024"/>
          </a:xfrm>
        </p:grpSpPr>
        <p:sp>
          <p:nvSpPr>
            <p:cNvPr id="410" name="Rectangle 409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411" name="Straight Connector 410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12" name="Group 411"/>
          <p:cNvGrpSpPr/>
          <p:nvPr/>
        </p:nvGrpSpPr>
        <p:grpSpPr>
          <a:xfrm>
            <a:off x="8100392" y="2636912"/>
            <a:ext cx="360040" cy="216024"/>
            <a:chOff x="5652120" y="1700808"/>
            <a:chExt cx="360040" cy="216024"/>
          </a:xfrm>
        </p:grpSpPr>
        <p:sp>
          <p:nvSpPr>
            <p:cNvPr id="413" name="Rectangle 412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414" name="Straight Connector 413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15" name="Group 414"/>
          <p:cNvGrpSpPr/>
          <p:nvPr/>
        </p:nvGrpSpPr>
        <p:grpSpPr>
          <a:xfrm>
            <a:off x="8460432" y="2636912"/>
            <a:ext cx="360040" cy="216024"/>
            <a:chOff x="5652120" y="1700808"/>
            <a:chExt cx="360040" cy="216024"/>
          </a:xfrm>
        </p:grpSpPr>
        <p:sp>
          <p:nvSpPr>
            <p:cNvPr id="416" name="Rectangle 415"/>
            <p:cNvSpPr/>
            <p:nvPr/>
          </p:nvSpPr>
          <p:spPr bwMode="auto">
            <a:xfrm>
              <a:off x="5652120" y="1700808"/>
              <a:ext cx="360040" cy="2160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cxnSp>
          <p:nvCxnSpPr>
            <p:cNvPr id="417" name="Straight Connector 416"/>
            <p:cNvCxnSpPr/>
            <p:nvPr/>
          </p:nvCxnSpPr>
          <p:spPr bwMode="auto">
            <a:xfrm rot="16200000" flipH="1">
              <a:off x="5760132" y="1808820"/>
              <a:ext cx="216024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18" name="Isosceles Triangle 417"/>
          <p:cNvSpPr/>
          <p:nvPr/>
        </p:nvSpPr>
        <p:spPr bwMode="auto">
          <a:xfrm rot="16384164">
            <a:off x="6142975" y="1399139"/>
            <a:ext cx="706939" cy="722805"/>
          </a:xfrm>
          <a:prstGeom prst="triangle">
            <a:avLst>
              <a:gd name="adj" fmla="val 6531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271462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Problem: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Polygons specified by their vertices only.</a:t>
            </a:r>
          </a:p>
          <a:p>
            <a:r>
              <a:rPr lang="en-NZ" dirty="0" smtClean="0"/>
              <a:t>We need to work out</a:t>
            </a:r>
          </a:p>
          <a:p>
            <a:pPr lvl="1"/>
            <a:r>
              <a:rPr lang="en-NZ" dirty="0" smtClean="0"/>
              <a:t>each pixel on the polygon</a:t>
            </a:r>
          </a:p>
          <a:p>
            <a:pPr lvl="1"/>
            <a:r>
              <a:rPr lang="en-NZ" dirty="0" smtClean="0"/>
              <a:t>the depth of each pixel.</a:t>
            </a:r>
          </a:p>
          <a:p>
            <a:pPr lvl="1"/>
            <a:endParaRPr lang="en-NZ" dirty="0"/>
          </a:p>
          <a:p>
            <a:endParaRPr lang="en-NZ" dirty="0" smtClean="0"/>
          </a:p>
          <a:p>
            <a:r>
              <a:rPr lang="en-NZ" dirty="0" smtClean="0"/>
              <a:t>Solution:</a:t>
            </a:r>
          </a:p>
          <a:p>
            <a:pPr marL="0" indent="0">
              <a:buNone/>
            </a:pPr>
            <a:r>
              <a:rPr lang="en-NZ" dirty="0" smtClean="0"/>
              <a:t>	Interpolate </a:t>
            </a:r>
            <a:r>
              <a:rPr lang="en-NZ" dirty="0"/>
              <a:t>b</a:t>
            </a:r>
            <a:r>
              <a:rPr lang="en-NZ" dirty="0" smtClean="0"/>
              <a:t>etween the vertices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6350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possibilities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Light reflected from a polygon:</a:t>
            </a:r>
          </a:p>
          <a:p>
            <a:pPr lvl="1"/>
            <a:r>
              <a:rPr lang="en-US" sz="1800" dirty="0" smtClean="0"/>
              <a:t>could be uniform (if assume each polygon is a flat, uniform surface)</a:t>
            </a:r>
          </a:p>
          <a:p>
            <a:pPr lvl="2">
              <a:buNone/>
            </a:pPr>
            <a:r>
              <a:rPr lang="en-US" sz="1800" dirty="0" smtClean="0"/>
              <a:t>⇒  compute once for whole polygon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could vary across surface (if polygons approximate a curved surface)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Can interpolate from the vertices:</a:t>
            </a:r>
          </a:p>
          <a:p>
            <a:pPr lvl="2"/>
            <a:r>
              <a:rPr lang="en-US" sz="1800" dirty="0" smtClean="0"/>
              <a:t>use "vertex </a:t>
            </a:r>
            <a:r>
              <a:rPr lang="en-US" sz="1800" dirty="0" err="1" smtClean="0"/>
              <a:t>normals</a:t>
            </a:r>
            <a:r>
              <a:rPr lang="en-US" sz="1800" dirty="0" smtClean="0"/>
              <a:t>"  (average of surfaces at vertex)</a:t>
            </a:r>
          </a:p>
          <a:p>
            <a:pPr lvl="2"/>
            <a:r>
              <a:rPr lang="en-US" sz="1800" dirty="0" smtClean="0"/>
              <a:t>either interpolate shading from vertices</a:t>
            </a:r>
          </a:p>
          <a:p>
            <a:pPr lvl="2"/>
            <a:r>
              <a:rPr lang="en-US" sz="1800" dirty="0" smtClean="0"/>
              <a:t>or interpolate </a:t>
            </a:r>
            <a:r>
              <a:rPr lang="en-US" sz="1800" dirty="0" err="1" smtClean="0"/>
              <a:t>normals</a:t>
            </a:r>
            <a:r>
              <a:rPr lang="en-US" sz="1800" dirty="0" smtClean="0"/>
              <a:t> from vertices and compute shading</a:t>
            </a:r>
          </a:p>
          <a:p>
            <a:pPr>
              <a:spcBef>
                <a:spcPts val="3600"/>
              </a:spcBef>
            </a:pPr>
            <a:r>
              <a:rPr lang="en-US" sz="1800" dirty="0" smtClean="0"/>
              <a:t>What about shadows and reflected light from other sources</a:t>
            </a:r>
          </a:p>
          <a:p>
            <a:pPr lvl="1"/>
            <a:r>
              <a:rPr lang="en-US" sz="1800" dirty="0" smtClean="0"/>
              <a:t>ray tracing!! 	expensive,    we will ignore it</a:t>
            </a:r>
          </a:p>
          <a:p>
            <a:pPr lvl="1"/>
            <a:endParaRPr lang="en-NZ" sz="1800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27784" y="3068961"/>
            <a:ext cx="936104" cy="93610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2627784" y="2996953"/>
            <a:ext cx="1512168" cy="7200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 flipH="1" flipV="1">
            <a:off x="3347864" y="3212977"/>
            <a:ext cx="1008112" cy="57606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139952" y="2996953"/>
            <a:ext cx="504056" cy="43204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3563888" y="3429000"/>
            <a:ext cx="1080120" cy="5760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2627784" y="2636913"/>
            <a:ext cx="1440160" cy="43204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6200000" flipH="1">
            <a:off x="3923928" y="2780929"/>
            <a:ext cx="360040" cy="7200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067944" y="2636913"/>
            <a:ext cx="936104" cy="7200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0800000" flipV="1">
            <a:off x="4139952" y="2708921"/>
            <a:ext cx="864096" cy="28803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4463989" y="2888940"/>
            <a:ext cx="720079" cy="3600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2087724" y="3068961"/>
            <a:ext cx="540060" cy="7200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087724" y="3140969"/>
            <a:ext cx="1476164" cy="8640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2087724" y="2708920"/>
            <a:ext cx="468052" cy="43204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16200000" flipH="1">
            <a:off x="2411762" y="2852937"/>
            <a:ext cx="360038" cy="7200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V="1">
            <a:off x="2555776" y="2636914"/>
            <a:ext cx="1512168" cy="7200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131840" y="31409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800" dirty="0" smtClean="0">
                <a:sym typeface="Symbol"/>
              </a:rPr>
              <a:t>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2956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Interpolation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dirty="0" smtClean="0"/>
              <a:t>Linear interpolation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pPr>
              <a:buNone/>
            </a:pPr>
            <a:endParaRPr lang="en-NZ" dirty="0" smtClean="0"/>
          </a:p>
          <a:p>
            <a:pPr>
              <a:spcBef>
                <a:spcPts val="2400"/>
              </a:spcBef>
            </a:pPr>
            <a:r>
              <a:rPr lang="en-NZ" dirty="0" smtClean="0"/>
              <a:t>v  =   v</a:t>
            </a:r>
            <a:r>
              <a:rPr lang="en-NZ" baseline="-25000" dirty="0" smtClean="0"/>
              <a:t>1</a:t>
            </a:r>
            <a:r>
              <a:rPr lang="en-NZ" dirty="0" smtClean="0"/>
              <a:t>  +    (v</a:t>
            </a:r>
            <a:r>
              <a:rPr lang="en-NZ" baseline="-25000" dirty="0" smtClean="0"/>
              <a:t>2</a:t>
            </a:r>
            <a:r>
              <a:rPr lang="en-NZ" dirty="0" smtClean="0"/>
              <a:t> – v</a:t>
            </a:r>
            <a:r>
              <a:rPr lang="en-NZ" baseline="-25000" dirty="0" smtClean="0"/>
              <a:t>1</a:t>
            </a:r>
            <a:r>
              <a:rPr lang="en-NZ" dirty="0" smtClean="0"/>
              <a:t>) / (u</a:t>
            </a:r>
            <a:r>
              <a:rPr lang="en-NZ" baseline="-25000" dirty="0" smtClean="0"/>
              <a:t>2</a:t>
            </a:r>
            <a:r>
              <a:rPr lang="en-NZ" dirty="0" smtClean="0"/>
              <a:t> – u</a:t>
            </a:r>
            <a:r>
              <a:rPr lang="en-NZ" baseline="-25000" dirty="0" smtClean="0"/>
              <a:t>1</a:t>
            </a:r>
            <a:r>
              <a:rPr lang="en-NZ" dirty="0" smtClean="0"/>
              <a:t>)    *   (u – u</a:t>
            </a:r>
            <a:r>
              <a:rPr lang="en-NZ" baseline="-25000" dirty="0" smtClean="0"/>
              <a:t>1</a:t>
            </a:r>
            <a:r>
              <a:rPr lang="en-NZ" dirty="0" smtClean="0"/>
              <a:t>)</a:t>
            </a:r>
          </a:p>
          <a:p>
            <a:pPr>
              <a:spcBef>
                <a:spcPts val="2400"/>
              </a:spcBef>
              <a:buNone/>
              <a:tabLst>
                <a:tab pos="3138488" algn="ctr"/>
              </a:tabLst>
            </a:pPr>
            <a:r>
              <a:rPr lang="en-NZ" dirty="0" smtClean="0"/>
              <a:t>	 	slope 	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  <a:tabLst>
                <a:tab pos="2870200" algn="ctr"/>
              </a:tabLst>
            </a:pPr>
            <a:r>
              <a:rPr lang="en-NZ" dirty="0" smtClean="0"/>
              <a:t>If repeatedly interpolating in steps (∆u), can be more efficient:</a:t>
            </a:r>
          </a:p>
          <a:p>
            <a:pPr lvl="2">
              <a:spcBef>
                <a:spcPts val="600"/>
              </a:spcBef>
              <a:buNone/>
              <a:tabLst>
                <a:tab pos="2870200" algn="ctr"/>
              </a:tabLst>
            </a:pPr>
            <a:r>
              <a:rPr lang="en-NZ" dirty="0" smtClean="0">
                <a:latin typeface="Arial Unicode MS"/>
                <a:ea typeface="Arial Unicode MS"/>
                <a:cs typeface="Arial Unicode MS"/>
              </a:rPr>
              <a:t>∆</a:t>
            </a:r>
            <a:r>
              <a:rPr lang="en-NZ" dirty="0" smtClean="0"/>
              <a:t>m ← (v</a:t>
            </a:r>
            <a:r>
              <a:rPr lang="en-NZ" baseline="-25000" dirty="0" smtClean="0"/>
              <a:t>2</a:t>
            </a:r>
            <a:r>
              <a:rPr lang="en-NZ" dirty="0" smtClean="0"/>
              <a:t> – v</a:t>
            </a:r>
            <a:r>
              <a:rPr lang="en-NZ" baseline="-25000" dirty="0" smtClean="0"/>
              <a:t>1</a:t>
            </a:r>
            <a:r>
              <a:rPr lang="en-NZ" dirty="0" smtClean="0"/>
              <a:t>) / (u</a:t>
            </a:r>
            <a:r>
              <a:rPr lang="en-NZ" baseline="-25000" dirty="0" smtClean="0"/>
              <a:t>2</a:t>
            </a:r>
            <a:r>
              <a:rPr lang="en-NZ" dirty="0" smtClean="0"/>
              <a:t> – u</a:t>
            </a:r>
            <a:r>
              <a:rPr lang="en-NZ" baseline="-25000" dirty="0" smtClean="0"/>
              <a:t>1</a:t>
            </a:r>
            <a:r>
              <a:rPr lang="en-NZ" dirty="0" smtClean="0"/>
              <a:t>)  * </a:t>
            </a:r>
            <a:r>
              <a:rPr lang="en-NZ" dirty="0" smtClean="0">
                <a:latin typeface="Arial Unicode MS"/>
                <a:ea typeface="Arial Unicode MS"/>
                <a:cs typeface="Arial Unicode MS"/>
              </a:rPr>
              <a:t>∆</a:t>
            </a:r>
            <a:r>
              <a:rPr lang="en-NZ" dirty="0" smtClean="0"/>
              <a:t>u</a:t>
            </a:r>
          </a:p>
          <a:p>
            <a:pPr lvl="2">
              <a:spcBef>
                <a:spcPts val="0"/>
              </a:spcBef>
              <a:buNone/>
              <a:tabLst>
                <a:tab pos="2870200" algn="ctr"/>
              </a:tabLst>
            </a:pPr>
            <a:r>
              <a:rPr lang="en-NZ" dirty="0" smtClean="0"/>
              <a:t>u ← u</a:t>
            </a:r>
            <a:r>
              <a:rPr lang="en-NZ" baseline="-25000" dirty="0" smtClean="0"/>
              <a:t>1 , v</a:t>
            </a:r>
            <a:r>
              <a:rPr lang="en-NZ" dirty="0" smtClean="0"/>
              <a:t> ← v</a:t>
            </a:r>
            <a:r>
              <a:rPr lang="en-NZ" baseline="-25000" dirty="0" smtClean="0"/>
              <a:t>1 </a:t>
            </a:r>
          </a:p>
          <a:p>
            <a:pPr lvl="2">
              <a:spcBef>
                <a:spcPts val="0"/>
              </a:spcBef>
              <a:buNone/>
              <a:tabLst>
                <a:tab pos="2870200" algn="ctr"/>
              </a:tabLst>
            </a:pPr>
            <a:r>
              <a:rPr lang="en-NZ" b="1" dirty="0" smtClean="0"/>
              <a:t>while</a:t>
            </a:r>
            <a:r>
              <a:rPr lang="en-NZ" dirty="0" smtClean="0"/>
              <a:t>  u &lt; u</a:t>
            </a:r>
            <a:r>
              <a:rPr lang="en-NZ" baseline="-25000" dirty="0" smtClean="0"/>
              <a:t>2</a:t>
            </a:r>
          </a:p>
          <a:p>
            <a:pPr lvl="3">
              <a:spcBef>
                <a:spcPts val="0"/>
              </a:spcBef>
              <a:buNone/>
              <a:tabLst>
                <a:tab pos="2870200" algn="ctr"/>
              </a:tabLst>
            </a:pPr>
            <a:r>
              <a:rPr lang="en-NZ" dirty="0" smtClean="0"/>
              <a:t>u ← u + ∆u,    v ←  v + ∆m</a:t>
            </a:r>
          </a:p>
          <a:p>
            <a:pPr lvl="3">
              <a:spcBef>
                <a:spcPts val="0"/>
              </a:spcBef>
              <a:buNone/>
              <a:tabLst>
                <a:tab pos="2870200" algn="ctr"/>
              </a:tabLst>
            </a:pPr>
            <a:r>
              <a:rPr lang="en-NZ" dirty="0" smtClean="0"/>
              <a:t>output  </a:t>
            </a:r>
            <a:r>
              <a:rPr lang="en-NZ" dirty="0" smtClean="0">
                <a:sym typeface="Symbol"/>
              </a:rPr>
              <a:t>u, v</a:t>
            </a:r>
            <a:endParaRPr lang="en-NZ" dirty="0" smtClean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987824" y="2852936"/>
            <a:ext cx="4248472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Straight Connector 6"/>
          <p:cNvCxnSpPr>
            <a:stCxn id="14" idx="3"/>
            <a:endCxn id="10" idx="0"/>
          </p:cNvCxnSpPr>
          <p:nvPr/>
        </p:nvCxnSpPr>
        <p:spPr bwMode="auto">
          <a:xfrm>
            <a:off x="4118346" y="1813466"/>
            <a:ext cx="4515" cy="103947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sm" len="sm"/>
          </a:ln>
          <a:effectLst/>
        </p:spPr>
      </p:cxnSp>
      <p:cxnSp>
        <p:nvCxnSpPr>
          <p:cNvPr id="9" name="Straight Connector 8"/>
          <p:cNvCxnSpPr>
            <a:stCxn id="15" idx="1"/>
            <a:endCxn id="11" idx="0"/>
          </p:cNvCxnSpPr>
          <p:nvPr/>
        </p:nvCxnSpPr>
        <p:spPr bwMode="auto">
          <a:xfrm>
            <a:off x="6465814" y="1165394"/>
            <a:ext cx="8309" cy="168754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sm" len="sm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923928" y="285293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800" dirty="0" smtClean="0"/>
              <a:t>u</a:t>
            </a:r>
            <a:r>
              <a:rPr lang="en-NZ" sz="1800" baseline="-25000" dirty="0" smtClean="0"/>
              <a:t>1</a:t>
            </a:r>
            <a:endParaRPr lang="en-NZ" sz="1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275190" y="285293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800" dirty="0" smtClean="0"/>
              <a:t>u</a:t>
            </a:r>
            <a:r>
              <a:rPr lang="en-NZ" sz="1800" baseline="-25000" dirty="0" smtClean="0"/>
              <a:t>2</a:t>
            </a:r>
            <a:endParaRPr lang="en-NZ" sz="18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3304" y="1628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800" dirty="0" smtClean="0"/>
              <a:t>v</a:t>
            </a:r>
            <a:r>
              <a:rPr lang="en-NZ" sz="1800" baseline="-25000" dirty="0" smtClean="0"/>
              <a:t>1</a:t>
            </a:r>
            <a:endParaRPr lang="en-NZ" sz="18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465814" y="98072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800" dirty="0" smtClean="0"/>
              <a:t>v</a:t>
            </a:r>
            <a:r>
              <a:rPr lang="en-NZ" sz="1800" baseline="-25000" dirty="0" smtClean="0"/>
              <a:t>2</a:t>
            </a:r>
            <a:endParaRPr lang="en-NZ" sz="1800" baseline="-25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887495" y="902251"/>
            <a:ext cx="312906" cy="2313548"/>
            <a:chOff x="4139952" y="1340768"/>
            <a:chExt cx="312906" cy="2313548"/>
          </a:xfrm>
        </p:grpSpPr>
        <p:sp>
          <p:nvSpPr>
            <p:cNvPr id="12" name="TextBox 11"/>
            <p:cNvSpPr txBox="1"/>
            <p:nvPr/>
          </p:nvSpPr>
          <p:spPr>
            <a:xfrm>
              <a:off x="4139952" y="32849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800" dirty="0" smtClean="0"/>
                <a:t>u</a:t>
              </a:r>
              <a:endParaRPr lang="en-NZ" sz="1800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39952" y="1340768"/>
              <a:ext cx="312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800" dirty="0" smtClean="0"/>
                <a:t>?</a:t>
              </a:r>
            </a:p>
            <a:p>
              <a:r>
                <a:rPr lang="en-AU" sz="1800" b="1" dirty="0" smtClean="0"/>
                <a:t>v</a:t>
              </a:r>
              <a:endParaRPr lang="en-NZ" sz="1800" b="1" dirty="0"/>
            </a:p>
          </p:txBody>
        </p:sp>
        <p:cxnSp>
          <p:nvCxnSpPr>
            <p:cNvPr id="17" name="Straight Arrow Connector 16"/>
            <p:cNvCxnSpPr>
              <a:stCxn id="12" idx="0"/>
              <a:endCxn id="13" idx="2"/>
            </p:cNvCxnSpPr>
            <p:nvPr/>
          </p:nvCxnSpPr>
          <p:spPr bwMode="auto">
            <a:xfrm flipV="1">
              <a:off x="4296405" y="1987099"/>
              <a:ext cx="0" cy="129788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23" name="Straight Connector 22"/>
          <p:cNvCxnSpPr>
            <a:stCxn id="14" idx="3"/>
            <a:endCxn id="15" idx="1"/>
          </p:cNvCxnSpPr>
          <p:nvPr/>
        </p:nvCxnSpPr>
        <p:spPr bwMode="auto">
          <a:xfrm flipV="1">
            <a:off x="4118346" y="1165394"/>
            <a:ext cx="2347468" cy="64807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9" name="Right Brace 28"/>
          <p:cNvSpPr/>
          <p:nvPr/>
        </p:nvSpPr>
        <p:spPr bwMode="auto">
          <a:xfrm rot="5400000">
            <a:off x="3203848" y="2708921"/>
            <a:ext cx="432048" cy="2448272"/>
          </a:xfrm>
          <a:prstGeom prst="rightBrace">
            <a:avLst>
              <a:gd name="adj1" fmla="val 31849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5400000" flipH="1" flipV="1">
            <a:off x="3581401" y="2308800"/>
            <a:ext cx="1081861" cy="641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868144" y="5517232"/>
            <a:ext cx="3275856" cy="442674"/>
          </a:xfrm>
          <a:prstGeom prst="wedgeRoundRectCallout">
            <a:avLst>
              <a:gd name="adj1" fmla="val -84446"/>
              <a:gd name="adj2" fmla="val 75583"/>
              <a:gd name="adj3" fmla="val 1666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only 2 additions per point</a:t>
            </a:r>
            <a:endParaRPr lang="en-NZ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8430" y="277163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smtClean="0"/>
              <a:t>u axis</a:t>
            </a:r>
            <a:endParaRPr lang="en-NZ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142595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Interpolation on polygon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Interpolate in two stages:</a:t>
            </a:r>
          </a:p>
          <a:p>
            <a:pPr lvl="1" algn="just"/>
            <a:r>
              <a:rPr lang="en-NZ" sz="2000" dirty="0" smtClean="0"/>
              <a:t>Interpolate between vertices to get left and right edge</a:t>
            </a:r>
          </a:p>
          <a:p>
            <a:pPr lvl="1" algn="just"/>
            <a:r>
              <a:rPr lang="en-NZ" sz="2000" dirty="0" smtClean="0"/>
              <a:t>Interpolate in x direction between left edge and right edge </a:t>
            </a:r>
            <a:endParaRPr lang="en-NZ" sz="20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835696" y="4541058"/>
            <a:ext cx="3600400" cy="165618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 flipH="1" flipV="1">
            <a:off x="4788024" y="3604954"/>
            <a:ext cx="3240360" cy="19442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1835696" y="2956882"/>
            <a:ext cx="5544616" cy="158417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572228" y="4109010"/>
            <a:ext cx="408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z</a:t>
            </a:r>
            <a:r>
              <a:rPr lang="en-NZ" sz="2000" baseline="-25000" dirty="0"/>
              <a:t>1</a:t>
            </a:r>
            <a:endParaRPr lang="en-NZ" sz="20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6125234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z</a:t>
            </a:r>
            <a:r>
              <a:rPr lang="en-NZ" sz="2000" baseline="-25000" dirty="0" smtClean="0"/>
              <a:t>2</a:t>
            </a:r>
            <a:endParaRPr lang="en-NZ" sz="20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08304" y="2596842"/>
            <a:ext cx="408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z</a:t>
            </a:r>
            <a:r>
              <a:rPr lang="en-NZ" sz="2000" baseline="-25000" dirty="0"/>
              <a:t>3</a:t>
            </a:r>
            <a:endParaRPr lang="en-NZ" sz="20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384301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sym typeface="Symbol"/>
              </a:rPr>
              <a:t></a:t>
            </a:r>
            <a:endParaRPr lang="en-NZ" sz="2000" b="1" dirty="0"/>
          </a:p>
        </p:txBody>
      </p:sp>
      <p:cxnSp>
        <p:nvCxnSpPr>
          <p:cNvPr id="15" name="Straight Connector 14"/>
          <p:cNvCxnSpPr>
            <a:endCxn id="23" idx="1"/>
          </p:cNvCxnSpPr>
          <p:nvPr/>
        </p:nvCxnSpPr>
        <p:spPr bwMode="auto">
          <a:xfrm>
            <a:off x="3635896" y="4052971"/>
            <a:ext cx="309808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stCxn id="28" idx="6"/>
            <a:endCxn id="21" idx="0"/>
          </p:cNvCxnSpPr>
          <p:nvPr/>
        </p:nvCxnSpPr>
        <p:spPr bwMode="auto">
          <a:xfrm>
            <a:off x="1043608" y="2348880"/>
            <a:ext cx="1148" cy="384836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Straight Connector 18"/>
          <p:cNvCxnSpPr>
            <a:stCxn id="28" idx="6"/>
            <a:endCxn id="20" idx="1"/>
          </p:cNvCxnSpPr>
          <p:nvPr/>
        </p:nvCxnSpPr>
        <p:spPr bwMode="auto">
          <a:xfrm>
            <a:off x="1043608" y="2348880"/>
            <a:ext cx="703191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075518" y="214882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x</a:t>
            </a:r>
            <a:endParaRPr lang="en-NZ" sz="20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888303" y="619724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y</a:t>
            </a:r>
            <a:endParaRPr lang="en-NZ" sz="2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203848" y="3645024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/>
              <a:t>z</a:t>
            </a:r>
            <a:r>
              <a:rPr lang="en-NZ" sz="2000" baseline="-25000" dirty="0" err="1" smtClean="0"/>
              <a:t>left</a:t>
            </a:r>
            <a:endParaRPr lang="en-NZ" sz="20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733981" y="385291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/>
              <a:t>z</a:t>
            </a:r>
            <a:r>
              <a:rPr lang="en-NZ" sz="2000" baseline="-25000" dirty="0" err="1" smtClean="0"/>
              <a:t>right</a:t>
            </a:r>
            <a:endParaRPr lang="en-NZ" sz="2000" baseline="-25000" dirty="0"/>
          </a:p>
        </p:txBody>
      </p:sp>
      <p:sp>
        <p:nvSpPr>
          <p:cNvPr id="28" name="Oval 27"/>
          <p:cNvSpPr/>
          <p:nvPr/>
        </p:nvSpPr>
        <p:spPr bwMode="auto">
          <a:xfrm>
            <a:off x="899592" y="2132856"/>
            <a:ext cx="144016" cy="432048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660232" y="1052736"/>
            <a:ext cx="2301840" cy="442674"/>
          </a:xfrm>
          <a:prstGeom prst="wedgeRoundRectCallout">
            <a:avLst>
              <a:gd name="adj1" fmla="val -62029"/>
              <a:gd name="adj2" fmla="val 57400"/>
              <a:gd name="adj3" fmla="val 1666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NZ" sz="2000" dirty="0" smtClean="0"/>
              <a:t>Which two edges?</a:t>
            </a:r>
            <a:endParaRPr lang="en-NZ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720773" y="510721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sym typeface="Symbol"/>
              </a:rPr>
              <a:t></a:t>
            </a:r>
            <a:endParaRPr lang="en-NZ" sz="2000" b="1" dirty="0"/>
          </a:p>
        </p:txBody>
      </p:sp>
      <p:cxnSp>
        <p:nvCxnSpPr>
          <p:cNvPr id="25" name="Straight Connector 24"/>
          <p:cNvCxnSpPr>
            <a:stCxn id="26" idx="0"/>
          </p:cNvCxnSpPr>
          <p:nvPr/>
        </p:nvCxnSpPr>
        <p:spPr bwMode="auto">
          <a:xfrm rot="16200000" flipH="1">
            <a:off x="4754857" y="4147851"/>
            <a:ext cx="1" cy="237059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298495" y="5333146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/>
              <a:t>z</a:t>
            </a:r>
            <a:r>
              <a:rPr lang="en-NZ" sz="2000" baseline="-25000" dirty="0" err="1" smtClean="0"/>
              <a:t>left</a:t>
            </a:r>
            <a:endParaRPr lang="en-NZ" sz="20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0152" y="5157192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/>
              <a:t>z</a:t>
            </a:r>
            <a:r>
              <a:rPr lang="en-NZ" sz="2000" baseline="-25000" dirty="0" err="1" smtClean="0"/>
              <a:t>right</a:t>
            </a:r>
            <a:endParaRPr lang="en-NZ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64518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44" grpId="0" animBg="1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1520" y="2780928"/>
            <a:ext cx="6480720" cy="3848362"/>
            <a:chOff x="251520" y="2780928"/>
            <a:chExt cx="6480720" cy="3848362"/>
          </a:xfrm>
        </p:grpSpPr>
        <p:grpSp>
          <p:nvGrpSpPr>
            <p:cNvPr id="65" name="Group 64"/>
            <p:cNvGrpSpPr/>
            <p:nvPr/>
          </p:nvGrpSpPr>
          <p:grpSpPr>
            <a:xfrm>
              <a:off x="467544" y="2780928"/>
              <a:ext cx="6049820" cy="3848362"/>
              <a:chOff x="837725" y="2492896"/>
              <a:chExt cx="6049820" cy="3848362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837725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1125757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1413789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1701821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1989853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2277885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2565917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2853949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3141981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3430013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3718045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4006077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4294109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4582141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4870173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5158205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5446237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5734269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6022301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>
                <a:off x="6310333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6598365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6886397" y="2492896"/>
                <a:ext cx="1148" cy="384836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251520" y="3068960"/>
              <a:ext cx="6480720" cy="3456384"/>
              <a:chOff x="1043608" y="2636912"/>
              <a:chExt cx="7031910" cy="3456384"/>
            </a:xfrm>
          </p:grpSpPr>
          <p:cxnSp>
            <p:nvCxnSpPr>
              <p:cNvPr id="50" name="Straight Connector 49"/>
              <p:cNvCxnSpPr/>
              <p:nvPr/>
            </p:nvCxnSpPr>
            <p:spPr bwMode="auto">
              <a:xfrm>
                <a:off x="1043608" y="2636912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1043608" y="2924944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1043608" y="3212976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1043608" y="3501008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1043608" y="3789040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1043608" y="4077072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043608" y="4365104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1043608" y="4653136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1043608" y="4941168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043608" y="5229200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>
                <a:off x="1043608" y="5517232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1043608" y="5805264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 bwMode="auto">
              <a:xfrm>
                <a:off x="1043608" y="6093296"/>
                <a:ext cx="70319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 smtClean="0"/>
              <a:t>Finding the image pixels (and depths) on a polygon:</a:t>
            </a:r>
          </a:p>
          <a:p>
            <a:pPr lvl="1"/>
            <a:r>
              <a:rPr lang="en-NZ" sz="2000" dirty="0" smtClean="0"/>
              <a:t>step along each edge, in y direction,  by pixel, recording  x and z</a:t>
            </a:r>
            <a:br>
              <a:rPr lang="en-NZ" sz="2000" dirty="0" smtClean="0"/>
            </a:br>
            <a:r>
              <a:rPr lang="en-NZ" sz="2000" dirty="0" smtClean="0"/>
              <a:t>→  "</a:t>
            </a:r>
            <a:r>
              <a:rPr lang="en-NZ" sz="2000" dirty="0" err="1" smtClean="0"/>
              <a:t>EdgeLists</a:t>
            </a:r>
            <a:r>
              <a:rPr lang="en-NZ" sz="2000" dirty="0" smtClean="0"/>
              <a:t>"   left and right values of x and any values to interpolate</a:t>
            </a:r>
          </a:p>
          <a:p>
            <a:pPr lvl="1">
              <a:spcBef>
                <a:spcPts val="1200"/>
              </a:spcBef>
            </a:pPr>
            <a:r>
              <a:rPr lang="en-NZ" sz="2000" dirty="0" smtClean="0"/>
              <a:t>step along each scan line, interpolating z, from left edge to right edge </a:t>
            </a:r>
          </a:p>
          <a:p>
            <a:pPr lvl="1">
              <a:buNone/>
            </a:pPr>
            <a:endParaRPr lang="en-NZ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Rasterisation</a:t>
            </a:r>
            <a:r>
              <a:rPr lang="en-NZ" dirty="0" smtClean="0"/>
              <a:t> and </a:t>
            </a:r>
            <a:r>
              <a:rPr lang="en-NZ" dirty="0" err="1" smtClean="0"/>
              <a:t>EdgeLists</a:t>
            </a:r>
            <a:endParaRPr lang="en-NZ" dirty="0"/>
          </a:p>
        </p:txBody>
      </p:sp>
      <p:cxnSp>
        <p:nvCxnSpPr>
          <p:cNvPr id="17" name="Straight Connector 16"/>
          <p:cNvCxnSpPr>
            <a:stCxn id="28" idx="6"/>
          </p:cNvCxnSpPr>
          <p:nvPr/>
        </p:nvCxnSpPr>
        <p:spPr bwMode="auto">
          <a:xfrm>
            <a:off x="179512" y="2708920"/>
            <a:ext cx="0" cy="388843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79512" y="2780928"/>
            <a:ext cx="6552728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732240" y="258087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x</a:t>
            </a:r>
            <a:endParaRPr lang="en-NZ" sz="20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96" y="64852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y</a:t>
            </a:r>
            <a:endParaRPr lang="en-NZ" sz="2000" baseline="-250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996" y="4725144"/>
            <a:ext cx="3600400" cy="165618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586996" y="3140968"/>
            <a:ext cx="5544616" cy="158417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187396" y="6309320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z</a:t>
            </a:r>
            <a:r>
              <a:rPr lang="en-NZ" sz="2000" baseline="-25000" dirty="0" smtClean="0"/>
              <a:t>2</a:t>
            </a:r>
            <a:endParaRPr lang="en-NZ" sz="20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59604" y="2780928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z</a:t>
            </a:r>
            <a:r>
              <a:rPr lang="en-NZ" sz="2000" baseline="-250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22399" y="3833652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/>
              <a:t>z</a:t>
            </a:r>
            <a:r>
              <a:rPr lang="en-NZ" sz="2000" baseline="-25000" dirty="0" err="1" smtClean="0"/>
              <a:t>left</a:t>
            </a:r>
            <a:endParaRPr lang="en-NZ" sz="20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485281" y="4037002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/>
              <a:t>z</a:t>
            </a:r>
            <a:r>
              <a:rPr lang="en-NZ" sz="2000" baseline="-25000" dirty="0" err="1" smtClean="0"/>
              <a:t>right</a:t>
            </a:r>
            <a:endParaRPr lang="en-NZ" sz="2000" baseline="-25000" dirty="0"/>
          </a:p>
        </p:txBody>
      </p:sp>
      <p:cxnSp>
        <p:nvCxnSpPr>
          <p:cNvPr id="7" name="Straight Connector 6"/>
          <p:cNvCxnSpPr/>
          <p:nvPr/>
        </p:nvCxnSpPr>
        <p:spPr bwMode="auto">
          <a:xfrm rot="5400000" flipH="1" flipV="1">
            <a:off x="3539324" y="3789040"/>
            <a:ext cx="3240360" cy="19442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35496" y="2492896"/>
            <a:ext cx="144016" cy="432048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  <p:cxnSp>
        <p:nvCxnSpPr>
          <p:cNvPr id="66" name="Straight Connector 65"/>
          <p:cNvCxnSpPr/>
          <p:nvPr/>
        </p:nvCxnSpPr>
        <p:spPr bwMode="auto">
          <a:xfrm rot="5400000">
            <a:off x="5436096" y="4797152"/>
            <a:ext cx="3456384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rot="5400000">
            <a:off x="5868144" y="4797152"/>
            <a:ext cx="3456384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rot="5400000">
            <a:off x="6516215" y="4797152"/>
            <a:ext cx="3456384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7164288" y="3068960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7164288" y="3356992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7164288" y="3645024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7164288" y="3933056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7164288" y="4221088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7164288" y="4509120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7164288" y="4797152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7164288" y="5085184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7164288" y="5373216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7164288" y="5661248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7164288" y="5949280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7164288" y="6237312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7164288" y="6525344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rot="5400000">
            <a:off x="6948264" y="4797152"/>
            <a:ext cx="3456384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rot="5400000">
            <a:off x="7380312" y="4797152"/>
            <a:ext cx="3456384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>
            <a:off x="8244408" y="3068960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8244408" y="3356992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8244408" y="3645024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8244408" y="3933056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8244408" y="4221088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8244408" y="4509120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>
            <a:off x="8244408" y="4797152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8244408" y="5085184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>
            <a:off x="8244408" y="5373216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8244408" y="5661248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8244408" y="5949280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8244408" y="6237312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>
            <a:off x="8244408" y="6525344"/>
            <a:ext cx="86409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7236296" y="2492896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800" dirty="0" smtClean="0"/>
              <a:t> Left         Right</a:t>
            </a:r>
          </a:p>
          <a:p>
            <a:r>
              <a:rPr lang="en-NZ" sz="1800" dirty="0" smtClean="0"/>
              <a:t>x     z       x    z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4293096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z</a:t>
            </a:r>
            <a:r>
              <a:rPr lang="en-NZ" sz="2000" baseline="-25000" dirty="0"/>
              <a:t>1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35496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23</a:t>
            </a:r>
            <a:endParaRPr lang="en-NZ" sz="1600" dirty="0" smtClean="0"/>
          </a:p>
        </p:txBody>
      </p:sp>
      <p:sp>
        <p:nvSpPr>
          <p:cNvPr id="121" name="Rectangle 120"/>
          <p:cNvSpPr/>
          <p:nvPr/>
        </p:nvSpPr>
        <p:spPr bwMode="auto">
          <a:xfrm>
            <a:off x="323528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24</a:t>
            </a:r>
            <a:endParaRPr lang="en-NZ" sz="1600" dirty="0" smtClean="0"/>
          </a:p>
        </p:txBody>
      </p:sp>
      <p:sp>
        <p:nvSpPr>
          <p:cNvPr id="122" name="Rectangle 121"/>
          <p:cNvSpPr/>
          <p:nvPr/>
        </p:nvSpPr>
        <p:spPr bwMode="auto">
          <a:xfrm>
            <a:off x="611560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25</a:t>
            </a:r>
            <a:endParaRPr lang="en-NZ" sz="1600" dirty="0" smtClean="0"/>
          </a:p>
        </p:txBody>
      </p:sp>
      <p:sp>
        <p:nvSpPr>
          <p:cNvPr id="123" name="Rectangle 122"/>
          <p:cNvSpPr/>
          <p:nvPr/>
        </p:nvSpPr>
        <p:spPr bwMode="auto">
          <a:xfrm>
            <a:off x="899592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26</a:t>
            </a:r>
            <a:endParaRPr lang="en-NZ" sz="1600" dirty="0" smtClean="0"/>
          </a:p>
        </p:txBody>
      </p:sp>
      <p:sp>
        <p:nvSpPr>
          <p:cNvPr id="124" name="Rectangle 123"/>
          <p:cNvSpPr/>
          <p:nvPr/>
        </p:nvSpPr>
        <p:spPr bwMode="auto">
          <a:xfrm>
            <a:off x="1187624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27</a:t>
            </a:r>
            <a:endParaRPr lang="en-NZ" sz="1600" dirty="0" smtClean="0"/>
          </a:p>
        </p:txBody>
      </p:sp>
      <p:sp>
        <p:nvSpPr>
          <p:cNvPr id="125" name="Rectangle 124"/>
          <p:cNvSpPr/>
          <p:nvPr/>
        </p:nvSpPr>
        <p:spPr bwMode="auto">
          <a:xfrm>
            <a:off x="1475656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28</a:t>
            </a:r>
            <a:endParaRPr lang="en-NZ" sz="1600" dirty="0" smtClean="0"/>
          </a:p>
        </p:txBody>
      </p:sp>
      <p:sp>
        <p:nvSpPr>
          <p:cNvPr id="126" name="Rectangle 125"/>
          <p:cNvSpPr/>
          <p:nvPr/>
        </p:nvSpPr>
        <p:spPr bwMode="auto">
          <a:xfrm>
            <a:off x="1763688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29</a:t>
            </a:r>
            <a:endParaRPr lang="en-NZ" sz="1600" dirty="0" smtClean="0"/>
          </a:p>
        </p:txBody>
      </p:sp>
      <p:sp>
        <p:nvSpPr>
          <p:cNvPr id="127" name="Rectangle 126"/>
          <p:cNvSpPr/>
          <p:nvPr/>
        </p:nvSpPr>
        <p:spPr bwMode="auto">
          <a:xfrm>
            <a:off x="2051720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30</a:t>
            </a:r>
            <a:endParaRPr lang="en-NZ" sz="1600" dirty="0" smtClean="0"/>
          </a:p>
        </p:txBody>
      </p:sp>
      <p:sp>
        <p:nvSpPr>
          <p:cNvPr id="128" name="Rectangle 127"/>
          <p:cNvSpPr/>
          <p:nvPr/>
        </p:nvSpPr>
        <p:spPr bwMode="auto">
          <a:xfrm>
            <a:off x="2339752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31</a:t>
            </a:r>
            <a:endParaRPr lang="en-NZ" sz="1600" dirty="0" smtClean="0"/>
          </a:p>
        </p:txBody>
      </p:sp>
      <p:sp>
        <p:nvSpPr>
          <p:cNvPr id="129" name="Rectangle 128"/>
          <p:cNvSpPr/>
          <p:nvPr/>
        </p:nvSpPr>
        <p:spPr bwMode="auto">
          <a:xfrm>
            <a:off x="2627784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32</a:t>
            </a:r>
            <a:endParaRPr lang="en-NZ" sz="1600" dirty="0" smtClean="0"/>
          </a:p>
        </p:txBody>
      </p:sp>
      <p:sp>
        <p:nvSpPr>
          <p:cNvPr id="130" name="Rectangle 129"/>
          <p:cNvSpPr/>
          <p:nvPr/>
        </p:nvSpPr>
        <p:spPr bwMode="auto">
          <a:xfrm>
            <a:off x="2915816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33</a:t>
            </a:r>
            <a:endParaRPr lang="en-NZ" sz="1600" dirty="0" smtClean="0"/>
          </a:p>
        </p:txBody>
      </p:sp>
      <p:sp>
        <p:nvSpPr>
          <p:cNvPr id="131" name="Rectangle 130"/>
          <p:cNvSpPr/>
          <p:nvPr/>
        </p:nvSpPr>
        <p:spPr bwMode="auto">
          <a:xfrm>
            <a:off x="3203848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34</a:t>
            </a:r>
            <a:endParaRPr lang="en-NZ" sz="1600" dirty="0" smtClean="0"/>
          </a:p>
        </p:txBody>
      </p:sp>
      <p:sp>
        <p:nvSpPr>
          <p:cNvPr id="132" name="Rectangle 131"/>
          <p:cNvSpPr/>
          <p:nvPr/>
        </p:nvSpPr>
        <p:spPr bwMode="auto">
          <a:xfrm>
            <a:off x="3491880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35</a:t>
            </a:r>
            <a:endParaRPr lang="en-NZ" sz="1600" dirty="0" smtClean="0"/>
          </a:p>
        </p:txBody>
      </p:sp>
      <p:sp>
        <p:nvSpPr>
          <p:cNvPr id="133" name="Rectangle 132"/>
          <p:cNvSpPr/>
          <p:nvPr/>
        </p:nvSpPr>
        <p:spPr bwMode="auto">
          <a:xfrm>
            <a:off x="3779912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36</a:t>
            </a:r>
            <a:endParaRPr lang="en-NZ" sz="1600" dirty="0" smtClean="0"/>
          </a:p>
        </p:txBody>
      </p:sp>
      <p:sp>
        <p:nvSpPr>
          <p:cNvPr id="134" name="Rectangle 133"/>
          <p:cNvSpPr/>
          <p:nvPr/>
        </p:nvSpPr>
        <p:spPr bwMode="auto">
          <a:xfrm>
            <a:off x="4067944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37</a:t>
            </a:r>
            <a:endParaRPr lang="en-NZ" sz="1600" dirty="0" smtClean="0"/>
          </a:p>
        </p:txBody>
      </p:sp>
      <p:sp>
        <p:nvSpPr>
          <p:cNvPr id="135" name="Rectangle 134"/>
          <p:cNvSpPr/>
          <p:nvPr/>
        </p:nvSpPr>
        <p:spPr bwMode="auto">
          <a:xfrm>
            <a:off x="4355976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38</a:t>
            </a:r>
            <a:endParaRPr lang="en-NZ" sz="1600" dirty="0" smtClean="0"/>
          </a:p>
        </p:txBody>
      </p:sp>
      <p:sp>
        <p:nvSpPr>
          <p:cNvPr id="136" name="Rectangle 135"/>
          <p:cNvSpPr/>
          <p:nvPr/>
        </p:nvSpPr>
        <p:spPr bwMode="auto">
          <a:xfrm>
            <a:off x="4644008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39</a:t>
            </a:r>
            <a:endParaRPr lang="en-NZ" sz="1600" dirty="0" smtClean="0"/>
          </a:p>
        </p:txBody>
      </p:sp>
      <p:sp>
        <p:nvSpPr>
          <p:cNvPr id="137" name="Rectangle 136"/>
          <p:cNvSpPr/>
          <p:nvPr/>
        </p:nvSpPr>
        <p:spPr bwMode="auto">
          <a:xfrm>
            <a:off x="4932040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40</a:t>
            </a:r>
            <a:endParaRPr lang="en-NZ" sz="1600" dirty="0" smtClean="0"/>
          </a:p>
        </p:txBody>
      </p:sp>
      <p:sp>
        <p:nvSpPr>
          <p:cNvPr id="138" name="Rectangle 137"/>
          <p:cNvSpPr/>
          <p:nvPr/>
        </p:nvSpPr>
        <p:spPr bwMode="auto">
          <a:xfrm>
            <a:off x="5220072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41</a:t>
            </a:r>
            <a:endParaRPr lang="en-NZ" sz="1600" dirty="0" smtClean="0"/>
          </a:p>
        </p:txBody>
      </p:sp>
      <p:sp>
        <p:nvSpPr>
          <p:cNvPr id="139" name="Rectangle 138"/>
          <p:cNvSpPr/>
          <p:nvPr/>
        </p:nvSpPr>
        <p:spPr bwMode="auto">
          <a:xfrm>
            <a:off x="5508104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42</a:t>
            </a:r>
            <a:endParaRPr lang="en-NZ" sz="1600" dirty="0" smtClean="0"/>
          </a:p>
        </p:txBody>
      </p:sp>
      <p:sp>
        <p:nvSpPr>
          <p:cNvPr id="140" name="Rectangle 139"/>
          <p:cNvSpPr/>
          <p:nvPr/>
        </p:nvSpPr>
        <p:spPr bwMode="auto">
          <a:xfrm>
            <a:off x="5796136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43</a:t>
            </a:r>
            <a:endParaRPr lang="en-NZ" sz="1600" dirty="0" smtClean="0"/>
          </a:p>
        </p:txBody>
      </p:sp>
      <p:sp>
        <p:nvSpPr>
          <p:cNvPr id="141" name="Rectangle 140"/>
          <p:cNvSpPr/>
          <p:nvPr/>
        </p:nvSpPr>
        <p:spPr bwMode="auto">
          <a:xfrm>
            <a:off x="6084168" y="2564904"/>
            <a:ext cx="288032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sz="1200" dirty="0" smtClean="0"/>
              <a:t>44</a:t>
            </a:r>
            <a:endParaRPr lang="en-NZ" sz="1600" dirty="0" smtClean="0"/>
          </a:p>
        </p:txBody>
      </p:sp>
      <p:cxnSp>
        <p:nvCxnSpPr>
          <p:cNvPr id="143" name="Straight Connector 142"/>
          <p:cNvCxnSpPr/>
          <p:nvPr/>
        </p:nvCxnSpPr>
        <p:spPr bwMode="auto">
          <a:xfrm rot="5400000">
            <a:off x="6300192" y="4797152"/>
            <a:ext cx="3456384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0328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lex's Lectures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Alex's Lectures" id="{424D9C40-8A58-403B-9D06-6E43B6047780}" vid="{92F90AA7-030B-4E48-8B80-5B9D98E010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</TotalTime>
  <Words>1075</Words>
  <Application>Microsoft Macintosh PowerPoint</Application>
  <PresentationFormat>On-screen Show (4:3)</PresentationFormat>
  <Paragraphs>309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Alex's Lectures</vt:lpstr>
      <vt:lpstr>COMP 261 Lecture 16</vt:lpstr>
      <vt:lpstr>Simple Z-buffer Rendering Pipeline</vt:lpstr>
      <vt:lpstr>Projecting onto the image </vt:lpstr>
      <vt:lpstr>Z-buffer</vt:lpstr>
      <vt:lpstr>Problem:</vt:lpstr>
      <vt:lpstr>Interpolation possibilities</vt:lpstr>
      <vt:lpstr>Interpolation</vt:lpstr>
      <vt:lpstr>Interpolation on polygon</vt:lpstr>
      <vt:lpstr>Rasterisation and EdgeLists</vt:lpstr>
      <vt:lpstr>Compute EdgeLists </vt:lpstr>
      <vt:lpstr>Hidden surface removal</vt:lpstr>
      <vt:lpstr>Rendering with Edgelists &amp; Z-buffer </vt:lpstr>
      <vt:lpstr>Building the EdgeLists</vt:lpstr>
      <vt:lpstr>Filling the z-buffer</vt:lpstr>
      <vt:lpstr>Non triangle Polygons</vt:lpstr>
      <vt:lpstr>Costs and efficiency issues</vt:lpstr>
      <vt:lpstr>GPUs</vt:lpstr>
    </vt:vector>
  </TitlesOfParts>
  <Company>Victoria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 Lecture 14</dc:title>
  <dc:creator>Alex Potanin</dc:creator>
  <cp:lastModifiedBy>Alex Potanin</cp:lastModifiedBy>
  <cp:revision>4</cp:revision>
  <cp:lastPrinted>2015-04-20T00:12:36Z</cp:lastPrinted>
  <dcterms:created xsi:type="dcterms:W3CDTF">2015-03-21T22:41:32Z</dcterms:created>
  <dcterms:modified xsi:type="dcterms:W3CDTF">2015-04-20T00:12:46Z</dcterms:modified>
</cp:coreProperties>
</file>