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3D16-BF18-3842-A2AD-279D347AB22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D7A99-EEC4-454F-A460-44AF5A9A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0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DB25-2565-4622-8A2E-E11BB8BEF404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572-B3AF-470E-9542-AE226FBF8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02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This</a:t>
            </a:r>
            <a:r>
              <a:rPr lang="en-NZ" baseline="0" dirty="0" smtClean="0"/>
              <a:t> is not a whole lecture – 30 </a:t>
            </a:r>
            <a:r>
              <a:rPr lang="en-NZ" baseline="0" dirty="0" err="1" smtClean="0"/>
              <a:t>mins</a:t>
            </a:r>
            <a:r>
              <a:rPr lang="en-NZ" baseline="0" smtClean="0"/>
              <a:t> max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2A76E-CDF0-45B2-BB77-2F0AE6C3F368}" type="slidenum">
              <a:rPr lang="en-NZ" smtClean="0"/>
              <a:pPr>
                <a:defRPr/>
              </a:pPr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707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2A76E-CDF0-45B2-BB77-2F0AE6C3F368}" type="slidenum">
              <a:rPr lang="en-NZ" smtClean="0"/>
              <a:pPr>
                <a:defRPr/>
              </a:pPr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409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Parsing 1 of 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11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kind of structure?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Text conforming to a grammar has a tree structure </a:t>
            </a:r>
          </a:p>
          <a:p>
            <a:pPr lvl="1"/>
            <a:r>
              <a:rPr lang="en-NZ" dirty="0" smtClean="0"/>
              <a:t>Ordered tree – order of the children matters</a:t>
            </a:r>
          </a:p>
          <a:p>
            <a:pPr lvl="1"/>
            <a:r>
              <a:rPr lang="en-NZ" dirty="0" smtClean="0"/>
              <a:t>Each node in the tree and its children correspond to a grammar rule</a:t>
            </a:r>
          </a:p>
          <a:p>
            <a:pPr lvl="1"/>
            <a:r>
              <a:rPr lang="en-NZ" dirty="0" smtClean="0"/>
              <a:t>Each internal node </a:t>
            </a:r>
            <a:r>
              <a:rPr lang="en-NZ" dirty="0" err="1" smtClean="0"/>
              <a:t>labeled</a:t>
            </a:r>
            <a:r>
              <a:rPr lang="en-NZ" dirty="0" smtClean="0"/>
              <a:t> by the nonterminal on LHS of rule</a:t>
            </a:r>
          </a:p>
          <a:p>
            <a:pPr lvl="1"/>
            <a:r>
              <a:rPr lang="en-NZ" dirty="0" smtClean="0"/>
              <a:t>Leaves correspond to terminals.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A </a:t>
            </a:r>
            <a:r>
              <a:rPr lang="en-NZ" b="1" dirty="0" smtClean="0"/>
              <a:t>concrete parse tree</a:t>
            </a:r>
            <a:r>
              <a:rPr lang="en-NZ" dirty="0" smtClean="0"/>
              <a:t> represents the syntactic structure of a string according to some formal grammar, showing all the components of the rules</a:t>
            </a:r>
          </a:p>
          <a:p>
            <a:endParaRPr lang="en-NZ" dirty="0"/>
          </a:p>
          <a:p>
            <a:r>
              <a:rPr lang="en-NZ" dirty="0" smtClean="0"/>
              <a:t>An </a:t>
            </a:r>
            <a:r>
              <a:rPr lang="en-NZ" b="1" dirty="0" smtClean="0"/>
              <a:t>abstract syntax tree </a:t>
            </a:r>
            <a:r>
              <a:rPr lang="en-NZ" dirty="0" smtClean="0"/>
              <a:t>leaves out elements of the rules that are not essential to the structure.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54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Concrete Parse Tree:</a:t>
            </a:r>
            <a:endParaRPr lang="en-NZ" dirty="0"/>
          </a:p>
        </p:txBody>
      </p:sp>
      <p:sp>
        <p:nvSpPr>
          <p:cNvPr id="5" name="Oval 4"/>
          <p:cNvSpPr/>
          <p:nvPr/>
        </p:nvSpPr>
        <p:spPr bwMode="auto">
          <a:xfrm>
            <a:off x="3582808" y="83671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HTMLFILE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>
            <a:stCxn id="5" idx="2"/>
            <a:endCxn id="27" idx="6"/>
          </p:cNvCxnSpPr>
          <p:nvPr/>
        </p:nvCxnSpPr>
        <p:spPr bwMode="auto">
          <a:xfrm flipH="1">
            <a:off x="1622213" y="1088740"/>
            <a:ext cx="1960595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179512" y="1340768"/>
            <a:ext cx="144270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&lt;html&gt;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59272" y="1340768"/>
            <a:ext cx="127722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&lt;/html&gt;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33" name="Straight Arrow Connector 32"/>
          <p:cNvCxnSpPr>
            <a:stCxn id="5" idx="6"/>
            <a:endCxn id="28" idx="2"/>
          </p:cNvCxnSpPr>
          <p:nvPr/>
        </p:nvCxnSpPr>
        <p:spPr bwMode="auto">
          <a:xfrm>
            <a:off x="5255992" y="1088740"/>
            <a:ext cx="250328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1547664" y="191683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HEAD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715240" y="1844824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Straight Arrow Connector 39"/>
          <p:cNvCxnSpPr>
            <a:stCxn id="5" idx="3"/>
            <a:endCxn id="38" idx="0"/>
          </p:cNvCxnSpPr>
          <p:nvPr/>
        </p:nvCxnSpPr>
        <p:spPr bwMode="auto">
          <a:xfrm flipH="1">
            <a:off x="2384256" y="1266951"/>
            <a:ext cx="1443584" cy="6498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5" idx="5"/>
            <a:endCxn id="39" idx="1"/>
          </p:cNvCxnSpPr>
          <p:nvPr/>
        </p:nvCxnSpPr>
        <p:spPr bwMode="auto">
          <a:xfrm>
            <a:off x="5010960" y="1266951"/>
            <a:ext cx="1949312" cy="651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8" idx="3"/>
            <a:endCxn id="50" idx="7"/>
          </p:cNvCxnSpPr>
          <p:nvPr/>
        </p:nvCxnSpPr>
        <p:spPr bwMode="auto">
          <a:xfrm flipH="1">
            <a:off x="1258326" y="2347071"/>
            <a:ext cx="534370" cy="291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49"/>
          <p:cNvSpPr/>
          <p:nvPr/>
        </p:nvSpPr>
        <p:spPr bwMode="auto">
          <a:xfrm>
            <a:off x="107504" y="2564904"/>
            <a:ext cx="134827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&lt;head&gt;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1530664" y="2780928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TITLE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3" name="Straight Arrow Connector 52"/>
          <p:cNvCxnSpPr>
            <a:stCxn id="38" idx="4"/>
            <a:endCxn id="52" idx="0"/>
          </p:cNvCxnSpPr>
          <p:nvPr/>
        </p:nvCxnSpPr>
        <p:spPr bwMode="auto">
          <a:xfrm flipH="1">
            <a:off x="2367256" y="2420888"/>
            <a:ext cx="1700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Oval 55"/>
          <p:cNvSpPr/>
          <p:nvPr/>
        </p:nvSpPr>
        <p:spPr bwMode="auto">
          <a:xfrm>
            <a:off x="3347864" y="2564904"/>
            <a:ext cx="1351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&lt;/head&gt;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57" name="Straight Arrow Connector 56"/>
          <p:cNvCxnSpPr>
            <a:stCxn id="38" idx="5"/>
            <a:endCxn id="56" idx="1"/>
          </p:cNvCxnSpPr>
          <p:nvPr/>
        </p:nvCxnSpPr>
        <p:spPr bwMode="auto">
          <a:xfrm>
            <a:off x="2975816" y="2347071"/>
            <a:ext cx="569920" cy="291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9262" y="3573016"/>
            <a:ext cx="103434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&lt;title&gt;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63" name="Straight Arrow Connector 62"/>
          <p:cNvCxnSpPr>
            <a:stCxn id="52" idx="3"/>
            <a:endCxn id="62" idx="0"/>
          </p:cNvCxnSpPr>
          <p:nvPr/>
        </p:nvCxnSpPr>
        <p:spPr bwMode="auto">
          <a:xfrm flipH="1">
            <a:off x="526435" y="3211167"/>
            <a:ext cx="1249261" cy="36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39" idx="3"/>
            <a:endCxn id="67" idx="7"/>
          </p:cNvCxnSpPr>
          <p:nvPr/>
        </p:nvCxnSpPr>
        <p:spPr bwMode="auto">
          <a:xfrm flipH="1">
            <a:off x="6105011" y="2275063"/>
            <a:ext cx="855261" cy="2196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Oval 66"/>
          <p:cNvSpPr/>
          <p:nvPr/>
        </p:nvSpPr>
        <p:spPr bwMode="auto">
          <a:xfrm>
            <a:off x="4967415" y="2420888"/>
            <a:ext cx="1332777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&lt;body&gt;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906518" y="2564904"/>
            <a:ext cx="123748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&lt;/body&gt;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73" name="Straight Arrow Connector 72"/>
          <p:cNvCxnSpPr>
            <a:stCxn id="39" idx="5"/>
            <a:endCxn id="72" idx="0"/>
          </p:cNvCxnSpPr>
          <p:nvPr/>
        </p:nvCxnSpPr>
        <p:spPr bwMode="auto">
          <a:xfrm>
            <a:off x="8143392" y="2275063"/>
            <a:ext cx="381867" cy="289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/>
          <p:cNvSpPr/>
          <p:nvPr/>
        </p:nvSpPr>
        <p:spPr bwMode="auto">
          <a:xfrm>
            <a:off x="4283968" y="3284984"/>
            <a:ext cx="1428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5940152" y="3284984"/>
            <a:ext cx="1465659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7596336" y="3284984"/>
            <a:ext cx="1428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1" name="Straight Arrow Connector 110"/>
          <p:cNvCxnSpPr>
            <a:endCxn id="77" idx="7"/>
          </p:cNvCxnSpPr>
          <p:nvPr/>
        </p:nvCxnSpPr>
        <p:spPr bwMode="auto">
          <a:xfrm flipH="1">
            <a:off x="5502972" y="2348880"/>
            <a:ext cx="1733324" cy="10099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39" idx="4"/>
            <a:endCxn id="78" idx="0"/>
          </p:cNvCxnSpPr>
          <p:nvPr/>
        </p:nvCxnSpPr>
        <p:spPr bwMode="auto">
          <a:xfrm flipH="1">
            <a:off x="6672982" y="2348880"/>
            <a:ext cx="87885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>
            <a:endCxn id="79" idx="1"/>
          </p:cNvCxnSpPr>
          <p:nvPr/>
        </p:nvCxnSpPr>
        <p:spPr bwMode="auto">
          <a:xfrm flipH="1">
            <a:off x="7805484" y="2348880"/>
            <a:ext cx="63912" cy="10099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Oval 126"/>
          <p:cNvSpPr/>
          <p:nvPr/>
        </p:nvSpPr>
        <p:spPr bwMode="auto">
          <a:xfrm>
            <a:off x="683569" y="443711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H1TAG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946183" y="6056208"/>
            <a:ext cx="1129501" cy="44104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My Day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stCxn id="127" idx="4"/>
          </p:cNvCxnSpPr>
          <p:nvPr/>
        </p:nvCxnSpPr>
        <p:spPr bwMode="auto">
          <a:xfrm flipH="1">
            <a:off x="1506157" y="4941168"/>
            <a:ext cx="14004" cy="3458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77" idx="3"/>
            <a:endCxn id="127" idx="7"/>
          </p:cNvCxnSpPr>
          <p:nvPr/>
        </p:nvCxnSpPr>
        <p:spPr bwMode="auto">
          <a:xfrm flipH="1">
            <a:off x="2111721" y="3715223"/>
            <a:ext cx="2381395" cy="7957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Oval 144"/>
          <p:cNvSpPr/>
          <p:nvPr/>
        </p:nvSpPr>
        <p:spPr bwMode="auto">
          <a:xfrm>
            <a:off x="5285041" y="4264484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ULTAG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0" name="Straight Arrow Connector 149"/>
          <p:cNvCxnSpPr>
            <a:endCxn id="145" idx="0"/>
          </p:cNvCxnSpPr>
          <p:nvPr/>
        </p:nvCxnSpPr>
        <p:spPr bwMode="auto">
          <a:xfrm flipH="1">
            <a:off x="6121633" y="3715223"/>
            <a:ext cx="411008" cy="5492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Oval 152"/>
          <p:cNvSpPr/>
          <p:nvPr/>
        </p:nvSpPr>
        <p:spPr bwMode="auto">
          <a:xfrm>
            <a:off x="7680352" y="4293096"/>
            <a:ext cx="1428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4" name="Straight Arrow Connector 153"/>
          <p:cNvCxnSpPr>
            <a:stCxn id="79" idx="4"/>
            <a:endCxn id="153" idx="0"/>
          </p:cNvCxnSpPr>
          <p:nvPr/>
        </p:nvCxnSpPr>
        <p:spPr bwMode="auto">
          <a:xfrm>
            <a:off x="8310412" y="3789040"/>
            <a:ext cx="84016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Oval 161"/>
          <p:cNvSpPr/>
          <p:nvPr/>
        </p:nvSpPr>
        <p:spPr bwMode="auto">
          <a:xfrm>
            <a:off x="7941405" y="5301208"/>
            <a:ext cx="951075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63" name="Straight Arrow Connector 162"/>
          <p:cNvCxnSpPr>
            <a:stCxn id="153" idx="4"/>
            <a:endCxn id="162" idx="0"/>
          </p:cNvCxnSpPr>
          <p:nvPr/>
        </p:nvCxnSpPr>
        <p:spPr bwMode="auto">
          <a:xfrm>
            <a:off x="8394428" y="4797152"/>
            <a:ext cx="22515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Oval 170"/>
          <p:cNvSpPr/>
          <p:nvPr/>
        </p:nvSpPr>
        <p:spPr bwMode="auto">
          <a:xfrm>
            <a:off x="6930807" y="6309320"/>
            <a:ext cx="167364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parsing stuff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4" name="Straight Arrow Connector 173"/>
          <p:cNvCxnSpPr>
            <a:stCxn id="162" idx="4"/>
            <a:endCxn id="171" idx="7"/>
          </p:cNvCxnSpPr>
          <p:nvPr/>
        </p:nvCxnSpPr>
        <p:spPr bwMode="auto">
          <a:xfrm flipH="1">
            <a:off x="8359349" y="5805264"/>
            <a:ext cx="57594" cy="577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Oval 187"/>
          <p:cNvSpPr/>
          <p:nvPr/>
        </p:nvSpPr>
        <p:spPr bwMode="auto">
          <a:xfrm>
            <a:off x="4095488" y="4579519"/>
            <a:ext cx="84375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</a:t>
            </a:r>
            <a:r>
              <a:rPr lang="en-NZ" sz="1600" dirty="0" err="1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ul</a:t>
            </a: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89" name="Straight Arrow Connector 188"/>
          <p:cNvCxnSpPr>
            <a:stCxn id="145" idx="2"/>
            <a:endCxn id="188" idx="7"/>
          </p:cNvCxnSpPr>
          <p:nvPr/>
        </p:nvCxnSpPr>
        <p:spPr bwMode="auto">
          <a:xfrm flipH="1">
            <a:off x="4815681" y="4516512"/>
            <a:ext cx="469360" cy="1183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" name="Oval 191"/>
          <p:cNvSpPr/>
          <p:nvPr/>
        </p:nvSpPr>
        <p:spPr bwMode="auto">
          <a:xfrm>
            <a:off x="6727047" y="4725144"/>
            <a:ext cx="1013305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</a:t>
            </a:r>
            <a:r>
              <a:rPr lang="en-NZ" sz="1600" dirty="0" err="1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ul</a:t>
            </a: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93" name="Straight Arrow Connector 192"/>
          <p:cNvCxnSpPr>
            <a:stCxn id="145" idx="6"/>
            <a:endCxn id="192" idx="0"/>
          </p:cNvCxnSpPr>
          <p:nvPr/>
        </p:nvCxnSpPr>
        <p:spPr bwMode="auto">
          <a:xfrm>
            <a:off x="6958225" y="4516512"/>
            <a:ext cx="275475" cy="2086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Oval 195"/>
          <p:cNvSpPr/>
          <p:nvPr/>
        </p:nvSpPr>
        <p:spPr bwMode="auto">
          <a:xfrm>
            <a:off x="3068439" y="515719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5491104" y="515719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98" name="Straight Arrow Connector 197"/>
          <p:cNvCxnSpPr>
            <a:stCxn id="145" idx="4"/>
            <a:endCxn id="197" idx="0"/>
          </p:cNvCxnSpPr>
          <p:nvPr/>
        </p:nvCxnSpPr>
        <p:spPr bwMode="auto">
          <a:xfrm>
            <a:off x="6121633" y="4768540"/>
            <a:ext cx="206063" cy="3886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>
            <a:stCxn id="145" idx="3"/>
            <a:endCxn id="196" idx="7"/>
          </p:cNvCxnSpPr>
          <p:nvPr/>
        </p:nvCxnSpPr>
        <p:spPr bwMode="auto">
          <a:xfrm flipH="1">
            <a:off x="4496591" y="4694723"/>
            <a:ext cx="1033482" cy="5362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Oval 210"/>
          <p:cNvSpPr/>
          <p:nvPr/>
        </p:nvSpPr>
        <p:spPr bwMode="auto">
          <a:xfrm>
            <a:off x="3124268" y="6479958"/>
            <a:ext cx="927296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meeting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220" name="Straight Arrow Connector 219"/>
          <p:cNvCxnSpPr>
            <a:stCxn id="196" idx="4"/>
          </p:cNvCxnSpPr>
          <p:nvPr/>
        </p:nvCxnSpPr>
        <p:spPr bwMode="auto">
          <a:xfrm flipH="1">
            <a:off x="3765394" y="5661248"/>
            <a:ext cx="139637" cy="260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Arrow Connector 220"/>
          <p:cNvCxnSpPr>
            <a:stCxn id="197" idx="4"/>
          </p:cNvCxnSpPr>
          <p:nvPr/>
        </p:nvCxnSpPr>
        <p:spPr bwMode="auto">
          <a:xfrm flipH="1">
            <a:off x="6260890" y="5661248"/>
            <a:ext cx="66806" cy="3494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Oval 123"/>
          <p:cNvSpPr/>
          <p:nvPr/>
        </p:nvSpPr>
        <p:spPr bwMode="auto">
          <a:xfrm>
            <a:off x="1094947" y="4104672"/>
            <a:ext cx="617938" cy="28149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Today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25" name="Straight Arrow Connector 124"/>
          <p:cNvCxnSpPr>
            <a:stCxn id="52" idx="4"/>
          </p:cNvCxnSpPr>
          <p:nvPr/>
        </p:nvCxnSpPr>
        <p:spPr bwMode="auto">
          <a:xfrm flipH="1">
            <a:off x="2096807" y="3284984"/>
            <a:ext cx="270449" cy="244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Oval 125"/>
          <p:cNvSpPr/>
          <p:nvPr/>
        </p:nvSpPr>
        <p:spPr bwMode="auto">
          <a:xfrm>
            <a:off x="2555776" y="3573016"/>
            <a:ext cx="1049843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&lt;/title&gt;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28" name="Straight Arrow Connector 127"/>
          <p:cNvCxnSpPr>
            <a:stCxn id="52" idx="5"/>
            <a:endCxn id="126" idx="0"/>
          </p:cNvCxnSpPr>
          <p:nvPr/>
        </p:nvCxnSpPr>
        <p:spPr bwMode="auto">
          <a:xfrm>
            <a:off x="2958816" y="3211167"/>
            <a:ext cx="121882" cy="36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Oval 140"/>
          <p:cNvSpPr/>
          <p:nvPr/>
        </p:nvSpPr>
        <p:spPr bwMode="auto">
          <a:xfrm>
            <a:off x="9890" y="5260703"/>
            <a:ext cx="745687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&lt;h1&gt;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42" name="Straight Arrow Connector 141"/>
          <p:cNvCxnSpPr>
            <a:stCxn id="127" idx="3"/>
            <a:endCxn id="141" idx="7"/>
          </p:cNvCxnSpPr>
          <p:nvPr/>
        </p:nvCxnSpPr>
        <p:spPr bwMode="auto">
          <a:xfrm flipH="1">
            <a:off x="646374" y="4867351"/>
            <a:ext cx="282227" cy="4487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Oval 142"/>
          <p:cNvSpPr/>
          <p:nvPr/>
        </p:nvSpPr>
        <p:spPr bwMode="auto">
          <a:xfrm>
            <a:off x="2267745" y="5260703"/>
            <a:ext cx="72007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&lt;/h1&gt;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44" name="Straight Arrow Connector 143"/>
          <p:cNvCxnSpPr>
            <a:stCxn id="127" idx="5"/>
            <a:endCxn id="143" idx="0"/>
          </p:cNvCxnSpPr>
          <p:nvPr/>
        </p:nvCxnSpPr>
        <p:spPr bwMode="auto">
          <a:xfrm>
            <a:off x="2111721" y="4867351"/>
            <a:ext cx="516064" cy="393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val 160"/>
          <p:cNvSpPr/>
          <p:nvPr/>
        </p:nvSpPr>
        <p:spPr bwMode="auto">
          <a:xfrm>
            <a:off x="2483768" y="5955352"/>
            <a:ext cx="745687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64" name="Straight Arrow Connector 163"/>
          <p:cNvCxnSpPr>
            <a:stCxn id="196" idx="3"/>
            <a:endCxn id="161" idx="7"/>
          </p:cNvCxnSpPr>
          <p:nvPr/>
        </p:nvCxnSpPr>
        <p:spPr bwMode="auto">
          <a:xfrm flipH="1">
            <a:off x="3120252" y="5587431"/>
            <a:ext cx="193219" cy="4232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Oval 164"/>
          <p:cNvSpPr/>
          <p:nvPr/>
        </p:nvSpPr>
        <p:spPr bwMode="auto">
          <a:xfrm>
            <a:off x="4237568" y="5955352"/>
            <a:ext cx="72007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66" name="Straight Arrow Connector 165"/>
          <p:cNvCxnSpPr>
            <a:stCxn id="196" idx="5"/>
            <a:endCxn id="165" idx="0"/>
          </p:cNvCxnSpPr>
          <p:nvPr/>
        </p:nvCxnSpPr>
        <p:spPr bwMode="auto">
          <a:xfrm>
            <a:off x="4496591" y="5587431"/>
            <a:ext cx="101017" cy="3679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Oval 166"/>
          <p:cNvSpPr/>
          <p:nvPr/>
        </p:nvSpPr>
        <p:spPr bwMode="auto">
          <a:xfrm>
            <a:off x="5902559" y="6568197"/>
            <a:ext cx="624123" cy="28980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lecture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5076056" y="5957161"/>
            <a:ext cx="745687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69" name="Straight Arrow Connector 168"/>
          <p:cNvCxnSpPr>
            <a:stCxn id="197" idx="3"/>
            <a:endCxn id="168" idx="7"/>
          </p:cNvCxnSpPr>
          <p:nvPr/>
        </p:nvCxnSpPr>
        <p:spPr bwMode="auto">
          <a:xfrm flipH="1">
            <a:off x="5712540" y="5587431"/>
            <a:ext cx="23596" cy="425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Oval 169"/>
          <p:cNvSpPr/>
          <p:nvPr/>
        </p:nvSpPr>
        <p:spPr bwMode="auto">
          <a:xfrm>
            <a:off x="6901864" y="5957161"/>
            <a:ext cx="72007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2" name="Straight Arrow Connector 171"/>
          <p:cNvCxnSpPr>
            <a:stCxn id="197" idx="5"/>
            <a:endCxn id="170" idx="0"/>
          </p:cNvCxnSpPr>
          <p:nvPr/>
        </p:nvCxnSpPr>
        <p:spPr bwMode="auto">
          <a:xfrm>
            <a:off x="6919256" y="5587431"/>
            <a:ext cx="342648" cy="369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Oval 176"/>
          <p:cNvSpPr/>
          <p:nvPr/>
        </p:nvSpPr>
        <p:spPr bwMode="auto">
          <a:xfrm>
            <a:off x="7591755" y="5015298"/>
            <a:ext cx="451763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&lt;p&gt;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8" name="Straight Arrow Connector 177"/>
          <p:cNvCxnSpPr/>
          <p:nvPr/>
        </p:nvCxnSpPr>
        <p:spPr bwMode="auto">
          <a:xfrm flipH="1">
            <a:off x="7906234" y="4741975"/>
            <a:ext cx="174453" cy="2880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Oval 178"/>
          <p:cNvSpPr/>
          <p:nvPr/>
        </p:nvSpPr>
        <p:spPr bwMode="auto">
          <a:xfrm>
            <a:off x="8732817" y="4962127"/>
            <a:ext cx="411183" cy="3000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&lt;/p&gt;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80" name="Straight Arrow Connector 179"/>
          <p:cNvCxnSpPr/>
          <p:nvPr/>
        </p:nvCxnSpPr>
        <p:spPr bwMode="auto">
          <a:xfrm>
            <a:off x="8767964" y="4712439"/>
            <a:ext cx="63684" cy="289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Oval 74"/>
          <p:cNvSpPr/>
          <p:nvPr/>
        </p:nvSpPr>
        <p:spPr bwMode="auto">
          <a:xfrm>
            <a:off x="946940" y="5291157"/>
            <a:ext cx="951075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6" name="Straight Arrow Connector 75"/>
          <p:cNvCxnSpPr>
            <a:stCxn id="75" idx="4"/>
          </p:cNvCxnSpPr>
          <p:nvPr/>
        </p:nvCxnSpPr>
        <p:spPr bwMode="auto">
          <a:xfrm>
            <a:off x="1422478" y="5795213"/>
            <a:ext cx="9848" cy="3483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Oval 79"/>
          <p:cNvSpPr/>
          <p:nvPr/>
        </p:nvSpPr>
        <p:spPr bwMode="auto">
          <a:xfrm>
            <a:off x="3461940" y="5871836"/>
            <a:ext cx="584013" cy="28651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81" name="Straight Arrow Connector 80"/>
          <p:cNvCxnSpPr>
            <a:stCxn id="80" idx="4"/>
            <a:endCxn id="211" idx="0"/>
          </p:cNvCxnSpPr>
          <p:nvPr/>
        </p:nvCxnSpPr>
        <p:spPr bwMode="auto">
          <a:xfrm flipH="1">
            <a:off x="3587916" y="6158355"/>
            <a:ext cx="166031" cy="3216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1635662" y="3513636"/>
            <a:ext cx="584013" cy="28651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88" name="Straight Arrow Connector 87"/>
          <p:cNvCxnSpPr>
            <a:stCxn id="87" idx="4"/>
            <a:endCxn id="124" idx="7"/>
          </p:cNvCxnSpPr>
          <p:nvPr/>
        </p:nvCxnSpPr>
        <p:spPr bwMode="auto">
          <a:xfrm flipH="1">
            <a:off x="1622390" y="3800155"/>
            <a:ext cx="305279" cy="345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Oval 92"/>
          <p:cNvSpPr/>
          <p:nvPr/>
        </p:nvSpPr>
        <p:spPr bwMode="auto">
          <a:xfrm>
            <a:off x="5932641" y="5979932"/>
            <a:ext cx="584013" cy="28651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4" name="Straight Arrow Connector 93"/>
          <p:cNvCxnSpPr>
            <a:stCxn id="93" idx="4"/>
          </p:cNvCxnSpPr>
          <p:nvPr/>
        </p:nvCxnSpPr>
        <p:spPr bwMode="auto">
          <a:xfrm flipH="1">
            <a:off x="6058617" y="6266451"/>
            <a:ext cx="166031" cy="3216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65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Is that too much information?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 smtClean="0"/>
              <a:t>Yes</a:t>
            </a:r>
            <a:r>
              <a:rPr lang="en-NZ" dirty="0"/>
              <a:t>!</a:t>
            </a:r>
            <a:endParaRPr lang="en-NZ" dirty="0" smtClean="0"/>
          </a:p>
          <a:p>
            <a:r>
              <a:rPr lang="en-NZ" dirty="0" smtClean="0"/>
              <a:t>For example, we know that every HEAD will contain “&lt;head&gt;” and “&lt;/head&gt;” terminals, we only care about what TITLE there is and only the unknown string part of that title.</a:t>
            </a:r>
          </a:p>
          <a:p>
            <a:pPr marL="0" indent="0">
              <a:buNone/>
            </a:pPr>
            <a:r>
              <a:rPr lang="en-NZ" dirty="0" smtClean="0"/>
              <a:t>Definition: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An </a:t>
            </a:r>
            <a:r>
              <a:rPr lang="en-NZ" b="1" dirty="0" smtClean="0"/>
              <a:t>abstract syntax tree (AST)</a:t>
            </a:r>
            <a:r>
              <a:rPr lang="en-NZ" dirty="0" smtClean="0"/>
              <a:t> is a tree representation of the abstract syntactic structure of the text.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Each node of the tree denotes a construct occurring in the text.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The syntax is ‘abstract’ in that it does not represent all the elements of the full syntax.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19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Abstract Syntax Tree :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3582808" y="83671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HTMLFILE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5" name="Straight Arrow Connector 74"/>
          <p:cNvCxnSpPr>
            <a:stCxn id="74" idx="2"/>
            <a:endCxn id="76" idx="6"/>
          </p:cNvCxnSpPr>
          <p:nvPr/>
        </p:nvCxnSpPr>
        <p:spPr bwMode="auto">
          <a:xfrm flipH="1">
            <a:off x="1622213" y="1088740"/>
            <a:ext cx="1960595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Oval 75"/>
          <p:cNvSpPr/>
          <p:nvPr/>
        </p:nvSpPr>
        <p:spPr bwMode="auto">
          <a:xfrm>
            <a:off x="179512" y="1340768"/>
            <a:ext cx="144270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&lt;html&gt;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7759272" y="1340768"/>
            <a:ext cx="127722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&lt;/html&gt;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81" name="Straight Arrow Connector 80"/>
          <p:cNvCxnSpPr>
            <a:stCxn id="74" idx="6"/>
            <a:endCxn id="80" idx="2"/>
          </p:cNvCxnSpPr>
          <p:nvPr/>
        </p:nvCxnSpPr>
        <p:spPr bwMode="auto">
          <a:xfrm>
            <a:off x="5255992" y="1088740"/>
            <a:ext cx="250328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Oval 81"/>
          <p:cNvSpPr/>
          <p:nvPr/>
        </p:nvSpPr>
        <p:spPr bwMode="auto">
          <a:xfrm>
            <a:off x="1547664" y="191683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HEAD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715240" y="1844824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0" name="Straight Arrow Connector 89"/>
          <p:cNvCxnSpPr>
            <a:stCxn id="74" idx="3"/>
            <a:endCxn id="82" idx="0"/>
          </p:cNvCxnSpPr>
          <p:nvPr/>
        </p:nvCxnSpPr>
        <p:spPr bwMode="auto">
          <a:xfrm flipH="1">
            <a:off x="2384256" y="1266951"/>
            <a:ext cx="1443584" cy="6498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stCxn id="74" idx="5"/>
            <a:endCxn id="89" idx="1"/>
          </p:cNvCxnSpPr>
          <p:nvPr/>
        </p:nvCxnSpPr>
        <p:spPr bwMode="auto">
          <a:xfrm>
            <a:off x="5010960" y="1266951"/>
            <a:ext cx="1949312" cy="651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2" idx="3"/>
            <a:endCxn id="93" idx="7"/>
          </p:cNvCxnSpPr>
          <p:nvPr/>
        </p:nvCxnSpPr>
        <p:spPr bwMode="auto">
          <a:xfrm flipH="1">
            <a:off x="1258326" y="2347071"/>
            <a:ext cx="534370" cy="291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Oval 92"/>
          <p:cNvSpPr/>
          <p:nvPr/>
        </p:nvSpPr>
        <p:spPr bwMode="auto">
          <a:xfrm>
            <a:off x="107504" y="2564904"/>
            <a:ext cx="134827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&lt;head&gt;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530664" y="2780928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TITLE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5" name="Straight Arrow Connector 94"/>
          <p:cNvCxnSpPr>
            <a:stCxn id="82" idx="4"/>
            <a:endCxn id="94" idx="0"/>
          </p:cNvCxnSpPr>
          <p:nvPr/>
        </p:nvCxnSpPr>
        <p:spPr bwMode="auto">
          <a:xfrm flipH="1">
            <a:off x="2367256" y="2420888"/>
            <a:ext cx="1700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val 95"/>
          <p:cNvSpPr/>
          <p:nvPr/>
        </p:nvSpPr>
        <p:spPr bwMode="auto">
          <a:xfrm>
            <a:off x="3347864" y="2564904"/>
            <a:ext cx="1351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&lt;/head&gt;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97" name="Straight Arrow Connector 96"/>
          <p:cNvCxnSpPr>
            <a:stCxn id="82" idx="5"/>
            <a:endCxn id="96" idx="1"/>
          </p:cNvCxnSpPr>
          <p:nvPr/>
        </p:nvCxnSpPr>
        <p:spPr bwMode="auto">
          <a:xfrm>
            <a:off x="2975816" y="2347071"/>
            <a:ext cx="569920" cy="291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Oval 97"/>
          <p:cNvSpPr/>
          <p:nvPr/>
        </p:nvSpPr>
        <p:spPr bwMode="auto">
          <a:xfrm>
            <a:off x="9262" y="3573016"/>
            <a:ext cx="103434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&lt;title&gt;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99" name="Straight Arrow Connector 98"/>
          <p:cNvCxnSpPr>
            <a:stCxn id="94" idx="3"/>
            <a:endCxn id="98" idx="0"/>
          </p:cNvCxnSpPr>
          <p:nvPr/>
        </p:nvCxnSpPr>
        <p:spPr bwMode="auto">
          <a:xfrm flipH="1">
            <a:off x="526435" y="3211167"/>
            <a:ext cx="1249261" cy="36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>
            <a:stCxn id="89" idx="3"/>
            <a:endCxn id="101" idx="7"/>
          </p:cNvCxnSpPr>
          <p:nvPr/>
        </p:nvCxnSpPr>
        <p:spPr bwMode="auto">
          <a:xfrm flipH="1">
            <a:off x="6105011" y="2275063"/>
            <a:ext cx="855261" cy="2196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100"/>
          <p:cNvSpPr/>
          <p:nvPr/>
        </p:nvSpPr>
        <p:spPr bwMode="auto">
          <a:xfrm>
            <a:off x="4967415" y="2420888"/>
            <a:ext cx="1332777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&lt;body&gt;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906518" y="2564904"/>
            <a:ext cx="123748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&lt;/body&gt;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03" name="Straight Arrow Connector 102"/>
          <p:cNvCxnSpPr>
            <a:stCxn id="89" idx="5"/>
            <a:endCxn id="102" idx="0"/>
          </p:cNvCxnSpPr>
          <p:nvPr/>
        </p:nvCxnSpPr>
        <p:spPr bwMode="auto">
          <a:xfrm>
            <a:off x="8143392" y="2275063"/>
            <a:ext cx="381867" cy="289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Oval 103"/>
          <p:cNvSpPr/>
          <p:nvPr/>
        </p:nvSpPr>
        <p:spPr bwMode="auto">
          <a:xfrm>
            <a:off x="4283968" y="3284984"/>
            <a:ext cx="1428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940152" y="3284984"/>
            <a:ext cx="1465659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596336" y="3284984"/>
            <a:ext cx="1428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7" name="Straight Arrow Connector 106"/>
          <p:cNvCxnSpPr>
            <a:endCxn id="104" idx="7"/>
          </p:cNvCxnSpPr>
          <p:nvPr/>
        </p:nvCxnSpPr>
        <p:spPr bwMode="auto">
          <a:xfrm flipH="1">
            <a:off x="5502972" y="2348880"/>
            <a:ext cx="1733324" cy="10099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89" idx="4"/>
            <a:endCxn id="105" idx="0"/>
          </p:cNvCxnSpPr>
          <p:nvPr/>
        </p:nvCxnSpPr>
        <p:spPr bwMode="auto">
          <a:xfrm flipH="1">
            <a:off x="6672982" y="2348880"/>
            <a:ext cx="87885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>
            <a:endCxn id="106" idx="1"/>
          </p:cNvCxnSpPr>
          <p:nvPr/>
        </p:nvCxnSpPr>
        <p:spPr bwMode="auto">
          <a:xfrm flipH="1">
            <a:off x="7805484" y="2348880"/>
            <a:ext cx="63912" cy="10099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Oval 109"/>
          <p:cNvSpPr/>
          <p:nvPr/>
        </p:nvSpPr>
        <p:spPr bwMode="auto">
          <a:xfrm>
            <a:off x="683569" y="443711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H1TAG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946183" y="6056208"/>
            <a:ext cx="1129501" cy="44104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My Day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13" name="Straight Arrow Connector 112"/>
          <p:cNvCxnSpPr>
            <a:stCxn id="110" idx="4"/>
          </p:cNvCxnSpPr>
          <p:nvPr/>
        </p:nvCxnSpPr>
        <p:spPr bwMode="auto">
          <a:xfrm flipH="1">
            <a:off x="1506157" y="4941168"/>
            <a:ext cx="14004" cy="3458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/>
          <p:cNvCxnSpPr>
            <a:stCxn id="104" idx="3"/>
            <a:endCxn id="110" idx="7"/>
          </p:cNvCxnSpPr>
          <p:nvPr/>
        </p:nvCxnSpPr>
        <p:spPr bwMode="auto">
          <a:xfrm flipH="1">
            <a:off x="2111721" y="3715223"/>
            <a:ext cx="2381395" cy="7957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5285041" y="4264484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ULTAG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8" name="Straight Arrow Connector 117"/>
          <p:cNvCxnSpPr>
            <a:endCxn id="116" idx="0"/>
          </p:cNvCxnSpPr>
          <p:nvPr/>
        </p:nvCxnSpPr>
        <p:spPr bwMode="auto">
          <a:xfrm flipH="1">
            <a:off x="6121633" y="3715223"/>
            <a:ext cx="411008" cy="5492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Oval 118"/>
          <p:cNvSpPr/>
          <p:nvPr/>
        </p:nvSpPr>
        <p:spPr bwMode="auto">
          <a:xfrm>
            <a:off x="7680352" y="4293096"/>
            <a:ext cx="1428152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0" name="Straight Arrow Connector 119"/>
          <p:cNvCxnSpPr>
            <a:stCxn id="106" idx="4"/>
            <a:endCxn id="119" idx="0"/>
          </p:cNvCxnSpPr>
          <p:nvPr/>
        </p:nvCxnSpPr>
        <p:spPr bwMode="auto">
          <a:xfrm>
            <a:off x="8310412" y="3789040"/>
            <a:ext cx="84016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Oval 120"/>
          <p:cNvSpPr/>
          <p:nvPr/>
        </p:nvSpPr>
        <p:spPr bwMode="auto">
          <a:xfrm>
            <a:off x="7941405" y="5301208"/>
            <a:ext cx="951075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2" name="Straight Arrow Connector 121"/>
          <p:cNvCxnSpPr>
            <a:stCxn id="119" idx="4"/>
            <a:endCxn id="121" idx="0"/>
          </p:cNvCxnSpPr>
          <p:nvPr/>
        </p:nvCxnSpPr>
        <p:spPr bwMode="auto">
          <a:xfrm>
            <a:off x="8394428" y="4797152"/>
            <a:ext cx="22515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Oval 122"/>
          <p:cNvSpPr/>
          <p:nvPr/>
        </p:nvSpPr>
        <p:spPr bwMode="auto">
          <a:xfrm>
            <a:off x="6930807" y="6309320"/>
            <a:ext cx="167364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parsing stuff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30" name="Straight Arrow Connector 129"/>
          <p:cNvCxnSpPr>
            <a:stCxn id="121" idx="4"/>
            <a:endCxn id="123" idx="7"/>
          </p:cNvCxnSpPr>
          <p:nvPr/>
        </p:nvCxnSpPr>
        <p:spPr bwMode="auto">
          <a:xfrm flipH="1">
            <a:off x="8359349" y="5805264"/>
            <a:ext cx="57594" cy="577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Oval 131"/>
          <p:cNvSpPr/>
          <p:nvPr/>
        </p:nvSpPr>
        <p:spPr bwMode="auto">
          <a:xfrm>
            <a:off x="4095488" y="4579519"/>
            <a:ext cx="84375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</a:t>
            </a:r>
            <a:r>
              <a:rPr lang="en-NZ" sz="1600" dirty="0" err="1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ul</a:t>
            </a: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33" name="Straight Arrow Connector 132"/>
          <p:cNvCxnSpPr>
            <a:stCxn id="116" idx="2"/>
            <a:endCxn id="132" idx="7"/>
          </p:cNvCxnSpPr>
          <p:nvPr/>
        </p:nvCxnSpPr>
        <p:spPr bwMode="auto">
          <a:xfrm flipH="1">
            <a:off x="4815681" y="4516512"/>
            <a:ext cx="469360" cy="1183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Oval 133"/>
          <p:cNvSpPr/>
          <p:nvPr/>
        </p:nvSpPr>
        <p:spPr bwMode="auto">
          <a:xfrm>
            <a:off x="6727047" y="4725144"/>
            <a:ext cx="1013305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</a:t>
            </a:r>
            <a:r>
              <a:rPr lang="en-NZ" sz="1600" dirty="0" err="1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ul</a:t>
            </a: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35" name="Straight Arrow Connector 134"/>
          <p:cNvCxnSpPr>
            <a:stCxn id="116" idx="6"/>
            <a:endCxn id="134" idx="0"/>
          </p:cNvCxnSpPr>
          <p:nvPr/>
        </p:nvCxnSpPr>
        <p:spPr bwMode="auto">
          <a:xfrm>
            <a:off x="6958225" y="4516512"/>
            <a:ext cx="275475" cy="2086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Oval 136"/>
          <p:cNvSpPr/>
          <p:nvPr/>
        </p:nvSpPr>
        <p:spPr bwMode="auto">
          <a:xfrm>
            <a:off x="3068439" y="515719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5491104" y="5157192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9" name="Straight Arrow Connector 138"/>
          <p:cNvCxnSpPr>
            <a:stCxn id="116" idx="4"/>
            <a:endCxn id="138" idx="0"/>
          </p:cNvCxnSpPr>
          <p:nvPr/>
        </p:nvCxnSpPr>
        <p:spPr bwMode="auto">
          <a:xfrm>
            <a:off x="6121633" y="4768540"/>
            <a:ext cx="206063" cy="3886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Arrow Connector 139"/>
          <p:cNvCxnSpPr>
            <a:stCxn id="116" idx="3"/>
            <a:endCxn id="137" idx="7"/>
          </p:cNvCxnSpPr>
          <p:nvPr/>
        </p:nvCxnSpPr>
        <p:spPr bwMode="auto">
          <a:xfrm flipH="1">
            <a:off x="4496591" y="4694723"/>
            <a:ext cx="1033482" cy="5362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Oval 145"/>
          <p:cNvSpPr/>
          <p:nvPr/>
        </p:nvSpPr>
        <p:spPr bwMode="auto">
          <a:xfrm>
            <a:off x="3124268" y="6479958"/>
            <a:ext cx="927296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meeting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47" name="Straight Arrow Connector 146"/>
          <p:cNvCxnSpPr>
            <a:stCxn id="137" idx="4"/>
          </p:cNvCxnSpPr>
          <p:nvPr/>
        </p:nvCxnSpPr>
        <p:spPr bwMode="auto">
          <a:xfrm flipH="1">
            <a:off x="3765394" y="5661248"/>
            <a:ext cx="139637" cy="260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Arrow Connector 147"/>
          <p:cNvCxnSpPr>
            <a:stCxn id="138" idx="4"/>
          </p:cNvCxnSpPr>
          <p:nvPr/>
        </p:nvCxnSpPr>
        <p:spPr bwMode="auto">
          <a:xfrm flipH="1">
            <a:off x="6260890" y="5661248"/>
            <a:ext cx="66806" cy="3494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Oval 148"/>
          <p:cNvSpPr/>
          <p:nvPr/>
        </p:nvSpPr>
        <p:spPr bwMode="auto">
          <a:xfrm>
            <a:off x="1094947" y="4104672"/>
            <a:ext cx="617938" cy="28149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Today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51" name="Straight Arrow Connector 150"/>
          <p:cNvCxnSpPr>
            <a:stCxn id="94" idx="4"/>
          </p:cNvCxnSpPr>
          <p:nvPr/>
        </p:nvCxnSpPr>
        <p:spPr bwMode="auto">
          <a:xfrm flipH="1">
            <a:off x="2096807" y="3284984"/>
            <a:ext cx="270449" cy="244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Oval 151"/>
          <p:cNvSpPr/>
          <p:nvPr/>
        </p:nvSpPr>
        <p:spPr bwMode="auto">
          <a:xfrm>
            <a:off x="2555776" y="3573016"/>
            <a:ext cx="1049843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&lt;/title&gt;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55" name="Straight Arrow Connector 154"/>
          <p:cNvCxnSpPr>
            <a:stCxn id="94" idx="5"/>
            <a:endCxn id="152" idx="0"/>
          </p:cNvCxnSpPr>
          <p:nvPr/>
        </p:nvCxnSpPr>
        <p:spPr bwMode="auto">
          <a:xfrm>
            <a:off x="2958816" y="3211167"/>
            <a:ext cx="121882" cy="36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Oval 155"/>
          <p:cNvSpPr/>
          <p:nvPr/>
        </p:nvSpPr>
        <p:spPr bwMode="auto">
          <a:xfrm>
            <a:off x="9890" y="5260703"/>
            <a:ext cx="745687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&lt;h1&gt;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57" name="Straight Arrow Connector 156"/>
          <p:cNvCxnSpPr>
            <a:stCxn id="110" idx="3"/>
            <a:endCxn id="156" idx="7"/>
          </p:cNvCxnSpPr>
          <p:nvPr/>
        </p:nvCxnSpPr>
        <p:spPr bwMode="auto">
          <a:xfrm flipH="1">
            <a:off x="646374" y="4867351"/>
            <a:ext cx="282227" cy="4487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Oval 157"/>
          <p:cNvSpPr/>
          <p:nvPr/>
        </p:nvSpPr>
        <p:spPr bwMode="auto">
          <a:xfrm>
            <a:off x="2267745" y="5260703"/>
            <a:ext cx="72007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&lt;/h1&gt;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59" name="Straight Arrow Connector 158"/>
          <p:cNvCxnSpPr>
            <a:stCxn id="110" idx="5"/>
            <a:endCxn id="158" idx="0"/>
          </p:cNvCxnSpPr>
          <p:nvPr/>
        </p:nvCxnSpPr>
        <p:spPr bwMode="auto">
          <a:xfrm>
            <a:off x="2111721" y="4867351"/>
            <a:ext cx="516064" cy="393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Oval 159"/>
          <p:cNvSpPr/>
          <p:nvPr/>
        </p:nvSpPr>
        <p:spPr bwMode="auto">
          <a:xfrm>
            <a:off x="2483768" y="5955352"/>
            <a:ext cx="745687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1" name="Straight Arrow Connector 170"/>
          <p:cNvCxnSpPr>
            <a:stCxn id="137" idx="3"/>
            <a:endCxn id="160" idx="7"/>
          </p:cNvCxnSpPr>
          <p:nvPr/>
        </p:nvCxnSpPr>
        <p:spPr bwMode="auto">
          <a:xfrm flipH="1">
            <a:off x="3120252" y="5587431"/>
            <a:ext cx="193219" cy="4232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Oval 172"/>
          <p:cNvSpPr/>
          <p:nvPr/>
        </p:nvSpPr>
        <p:spPr bwMode="auto">
          <a:xfrm>
            <a:off x="4237568" y="5955352"/>
            <a:ext cx="72007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4" name="Straight Arrow Connector 173"/>
          <p:cNvCxnSpPr>
            <a:stCxn id="137" idx="5"/>
            <a:endCxn id="173" idx="0"/>
          </p:cNvCxnSpPr>
          <p:nvPr/>
        </p:nvCxnSpPr>
        <p:spPr bwMode="auto">
          <a:xfrm>
            <a:off x="4496591" y="5587431"/>
            <a:ext cx="101017" cy="3679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Oval 174"/>
          <p:cNvSpPr/>
          <p:nvPr/>
        </p:nvSpPr>
        <p:spPr bwMode="auto">
          <a:xfrm>
            <a:off x="5902559" y="6568197"/>
            <a:ext cx="624123" cy="28980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lecture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076056" y="5957161"/>
            <a:ext cx="745687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7" name="Straight Arrow Connector 176"/>
          <p:cNvCxnSpPr>
            <a:stCxn id="138" idx="3"/>
            <a:endCxn id="176" idx="7"/>
          </p:cNvCxnSpPr>
          <p:nvPr/>
        </p:nvCxnSpPr>
        <p:spPr bwMode="auto">
          <a:xfrm flipH="1">
            <a:off x="5712540" y="5587431"/>
            <a:ext cx="23596" cy="425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Oval 177"/>
          <p:cNvSpPr/>
          <p:nvPr/>
        </p:nvSpPr>
        <p:spPr bwMode="auto">
          <a:xfrm>
            <a:off x="6901864" y="5957161"/>
            <a:ext cx="720079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&lt;/li&gt;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9" name="Straight Arrow Connector 178"/>
          <p:cNvCxnSpPr>
            <a:stCxn id="138" idx="5"/>
            <a:endCxn id="178" idx="0"/>
          </p:cNvCxnSpPr>
          <p:nvPr/>
        </p:nvCxnSpPr>
        <p:spPr bwMode="auto">
          <a:xfrm>
            <a:off x="6919256" y="5587431"/>
            <a:ext cx="342648" cy="369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0" name="Oval 179"/>
          <p:cNvSpPr/>
          <p:nvPr/>
        </p:nvSpPr>
        <p:spPr bwMode="auto">
          <a:xfrm>
            <a:off x="7591755" y="5015298"/>
            <a:ext cx="451763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&lt;p&gt;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81" name="Straight Arrow Connector 180"/>
          <p:cNvCxnSpPr/>
          <p:nvPr/>
        </p:nvCxnSpPr>
        <p:spPr bwMode="auto">
          <a:xfrm flipH="1">
            <a:off x="7906234" y="4741975"/>
            <a:ext cx="174453" cy="2880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Oval 181"/>
          <p:cNvSpPr/>
          <p:nvPr/>
        </p:nvSpPr>
        <p:spPr bwMode="auto">
          <a:xfrm>
            <a:off x="8732817" y="4962127"/>
            <a:ext cx="411183" cy="30004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&lt;/p&gt;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 bwMode="auto">
          <a:xfrm>
            <a:off x="8767964" y="4712439"/>
            <a:ext cx="63684" cy="2898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Oval 183"/>
          <p:cNvSpPr/>
          <p:nvPr/>
        </p:nvSpPr>
        <p:spPr bwMode="auto">
          <a:xfrm>
            <a:off x="946940" y="5291157"/>
            <a:ext cx="951075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85" name="Straight Arrow Connector 184"/>
          <p:cNvCxnSpPr>
            <a:stCxn id="184" idx="4"/>
          </p:cNvCxnSpPr>
          <p:nvPr/>
        </p:nvCxnSpPr>
        <p:spPr bwMode="auto">
          <a:xfrm>
            <a:off x="1422478" y="5795213"/>
            <a:ext cx="9848" cy="3483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Oval 185"/>
          <p:cNvSpPr/>
          <p:nvPr/>
        </p:nvSpPr>
        <p:spPr bwMode="auto">
          <a:xfrm>
            <a:off x="3461940" y="5871836"/>
            <a:ext cx="584013" cy="28651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87" name="Straight Arrow Connector 186"/>
          <p:cNvCxnSpPr>
            <a:stCxn id="186" idx="4"/>
            <a:endCxn id="146" idx="0"/>
          </p:cNvCxnSpPr>
          <p:nvPr/>
        </p:nvCxnSpPr>
        <p:spPr bwMode="auto">
          <a:xfrm flipH="1">
            <a:off x="3587916" y="6158355"/>
            <a:ext cx="166031" cy="3216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val 189"/>
          <p:cNvSpPr/>
          <p:nvPr/>
        </p:nvSpPr>
        <p:spPr bwMode="auto">
          <a:xfrm>
            <a:off x="1635662" y="3513636"/>
            <a:ext cx="584013" cy="28651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91" name="Straight Arrow Connector 190"/>
          <p:cNvCxnSpPr>
            <a:stCxn id="190" idx="4"/>
            <a:endCxn id="149" idx="7"/>
          </p:cNvCxnSpPr>
          <p:nvPr/>
        </p:nvCxnSpPr>
        <p:spPr bwMode="auto">
          <a:xfrm flipH="1">
            <a:off x="1622390" y="3800155"/>
            <a:ext cx="305279" cy="345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Oval 193"/>
          <p:cNvSpPr/>
          <p:nvPr/>
        </p:nvSpPr>
        <p:spPr bwMode="auto">
          <a:xfrm>
            <a:off x="5932641" y="5979932"/>
            <a:ext cx="584013" cy="286519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95" name="Straight Arrow Connector 194"/>
          <p:cNvCxnSpPr>
            <a:stCxn id="194" idx="4"/>
          </p:cNvCxnSpPr>
          <p:nvPr/>
        </p:nvCxnSpPr>
        <p:spPr bwMode="auto">
          <a:xfrm flipH="1">
            <a:off x="6058617" y="6266451"/>
            <a:ext cx="166031" cy="3216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2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Abstract Syntax Tree (AST)</a:t>
            </a:r>
            <a:endParaRPr lang="en-NZ" dirty="0"/>
          </a:p>
        </p:txBody>
      </p:sp>
      <p:sp>
        <p:nvSpPr>
          <p:cNvPr id="5" name="Oval 4"/>
          <p:cNvSpPr/>
          <p:nvPr/>
        </p:nvSpPr>
        <p:spPr bwMode="auto">
          <a:xfrm>
            <a:off x="2483768" y="908720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HTMLFILE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19762" y="1628800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HEAD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427984" y="1628800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0" name="Straight Arrow Connector 39"/>
          <p:cNvCxnSpPr>
            <a:stCxn id="5" idx="3"/>
            <a:endCxn id="38" idx="7"/>
          </p:cNvCxnSpPr>
          <p:nvPr/>
        </p:nvCxnSpPr>
        <p:spPr bwMode="auto">
          <a:xfrm flipH="1">
            <a:off x="1747914" y="1338959"/>
            <a:ext cx="980886" cy="363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5" idx="5"/>
            <a:endCxn id="39" idx="1"/>
          </p:cNvCxnSpPr>
          <p:nvPr/>
        </p:nvCxnSpPr>
        <p:spPr bwMode="auto">
          <a:xfrm>
            <a:off x="3911920" y="1338959"/>
            <a:ext cx="761096" cy="3636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51"/>
          <p:cNvSpPr/>
          <p:nvPr/>
        </p:nvSpPr>
        <p:spPr bwMode="auto">
          <a:xfrm>
            <a:off x="319762" y="2574377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TITLE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53" name="Straight Arrow Connector 52"/>
          <p:cNvCxnSpPr>
            <a:stCxn id="38" idx="4"/>
            <a:endCxn id="52" idx="0"/>
          </p:cNvCxnSpPr>
          <p:nvPr/>
        </p:nvCxnSpPr>
        <p:spPr bwMode="auto">
          <a:xfrm>
            <a:off x="1156354" y="2132856"/>
            <a:ext cx="0" cy="4415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557343" y="4906996"/>
            <a:ext cx="1257087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Today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1185886" y="4510952"/>
            <a:ext cx="0" cy="3505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/>
          <p:cNvSpPr/>
          <p:nvPr/>
        </p:nvSpPr>
        <p:spPr bwMode="auto">
          <a:xfrm>
            <a:off x="2267744" y="2574377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4915040" y="2574377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7378634" y="2574377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BODYTAG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11" name="Straight Arrow Connector 110"/>
          <p:cNvCxnSpPr>
            <a:stCxn id="39" idx="3"/>
            <a:endCxn id="77" idx="7"/>
          </p:cNvCxnSpPr>
          <p:nvPr/>
        </p:nvCxnSpPr>
        <p:spPr bwMode="auto">
          <a:xfrm flipH="1">
            <a:off x="3695896" y="2059039"/>
            <a:ext cx="977120" cy="5891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39" idx="4"/>
            <a:endCxn id="78" idx="0"/>
          </p:cNvCxnSpPr>
          <p:nvPr/>
        </p:nvCxnSpPr>
        <p:spPr bwMode="auto">
          <a:xfrm>
            <a:off x="5264576" y="2132856"/>
            <a:ext cx="487056" cy="4415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>
            <a:stCxn id="39" idx="5"/>
            <a:endCxn id="79" idx="0"/>
          </p:cNvCxnSpPr>
          <p:nvPr/>
        </p:nvCxnSpPr>
        <p:spPr bwMode="auto">
          <a:xfrm>
            <a:off x="5856136" y="2059039"/>
            <a:ext cx="2359090" cy="515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Oval 126"/>
          <p:cNvSpPr/>
          <p:nvPr/>
        </p:nvSpPr>
        <p:spPr bwMode="auto">
          <a:xfrm>
            <a:off x="2267744" y="3474477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H1TAG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427706" y="5472722"/>
            <a:ext cx="138279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My Day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endCxn id="129" idx="0"/>
          </p:cNvCxnSpPr>
          <p:nvPr/>
        </p:nvCxnSpPr>
        <p:spPr bwMode="auto">
          <a:xfrm>
            <a:off x="3119103" y="5086151"/>
            <a:ext cx="1" cy="386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77" idx="4"/>
          </p:cNvCxnSpPr>
          <p:nvPr/>
        </p:nvCxnSpPr>
        <p:spPr bwMode="auto">
          <a:xfrm flipH="1">
            <a:off x="3089010" y="3078433"/>
            <a:ext cx="15326" cy="381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Oval 144"/>
          <p:cNvSpPr/>
          <p:nvPr/>
        </p:nvSpPr>
        <p:spPr bwMode="auto">
          <a:xfrm>
            <a:off x="4915041" y="3474477"/>
            <a:ext cx="1673183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ULTAG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0" name="Straight Arrow Connector 149"/>
          <p:cNvCxnSpPr>
            <a:stCxn id="78" idx="4"/>
            <a:endCxn id="145" idx="0"/>
          </p:cNvCxnSpPr>
          <p:nvPr/>
        </p:nvCxnSpPr>
        <p:spPr bwMode="auto">
          <a:xfrm>
            <a:off x="5751632" y="3078433"/>
            <a:ext cx="1" cy="396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Oval 152"/>
          <p:cNvSpPr/>
          <p:nvPr/>
        </p:nvSpPr>
        <p:spPr bwMode="auto">
          <a:xfrm>
            <a:off x="7378634" y="3474477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54" name="Straight Arrow Connector 153"/>
          <p:cNvCxnSpPr>
            <a:stCxn id="79" idx="4"/>
            <a:endCxn id="153" idx="0"/>
          </p:cNvCxnSpPr>
          <p:nvPr/>
        </p:nvCxnSpPr>
        <p:spPr bwMode="auto">
          <a:xfrm>
            <a:off x="8215226" y="3078433"/>
            <a:ext cx="0" cy="3960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Oval 161"/>
          <p:cNvSpPr/>
          <p:nvPr/>
        </p:nvSpPr>
        <p:spPr bwMode="auto">
          <a:xfrm>
            <a:off x="7658099" y="4365104"/>
            <a:ext cx="111425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63" name="Straight Arrow Connector 162"/>
          <p:cNvCxnSpPr>
            <a:stCxn id="153" idx="4"/>
            <a:endCxn id="162" idx="0"/>
          </p:cNvCxnSpPr>
          <p:nvPr/>
        </p:nvCxnSpPr>
        <p:spPr bwMode="auto">
          <a:xfrm>
            <a:off x="8215226" y="3978533"/>
            <a:ext cx="0" cy="386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Oval 170"/>
          <p:cNvSpPr/>
          <p:nvPr/>
        </p:nvSpPr>
        <p:spPr bwMode="auto">
          <a:xfrm>
            <a:off x="7322414" y="6093296"/>
            <a:ext cx="178562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parsing stuff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174" name="Straight Arrow Connector 173"/>
          <p:cNvCxnSpPr>
            <a:stCxn id="162" idx="4"/>
            <a:endCxn id="171" idx="0"/>
          </p:cNvCxnSpPr>
          <p:nvPr/>
        </p:nvCxnSpPr>
        <p:spPr bwMode="auto">
          <a:xfrm>
            <a:off x="8215226" y="4869160"/>
            <a:ext cx="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Oval 195"/>
          <p:cNvSpPr/>
          <p:nvPr/>
        </p:nvSpPr>
        <p:spPr bwMode="auto">
          <a:xfrm>
            <a:off x="4025178" y="4365104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5851144" y="4370225"/>
            <a:ext cx="167318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LITAG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98" name="Straight Arrow Connector 197"/>
          <p:cNvCxnSpPr>
            <a:stCxn id="145" idx="5"/>
            <a:endCxn id="197" idx="0"/>
          </p:cNvCxnSpPr>
          <p:nvPr/>
        </p:nvCxnSpPr>
        <p:spPr bwMode="auto">
          <a:xfrm>
            <a:off x="6343192" y="3904716"/>
            <a:ext cx="344544" cy="4655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>
            <a:stCxn id="145" idx="3"/>
            <a:endCxn id="196" idx="0"/>
          </p:cNvCxnSpPr>
          <p:nvPr/>
        </p:nvCxnSpPr>
        <p:spPr bwMode="auto">
          <a:xfrm flipH="1">
            <a:off x="4861770" y="3904716"/>
            <a:ext cx="298303" cy="460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Oval 210"/>
          <p:cNvSpPr/>
          <p:nvPr/>
        </p:nvSpPr>
        <p:spPr bwMode="auto">
          <a:xfrm>
            <a:off x="4101874" y="6214992"/>
            <a:ext cx="1473194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meeting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5940152" y="6214992"/>
            <a:ext cx="1428652" cy="37804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lecture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  <p:cxnSp>
        <p:nvCxnSpPr>
          <p:cNvPr id="220" name="Straight Arrow Connector 219"/>
          <p:cNvCxnSpPr>
            <a:endCxn id="211" idx="0"/>
          </p:cNvCxnSpPr>
          <p:nvPr/>
        </p:nvCxnSpPr>
        <p:spPr bwMode="auto">
          <a:xfrm flipH="1">
            <a:off x="4838471" y="5710936"/>
            <a:ext cx="23299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Arrow Connector 220"/>
          <p:cNvCxnSpPr>
            <a:endCxn id="218" idx="0"/>
          </p:cNvCxnSpPr>
          <p:nvPr/>
        </p:nvCxnSpPr>
        <p:spPr bwMode="auto">
          <a:xfrm flipH="1">
            <a:off x="6654478" y="5716057"/>
            <a:ext cx="33258" cy="4989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1"/>
          <p:cNvSpPr/>
          <p:nvPr/>
        </p:nvSpPr>
        <p:spPr bwMode="auto">
          <a:xfrm>
            <a:off x="604569" y="3941542"/>
            <a:ext cx="111425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1176464" y="3116457"/>
            <a:ext cx="19602" cy="7971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43"/>
          <p:cNvSpPr/>
          <p:nvPr/>
        </p:nvSpPr>
        <p:spPr bwMode="auto">
          <a:xfrm>
            <a:off x="2558452" y="4596063"/>
            <a:ext cx="111425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276075" y="5206279"/>
            <a:ext cx="111425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097061" y="5225765"/>
            <a:ext cx="1114254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TEXT</a:t>
            </a: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3204178" y="3933427"/>
            <a:ext cx="4836" cy="664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4936566" y="4868543"/>
            <a:ext cx="10128" cy="44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698487" y="4858492"/>
            <a:ext cx="10128" cy="44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45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we write programs to do this?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process of getting from the </a:t>
            </a:r>
            <a:r>
              <a:rPr lang="en-NZ" i="1" dirty="0" smtClean="0"/>
              <a:t>input string</a:t>
            </a:r>
            <a:r>
              <a:rPr lang="en-NZ" dirty="0" smtClean="0"/>
              <a:t> to the parse tree consists of </a:t>
            </a:r>
            <a:r>
              <a:rPr lang="en-NZ" i="1" dirty="0" smtClean="0"/>
              <a:t>two steps:</a:t>
            </a:r>
            <a:endParaRPr lang="en-NZ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NZ" i="1" dirty="0" smtClean="0"/>
              <a:t>Lexical analysis:</a:t>
            </a:r>
            <a:r>
              <a:rPr lang="en-NZ" dirty="0" smtClean="0"/>
              <a:t> the process of converting a sequence of characters into a sequence of tokens.</a:t>
            </a:r>
          </a:p>
          <a:p>
            <a:pPr marL="1262063" lvl="2" indent="-269875"/>
            <a:r>
              <a:rPr lang="en-NZ" dirty="0" smtClean="0"/>
              <a:t>Note that </a:t>
            </a:r>
            <a:r>
              <a:rPr lang="en-NZ" dirty="0" err="1" smtClean="0"/>
              <a:t>java.util.Scanner</a:t>
            </a:r>
            <a:r>
              <a:rPr lang="en-NZ" dirty="0" smtClean="0"/>
              <a:t> allows us to do lexical analysis with great ease!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NZ" i="1" dirty="0" smtClean="0"/>
              <a:t>Syntactic analysis or parsing:</a:t>
            </a:r>
            <a:r>
              <a:rPr lang="en-NZ" dirty="0" smtClean="0"/>
              <a:t> the process of analysing text, made of a sequence of tokens to determine its grammatical structure with respect to a given grammar.</a:t>
            </a:r>
          </a:p>
          <a:p>
            <a:pPr marL="1255713" lvl="2" indent="-290513"/>
            <a:r>
              <a:rPr lang="en-NZ" dirty="0" smtClean="0"/>
              <a:t>Assignment will require you to write a recursive descent parser discussed in the next lecture!</a:t>
            </a:r>
          </a:p>
        </p:txBody>
      </p:sp>
    </p:spTree>
    <p:extLst>
      <p:ext uri="{BB962C8B-B14F-4D97-AF65-F5344CB8AC3E}">
        <p14:creationId xmlns:p14="http://schemas.microsoft.com/office/powerpoint/2010/main" val="25275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Parsing text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Making sense of "structured text":</a:t>
            </a:r>
          </a:p>
          <a:p>
            <a:endParaRPr lang="en-NZ" dirty="0"/>
          </a:p>
          <a:p>
            <a:r>
              <a:rPr lang="en-NZ" dirty="0" smtClean="0"/>
              <a:t>Compiling programs (</a:t>
            </a:r>
            <a:r>
              <a:rPr lang="en-NZ" dirty="0" err="1" smtClean="0"/>
              <a:t>javac</a:t>
            </a:r>
            <a:r>
              <a:rPr lang="en-NZ" dirty="0" smtClean="0"/>
              <a:t>, g++, Python </a:t>
            </a:r>
            <a:r>
              <a:rPr lang="en-NZ" dirty="0" err="1" smtClean="0"/>
              <a:t>etc</a:t>
            </a:r>
            <a:r>
              <a:rPr lang="en-NZ" dirty="0" smtClean="0"/>
              <a:t>)</a:t>
            </a:r>
          </a:p>
          <a:p>
            <a:r>
              <a:rPr lang="en-NZ" dirty="0" smtClean="0"/>
              <a:t>Rendering web sites (Chrome, Mozilla Firefox, </a:t>
            </a:r>
            <a:r>
              <a:rPr lang="en-NZ" dirty="0" err="1" smtClean="0"/>
              <a:t>etc</a:t>
            </a:r>
            <a:r>
              <a:rPr lang="en-NZ" dirty="0" smtClean="0"/>
              <a:t>)</a:t>
            </a:r>
          </a:p>
          <a:p>
            <a:r>
              <a:rPr lang="en-NZ" dirty="0" smtClean="0"/>
              <a:t>Processing database queries (</a:t>
            </a:r>
            <a:r>
              <a:rPr lang="en-NZ" dirty="0" err="1" smtClean="0"/>
              <a:t>PostgreSQL</a:t>
            </a:r>
            <a:r>
              <a:rPr lang="en-NZ" dirty="0" smtClean="0"/>
              <a:t>, MySQL, </a:t>
            </a:r>
            <a:r>
              <a:rPr lang="en-NZ" dirty="0" err="1" smtClean="0"/>
              <a:t>etc</a:t>
            </a:r>
            <a:r>
              <a:rPr lang="en-NZ" dirty="0" smtClean="0"/>
              <a:t>)</a:t>
            </a:r>
          </a:p>
          <a:p>
            <a:endParaRPr lang="en-NZ" dirty="0" smtClean="0"/>
          </a:p>
          <a:p>
            <a:r>
              <a:rPr lang="en-NZ" dirty="0" smtClean="0"/>
              <a:t>Checking grammar</a:t>
            </a:r>
          </a:p>
          <a:p>
            <a:r>
              <a:rPr lang="en-NZ" dirty="0" smtClean="0"/>
              <a:t>Understanding natural language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721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“structured text”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472385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&lt;head&gt;&lt;title&gt;My Web Page&lt;/title&gt;&lt;/head&gt;</a:t>
            </a:r>
          </a:p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&lt;p&gt;Thank you for viewing my silly site!&lt;/p&gt;</a:t>
            </a:r>
          </a:p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marL="0" indent="0">
              <a:buNone/>
            </a:pP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DELETE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FROM DomesticStudentsFor2012</a:t>
            </a:r>
          </a:p>
          <a:p>
            <a:pPr marL="0" indent="0">
              <a:buNone/>
            </a:pPr>
            <a:r>
              <a:rPr lang="en-NZ" dirty="0">
                <a:latin typeface="Consolas" pitchFamily="49" charset="0"/>
                <a:cs typeface="Consolas" pitchFamily="49" charset="0"/>
              </a:rPr>
              <a:t>	WHERE mark = ‘E’;</a:t>
            </a:r>
          </a:p>
          <a:p>
            <a:pPr marL="0" indent="0">
              <a:buNone/>
            </a:pPr>
            <a:endParaRPr lang="en-NZ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 “structured</a:t>
            </a:r>
            <a:r>
              <a:rPr lang="en-NZ" dirty="0"/>
              <a:t> </a:t>
            </a:r>
            <a:r>
              <a:rPr lang="en-NZ" dirty="0" smtClean="0"/>
              <a:t>text”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/>
              <a:t>I KEEP six honest </a:t>
            </a:r>
            <a:r>
              <a:rPr lang="en-AU" sz="2000" dirty="0" smtClean="0"/>
              <a:t>serving-men </a:t>
            </a:r>
            <a:r>
              <a:rPr lang="en-AU" sz="2000" dirty="0"/>
              <a:t> </a:t>
            </a:r>
            <a:r>
              <a:rPr lang="en-AU" sz="2000" dirty="0" smtClean="0"/>
              <a:t>(they taught </a:t>
            </a:r>
            <a:r>
              <a:rPr lang="en-AU" sz="2000" dirty="0"/>
              <a:t>me all I knew);</a:t>
            </a:r>
            <a:br>
              <a:rPr lang="en-AU" sz="2000" dirty="0"/>
            </a:br>
            <a:r>
              <a:rPr lang="en-AU" sz="2000" dirty="0"/>
              <a:t>Their names are What and Why and When </a:t>
            </a:r>
            <a:r>
              <a:rPr lang="en-AU" sz="2000" dirty="0" smtClean="0"/>
              <a:t>and How </a:t>
            </a:r>
            <a:r>
              <a:rPr lang="en-AU" sz="2000" dirty="0"/>
              <a:t>and Where and Who.</a:t>
            </a:r>
            <a:br>
              <a:rPr lang="en-AU" sz="2000" dirty="0"/>
            </a:br>
            <a:r>
              <a:rPr lang="en-AU" sz="2000" dirty="0"/>
              <a:t>I send them over land and sea</a:t>
            </a:r>
            <a:r>
              <a:rPr lang="en-AU" sz="2000" dirty="0" smtClean="0"/>
              <a:t>,</a:t>
            </a:r>
            <a:r>
              <a:rPr lang="en-AU" sz="2000" dirty="0"/>
              <a:t> I send them east and west;</a:t>
            </a:r>
            <a:br>
              <a:rPr lang="en-AU" sz="2000" dirty="0"/>
            </a:br>
            <a:r>
              <a:rPr lang="en-AU" sz="2000" dirty="0"/>
              <a:t>But after they have worked for me</a:t>
            </a:r>
            <a:r>
              <a:rPr lang="en-AU" sz="2000" dirty="0" smtClean="0"/>
              <a:t>,</a:t>
            </a:r>
            <a:r>
              <a:rPr lang="en-AU" sz="2000" dirty="0"/>
              <a:t> I give them all a rest.</a:t>
            </a:r>
            <a:endParaRPr lang="en-NZ" sz="2000" dirty="0" smtClean="0">
              <a:cs typeface="Consolas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I</a:t>
            </a:r>
            <a:r>
              <a:rPr lang="en-AU" sz="2000" dirty="0"/>
              <a:t> let them rest from nine till five</a:t>
            </a:r>
            <a:r>
              <a:rPr lang="en-AU" sz="2000" dirty="0" smtClean="0"/>
              <a:t>,</a:t>
            </a:r>
            <a:r>
              <a:rPr lang="en-AU" sz="2000" dirty="0"/>
              <a:t> </a:t>
            </a:r>
            <a:r>
              <a:rPr lang="en-AU" sz="2000" dirty="0" smtClean="0"/>
              <a:t>for I </a:t>
            </a:r>
            <a:r>
              <a:rPr lang="en-AU" sz="2000" dirty="0"/>
              <a:t>am busy then,</a:t>
            </a:r>
            <a:br>
              <a:rPr lang="en-AU" sz="2000" dirty="0"/>
            </a:br>
            <a:r>
              <a:rPr lang="en-AU" sz="2000" dirty="0"/>
              <a:t>As well as breakfast, lunch, and tea</a:t>
            </a:r>
            <a:r>
              <a:rPr lang="en-AU" sz="2000" dirty="0" smtClean="0"/>
              <a:t>,</a:t>
            </a:r>
            <a:r>
              <a:rPr lang="en-AU" sz="2000" dirty="0"/>
              <a:t> </a:t>
            </a:r>
            <a:r>
              <a:rPr lang="en-AU" sz="2000" dirty="0" smtClean="0"/>
              <a:t>for they </a:t>
            </a:r>
            <a:r>
              <a:rPr lang="en-AU" sz="2000" dirty="0"/>
              <a:t>are hungry men.</a:t>
            </a:r>
            <a:br>
              <a:rPr lang="en-AU" sz="2000" dirty="0"/>
            </a:br>
            <a:r>
              <a:rPr lang="en-AU" sz="2000" dirty="0"/>
              <a:t>But different folk have different views; </a:t>
            </a:r>
            <a:r>
              <a:rPr lang="en-AU" sz="2000" dirty="0" smtClean="0"/>
              <a:t>I </a:t>
            </a:r>
            <a:r>
              <a:rPr lang="en-AU" sz="2000" dirty="0"/>
              <a:t>know a person small—</a:t>
            </a:r>
            <a:br>
              <a:rPr lang="en-AU" sz="2000" dirty="0"/>
            </a:br>
            <a:r>
              <a:rPr lang="en-AU" sz="2000" dirty="0"/>
              <a:t>She keeps ten million </a:t>
            </a:r>
            <a:r>
              <a:rPr lang="en-AU" sz="2000" dirty="0" smtClean="0"/>
              <a:t>serving-men, who get </a:t>
            </a:r>
            <a:r>
              <a:rPr lang="en-AU" sz="2000" dirty="0"/>
              <a:t>no rest at all</a:t>
            </a:r>
            <a:r>
              <a:rPr lang="en-AU" sz="2000" dirty="0" smtClean="0"/>
              <a:t>!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AU" sz="2000" dirty="0" smtClean="0"/>
              <a:t>She sends '</a:t>
            </a:r>
            <a:r>
              <a:rPr lang="en-AU" sz="2000" dirty="0" err="1" smtClean="0"/>
              <a:t>em</a:t>
            </a:r>
            <a:r>
              <a:rPr lang="en-AU" sz="2000" dirty="0" smtClean="0"/>
              <a:t> </a:t>
            </a:r>
            <a:r>
              <a:rPr lang="en-AU" sz="2000" dirty="0"/>
              <a:t>abroad on her own affairs,</a:t>
            </a:r>
            <a:br>
              <a:rPr lang="en-AU" sz="2000" dirty="0"/>
            </a:br>
            <a:r>
              <a:rPr lang="en-AU" sz="2000" dirty="0"/>
              <a:t> From the second she opens her eyes—</a:t>
            </a:r>
            <a:br>
              <a:rPr lang="en-AU" sz="2000" dirty="0"/>
            </a:br>
            <a:r>
              <a:rPr lang="en-AU" sz="2000" dirty="0"/>
              <a:t>One million </a:t>
            </a:r>
            <a:r>
              <a:rPr lang="en-AU" sz="2000" dirty="0" err="1"/>
              <a:t>Hows</a:t>
            </a:r>
            <a:r>
              <a:rPr lang="en-AU" sz="2000" dirty="0"/>
              <a:t>, two million </a:t>
            </a:r>
            <a:r>
              <a:rPr lang="en-AU" sz="2000" dirty="0" err="1"/>
              <a:t>Wheres</a:t>
            </a:r>
            <a:r>
              <a:rPr lang="en-AU" sz="2000" dirty="0"/>
              <a:t>,</a:t>
            </a:r>
            <a:br>
              <a:rPr lang="en-AU" sz="2000" dirty="0"/>
            </a:br>
            <a:r>
              <a:rPr lang="en-AU" sz="2000" dirty="0"/>
              <a:t>And seven million Whys</a:t>
            </a:r>
            <a:r>
              <a:rPr lang="en-AU" sz="2000" dirty="0" smtClean="0"/>
              <a:t>!</a:t>
            </a:r>
          </a:p>
          <a:p>
            <a:pPr marL="0" indent="0">
              <a:buNone/>
            </a:pPr>
            <a:endParaRPr lang="en-AU" sz="20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AU" sz="2000" dirty="0" smtClean="0">
                <a:cs typeface="Consolas" pitchFamily="49" charset="0"/>
              </a:rPr>
              <a:t>The Elephant's child,  Rudyard Kipling</a:t>
            </a:r>
            <a:endParaRPr lang="en-NZ" sz="20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kind of text we really mean?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Text is “structured”  if it can be described using a grammar:</a:t>
            </a:r>
            <a:endParaRPr lang="en-NZ" dirty="0"/>
          </a:p>
          <a:p>
            <a:pPr>
              <a:spcBef>
                <a:spcPts val="1200"/>
              </a:spcBef>
            </a:pPr>
            <a:r>
              <a:rPr lang="en-NZ" dirty="0" smtClean="0"/>
              <a:t>A </a:t>
            </a:r>
            <a:r>
              <a:rPr lang="en-NZ" b="1" dirty="0" smtClean="0"/>
              <a:t>grammar</a:t>
            </a:r>
            <a:r>
              <a:rPr lang="en-NZ" dirty="0" smtClean="0"/>
              <a:t> is a set of rules of a specific kind, for forming strings in a formal language.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The rules describe how to form strings from the language’s alphabet that are valid according to the language’s syntax.</a:t>
            </a:r>
          </a:p>
          <a:p>
            <a:pPr>
              <a:spcBef>
                <a:spcPts val="1200"/>
              </a:spcBef>
            </a:pPr>
            <a:r>
              <a:rPr lang="en-NZ" dirty="0" smtClean="0"/>
              <a:t>A grammar does not describe the meaning of the strings or what can be done with them in whatever context – only their form.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1955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1438"/>
            <a:ext cx="8077200" cy="838200"/>
          </a:xfrm>
        </p:spPr>
        <p:txBody>
          <a:bodyPr/>
          <a:lstStyle/>
          <a:p>
            <a:r>
              <a:rPr lang="en-NZ" dirty="0" smtClean="0"/>
              <a:t>A grammar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sz="2400" dirty="0" smtClean="0">
                <a:cs typeface="Consolas" pitchFamily="49" charset="0"/>
              </a:rPr>
              <a:t>A simple html grammar:</a:t>
            </a:r>
          </a:p>
          <a:p>
            <a:pPr marL="373063" lvl="1" indent="0">
              <a:spcBef>
                <a:spcPts val="2400"/>
              </a:spcBef>
              <a:buNone/>
            </a:pPr>
            <a:r>
              <a:rPr lang="en-NZ" dirty="0">
                <a:cs typeface="Consolas" pitchFamily="49" charset="0"/>
              </a:rPr>
              <a:t>HTMLFILE ::= “&lt;html&gt;”  [ HEAD ]  BODY “&lt;/html&gt;”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HEAD ::= “&lt;head&gt;”  TITLE  “&lt;/head&gt;”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TITLE ::= “&lt;title&gt;”  </a:t>
            </a:r>
            <a:r>
              <a:rPr lang="en-NZ" dirty="0" smtClean="0">
                <a:cs typeface="Consolas" pitchFamily="49" charset="0"/>
              </a:rPr>
              <a:t>TEXT “&lt;/</a:t>
            </a:r>
            <a:r>
              <a:rPr lang="en-NZ" dirty="0">
                <a:cs typeface="Consolas" pitchFamily="49" charset="0"/>
              </a:rPr>
              <a:t>title&gt;”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BODY ::= “&lt;body&gt;”  [ BODYTAG ]*  “&lt;/body&gt;”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BODYTAG ::= H1TAG  |  PTAG  |  OLTAG  |  ULTAG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H1TAG ::= “&lt;h1&gt;”  </a:t>
            </a:r>
            <a:r>
              <a:rPr lang="en-NZ" dirty="0" smtClean="0">
                <a:cs typeface="Consolas" pitchFamily="49" charset="0"/>
              </a:rPr>
              <a:t>TEXT  </a:t>
            </a:r>
            <a:r>
              <a:rPr lang="en-NZ" dirty="0">
                <a:cs typeface="Consolas" pitchFamily="49" charset="0"/>
              </a:rPr>
              <a:t>“&lt;/h1&gt;”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PTAG ::= “&lt;p&gt;”  TEXT  “&lt;/p&gt;”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OLTAG ::= “&lt;</a:t>
            </a:r>
            <a:r>
              <a:rPr lang="en-NZ" dirty="0" err="1">
                <a:cs typeface="Consolas" pitchFamily="49" charset="0"/>
              </a:rPr>
              <a:t>ol</a:t>
            </a:r>
            <a:r>
              <a:rPr lang="en-NZ" dirty="0">
                <a:cs typeface="Consolas" pitchFamily="49" charset="0"/>
              </a:rPr>
              <a:t>&gt;”  [ LITAG ]+  “&lt;/</a:t>
            </a:r>
            <a:r>
              <a:rPr lang="en-NZ" dirty="0" err="1">
                <a:cs typeface="Consolas" pitchFamily="49" charset="0"/>
              </a:rPr>
              <a:t>ol</a:t>
            </a:r>
            <a:r>
              <a:rPr lang="en-NZ" dirty="0">
                <a:cs typeface="Consolas" pitchFamily="49" charset="0"/>
              </a:rPr>
              <a:t>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ULTAG ::= “&lt;</a:t>
            </a:r>
            <a:r>
              <a:rPr lang="en-NZ" dirty="0" err="1">
                <a:cs typeface="Consolas" pitchFamily="49" charset="0"/>
              </a:rPr>
              <a:t>ul</a:t>
            </a:r>
            <a:r>
              <a:rPr lang="en-NZ" dirty="0">
                <a:cs typeface="Consolas" pitchFamily="49" charset="0"/>
              </a:rPr>
              <a:t>&gt;”  [ LITAG ]+  “&lt;/</a:t>
            </a:r>
            <a:r>
              <a:rPr lang="en-NZ" dirty="0" err="1">
                <a:cs typeface="Consolas" pitchFamily="49" charset="0"/>
              </a:rPr>
              <a:t>ul</a:t>
            </a:r>
            <a:r>
              <a:rPr lang="en-NZ" dirty="0">
                <a:cs typeface="Consolas" pitchFamily="49" charset="0"/>
              </a:rPr>
              <a:t>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LITAG ::= “&lt;li&gt;”  TEXT  “&lt;/li&gt;”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cs typeface="Consolas" pitchFamily="49" charset="0"/>
              </a:rPr>
              <a:t>TEXT ::= 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i="1" dirty="0" smtClean="0">
                <a:cs typeface="Consolas" pitchFamily="49" charset="0"/>
              </a:rPr>
              <a:t>sequence of  characters other than &lt; and &gt;</a:t>
            </a:r>
            <a:endParaRPr lang="en-NZ" dirty="0">
              <a:cs typeface="Consolas" pitchFamily="49" charset="0"/>
            </a:endParaRPr>
          </a:p>
          <a:p>
            <a:pPr marL="373063" lvl="1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sz="24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Nonterminals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rgbClr val="009900"/>
                </a:solidFill>
                <a:cs typeface="Consolas" pitchFamily="49" charset="0"/>
              </a:rPr>
              <a:t>Non terminals </a:t>
            </a:r>
          </a:p>
          <a:p>
            <a:pPr marL="715963" lvl="1" indent="-342900">
              <a:buFont typeface="Arial" panose="020B0604020202020204" pitchFamily="34" charset="0"/>
              <a:buChar char="•"/>
            </a:pPr>
            <a:r>
              <a:rPr lang="en-NZ" dirty="0" smtClean="0">
                <a:cs typeface="Consolas" pitchFamily="49" charset="0"/>
              </a:rPr>
              <a:t>elements of the grammar that are not part of the text</a:t>
            </a:r>
          </a:p>
          <a:p>
            <a:pPr marL="715963" lvl="1" indent="-342900">
              <a:buFont typeface="Arial" panose="020B0604020202020204" pitchFamily="34" charset="0"/>
              <a:buChar char="•"/>
            </a:pPr>
            <a:r>
              <a:rPr lang="en-NZ" sz="2000" dirty="0" smtClean="0">
                <a:cs typeface="Consolas" pitchFamily="49" charset="0"/>
              </a:rPr>
              <a:t>defined by rules.</a:t>
            </a:r>
          </a:p>
          <a:p>
            <a:pPr marL="373063" lvl="1" indent="0">
              <a:spcBef>
                <a:spcPts val="24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HTMLFILE</a:t>
            </a:r>
            <a:r>
              <a:rPr lang="en-NZ" sz="2000" dirty="0" smtClean="0">
                <a:cs typeface="Consolas" pitchFamily="49" charset="0"/>
              </a:rPr>
              <a:t> ::= “&lt;html&gt;”  [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HEAD</a:t>
            </a:r>
            <a:r>
              <a:rPr lang="en-NZ" sz="2000" dirty="0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]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BODY</a:t>
            </a:r>
            <a:r>
              <a:rPr lang="en-NZ" sz="2000" dirty="0" smtClean="0">
                <a:cs typeface="Consolas" pitchFamily="49" charset="0"/>
              </a:rPr>
              <a:t> “&lt;/html&gt;”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HEAD</a:t>
            </a:r>
            <a:r>
              <a:rPr lang="en-NZ" sz="2000" dirty="0" smtClean="0">
                <a:cs typeface="Consolas" pitchFamily="49" charset="0"/>
              </a:rPr>
              <a:t> ::= “&lt;head&gt;”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TITLE</a:t>
            </a:r>
            <a:r>
              <a:rPr lang="en-NZ" sz="2000" dirty="0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 “&lt;/head&gt;”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TITLE</a:t>
            </a:r>
            <a:r>
              <a:rPr lang="en-NZ" sz="2000" dirty="0" smtClean="0">
                <a:cs typeface="Consolas" pitchFamily="49" charset="0"/>
              </a:rPr>
              <a:t> ::= “&lt;title&gt;”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TEXT</a:t>
            </a:r>
            <a:r>
              <a:rPr lang="en-NZ" dirty="0" smtClean="0">
                <a:solidFill>
                  <a:srgbClr val="00B050"/>
                </a:solidFill>
                <a:cs typeface="Consolas" pitchFamily="49" charset="0"/>
              </a:rPr>
              <a:t>  </a:t>
            </a:r>
            <a:r>
              <a:rPr lang="en-NZ" sz="2000" dirty="0" smtClean="0">
                <a:cs typeface="Consolas" pitchFamily="49" charset="0"/>
              </a:rPr>
              <a:t>“&lt;/title&gt;”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BODY</a:t>
            </a:r>
            <a:r>
              <a:rPr lang="en-NZ" sz="2000" dirty="0" smtClean="0">
                <a:cs typeface="Consolas" pitchFamily="49" charset="0"/>
              </a:rPr>
              <a:t> ::= “&lt;body&gt;”  [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BODYTAG</a:t>
            </a:r>
            <a:r>
              <a:rPr lang="en-NZ" sz="2000" dirty="0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]*  “&lt;/body&gt;”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BODYTAG</a:t>
            </a:r>
            <a:r>
              <a:rPr lang="en-NZ" sz="2000" dirty="0" smtClean="0">
                <a:cs typeface="Consolas" pitchFamily="49" charset="0"/>
              </a:rPr>
              <a:t> ::=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H1TAG</a:t>
            </a:r>
            <a:r>
              <a:rPr lang="en-NZ" sz="2000" dirty="0" smtClean="0">
                <a:cs typeface="Consolas" pitchFamily="49" charset="0"/>
              </a:rPr>
              <a:t>  |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PTAG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  </a:t>
            </a:r>
            <a:r>
              <a:rPr lang="en-NZ" sz="2000" dirty="0" smtClean="0">
                <a:cs typeface="Consolas" pitchFamily="49" charset="0"/>
              </a:rPr>
              <a:t>|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OLTAG</a:t>
            </a:r>
            <a:r>
              <a:rPr lang="en-NZ" sz="2000" dirty="0" smtClean="0">
                <a:cs typeface="Consolas" pitchFamily="49" charset="0"/>
              </a:rPr>
              <a:t>  |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ULTAG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H1TAG</a:t>
            </a:r>
            <a:r>
              <a:rPr lang="en-NZ" sz="2000" dirty="0" smtClean="0">
                <a:cs typeface="Consolas" pitchFamily="49" charset="0"/>
              </a:rPr>
              <a:t> ::= “&lt;h1&gt;”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TEXT</a:t>
            </a:r>
            <a:r>
              <a:rPr lang="en-NZ" sz="2000" dirty="0" smtClean="0">
                <a:cs typeface="Consolas" pitchFamily="49" charset="0"/>
              </a:rPr>
              <a:t>  “&lt;/h1&gt;”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PTAG</a:t>
            </a:r>
            <a:r>
              <a:rPr lang="en-NZ" sz="2000" dirty="0" smtClean="0">
                <a:cs typeface="Consolas" pitchFamily="49" charset="0"/>
              </a:rPr>
              <a:t> ::= “&lt;p&gt;”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TEXT</a:t>
            </a:r>
            <a:r>
              <a:rPr lang="en-NZ" sz="2000" dirty="0" smtClean="0">
                <a:cs typeface="Consolas" pitchFamily="49" charset="0"/>
              </a:rPr>
              <a:t>  “&lt;/p&gt;”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OLTAG</a:t>
            </a:r>
            <a:r>
              <a:rPr lang="en-NZ" sz="2000" dirty="0" smtClean="0">
                <a:cs typeface="Consolas" pitchFamily="49" charset="0"/>
              </a:rPr>
              <a:t> ::= “&lt;</a:t>
            </a:r>
            <a:r>
              <a:rPr lang="en-NZ" sz="2000" dirty="0" err="1" smtClean="0">
                <a:cs typeface="Consolas" pitchFamily="49" charset="0"/>
              </a:rPr>
              <a:t>ol</a:t>
            </a:r>
            <a:r>
              <a:rPr lang="en-NZ" sz="2000" dirty="0" smtClean="0">
                <a:cs typeface="Consolas" pitchFamily="49" charset="0"/>
              </a:rPr>
              <a:t>&gt;”  [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LITAG</a:t>
            </a:r>
            <a:r>
              <a:rPr lang="en-NZ" sz="2000" dirty="0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]+  “&lt;/</a:t>
            </a:r>
            <a:r>
              <a:rPr lang="en-NZ" sz="2000" dirty="0" err="1" smtClean="0">
                <a:cs typeface="Consolas" pitchFamily="49" charset="0"/>
              </a:rPr>
              <a:t>ol</a:t>
            </a:r>
            <a:r>
              <a:rPr lang="en-NZ" sz="2000" dirty="0" smtClean="0">
                <a:cs typeface="Consolas" pitchFamily="49" charset="0"/>
              </a:rPr>
              <a:t>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ULTAG</a:t>
            </a:r>
            <a:r>
              <a:rPr lang="en-NZ" sz="2000" dirty="0" smtClean="0">
                <a:cs typeface="Consolas" pitchFamily="49" charset="0"/>
              </a:rPr>
              <a:t> ::= “&lt;</a:t>
            </a:r>
            <a:r>
              <a:rPr lang="en-NZ" sz="2000" dirty="0" err="1" smtClean="0">
                <a:cs typeface="Consolas" pitchFamily="49" charset="0"/>
              </a:rPr>
              <a:t>ul</a:t>
            </a:r>
            <a:r>
              <a:rPr lang="en-NZ" sz="2000" dirty="0" smtClean="0">
                <a:cs typeface="Consolas" pitchFamily="49" charset="0"/>
              </a:rPr>
              <a:t>&gt;”  [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LITAG</a:t>
            </a:r>
            <a:r>
              <a:rPr lang="en-NZ" sz="2000" dirty="0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]+  “&lt;/</a:t>
            </a:r>
            <a:r>
              <a:rPr lang="en-NZ" sz="2000" dirty="0" err="1" smtClean="0">
                <a:cs typeface="Consolas" pitchFamily="49" charset="0"/>
              </a:rPr>
              <a:t>ul</a:t>
            </a:r>
            <a:r>
              <a:rPr lang="en-NZ" sz="2000" dirty="0" smtClean="0">
                <a:cs typeface="Consolas" pitchFamily="49" charset="0"/>
              </a:rPr>
              <a:t>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LITAG</a:t>
            </a:r>
            <a:r>
              <a:rPr lang="en-NZ" sz="2000" dirty="0" smtClean="0">
                <a:cs typeface="Consolas" pitchFamily="49" charset="0"/>
              </a:rPr>
              <a:t> ::= “&lt;li&gt;”  </a:t>
            </a: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TEXT</a:t>
            </a:r>
            <a:r>
              <a:rPr lang="en-NZ" sz="2000" dirty="0" smtClean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sz="2000" dirty="0" smtClean="0">
                <a:cs typeface="Consolas" pitchFamily="49" charset="0"/>
              </a:rPr>
              <a:t> “&lt;/li&gt;”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9900"/>
                </a:solidFill>
                <a:cs typeface="Consolas" pitchFamily="49" charset="0"/>
              </a:rPr>
              <a:t>TEXT</a:t>
            </a:r>
            <a:r>
              <a:rPr lang="en-NZ" sz="2000" dirty="0" smtClean="0">
                <a:cs typeface="Consolas" pitchFamily="49" charset="0"/>
              </a:rPr>
              <a:t> ::=  </a:t>
            </a:r>
            <a:r>
              <a:rPr lang="en-NZ" i="1" dirty="0">
                <a:cs typeface="Consolas" pitchFamily="49" charset="0"/>
              </a:rPr>
              <a:t>sequence of  characters other than &lt; and </a:t>
            </a:r>
            <a:r>
              <a:rPr lang="en-NZ" i="1" dirty="0" smtClean="0">
                <a:cs typeface="Consolas" pitchFamily="49" charset="0"/>
              </a:rPr>
              <a:t>&gt;</a:t>
            </a:r>
            <a:endParaRPr lang="en-NZ" dirty="0">
              <a:cs typeface="Consolas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020272" y="1268760"/>
            <a:ext cx="2016224" cy="1224136"/>
          </a:xfrm>
          <a:prstGeom prst="wedgeRoundRectCallout">
            <a:avLst>
              <a:gd name="adj1" fmla="val -280650"/>
              <a:gd name="adj2" fmla="val 36593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Top level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nonterminal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usuall</a:t>
            </a:r>
            <a:r>
              <a:rPr lang="en-NZ" sz="2000" dirty="0" smtClean="0"/>
              <a:t>y first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38812" y="4343011"/>
            <a:ext cx="3097684" cy="1966309"/>
          </a:xfrm>
          <a:prstGeom prst="wedgeRoundRectCallout">
            <a:avLst>
              <a:gd name="adj1" fmla="val -60736"/>
              <a:gd name="adj2" fmla="val -5205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|          =   "or"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[</a:t>
            </a:r>
            <a:r>
              <a:rPr lang="en-NZ" sz="2000" i="1" dirty="0" smtClean="0"/>
              <a:t>NT</a:t>
            </a:r>
            <a:r>
              <a:rPr lang="en-NZ" sz="2000" dirty="0" smtClean="0"/>
              <a:t> ]   =   "optional"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en-NZ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NT</a:t>
            </a: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]*</a:t>
            </a:r>
            <a:r>
              <a:rPr kumimoji="0" lang="en-N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=  "any number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/>
              <a:t> </a:t>
            </a:r>
            <a:r>
              <a:rPr lang="en-NZ" sz="2000" dirty="0" smtClean="0"/>
              <a:t>               </a:t>
            </a:r>
            <a:r>
              <a:rPr kumimoji="0" lang="en-N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 times"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baseline="0" dirty="0" smtClean="0"/>
              <a:t>[</a:t>
            </a:r>
            <a:r>
              <a:rPr lang="en-NZ" sz="2000" i="1" baseline="0" dirty="0" smtClean="0"/>
              <a:t>NT</a:t>
            </a:r>
            <a:r>
              <a:rPr lang="en-NZ" sz="2000" baseline="0" dirty="0" smtClean="0"/>
              <a:t> ]+ =   "one or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times"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05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rgbClr val="FF0000"/>
                </a:solidFill>
                <a:cs typeface="Consolas" pitchFamily="49" charset="0"/>
              </a:rPr>
              <a:t>Terminals</a:t>
            </a:r>
            <a:r>
              <a:rPr lang="en-NZ" dirty="0" smtClean="0">
                <a:cs typeface="Consolas" pitchFamily="49" charset="0"/>
              </a:rPr>
              <a:t> </a:t>
            </a:r>
          </a:p>
          <a:p>
            <a:pPr marL="715963" lvl="1" indent="-342900">
              <a:buFont typeface="Arial" panose="020B0604020202020204" pitchFamily="34" charset="0"/>
              <a:buChar char="•"/>
            </a:pPr>
            <a:r>
              <a:rPr lang="en-NZ" dirty="0" smtClean="0">
                <a:cs typeface="Consolas" pitchFamily="49" charset="0"/>
              </a:rPr>
              <a:t>literal strings or patterns of characters</a:t>
            </a:r>
          </a:p>
          <a:p>
            <a:pPr marL="373063" lvl="1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373063" lvl="1" indent="0">
              <a:spcBef>
                <a:spcPts val="24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HTMLFILE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&lt;html&gt;</a:t>
            </a:r>
            <a:r>
              <a:rPr lang="en-NZ" dirty="0">
                <a:cs typeface="Consolas" pitchFamily="49" charset="0"/>
              </a:rPr>
              <a:t>”  [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HEAD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dirty="0">
                <a:cs typeface="Consolas" pitchFamily="49" charset="0"/>
              </a:rPr>
              <a:t>]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BODY</a:t>
            </a:r>
            <a:r>
              <a:rPr lang="en-NZ" dirty="0">
                <a:cs typeface="Consolas" pitchFamily="49" charset="0"/>
              </a:rPr>
              <a:t>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&lt;/html&gt;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HEAD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&lt;head&gt;</a:t>
            </a:r>
            <a:r>
              <a:rPr lang="en-NZ" dirty="0">
                <a:cs typeface="Consolas" pitchFamily="49" charset="0"/>
              </a:rPr>
              <a:t>”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TITLE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dirty="0">
                <a:cs typeface="Consolas" pitchFamily="49" charset="0"/>
              </a:rPr>
              <a:t>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&lt;/head&gt;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TITLE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&lt;title&gt;</a:t>
            </a:r>
            <a:r>
              <a:rPr lang="en-NZ" dirty="0">
                <a:cs typeface="Consolas" pitchFamily="49" charset="0"/>
              </a:rPr>
              <a:t>”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TEXT  </a:t>
            </a:r>
            <a:r>
              <a:rPr lang="en-NZ" dirty="0">
                <a:cs typeface="Consolas" pitchFamily="49" charset="0"/>
              </a:rPr>
              <a:t>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&lt;/title&gt;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BODY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&lt;body&gt;</a:t>
            </a:r>
            <a:r>
              <a:rPr lang="en-NZ" dirty="0">
                <a:cs typeface="Consolas" pitchFamily="49" charset="0"/>
              </a:rPr>
              <a:t>”  [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BODYTAG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dirty="0">
                <a:cs typeface="Consolas" pitchFamily="49" charset="0"/>
              </a:rPr>
              <a:t>]* 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&lt;/body&gt;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BODYTAG</a:t>
            </a:r>
            <a:r>
              <a:rPr lang="en-NZ" dirty="0">
                <a:cs typeface="Consolas" pitchFamily="49" charset="0"/>
              </a:rPr>
              <a:t> ::=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H1TAG</a:t>
            </a:r>
            <a:r>
              <a:rPr lang="en-NZ" dirty="0">
                <a:cs typeface="Consolas" pitchFamily="49" charset="0"/>
              </a:rPr>
              <a:t>  |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PTAG  </a:t>
            </a:r>
            <a:r>
              <a:rPr lang="en-NZ" dirty="0">
                <a:cs typeface="Consolas" pitchFamily="49" charset="0"/>
              </a:rPr>
              <a:t>|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OLTAG</a:t>
            </a:r>
            <a:r>
              <a:rPr lang="en-NZ" dirty="0">
                <a:cs typeface="Consolas" pitchFamily="49" charset="0"/>
              </a:rPr>
              <a:t>  |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ULTAG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H1TAG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&lt;h1&gt;</a:t>
            </a:r>
            <a:r>
              <a:rPr lang="en-NZ" dirty="0">
                <a:cs typeface="Consolas" pitchFamily="49" charset="0"/>
              </a:rPr>
              <a:t>”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TEXT</a:t>
            </a:r>
            <a:r>
              <a:rPr lang="en-NZ" dirty="0">
                <a:cs typeface="Consolas" pitchFamily="49" charset="0"/>
              </a:rPr>
              <a:t> 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&lt;/h1&gt;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PTAG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&lt;p&gt;</a:t>
            </a:r>
            <a:r>
              <a:rPr lang="en-NZ" dirty="0">
                <a:cs typeface="Consolas" pitchFamily="49" charset="0"/>
              </a:rPr>
              <a:t>”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TEXT</a:t>
            </a:r>
            <a:r>
              <a:rPr lang="en-NZ" dirty="0">
                <a:cs typeface="Consolas" pitchFamily="49" charset="0"/>
              </a:rPr>
              <a:t> 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&lt;/p&gt;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OLTAG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</a:t>
            </a:r>
            <a:r>
              <a:rPr lang="en-NZ" dirty="0" err="1">
                <a:solidFill>
                  <a:srgbClr val="FF0000"/>
                </a:solidFill>
                <a:cs typeface="Consolas" pitchFamily="49" charset="0"/>
              </a:rPr>
              <a:t>ol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&gt;</a:t>
            </a:r>
            <a:r>
              <a:rPr lang="en-NZ" dirty="0">
                <a:cs typeface="Consolas" pitchFamily="49" charset="0"/>
              </a:rPr>
              <a:t>”  [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LITAG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dirty="0">
                <a:cs typeface="Consolas" pitchFamily="49" charset="0"/>
              </a:rPr>
              <a:t>]+ 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</a:t>
            </a:r>
            <a:r>
              <a:rPr lang="en-NZ" dirty="0" err="1">
                <a:solidFill>
                  <a:srgbClr val="FF0000"/>
                </a:solidFill>
                <a:cs typeface="Consolas" pitchFamily="49" charset="0"/>
              </a:rPr>
              <a:t>ol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ULTAG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</a:t>
            </a:r>
            <a:r>
              <a:rPr lang="en-NZ" dirty="0" err="1">
                <a:solidFill>
                  <a:srgbClr val="FF0000"/>
                </a:solidFill>
                <a:cs typeface="Consolas" pitchFamily="49" charset="0"/>
              </a:rPr>
              <a:t>ul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&gt;</a:t>
            </a:r>
            <a:r>
              <a:rPr lang="en-NZ" dirty="0">
                <a:cs typeface="Consolas" pitchFamily="49" charset="0"/>
              </a:rPr>
              <a:t>”  [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LITAG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dirty="0">
                <a:cs typeface="Consolas" pitchFamily="49" charset="0"/>
              </a:rPr>
              <a:t>]+ 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</a:t>
            </a:r>
            <a:r>
              <a:rPr lang="en-NZ" dirty="0" err="1">
                <a:solidFill>
                  <a:srgbClr val="FF0000"/>
                </a:solidFill>
                <a:cs typeface="Consolas" pitchFamily="49" charset="0"/>
              </a:rPr>
              <a:t>ul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LITAG</a:t>
            </a:r>
            <a:r>
              <a:rPr lang="en-NZ" dirty="0">
                <a:cs typeface="Consolas" pitchFamily="49" charset="0"/>
              </a:rPr>
              <a:t> ::=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&lt;li&gt;</a:t>
            </a:r>
            <a:r>
              <a:rPr lang="en-NZ" dirty="0">
                <a:cs typeface="Consolas" pitchFamily="49" charset="0"/>
              </a:rPr>
              <a:t>”  </a:t>
            </a: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TEXT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NZ" dirty="0">
                <a:cs typeface="Consolas" pitchFamily="49" charset="0"/>
              </a:rPr>
              <a:t> “</a:t>
            </a:r>
            <a:r>
              <a:rPr lang="en-NZ" dirty="0">
                <a:solidFill>
                  <a:srgbClr val="FF0000"/>
                </a:solidFill>
                <a:cs typeface="Consolas" pitchFamily="49" charset="0"/>
              </a:rPr>
              <a:t>&lt;/li&gt;</a:t>
            </a:r>
            <a:r>
              <a:rPr lang="en-NZ" dirty="0">
                <a:cs typeface="Consolas" pitchFamily="49" charset="0"/>
              </a:rPr>
              <a:t>”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NZ" dirty="0">
                <a:solidFill>
                  <a:srgbClr val="00B050"/>
                </a:solidFill>
                <a:cs typeface="Consolas" pitchFamily="49" charset="0"/>
              </a:rPr>
              <a:t>TEXT</a:t>
            </a:r>
            <a:r>
              <a:rPr lang="en-NZ" dirty="0">
                <a:cs typeface="Consolas" pitchFamily="49" charset="0"/>
              </a:rPr>
              <a:t> ::=  </a:t>
            </a:r>
            <a:r>
              <a:rPr lang="en-NZ" i="1" dirty="0">
                <a:solidFill>
                  <a:srgbClr val="FF0000"/>
                </a:solidFill>
                <a:cs typeface="Consolas" pitchFamily="49" charset="0"/>
              </a:rPr>
              <a:t>sequence of  characters other than &lt; and &gt;</a:t>
            </a:r>
            <a:endParaRPr lang="en-NZ" dirty="0">
              <a:solidFill>
                <a:srgbClr val="FF0000"/>
              </a:solidFill>
              <a:cs typeface="Consolas" pitchFamily="49" charset="0"/>
            </a:endParaRPr>
          </a:p>
          <a:p>
            <a:pPr marL="0" indent="0">
              <a:buNone/>
            </a:pPr>
            <a:endParaRPr lang="en-NZ" sz="2400" dirty="0">
              <a:solidFill>
                <a:srgbClr val="FF000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the Grammar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>
                <a:cs typeface="Consolas" pitchFamily="49" charset="0"/>
              </a:rPr>
              <a:t>Given some text:</a:t>
            </a:r>
          </a:p>
          <a:p>
            <a:pPr marL="373063" lvl="1" indent="0">
              <a:buNone/>
            </a:pP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&lt;html&gt;</a:t>
            </a:r>
          </a:p>
          <a:p>
            <a:pPr marL="373063" lvl="1" indent="0">
              <a:buNone/>
            </a:pP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&lt;head&gt;&lt;title&gt; </a:t>
            </a:r>
            <a:r>
              <a:rPr lang="en-NZ" dirty="0" smtClean="0">
                <a:cs typeface="Consolas" pitchFamily="49" charset="0"/>
              </a:rPr>
              <a:t>Today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&lt;/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title&gt;&lt;/head&gt;</a:t>
            </a:r>
          </a:p>
          <a:p>
            <a:pPr marL="373063" lvl="1" indent="0">
              <a:buNone/>
            </a:pP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&lt;body&gt;&lt;h1&gt; </a:t>
            </a:r>
            <a:r>
              <a:rPr lang="en-NZ" dirty="0" smtClean="0">
                <a:cs typeface="Consolas" pitchFamily="49" charset="0"/>
              </a:rPr>
              <a:t>My Day 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&lt;/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h1&gt;</a:t>
            </a:r>
          </a:p>
          <a:p>
            <a:pPr marL="373063" lvl="1" indent="0">
              <a:buNone/>
            </a:pP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&lt;</a:t>
            </a:r>
            <a:r>
              <a:rPr lang="en-NZ" dirty="0" err="1">
                <a:solidFill>
                  <a:srgbClr val="DA0000"/>
                </a:solidFill>
                <a:cs typeface="Consolas" pitchFamily="49" charset="0"/>
              </a:rPr>
              <a:t>ul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&gt;&lt;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li&gt;</a:t>
            </a:r>
            <a:r>
              <a:rPr lang="en-NZ" dirty="0" smtClean="0">
                <a:cs typeface="Consolas" pitchFamily="49" charset="0"/>
              </a:rPr>
              <a:t>meeting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&lt;/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li&gt;&lt;li&gt; </a:t>
            </a:r>
            <a:r>
              <a:rPr lang="en-NZ" dirty="0" smtClean="0">
                <a:cs typeface="Consolas" pitchFamily="49" charset="0"/>
              </a:rPr>
              <a:t>lecture 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&lt;/li&gt;&lt;/</a:t>
            </a:r>
            <a:r>
              <a:rPr lang="en-NZ" dirty="0" err="1">
                <a:solidFill>
                  <a:srgbClr val="DA0000"/>
                </a:solidFill>
                <a:cs typeface="Consolas" pitchFamily="49" charset="0"/>
              </a:rPr>
              <a:t>ul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&gt;</a:t>
            </a:r>
          </a:p>
          <a:p>
            <a:pPr marL="373063" lvl="1" indent="0">
              <a:buNone/>
            </a:pP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&lt;p&gt; </a:t>
            </a:r>
            <a:r>
              <a:rPr lang="en-NZ" dirty="0" smtClean="0">
                <a:cs typeface="Consolas" pitchFamily="49" charset="0"/>
              </a:rPr>
              <a:t>parsing stuff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&lt;/</a:t>
            </a: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p&gt;</a:t>
            </a:r>
          </a:p>
          <a:p>
            <a:pPr marL="373063" lvl="1" indent="0">
              <a:buNone/>
            </a:pP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&lt;/body&gt;</a:t>
            </a:r>
          </a:p>
          <a:p>
            <a:pPr marL="373063" lvl="1" indent="0">
              <a:buNone/>
            </a:pPr>
            <a:r>
              <a:rPr lang="en-NZ" dirty="0">
                <a:solidFill>
                  <a:srgbClr val="DA0000"/>
                </a:solidFill>
                <a:cs typeface="Consolas" pitchFamily="49" charset="0"/>
              </a:rPr>
              <a:t>&lt;/html</a:t>
            </a:r>
            <a:r>
              <a:rPr lang="en-NZ" dirty="0" smtClean="0">
                <a:solidFill>
                  <a:srgbClr val="DA0000"/>
                </a:solidFill>
                <a:cs typeface="Consolas" pitchFamily="49" charset="0"/>
              </a:rPr>
              <a:t>&gt;</a:t>
            </a:r>
            <a:endParaRPr lang="en-NZ" dirty="0">
              <a:solidFill>
                <a:srgbClr val="DA0000"/>
              </a:solidFill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NZ" dirty="0" smtClean="0">
                <a:cs typeface="Consolas" pitchFamily="49" charset="0"/>
              </a:rPr>
              <a:t>Is it a valid piece of HTML?</a:t>
            </a:r>
          </a:p>
          <a:p>
            <a:pPr lvl="1"/>
            <a:r>
              <a:rPr lang="en-NZ" dirty="0" smtClean="0">
                <a:cs typeface="Consolas" pitchFamily="49" charset="0"/>
              </a:rPr>
              <a:t>Does it conform to the grammar rules?</a:t>
            </a:r>
          </a:p>
          <a:p>
            <a:pPr>
              <a:spcBef>
                <a:spcPts val="1800"/>
              </a:spcBef>
            </a:pPr>
            <a:r>
              <a:rPr lang="en-NZ" dirty="0" smtClean="0">
                <a:cs typeface="Consolas" pitchFamily="49" charset="0"/>
              </a:rPr>
              <a:t>What is the structure?   (Needed in order to process it)</a:t>
            </a:r>
          </a:p>
          <a:p>
            <a:pPr lvl="1"/>
            <a:r>
              <a:rPr lang="en-NZ" dirty="0" smtClean="0">
                <a:cs typeface="Consolas" pitchFamily="49" charset="0"/>
              </a:rPr>
              <a:t>what are the components?</a:t>
            </a:r>
          </a:p>
          <a:p>
            <a:pPr lvl="1"/>
            <a:r>
              <a:rPr lang="en-NZ" dirty="0" smtClean="0">
                <a:cs typeface="Consolas" pitchFamily="49" charset="0"/>
              </a:rPr>
              <a:t>what types are the components?</a:t>
            </a:r>
          </a:p>
          <a:p>
            <a:pPr lvl="1"/>
            <a:r>
              <a:rPr lang="en-NZ" dirty="0" smtClean="0">
                <a:cs typeface="Consolas" pitchFamily="49" charset="0"/>
              </a:rPr>
              <a:t>how are they related?</a:t>
            </a:r>
            <a:endParaRPr lang="en-NZ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</TotalTime>
  <Words>1195</Words>
  <Application>Microsoft Office PowerPoint</Application>
  <PresentationFormat>On-screen Show (4:3)</PresentationFormat>
  <Paragraphs>230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Consolas</vt:lpstr>
      <vt:lpstr>Alex's Lectures</vt:lpstr>
      <vt:lpstr>COMP261 Parsing 1 of 4</vt:lpstr>
      <vt:lpstr>Parsing text</vt:lpstr>
      <vt:lpstr>What is “structured text” </vt:lpstr>
      <vt:lpstr>Not “structured text”</vt:lpstr>
      <vt:lpstr>What kind of text we really mean?</vt:lpstr>
      <vt:lpstr>A grammar example</vt:lpstr>
      <vt:lpstr>Nonterminals</vt:lpstr>
      <vt:lpstr>Terminals</vt:lpstr>
      <vt:lpstr>Using the Grammar</vt:lpstr>
      <vt:lpstr>What kind of structure?</vt:lpstr>
      <vt:lpstr>Concrete Parse Tree:</vt:lpstr>
      <vt:lpstr>Is that too much information?</vt:lpstr>
      <vt:lpstr>Abstract Syntax Tree :</vt:lpstr>
      <vt:lpstr>Abstract Syntax Tree (AST)</vt:lpstr>
      <vt:lpstr>How do we write programs to do this?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2015 Parsing Lectures</dc:title>
  <dc:creator>Alex Potanin</dc:creator>
  <cp:lastModifiedBy>Alex Potanin</cp:lastModifiedBy>
  <cp:revision>10</cp:revision>
  <cp:lastPrinted>2016-04-12T04:28:00Z</cp:lastPrinted>
  <dcterms:created xsi:type="dcterms:W3CDTF">2015-04-09T23:13:43Z</dcterms:created>
  <dcterms:modified xsi:type="dcterms:W3CDTF">2016-04-21T02:42:16Z</dcterms:modified>
</cp:coreProperties>
</file>