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E0D3-B96E-48BE-B1E4-9C6C7A55801A}" type="datetimeFigureOut">
              <a:rPr lang="en-AU" smtClean="0"/>
              <a:t>12/04/2016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22ED0-98AA-4E6A-AC82-3F138AE71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051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DB25-2565-4622-8A2E-E11BB8BEF404}" type="datetimeFigureOut">
              <a:rPr lang="en-AU" smtClean="0"/>
              <a:t>12/04/2016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572-B3AF-470E-9542-AE226FBF8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02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</a:t>
            </a:r>
            <a:r>
              <a:rPr lang="en-US" dirty="0" smtClean="0"/>
              <a:t>Parsing </a:t>
            </a:r>
            <a:r>
              <a:rPr lang="en-US" dirty="0" smtClean="0"/>
              <a:t>2 of 4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11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Idea: Write a Program to Mimic Rules!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Naïve</a:t>
            </a:r>
            <a:r>
              <a:rPr lang="en-NZ" i="1" dirty="0" smtClean="0"/>
              <a:t> </a:t>
            </a:r>
            <a:r>
              <a:rPr lang="en-NZ" dirty="0" smtClean="0"/>
              <a:t>Top Down Recursive Descent Parsers:</a:t>
            </a:r>
          </a:p>
          <a:p>
            <a:pPr lvl="1"/>
            <a:r>
              <a:rPr lang="en-NZ" dirty="0" smtClean="0"/>
              <a:t>have a method corresponding to each nonterminal that calls other nonterminal methods for each nonterminal and calls a scanner for each terminal!</a:t>
            </a:r>
          </a:p>
          <a:p>
            <a:pPr marL="452437" lvl="1" indent="0">
              <a:buNone/>
            </a:pPr>
            <a:r>
              <a:rPr lang="en-NZ" dirty="0" smtClean="0"/>
              <a:t>For example, given a grammar:</a:t>
            </a:r>
          </a:p>
          <a:p>
            <a:pPr marL="892175" lvl="2" indent="0">
              <a:buNone/>
            </a:pPr>
            <a:r>
              <a:rPr lang="en-NZ" dirty="0" smtClean="0">
                <a:cs typeface="Consolas" pitchFamily="49" charset="0"/>
              </a:rPr>
              <a:t>FOO ::= “a” BAR | “b” BAZ</a:t>
            </a:r>
          </a:p>
          <a:p>
            <a:pPr marL="892175" lvl="2" indent="0">
              <a:buNone/>
            </a:pPr>
            <a:r>
              <a:rPr lang="en-NZ" dirty="0" smtClean="0">
                <a:cs typeface="Consolas" pitchFamily="49" charset="0"/>
              </a:rPr>
              <a:t>BAR ::= ….</a:t>
            </a:r>
          </a:p>
          <a:p>
            <a:pPr marL="450850" lvl="1" indent="0">
              <a:spcBef>
                <a:spcPts val="1200"/>
              </a:spcBef>
              <a:buNone/>
            </a:pPr>
            <a:r>
              <a:rPr lang="en-NZ" dirty="0" smtClean="0"/>
              <a:t>Parser would have a method such as:</a:t>
            </a:r>
            <a:endParaRPr lang="en-NZ" dirty="0"/>
          </a:p>
          <a:p>
            <a:pPr marL="890588" lvl="2" indent="0">
              <a:buNone/>
            </a:pPr>
            <a:r>
              <a:rPr lang="en-NZ" dirty="0" smtClean="0">
                <a:solidFill>
                  <a:schemeClr val="accent6"/>
                </a:solidFill>
                <a:cs typeface="Consolas" pitchFamily="49" charset="0"/>
              </a:rPr>
              <a:t>public</a:t>
            </a:r>
            <a:r>
              <a:rPr lang="en-NZ" dirty="0" smtClean="0">
                <a:cs typeface="Consolas" pitchFamily="49" charset="0"/>
              </a:rPr>
              <a:t> </a:t>
            </a:r>
            <a:r>
              <a:rPr lang="en-NZ" dirty="0" err="1" smtClean="0">
                <a:solidFill>
                  <a:srgbClr val="DA0000"/>
                </a:solidFill>
                <a:cs typeface="Consolas" pitchFamily="49" charset="0"/>
              </a:rPr>
              <a:t>boolean</a:t>
            </a:r>
            <a:r>
              <a:rPr lang="en-NZ" dirty="0" smtClean="0">
                <a:cs typeface="Consolas" pitchFamily="49" charset="0"/>
              </a:rPr>
              <a:t> </a:t>
            </a:r>
            <a:r>
              <a:rPr lang="en-NZ" dirty="0" err="1" smtClean="0">
                <a:cs typeface="Consolas" pitchFamily="49" charset="0"/>
              </a:rPr>
              <a:t>parseFOO</a:t>
            </a:r>
            <a:r>
              <a:rPr lang="en-NZ" dirty="0" smtClean="0"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Scanner</a:t>
            </a:r>
            <a:r>
              <a:rPr lang="en-NZ" dirty="0" smtClean="0">
                <a:cs typeface="Consolas" pitchFamily="49" charset="0"/>
              </a:rPr>
              <a:t> s){</a:t>
            </a:r>
            <a:endParaRPr lang="en-NZ" dirty="0">
              <a:cs typeface="Consolas" pitchFamily="49" charset="0"/>
            </a:endParaRPr>
          </a:p>
          <a:p>
            <a:pPr marL="1189038" lvl="3" indent="0">
              <a:spcBef>
                <a:spcPts val="600"/>
              </a:spcBef>
              <a:buNone/>
              <a:tabLst>
                <a:tab pos="4130675" algn="l"/>
                <a:tab pos="8428038" algn="r"/>
              </a:tabLst>
            </a:pPr>
            <a:r>
              <a:rPr lang="en-NZ" dirty="0">
                <a:solidFill>
                  <a:schemeClr val="accent6"/>
                </a:solidFill>
                <a:cs typeface="Consolas" pitchFamily="49" charset="0"/>
              </a:rPr>
              <a:t>if</a:t>
            </a:r>
            <a:r>
              <a:rPr lang="en-NZ" dirty="0" smtClean="0">
                <a:cs typeface="Consolas" pitchFamily="49" charset="0"/>
              </a:rPr>
              <a:t> (!</a:t>
            </a:r>
            <a:r>
              <a:rPr lang="en-NZ" dirty="0" err="1" smtClean="0">
                <a:cs typeface="Consolas" pitchFamily="49" charset="0"/>
              </a:rPr>
              <a:t>s.hasNext</a:t>
            </a:r>
            <a:r>
              <a:rPr lang="en-NZ" dirty="0" smtClean="0">
                <a:cs typeface="Consolas" pitchFamily="49" charset="0"/>
              </a:rPr>
              <a:t>())  	{ </a:t>
            </a:r>
            <a:r>
              <a:rPr lang="en-NZ" dirty="0" smtClean="0">
                <a:solidFill>
                  <a:schemeClr val="accent6"/>
                </a:solidFill>
                <a:cs typeface="Consolas" pitchFamily="49" charset="0"/>
              </a:rPr>
              <a:t>return</a:t>
            </a:r>
            <a:r>
              <a:rPr lang="en-NZ" dirty="0" smtClean="0">
                <a:cs typeface="Consolas" pitchFamily="49" charset="0"/>
              </a:rPr>
              <a:t> false; }	</a:t>
            </a:r>
            <a:r>
              <a:rPr lang="en-NZ" dirty="0" smtClean="0">
                <a:solidFill>
                  <a:srgbClr val="990099"/>
                </a:solidFill>
                <a:cs typeface="Consolas" pitchFamily="49" charset="0"/>
              </a:rPr>
              <a:t>// PARSE ERROR</a:t>
            </a:r>
          </a:p>
          <a:p>
            <a:pPr marL="1189038" lvl="3" indent="0">
              <a:spcBef>
                <a:spcPts val="600"/>
              </a:spcBef>
              <a:buNone/>
              <a:tabLst>
                <a:tab pos="4130675" algn="l"/>
                <a:tab pos="8428038" algn="r"/>
              </a:tabLst>
            </a:pP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String</a:t>
            </a:r>
            <a:r>
              <a:rPr lang="en-NZ" dirty="0" smtClean="0">
                <a:cs typeface="Consolas" pitchFamily="49" charset="0"/>
              </a:rPr>
              <a:t> token = </a:t>
            </a:r>
            <a:r>
              <a:rPr lang="en-NZ" dirty="0" err="1" smtClean="0">
                <a:cs typeface="Consolas" pitchFamily="49" charset="0"/>
              </a:rPr>
              <a:t>s.next</a:t>
            </a:r>
            <a:r>
              <a:rPr lang="en-NZ" dirty="0" smtClean="0">
                <a:cs typeface="Consolas" pitchFamily="49" charset="0"/>
              </a:rPr>
              <a:t>();</a:t>
            </a:r>
          </a:p>
          <a:p>
            <a:pPr marL="1189038" lvl="3" indent="0">
              <a:spcBef>
                <a:spcPts val="600"/>
              </a:spcBef>
              <a:buNone/>
              <a:tabLst>
                <a:tab pos="4130675" algn="l"/>
                <a:tab pos="8428038" algn="r"/>
              </a:tabLst>
            </a:pPr>
            <a:r>
              <a:rPr lang="en-NZ" dirty="0">
                <a:solidFill>
                  <a:schemeClr val="accent6"/>
                </a:solidFill>
                <a:cs typeface="Consolas" pitchFamily="49" charset="0"/>
              </a:rPr>
              <a:t>if</a:t>
            </a:r>
            <a:r>
              <a:rPr lang="en-NZ" dirty="0" smtClean="0">
                <a:cs typeface="Consolas" pitchFamily="49" charset="0"/>
              </a:rPr>
              <a:t> (</a:t>
            </a:r>
            <a:r>
              <a:rPr lang="en-NZ" dirty="0" err="1" smtClean="0">
                <a:cs typeface="Consolas" pitchFamily="49" charset="0"/>
              </a:rPr>
              <a:t>token.equals</a:t>
            </a:r>
            <a:r>
              <a:rPr lang="en-NZ" dirty="0" smtClean="0">
                <a:cs typeface="Consolas" pitchFamily="49" charset="0"/>
              </a:rPr>
              <a:t>(“a”)) 	{ </a:t>
            </a:r>
            <a:r>
              <a:rPr lang="en-NZ" dirty="0">
                <a:solidFill>
                  <a:schemeClr val="accent6"/>
                </a:solidFill>
                <a:cs typeface="Consolas" pitchFamily="49" charset="0"/>
              </a:rPr>
              <a:t>return</a:t>
            </a:r>
            <a:r>
              <a:rPr lang="en-NZ" dirty="0" smtClean="0">
                <a:cs typeface="Consolas" pitchFamily="49" charset="0"/>
              </a:rPr>
              <a:t> </a:t>
            </a:r>
            <a:r>
              <a:rPr lang="en-NZ" dirty="0" err="1" smtClean="0">
                <a:cs typeface="Consolas" pitchFamily="49" charset="0"/>
              </a:rPr>
              <a:t>parseBAR</a:t>
            </a:r>
            <a:r>
              <a:rPr lang="en-NZ" dirty="0" smtClean="0">
                <a:cs typeface="Consolas" pitchFamily="49" charset="0"/>
              </a:rPr>
              <a:t>(s); }</a:t>
            </a:r>
          </a:p>
          <a:p>
            <a:pPr marL="1189038" lvl="3" indent="0">
              <a:spcBef>
                <a:spcPts val="600"/>
              </a:spcBef>
              <a:buNone/>
              <a:tabLst>
                <a:tab pos="4130675" algn="l"/>
                <a:tab pos="8428038" algn="r"/>
              </a:tabLst>
            </a:pPr>
            <a:r>
              <a:rPr lang="en-NZ" dirty="0">
                <a:solidFill>
                  <a:schemeClr val="accent6"/>
                </a:solidFill>
                <a:cs typeface="Consolas" pitchFamily="49" charset="0"/>
              </a:rPr>
              <a:t>else</a:t>
            </a:r>
            <a:r>
              <a:rPr lang="en-NZ" dirty="0" smtClean="0">
                <a:cs typeface="Consolas" pitchFamily="49" charset="0"/>
              </a:rPr>
              <a:t> </a:t>
            </a:r>
            <a:r>
              <a:rPr lang="en-NZ" dirty="0">
                <a:solidFill>
                  <a:schemeClr val="accent6"/>
                </a:solidFill>
                <a:cs typeface="Consolas" pitchFamily="49" charset="0"/>
              </a:rPr>
              <a:t>if</a:t>
            </a:r>
            <a:r>
              <a:rPr lang="en-NZ" dirty="0" smtClean="0">
                <a:cs typeface="Consolas" pitchFamily="49" charset="0"/>
              </a:rPr>
              <a:t> (</a:t>
            </a:r>
            <a:r>
              <a:rPr lang="en-NZ" dirty="0" err="1" smtClean="0">
                <a:cs typeface="Consolas" pitchFamily="49" charset="0"/>
              </a:rPr>
              <a:t>token.equals</a:t>
            </a:r>
            <a:r>
              <a:rPr lang="en-NZ" dirty="0" smtClean="0">
                <a:cs typeface="Consolas" pitchFamily="49" charset="0"/>
              </a:rPr>
              <a:t>(“b”))	{ </a:t>
            </a:r>
            <a:r>
              <a:rPr lang="en-NZ" dirty="0">
                <a:solidFill>
                  <a:schemeClr val="accent6"/>
                </a:solidFill>
                <a:cs typeface="Consolas" pitchFamily="49" charset="0"/>
              </a:rPr>
              <a:t>return</a:t>
            </a:r>
            <a:r>
              <a:rPr lang="en-NZ" dirty="0" smtClean="0">
                <a:cs typeface="Consolas" pitchFamily="49" charset="0"/>
              </a:rPr>
              <a:t> </a:t>
            </a:r>
            <a:r>
              <a:rPr lang="en-NZ" dirty="0" err="1" smtClean="0">
                <a:cs typeface="Consolas" pitchFamily="49" charset="0"/>
              </a:rPr>
              <a:t>parseBAZ</a:t>
            </a:r>
            <a:r>
              <a:rPr lang="en-NZ" dirty="0" smtClean="0">
                <a:cs typeface="Consolas" pitchFamily="49" charset="0"/>
              </a:rPr>
              <a:t>(s); }</a:t>
            </a:r>
          </a:p>
          <a:p>
            <a:pPr marL="1189038" lvl="3" indent="0">
              <a:spcBef>
                <a:spcPts val="600"/>
              </a:spcBef>
              <a:buNone/>
              <a:tabLst>
                <a:tab pos="4130675" algn="l"/>
                <a:tab pos="8428038" algn="r"/>
              </a:tabLst>
            </a:pPr>
            <a:r>
              <a:rPr lang="en-NZ" dirty="0">
                <a:solidFill>
                  <a:schemeClr val="accent6"/>
                </a:solidFill>
                <a:cs typeface="Consolas" pitchFamily="49" charset="0"/>
              </a:rPr>
              <a:t>else</a:t>
            </a:r>
            <a:r>
              <a:rPr lang="en-NZ" dirty="0" smtClean="0">
                <a:cs typeface="Consolas" pitchFamily="49" charset="0"/>
              </a:rPr>
              <a:t> 	{ </a:t>
            </a:r>
            <a:r>
              <a:rPr lang="en-NZ" dirty="0">
                <a:solidFill>
                  <a:schemeClr val="accent6"/>
                </a:solidFill>
                <a:cs typeface="Consolas" pitchFamily="49" charset="0"/>
              </a:rPr>
              <a:t>return</a:t>
            </a:r>
            <a:r>
              <a:rPr lang="en-NZ" dirty="0" smtClean="0">
                <a:cs typeface="Consolas" pitchFamily="49" charset="0"/>
              </a:rPr>
              <a:t> false;  }	</a:t>
            </a:r>
            <a:r>
              <a:rPr lang="en-NZ" dirty="0" smtClean="0">
                <a:solidFill>
                  <a:srgbClr val="990099"/>
                </a:solidFill>
                <a:cs typeface="Consolas" pitchFamily="49" charset="0"/>
              </a:rPr>
              <a:t>// PARSE ERROR </a:t>
            </a:r>
            <a:endParaRPr lang="en-NZ" dirty="0">
              <a:solidFill>
                <a:srgbClr val="990099"/>
              </a:solidFill>
              <a:cs typeface="Consolas" pitchFamily="49" charset="0"/>
            </a:endParaRPr>
          </a:p>
          <a:p>
            <a:pPr marL="890588" lvl="2" indent="0">
              <a:spcBef>
                <a:spcPts val="600"/>
              </a:spcBef>
              <a:buNone/>
            </a:pPr>
            <a:r>
              <a:rPr lang="en-NZ" dirty="0" smtClean="0"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61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Top Down Recursive Descent Parser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852346" cy="5876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/>
              <a:t>A top down recursive descent parser:</a:t>
            </a:r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NZ" dirty="0" smtClean="0"/>
              <a:t>built from a set of mutually-recursive procedures </a:t>
            </a:r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NZ" dirty="0" smtClean="0"/>
              <a:t>each procedure usually implements one of the production rules of the grammar. </a:t>
            </a:r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NZ" dirty="0" smtClean="0"/>
              <a:t>Structure of the resulting program closely mirrors that of the grammar it recognizes.</a:t>
            </a:r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endParaRPr lang="en-NZ" dirty="0"/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endParaRPr lang="en-NZ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NZ" dirty="0" smtClean="0"/>
              <a:t>Naive Parser: </a:t>
            </a:r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NZ" dirty="0" smtClean="0"/>
              <a:t>looks at next token</a:t>
            </a:r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NZ" dirty="0" smtClean="0"/>
              <a:t>checks what the token is to decide which branch of the rule to follow </a:t>
            </a:r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NZ" dirty="0" smtClean="0"/>
              <a:t>fails if token is missing or is of a non-matching type.</a:t>
            </a:r>
          </a:p>
          <a:p>
            <a:pPr marL="715963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NZ" dirty="0" smtClean="0"/>
              <a:t>requires the grammar rules to be highly constrained:</a:t>
            </a:r>
          </a:p>
          <a:p>
            <a:pPr marL="112395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NZ" dirty="0" smtClean="0"/>
              <a:t>always able to choose next path given current state and next token</a:t>
            </a:r>
          </a:p>
          <a:p>
            <a:pPr marL="1123950" lvl="2" indent="-342900">
              <a:spcBef>
                <a:spcPts val="600"/>
              </a:spcBef>
              <a:buFont typeface="Arial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55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parser for arithmetic expressions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775700" cy="5876925"/>
          </a:xfrm>
        </p:spPr>
        <p:txBody>
          <a:bodyPr/>
          <a:lstStyle/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</a:t>
            </a:r>
            <a:r>
              <a:rPr lang="en-NZ" sz="2000" dirty="0" smtClean="0">
                <a:cs typeface="Consolas" pitchFamily="49" charset="0"/>
              </a:rPr>
              <a:t>::=  </a:t>
            </a:r>
            <a:r>
              <a:rPr lang="en-NZ" sz="2000" dirty="0" err="1" smtClean="0">
                <a:cs typeface="Consolas" pitchFamily="49" charset="0"/>
              </a:rPr>
              <a:t>Num</a:t>
            </a:r>
            <a:r>
              <a:rPr lang="en-NZ" sz="2000" i="1" dirty="0" smtClean="0">
                <a:cs typeface="Consolas" pitchFamily="49" charset="0"/>
              </a:rPr>
              <a:t>  </a:t>
            </a:r>
            <a:r>
              <a:rPr lang="en-NZ" sz="2000" dirty="0" smtClean="0">
                <a:cs typeface="Consolas" pitchFamily="49" charset="0"/>
              </a:rPr>
              <a:t> </a:t>
            </a:r>
            <a:r>
              <a:rPr lang="en-NZ" sz="2000" dirty="0">
                <a:cs typeface="Consolas" pitchFamily="49" charset="0"/>
              </a:rPr>
              <a:t>| Add  |  Sub  | </a:t>
            </a:r>
            <a:r>
              <a:rPr lang="en-NZ" sz="2000" dirty="0" err="1">
                <a:cs typeface="Consolas" pitchFamily="49" charset="0"/>
              </a:rPr>
              <a:t>Mul</a:t>
            </a:r>
            <a:r>
              <a:rPr lang="en-NZ" sz="2000" dirty="0">
                <a:cs typeface="Consolas" pitchFamily="49" charset="0"/>
              </a:rPr>
              <a:t>  |  </a:t>
            </a:r>
            <a:r>
              <a:rPr lang="en-NZ" sz="2000" dirty="0" err="1">
                <a:cs typeface="Consolas" pitchFamily="49" charset="0"/>
              </a:rPr>
              <a:t>Div</a:t>
            </a:r>
            <a:endParaRPr lang="en-NZ" sz="2000" dirty="0"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28650" algn="l"/>
                <a:tab pos="1524000" algn="l"/>
              </a:tabLst>
            </a:pPr>
            <a:r>
              <a:rPr lang="en-NZ" sz="2000" dirty="0" smtClean="0">
                <a:cs typeface="Consolas" pitchFamily="49" charset="0"/>
              </a:rPr>
              <a:t>Add  ::=  </a:t>
            </a:r>
            <a:r>
              <a:rPr lang="en-NZ" sz="2000" dirty="0">
                <a:cs typeface="Consolas" pitchFamily="49" charset="0"/>
              </a:rPr>
              <a:t>“add”  “(”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“,”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“)”  </a:t>
            </a:r>
          </a:p>
          <a:p>
            <a:pPr marL="0" indent="0">
              <a:spcBef>
                <a:spcPts val="0"/>
              </a:spcBef>
              <a:buNone/>
              <a:tabLst>
                <a:tab pos="628650" algn="l"/>
                <a:tab pos="1524000" algn="l"/>
              </a:tabLst>
            </a:pPr>
            <a:r>
              <a:rPr lang="en-NZ" sz="2000" dirty="0" smtClean="0">
                <a:cs typeface="Consolas" pitchFamily="49" charset="0"/>
              </a:rPr>
              <a:t>Sub  </a:t>
            </a:r>
            <a:r>
              <a:rPr lang="en-NZ" sz="2000" dirty="0">
                <a:cs typeface="Consolas" pitchFamily="49" charset="0"/>
              </a:rPr>
              <a:t>::=  “sub”  “(“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“,”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“)”  </a:t>
            </a:r>
          </a:p>
          <a:p>
            <a:pPr marL="0" indent="0">
              <a:spcBef>
                <a:spcPts val="0"/>
              </a:spcBef>
              <a:buNone/>
              <a:tabLst>
                <a:tab pos="628650" algn="l"/>
                <a:tab pos="1524000" algn="l"/>
              </a:tabLst>
            </a:pPr>
            <a:r>
              <a:rPr lang="en-NZ" sz="2000" dirty="0" err="1" smtClean="0">
                <a:cs typeface="Consolas" pitchFamily="49" charset="0"/>
              </a:rPr>
              <a:t>Mul</a:t>
            </a:r>
            <a:r>
              <a:rPr lang="en-NZ" sz="2000" dirty="0" smtClean="0">
                <a:cs typeface="Consolas" pitchFamily="49" charset="0"/>
              </a:rPr>
              <a:t>   </a:t>
            </a:r>
            <a:r>
              <a:rPr lang="en-NZ" sz="2000" dirty="0">
                <a:cs typeface="Consolas" pitchFamily="49" charset="0"/>
              </a:rPr>
              <a:t>::=  “</a:t>
            </a:r>
            <a:r>
              <a:rPr lang="en-NZ" sz="2000" dirty="0" err="1">
                <a:cs typeface="Consolas" pitchFamily="49" charset="0"/>
              </a:rPr>
              <a:t>mul</a:t>
            </a:r>
            <a:r>
              <a:rPr lang="en-NZ" sz="2000" dirty="0">
                <a:cs typeface="Consolas" pitchFamily="49" charset="0"/>
              </a:rPr>
              <a:t>”  “(”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“,”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“)”  </a:t>
            </a:r>
          </a:p>
          <a:p>
            <a:pPr marL="0" indent="0">
              <a:spcBef>
                <a:spcPts val="0"/>
              </a:spcBef>
              <a:buNone/>
              <a:tabLst>
                <a:tab pos="628650" algn="l"/>
                <a:tab pos="1524000" algn="l"/>
              </a:tabLst>
            </a:pPr>
            <a:r>
              <a:rPr lang="en-NZ" sz="2000" dirty="0" err="1" smtClean="0">
                <a:cs typeface="Consolas" pitchFamily="49" charset="0"/>
              </a:rPr>
              <a:t>Div</a:t>
            </a:r>
            <a:r>
              <a:rPr lang="en-NZ" sz="2000" dirty="0" smtClean="0">
                <a:cs typeface="Consolas" pitchFamily="49" charset="0"/>
              </a:rPr>
              <a:t>    </a:t>
            </a:r>
            <a:r>
              <a:rPr lang="en-NZ" sz="2000" dirty="0">
                <a:cs typeface="Consolas" pitchFamily="49" charset="0"/>
              </a:rPr>
              <a:t>::=  “div”  “(“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“,”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</a:t>
            </a:r>
            <a:r>
              <a:rPr lang="en-NZ" sz="2000" dirty="0" smtClean="0">
                <a:cs typeface="Consolas" pitchFamily="49" charset="0"/>
              </a:rPr>
              <a:t>“)”</a:t>
            </a:r>
            <a:r>
              <a:rPr lang="en-NZ" dirty="0" smtClean="0">
                <a:cs typeface="Consolas" pitchFamily="49" charset="0"/>
              </a:rPr>
              <a:t>   </a:t>
            </a:r>
            <a:r>
              <a:rPr lang="en-NZ" dirty="0">
                <a:cs typeface="Consolas" pitchFamily="49" charset="0"/>
              </a:rPr>
              <a:t/>
            </a:r>
            <a:br>
              <a:rPr lang="en-NZ" dirty="0">
                <a:cs typeface="Consolas" pitchFamily="49" charset="0"/>
              </a:rPr>
            </a:b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endParaRPr lang="en-NZ" dirty="0">
              <a:cs typeface="Consolas" pitchFamily="49" charset="0"/>
            </a:endParaRP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endParaRPr lang="en-NZ" dirty="0">
              <a:cs typeface="Consolas" pitchFamily="49" charset="0"/>
            </a:endParaRP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endParaRPr lang="en-NZ" dirty="0">
              <a:cs typeface="Consolas" pitchFamily="49" charset="0"/>
            </a:endParaRP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endParaRPr lang="en-NZ" dirty="0">
              <a:cs typeface="Consolas" pitchFamily="49" charset="0"/>
            </a:endParaRP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endParaRPr lang="en-NZ" dirty="0"/>
          </a:p>
          <a:p>
            <a:pPr marL="0" indent="0">
              <a:spcBef>
                <a:spcPts val="1800"/>
              </a:spcBef>
              <a:buNone/>
            </a:pPr>
            <a:r>
              <a:rPr lang="en-NZ" dirty="0" smtClean="0"/>
              <a:t>  </a:t>
            </a:r>
            <a:r>
              <a:rPr lang="en-NZ" dirty="0" err="1" smtClean="0"/>
              <a:t>mul</a:t>
            </a:r>
            <a:r>
              <a:rPr lang="en-NZ" dirty="0" smtClean="0"/>
              <a:t>(sub(</a:t>
            </a:r>
            <a:r>
              <a:rPr lang="en-NZ" dirty="0" err="1" smtClean="0"/>
              <a:t>mul</a:t>
            </a:r>
            <a:r>
              <a:rPr lang="en-NZ" dirty="0" smtClean="0"/>
              <a:t>(65, 74), add(68, 25) ),  add(div(5, 3)</a:t>
            </a:r>
            <a:r>
              <a:rPr lang="en-NZ" smtClean="0"/>
              <a:t>, 15))</a:t>
            </a:r>
            <a:endParaRPr lang="en-NZ" dirty="0"/>
          </a:p>
        </p:txBody>
      </p:sp>
      <p:sp>
        <p:nvSpPr>
          <p:cNvPr id="51" name="Oval 50"/>
          <p:cNvSpPr/>
          <p:nvPr/>
        </p:nvSpPr>
        <p:spPr bwMode="auto">
          <a:xfrm>
            <a:off x="1224034" y="4941168"/>
            <a:ext cx="678933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err="1" smtClean="0"/>
              <a:t>Num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2" name="Straight Arrow Connector 51"/>
          <p:cNvCxnSpPr>
            <a:stCxn id="51" idx="5"/>
          </p:cNvCxnSpPr>
          <p:nvPr/>
        </p:nvCxnSpPr>
        <p:spPr bwMode="auto">
          <a:xfrm>
            <a:off x="1803540" y="5187019"/>
            <a:ext cx="457230" cy="76226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2416497" y="4941168"/>
            <a:ext cx="678933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err="1" smtClean="0"/>
              <a:t>Num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 bwMode="auto">
          <a:xfrm>
            <a:off x="2755964" y="5229200"/>
            <a:ext cx="133254" cy="72008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3663513" y="4941168"/>
            <a:ext cx="678933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Num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6" name="Straight Arrow Connector 55"/>
          <p:cNvCxnSpPr>
            <a:stCxn id="55" idx="4"/>
          </p:cNvCxnSpPr>
          <p:nvPr/>
        </p:nvCxnSpPr>
        <p:spPr bwMode="auto">
          <a:xfrm>
            <a:off x="4002980" y="5229200"/>
            <a:ext cx="135774" cy="72008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4671625" y="4941168"/>
            <a:ext cx="678933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2000" dirty="0" err="1"/>
              <a:t>Num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>
            <a:off x="4638459" y="5229200"/>
            <a:ext cx="365589" cy="72008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6039777" y="4941168"/>
            <a:ext cx="678933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2000" dirty="0" err="1"/>
              <a:t>Num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 bwMode="auto">
          <a:xfrm>
            <a:off x="6379244" y="5229200"/>
            <a:ext cx="135219" cy="6785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Oval 60"/>
          <p:cNvSpPr/>
          <p:nvPr/>
        </p:nvSpPr>
        <p:spPr bwMode="auto">
          <a:xfrm>
            <a:off x="7105811" y="4941168"/>
            <a:ext cx="678933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2000" dirty="0" err="1"/>
              <a:t>Num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 bwMode="auto">
          <a:xfrm flipH="1">
            <a:off x="6948269" y="5229200"/>
            <a:ext cx="497009" cy="6785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8128009" y="4941168"/>
            <a:ext cx="678933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2000" dirty="0" err="1"/>
              <a:t>Num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4" name="Straight Arrow Connector 63"/>
          <p:cNvCxnSpPr>
            <a:stCxn id="63" idx="4"/>
          </p:cNvCxnSpPr>
          <p:nvPr/>
        </p:nvCxnSpPr>
        <p:spPr bwMode="auto">
          <a:xfrm flipH="1">
            <a:off x="7639863" y="5229200"/>
            <a:ext cx="827613" cy="6785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1724994" y="4149080"/>
            <a:ext cx="746825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err="1"/>
              <a:t>M</a:t>
            </a:r>
            <a:r>
              <a:rPr kumimoji="0" lang="en-NZ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ul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8" name="Straight Arrow Connector 67"/>
          <p:cNvCxnSpPr>
            <a:stCxn id="66" idx="4"/>
            <a:endCxn id="51" idx="0"/>
          </p:cNvCxnSpPr>
          <p:nvPr/>
        </p:nvCxnSpPr>
        <p:spPr bwMode="auto">
          <a:xfrm flipH="1">
            <a:off x="1563501" y="4437112"/>
            <a:ext cx="534906" cy="5040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>
            <a:stCxn id="66" idx="5"/>
            <a:endCxn id="53" idx="0"/>
          </p:cNvCxnSpPr>
          <p:nvPr/>
        </p:nvCxnSpPr>
        <p:spPr bwMode="auto">
          <a:xfrm>
            <a:off x="2362449" y="4394931"/>
            <a:ext cx="393515" cy="5462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4029250" y="4149080"/>
            <a:ext cx="746825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/>
              <a:t>A</a:t>
            </a: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dd</a:t>
            </a:r>
          </a:p>
        </p:txBody>
      </p:sp>
      <p:cxnSp>
        <p:nvCxnSpPr>
          <p:cNvPr id="73" name="Straight Arrow Connector 72"/>
          <p:cNvCxnSpPr>
            <a:stCxn id="71" idx="4"/>
            <a:endCxn id="55" idx="0"/>
          </p:cNvCxnSpPr>
          <p:nvPr/>
        </p:nvCxnSpPr>
        <p:spPr bwMode="auto">
          <a:xfrm flipH="1">
            <a:off x="4002980" y="4437112"/>
            <a:ext cx="399683" cy="5040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4" name="Straight Arrow Connector 73"/>
          <p:cNvCxnSpPr>
            <a:stCxn id="71" idx="5"/>
            <a:endCxn id="57" idx="0"/>
          </p:cNvCxnSpPr>
          <p:nvPr/>
        </p:nvCxnSpPr>
        <p:spPr bwMode="auto">
          <a:xfrm>
            <a:off x="4666705" y="4394931"/>
            <a:ext cx="344387" cy="5462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45474" y="4149080"/>
            <a:ext cx="746825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err="1"/>
              <a:t>D</a:t>
            </a:r>
            <a:r>
              <a:rPr kumimoji="0" lang="en-NZ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iv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9" name="Straight Arrow Connector 78"/>
          <p:cNvCxnSpPr>
            <a:stCxn id="76" idx="5"/>
            <a:endCxn id="61" idx="0"/>
          </p:cNvCxnSpPr>
          <p:nvPr/>
        </p:nvCxnSpPr>
        <p:spPr bwMode="auto">
          <a:xfrm>
            <a:off x="6682929" y="4394931"/>
            <a:ext cx="762349" cy="5462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2806546" y="3284984"/>
            <a:ext cx="821509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/>
              <a:t>S</a:t>
            </a: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ub</a:t>
            </a:r>
          </a:p>
        </p:txBody>
      </p:sp>
      <p:cxnSp>
        <p:nvCxnSpPr>
          <p:cNvPr id="83" name="Straight Arrow Connector 82"/>
          <p:cNvCxnSpPr>
            <a:stCxn id="81" idx="4"/>
            <a:endCxn id="66" idx="0"/>
          </p:cNvCxnSpPr>
          <p:nvPr/>
        </p:nvCxnSpPr>
        <p:spPr bwMode="auto">
          <a:xfrm flipH="1">
            <a:off x="2098407" y="3560558"/>
            <a:ext cx="1118894" cy="58852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Arrow Connector 83"/>
          <p:cNvCxnSpPr>
            <a:stCxn id="81" idx="5"/>
            <a:endCxn id="71" idx="0"/>
          </p:cNvCxnSpPr>
          <p:nvPr/>
        </p:nvCxnSpPr>
        <p:spPr bwMode="auto">
          <a:xfrm>
            <a:off x="3507748" y="3520201"/>
            <a:ext cx="894915" cy="62887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Oval 85"/>
          <p:cNvSpPr/>
          <p:nvPr/>
        </p:nvSpPr>
        <p:spPr bwMode="auto">
          <a:xfrm>
            <a:off x="6816197" y="3284984"/>
            <a:ext cx="746826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/>
              <a:t>A</a:t>
            </a: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dd</a:t>
            </a:r>
          </a:p>
        </p:txBody>
      </p:sp>
      <p:cxnSp>
        <p:nvCxnSpPr>
          <p:cNvPr id="88" name="Straight Arrow Connector 87"/>
          <p:cNvCxnSpPr>
            <a:stCxn id="86" idx="4"/>
            <a:endCxn id="76" idx="0"/>
          </p:cNvCxnSpPr>
          <p:nvPr/>
        </p:nvCxnSpPr>
        <p:spPr bwMode="auto">
          <a:xfrm flipH="1">
            <a:off x="6418887" y="3560558"/>
            <a:ext cx="770723" cy="58852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9" name="Straight Arrow Connector 88"/>
          <p:cNvCxnSpPr>
            <a:stCxn id="86" idx="5"/>
            <a:endCxn id="63" idx="0"/>
          </p:cNvCxnSpPr>
          <p:nvPr/>
        </p:nvCxnSpPr>
        <p:spPr bwMode="auto">
          <a:xfrm>
            <a:off x="7453653" y="3520201"/>
            <a:ext cx="1013823" cy="142096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5125577" y="2276872"/>
            <a:ext cx="746826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err="1"/>
              <a:t>M</a:t>
            </a:r>
            <a:r>
              <a:rPr kumimoji="0" lang="en-NZ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ul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3" name="Straight Arrow Connector 92"/>
          <p:cNvCxnSpPr>
            <a:stCxn id="91" idx="4"/>
            <a:endCxn id="81" idx="7"/>
          </p:cNvCxnSpPr>
          <p:nvPr/>
        </p:nvCxnSpPr>
        <p:spPr bwMode="auto">
          <a:xfrm flipH="1">
            <a:off x="3507748" y="2552446"/>
            <a:ext cx="1991242" cy="77289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4" name="Straight Arrow Connector 93"/>
          <p:cNvCxnSpPr>
            <a:stCxn id="91" idx="5"/>
            <a:endCxn id="86" idx="1"/>
          </p:cNvCxnSpPr>
          <p:nvPr/>
        </p:nvCxnSpPr>
        <p:spPr bwMode="auto">
          <a:xfrm>
            <a:off x="5763033" y="2512089"/>
            <a:ext cx="1162534" cy="8132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31946" y="6021288"/>
            <a:ext cx="53965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08010" y="6021288"/>
            <a:ext cx="53965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584074" y="6021288"/>
            <a:ext cx="53965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384274" y="6021288"/>
            <a:ext cx="53965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364088" y="6021288"/>
            <a:ext cx="53965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5991638" y="6021288"/>
            <a:ext cx="53965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976008" y="6021288"/>
            <a:ext cx="95603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588224" y="6021288"/>
            <a:ext cx="1051635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222334" y="6021288"/>
            <a:ext cx="40545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2726390" y="6021288"/>
            <a:ext cx="40545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Arrow Connector 64"/>
          <p:cNvCxnSpPr>
            <a:stCxn id="76" idx="4"/>
            <a:endCxn id="59" idx="0"/>
          </p:cNvCxnSpPr>
          <p:nvPr/>
        </p:nvCxnSpPr>
        <p:spPr bwMode="auto">
          <a:xfrm flipH="1">
            <a:off x="6379244" y="4437112"/>
            <a:ext cx="39643" cy="5040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5711673" y="4359472"/>
            <a:ext cx="417051" cy="1558634"/>
          </a:xfrm>
          <a:custGeom>
            <a:avLst/>
            <a:gdLst>
              <a:gd name="connsiteX0" fmla="*/ 443657 w 443657"/>
              <a:gd name="connsiteY0" fmla="*/ 0 h 1537854"/>
              <a:gd name="connsiteX1" fmla="*/ 17630 w 443657"/>
              <a:gd name="connsiteY1" fmla="*/ 477981 h 1537854"/>
              <a:gd name="connsiteX2" fmla="*/ 121539 w 443657"/>
              <a:gd name="connsiteY2" fmla="*/ 1537854 h 1537854"/>
              <a:gd name="connsiteX0" fmla="*/ 358297 w 358297"/>
              <a:gd name="connsiteY0" fmla="*/ 0 h 1537854"/>
              <a:gd name="connsiteX1" fmla="*/ 77743 w 358297"/>
              <a:gd name="connsiteY1" fmla="*/ 779317 h 1537854"/>
              <a:gd name="connsiteX2" fmla="*/ 36179 w 358297"/>
              <a:gd name="connsiteY2" fmla="*/ 1537854 h 1537854"/>
              <a:gd name="connsiteX0" fmla="*/ 280566 w 280566"/>
              <a:gd name="connsiteY0" fmla="*/ 0 h 1662544"/>
              <a:gd name="connsiteX1" fmla="*/ 12 w 280566"/>
              <a:gd name="connsiteY1" fmla="*/ 779317 h 1662544"/>
              <a:gd name="connsiteX2" fmla="*/ 270176 w 280566"/>
              <a:gd name="connsiteY2" fmla="*/ 1662544 h 1662544"/>
              <a:gd name="connsiteX0" fmla="*/ 280576 w 280576"/>
              <a:gd name="connsiteY0" fmla="*/ 0 h 1662544"/>
              <a:gd name="connsiteX1" fmla="*/ 22 w 280576"/>
              <a:gd name="connsiteY1" fmla="*/ 779317 h 1662544"/>
              <a:gd name="connsiteX2" fmla="*/ 270186 w 280576"/>
              <a:gd name="connsiteY2" fmla="*/ 1662544 h 1662544"/>
              <a:gd name="connsiteX0" fmla="*/ 280887 w 322451"/>
              <a:gd name="connsiteY0" fmla="*/ 0 h 1506680"/>
              <a:gd name="connsiteX1" fmla="*/ 333 w 322451"/>
              <a:gd name="connsiteY1" fmla="*/ 779317 h 1506680"/>
              <a:gd name="connsiteX2" fmla="*/ 322451 w 322451"/>
              <a:gd name="connsiteY2" fmla="*/ 1506680 h 1506680"/>
              <a:gd name="connsiteX0" fmla="*/ 280887 w 322451"/>
              <a:gd name="connsiteY0" fmla="*/ 0 h 1506680"/>
              <a:gd name="connsiteX1" fmla="*/ 333 w 322451"/>
              <a:gd name="connsiteY1" fmla="*/ 779317 h 1506680"/>
              <a:gd name="connsiteX2" fmla="*/ 322451 w 322451"/>
              <a:gd name="connsiteY2" fmla="*/ 1506680 h 1506680"/>
              <a:gd name="connsiteX0" fmla="*/ 417051 w 417051"/>
              <a:gd name="connsiteY0" fmla="*/ 0 h 1558634"/>
              <a:gd name="connsiteX1" fmla="*/ 1416 w 417051"/>
              <a:gd name="connsiteY1" fmla="*/ 831271 h 1558634"/>
              <a:gd name="connsiteX2" fmla="*/ 323534 w 417051"/>
              <a:gd name="connsiteY2" fmla="*/ 1558634 h 155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051" h="1558634">
                <a:moveTo>
                  <a:pt x="417051" y="0"/>
                </a:moveTo>
                <a:cubicBezTo>
                  <a:pt x="230880" y="110836"/>
                  <a:pt x="17002" y="571499"/>
                  <a:pt x="1416" y="831271"/>
                </a:cubicBezTo>
                <a:cubicBezTo>
                  <a:pt x="-14170" y="1091043"/>
                  <a:pt x="99263" y="1177634"/>
                  <a:pt x="323534" y="155863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5525419" y="3503952"/>
            <a:ext cx="1432316" cy="2421081"/>
          </a:xfrm>
          <a:custGeom>
            <a:avLst/>
            <a:gdLst>
              <a:gd name="connsiteX0" fmla="*/ 443657 w 443657"/>
              <a:gd name="connsiteY0" fmla="*/ 0 h 1537854"/>
              <a:gd name="connsiteX1" fmla="*/ 17630 w 443657"/>
              <a:gd name="connsiteY1" fmla="*/ 477981 h 1537854"/>
              <a:gd name="connsiteX2" fmla="*/ 121539 w 443657"/>
              <a:gd name="connsiteY2" fmla="*/ 1537854 h 1537854"/>
              <a:gd name="connsiteX0" fmla="*/ 358297 w 358297"/>
              <a:gd name="connsiteY0" fmla="*/ 0 h 1537854"/>
              <a:gd name="connsiteX1" fmla="*/ 77743 w 358297"/>
              <a:gd name="connsiteY1" fmla="*/ 779317 h 1537854"/>
              <a:gd name="connsiteX2" fmla="*/ 36179 w 358297"/>
              <a:gd name="connsiteY2" fmla="*/ 1537854 h 1537854"/>
              <a:gd name="connsiteX0" fmla="*/ 280566 w 280566"/>
              <a:gd name="connsiteY0" fmla="*/ 0 h 1662544"/>
              <a:gd name="connsiteX1" fmla="*/ 12 w 280566"/>
              <a:gd name="connsiteY1" fmla="*/ 779317 h 1662544"/>
              <a:gd name="connsiteX2" fmla="*/ 270176 w 280566"/>
              <a:gd name="connsiteY2" fmla="*/ 1662544 h 1662544"/>
              <a:gd name="connsiteX0" fmla="*/ 280576 w 280576"/>
              <a:gd name="connsiteY0" fmla="*/ 0 h 1662544"/>
              <a:gd name="connsiteX1" fmla="*/ 22 w 280576"/>
              <a:gd name="connsiteY1" fmla="*/ 779317 h 1662544"/>
              <a:gd name="connsiteX2" fmla="*/ 270186 w 280576"/>
              <a:gd name="connsiteY2" fmla="*/ 1662544 h 1662544"/>
              <a:gd name="connsiteX0" fmla="*/ 559766 w 559766"/>
              <a:gd name="connsiteY0" fmla="*/ 0 h 1579417"/>
              <a:gd name="connsiteX1" fmla="*/ 279212 w 559766"/>
              <a:gd name="connsiteY1" fmla="*/ 779317 h 1579417"/>
              <a:gd name="connsiteX2" fmla="*/ 50613 w 559766"/>
              <a:gd name="connsiteY2" fmla="*/ 1579417 h 1579417"/>
              <a:gd name="connsiteX0" fmla="*/ 643211 w 643211"/>
              <a:gd name="connsiteY0" fmla="*/ 70766 h 1650183"/>
              <a:gd name="connsiteX1" fmla="*/ 61320 w 643211"/>
              <a:gd name="connsiteY1" fmla="*/ 101937 h 1650183"/>
              <a:gd name="connsiteX2" fmla="*/ 134058 w 643211"/>
              <a:gd name="connsiteY2" fmla="*/ 1650183 h 1650183"/>
              <a:gd name="connsiteX0" fmla="*/ 618925 w 618925"/>
              <a:gd name="connsiteY0" fmla="*/ 836426 h 2415843"/>
              <a:gd name="connsiteX1" fmla="*/ 250227 w 618925"/>
              <a:gd name="connsiteY1" fmla="*/ 24 h 2415843"/>
              <a:gd name="connsiteX2" fmla="*/ 37034 w 618925"/>
              <a:gd name="connsiteY2" fmla="*/ 867597 h 2415843"/>
              <a:gd name="connsiteX3" fmla="*/ 109772 w 618925"/>
              <a:gd name="connsiteY3" fmla="*/ 2415843 h 2415843"/>
              <a:gd name="connsiteX0" fmla="*/ 1356680 w 1356680"/>
              <a:gd name="connsiteY0" fmla="*/ 23 h 2628922"/>
              <a:gd name="connsiteX1" fmla="*/ 250227 w 1356680"/>
              <a:gd name="connsiteY1" fmla="*/ 213103 h 2628922"/>
              <a:gd name="connsiteX2" fmla="*/ 37034 w 1356680"/>
              <a:gd name="connsiteY2" fmla="*/ 1080676 h 2628922"/>
              <a:gd name="connsiteX3" fmla="*/ 109772 w 1356680"/>
              <a:gd name="connsiteY3" fmla="*/ 2628922 h 2628922"/>
              <a:gd name="connsiteX0" fmla="*/ 1356680 w 1356680"/>
              <a:gd name="connsiteY0" fmla="*/ 0 h 2628899"/>
              <a:gd name="connsiteX1" fmla="*/ 37034 w 1356680"/>
              <a:gd name="connsiteY1" fmla="*/ 1080653 h 2628899"/>
              <a:gd name="connsiteX2" fmla="*/ 109772 w 1356680"/>
              <a:gd name="connsiteY2" fmla="*/ 2628899 h 2628899"/>
              <a:gd name="connsiteX0" fmla="*/ 1303552 w 1303552"/>
              <a:gd name="connsiteY0" fmla="*/ 0 h 2628899"/>
              <a:gd name="connsiteX1" fmla="*/ 181333 w 1303552"/>
              <a:gd name="connsiteY1" fmla="*/ 779317 h 2628899"/>
              <a:gd name="connsiteX2" fmla="*/ 56644 w 1303552"/>
              <a:gd name="connsiteY2" fmla="*/ 2628899 h 2628899"/>
              <a:gd name="connsiteX0" fmla="*/ 1324204 w 1324204"/>
              <a:gd name="connsiteY0" fmla="*/ 0 h 2628899"/>
              <a:gd name="connsiteX1" fmla="*/ 201985 w 1324204"/>
              <a:gd name="connsiteY1" fmla="*/ 779317 h 2628899"/>
              <a:gd name="connsiteX2" fmla="*/ 77296 w 1324204"/>
              <a:gd name="connsiteY2" fmla="*/ 2628899 h 2628899"/>
              <a:gd name="connsiteX0" fmla="*/ 1262825 w 1262825"/>
              <a:gd name="connsiteY0" fmla="*/ 0 h 2660072"/>
              <a:gd name="connsiteX1" fmla="*/ 140606 w 1262825"/>
              <a:gd name="connsiteY1" fmla="*/ 779317 h 2660072"/>
              <a:gd name="connsiteX2" fmla="*/ 130217 w 1262825"/>
              <a:gd name="connsiteY2" fmla="*/ 2660072 h 2660072"/>
              <a:gd name="connsiteX0" fmla="*/ 1212889 w 1212889"/>
              <a:gd name="connsiteY0" fmla="*/ 0 h 2660072"/>
              <a:gd name="connsiteX1" fmla="*/ 90670 w 1212889"/>
              <a:gd name="connsiteY1" fmla="*/ 779317 h 2660072"/>
              <a:gd name="connsiteX2" fmla="*/ 80281 w 1212889"/>
              <a:gd name="connsiteY2" fmla="*/ 2660072 h 2660072"/>
              <a:gd name="connsiteX0" fmla="*/ 1209124 w 1209124"/>
              <a:gd name="connsiteY0" fmla="*/ 0 h 2410690"/>
              <a:gd name="connsiteX1" fmla="*/ 86905 w 1209124"/>
              <a:gd name="connsiteY1" fmla="*/ 779317 h 2410690"/>
              <a:gd name="connsiteX2" fmla="*/ 86907 w 1209124"/>
              <a:gd name="connsiteY2" fmla="*/ 2410690 h 2410690"/>
              <a:gd name="connsiteX0" fmla="*/ 1432316 w 1432316"/>
              <a:gd name="connsiteY0" fmla="*/ 0 h 2421081"/>
              <a:gd name="connsiteX1" fmla="*/ 102279 w 1432316"/>
              <a:gd name="connsiteY1" fmla="*/ 789708 h 2421081"/>
              <a:gd name="connsiteX2" fmla="*/ 102281 w 1432316"/>
              <a:gd name="connsiteY2" fmla="*/ 2421081 h 242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316" h="2421081">
                <a:moveTo>
                  <a:pt x="1432316" y="0"/>
                </a:moveTo>
                <a:cubicBezTo>
                  <a:pt x="1157390" y="225136"/>
                  <a:pt x="323951" y="386195"/>
                  <a:pt x="102279" y="789708"/>
                </a:cubicBezTo>
                <a:cubicBezTo>
                  <a:pt x="-119393" y="1193221"/>
                  <a:pt x="85829" y="1582881"/>
                  <a:pt x="102281" y="242108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Freeform 69"/>
          <p:cNvSpPr/>
          <p:nvPr/>
        </p:nvSpPr>
        <p:spPr bwMode="auto">
          <a:xfrm>
            <a:off x="3386308" y="4365224"/>
            <a:ext cx="698604" cy="1558635"/>
          </a:xfrm>
          <a:custGeom>
            <a:avLst/>
            <a:gdLst>
              <a:gd name="connsiteX0" fmla="*/ 443657 w 443657"/>
              <a:gd name="connsiteY0" fmla="*/ 0 h 1537854"/>
              <a:gd name="connsiteX1" fmla="*/ 17630 w 443657"/>
              <a:gd name="connsiteY1" fmla="*/ 477981 h 1537854"/>
              <a:gd name="connsiteX2" fmla="*/ 121539 w 443657"/>
              <a:gd name="connsiteY2" fmla="*/ 1537854 h 1537854"/>
              <a:gd name="connsiteX0" fmla="*/ 358297 w 358297"/>
              <a:gd name="connsiteY0" fmla="*/ 0 h 1537854"/>
              <a:gd name="connsiteX1" fmla="*/ 77743 w 358297"/>
              <a:gd name="connsiteY1" fmla="*/ 779317 h 1537854"/>
              <a:gd name="connsiteX2" fmla="*/ 36179 w 358297"/>
              <a:gd name="connsiteY2" fmla="*/ 1537854 h 1537854"/>
              <a:gd name="connsiteX0" fmla="*/ 280566 w 280566"/>
              <a:gd name="connsiteY0" fmla="*/ 0 h 1662544"/>
              <a:gd name="connsiteX1" fmla="*/ 12 w 280566"/>
              <a:gd name="connsiteY1" fmla="*/ 779317 h 1662544"/>
              <a:gd name="connsiteX2" fmla="*/ 270176 w 280566"/>
              <a:gd name="connsiteY2" fmla="*/ 1662544 h 1662544"/>
              <a:gd name="connsiteX0" fmla="*/ 280576 w 280576"/>
              <a:gd name="connsiteY0" fmla="*/ 0 h 1662544"/>
              <a:gd name="connsiteX1" fmla="*/ 22 w 280576"/>
              <a:gd name="connsiteY1" fmla="*/ 779317 h 1662544"/>
              <a:gd name="connsiteX2" fmla="*/ 270186 w 280576"/>
              <a:gd name="connsiteY2" fmla="*/ 1662544 h 1662544"/>
              <a:gd name="connsiteX0" fmla="*/ 548714 w 548714"/>
              <a:gd name="connsiteY0" fmla="*/ 0 h 1683326"/>
              <a:gd name="connsiteX1" fmla="*/ 8387 w 548714"/>
              <a:gd name="connsiteY1" fmla="*/ 800099 h 1683326"/>
              <a:gd name="connsiteX2" fmla="*/ 278551 w 548714"/>
              <a:gd name="connsiteY2" fmla="*/ 1683326 h 1683326"/>
              <a:gd name="connsiteX0" fmla="*/ 564948 w 564948"/>
              <a:gd name="connsiteY0" fmla="*/ 0 h 1558635"/>
              <a:gd name="connsiteX1" fmla="*/ 24621 w 564948"/>
              <a:gd name="connsiteY1" fmla="*/ 800099 h 1558635"/>
              <a:gd name="connsiteX2" fmla="*/ 190876 w 564948"/>
              <a:gd name="connsiteY2" fmla="*/ 1558635 h 1558635"/>
              <a:gd name="connsiteX0" fmla="*/ 698604 w 698604"/>
              <a:gd name="connsiteY0" fmla="*/ 0 h 1558635"/>
              <a:gd name="connsiteX1" fmla="*/ 33586 w 698604"/>
              <a:gd name="connsiteY1" fmla="*/ 800099 h 1558635"/>
              <a:gd name="connsiteX2" fmla="*/ 199841 w 698604"/>
              <a:gd name="connsiteY2" fmla="*/ 1558635 h 155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604" h="1558635">
                <a:moveTo>
                  <a:pt x="698604" y="0"/>
                </a:moveTo>
                <a:cubicBezTo>
                  <a:pt x="512433" y="110836"/>
                  <a:pt x="116713" y="540327"/>
                  <a:pt x="33586" y="800099"/>
                </a:cubicBezTo>
                <a:cubicBezTo>
                  <a:pt x="-49541" y="1059871"/>
                  <a:pt x="27525" y="1146462"/>
                  <a:pt x="199841" y="155863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974650" y="4369863"/>
            <a:ext cx="834030" cy="1558635"/>
          </a:xfrm>
          <a:custGeom>
            <a:avLst/>
            <a:gdLst>
              <a:gd name="connsiteX0" fmla="*/ 443657 w 443657"/>
              <a:gd name="connsiteY0" fmla="*/ 0 h 1537854"/>
              <a:gd name="connsiteX1" fmla="*/ 17630 w 443657"/>
              <a:gd name="connsiteY1" fmla="*/ 477981 h 1537854"/>
              <a:gd name="connsiteX2" fmla="*/ 121539 w 443657"/>
              <a:gd name="connsiteY2" fmla="*/ 1537854 h 1537854"/>
              <a:gd name="connsiteX0" fmla="*/ 358297 w 358297"/>
              <a:gd name="connsiteY0" fmla="*/ 0 h 1537854"/>
              <a:gd name="connsiteX1" fmla="*/ 77743 w 358297"/>
              <a:gd name="connsiteY1" fmla="*/ 779317 h 1537854"/>
              <a:gd name="connsiteX2" fmla="*/ 36179 w 358297"/>
              <a:gd name="connsiteY2" fmla="*/ 1537854 h 1537854"/>
              <a:gd name="connsiteX0" fmla="*/ 280566 w 280566"/>
              <a:gd name="connsiteY0" fmla="*/ 0 h 1662544"/>
              <a:gd name="connsiteX1" fmla="*/ 12 w 280566"/>
              <a:gd name="connsiteY1" fmla="*/ 779317 h 1662544"/>
              <a:gd name="connsiteX2" fmla="*/ 270176 w 280566"/>
              <a:gd name="connsiteY2" fmla="*/ 1662544 h 1662544"/>
              <a:gd name="connsiteX0" fmla="*/ 280576 w 280576"/>
              <a:gd name="connsiteY0" fmla="*/ 0 h 1662544"/>
              <a:gd name="connsiteX1" fmla="*/ 22 w 280576"/>
              <a:gd name="connsiteY1" fmla="*/ 779317 h 1662544"/>
              <a:gd name="connsiteX2" fmla="*/ 270186 w 280576"/>
              <a:gd name="connsiteY2" fmla="*/ 1662544 h 1662544"/>
              <a:gd name="connsiteX0" fmla="*/ 548714 w 548714"/>
              <a:gd name="connsiteY0" fmla="*/ 0 h 1683326"/>
              <a:gd name="connsiteX1" fmla="*/ 8387 w 548714"/>
              <a:gd name="connsiteY1" fmla="*/ 800099 h 1683326"/>
              <a:gd name="connsiteX2" fmla="*/ 278551 w 548714"/>
              <a:gd name="connsiteY2" fmla="*/ 1683326 h 1683326"/>
              <a:gd name="connsiteX0" fmla="*/ 564948 w 564948"/>
              <a:gd name="connsiteY0" fmla="*/ 0 h 1558635"/>
              <a:gd name="connsiteX1" fmla="*/ 24621 w 564948"/>
              <a:gd name="connsiteY1" fmla="*/ 800099 h 1558635"/>
              <a:gd name="connsiteX2" fmla="*/ 190876 w 564948"/>
              <a:gd name="connsiteY2" fmla="*/ 1558635 h 1558635"/>
              <a:gd name="connsiteX0" fmla="*/ 677589 w 677589"/>
              <a:gd name="connsiteY0" fmla="*/ 0 h 1558635"/>
              <a:gd name="connsiteX1" fmla="*/ 12571 w 677589"/>
              <a:gd name="connsiteY1" fmla="*/ 675408 h 1558635"/>
              <a:gd name="connsiteX2" fmla="*/ 303517 w 677589"/>
              <a:gd name="connsiteY2" fmla="*/ 1558635 h 1558635"/>
              <a:gd name="connsiteX0" fmla="*/ 665060 w 696233"/>
              <a:gd name="connsiteY0" fmla="*/ 0 h 1787235"/>
              <a:gd name="connsiteX1" fmla="*/ 42 w 696233"/>
              <a:gd name="connsiteY1" fmla="*/ 675408 h 1787235"/>
              <a:gd name="connsiteX2" fmla="*/ 696233 w 696233"/>
              <a:gd name="connsiteY2" fmla="*/ 1787235 h 1787235"/>
              <a:gd name="connsiteX0" fmla="*/ 665060 w 696233"/>
              <a:gd name="connsiteY0" fmla="*/ 0 h 1787235"/>
              <a:gd name="connsiteX1" fmla="*/ 42 w 696233"/>
              <a:gd name="connsiteY1" fmla="*/ 675408 h 1787235"/>
              <a:gd name="connsiteX2" fmla="*/ 696233 w 696233"/>
              <a:gd name="connsiteY2" fmla="*/ 1787235 h 1787235"/>
              <a:gd name="connsiteX0" fmla="*/ 665252 w 665252"/>
              <a:gd name="connsiteY0" fmla="*/ 0 h 1537854"/>
              <a:gd name="connsiteX1" fmla="*/ 234 w 665252"/>
              <a:gd name="connsiteY1" fmla="*/ 675408 h 1537854"/>
              <a:gd name="connsiteX2" fmla="*/ 602907 w 665252"/>
              <a:gd name="connsiteY2" fmla="*/ 1537854 h 1537854"/>
              <a:gd name="connsiteX0" fmla="*/ 834030 w 834030"/>
              <a:gd name="connsiteY0" fmla="*/ 0 h 1558635"/>
              <a:gd name="connsiteX1" fmla="*/ 2758 w 834030"/>
              <a:gd name="connsiteY1" fmla="*/ 696189 h 1558635"/>
              <a:gd name="connsiteX2" fmla="*/ 605431 w 834030"/>
              <a:gd name="connsiteY2" fmla="*/ 1558635 h 155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030" h="1558635">
                <a:moveTo>
                  <a:pt x="834030" y="0"/>
                </a:moveTo>
                <a:cubicBezTo>
                  <a:pt x="647859" y="110836"/>
                  <a:pt x="40858" y="436417"/>
                  <a:pt x="2758" y="696189"/>
                </a:cubicBezTo>
                <a:cubicBezTo>
                  <a:pt x="-35342" y="955961"/>
                  <a:pt x="329206" y="1198417"/>
                  <a:pt x="605431" y="155863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693107" y="3507417"/>
            <a:ext cx="2184931" cy="2400298"/>
          </a:xfrm>
          <a:custGeom>
            <a:avLst/>
            <a:gdLst>
              <a:gd name="connsiteX0" fmla="*/ 443657 w 443657"/>
              <a:gd name="connsiteY0" fmla="*/ 0 h 1537854"/>
              <a:gd name="connsiteX1" fmla="*/ 17630 w 443657"/>
              <a:gd name="connsiteY1" fmla="*/ 477981 h 1537854"/>
              <a:gd name="connsiteX2" fmla="*/ 121539 w 443657"/>
              <a:gd name="connsiteY2" fmla="*/ 1537854 h 1537854"/>
              <a:gd name="connsiteX0" fmla="*/ 358297 w 358297"/>
              <a:gd name="connsiteY0" fmla="*/ 0 h 1537854"/>
              <a:gd name="connsiteX1" fmla="*/ 77743 w 358297"/>
              <a:gd name="connsiteY1" fmla="*/ 779317 h 1537854"/>
              <a:gd name="connsiteX2" fmla="*/ 36179 w 358297"/>
              <a:gd name="connsiteY2" fmla="*/ 1537854 h 1537854"/>
              <a:gd name="connsiteX0" fmla="*/ 280566 w 280566"/>
              <a:gd name="connsiteY0" fmla="*/ 0 h 1662544"/>
              <a:gd name="connsiteX1" fmla="*/ 12 w 280566"/>
              <a:gd name="connsiteY1" fmla="*/ 779317 h 1662544"/>
              <a:gd name="connsiteX2" fmla="*/ 270176 w 280566"/>
              <a:gd name="connsiteY2" fmla="*/ 1662544 h 1662544"/>
              <a:gd name="connsiteX0" fmla="*/ 280576 w 280576"/>
              <a:gd name="connsiteY0" fmla="*/ 0 h 1662544"/>
              <a:gd name="connsiteX1" fmla="*/ 22 w 280576"/>
              <a:gd name="connsiteY1" fmla="*/ 779317 h 1662544"/>
              <a:gd name="connsiteX2" fmla="*/ 270186 w 280576"/>
              <a:gd name="connsiteY2" fmla="*/ 1662544 h 1662544"/>
              <a:gd name="connsiteX0" fmla="*/ 548714 w 548714"/>
              <a:gd name="connsiteY0" fmla="*/ 0 h 1683326"/>
              <a:gd name="connsiteX1" fmla="*/ 8387 w 548714"/>
              <a:gd name="connsiteY1" fmla="*/ 800099 h 1683326"/>
              <a:gd name="connsiteX2" fmla="*/ 278551 w 548714"/>
              <a:gd name="connsiteY2" fmla="*/ 1683326 h 1683326"/>
              <a:gd name="connsiteX0" fmla="*/ 564948 w 564948"/>
              <a:gd name="connsiteY0" fmla="*/ 0 h 1558635"/>
              <a:gd name="connsiteX1" fmla="*/ 24621 w 564948"/>
              <a:gd name="connsiteY1" fmla="*/ 800099 h 1558635"/>
              <a:gd name="connsiteX2" fmla="*/ 190876 w 564948"/>
              <a:gd name="connsiteY2" fmla="*/ 1558635 h 1558635"/>
              <a:gd name="connsiteX0" fmla="*/ 677589 w 677589"/>
              <a:gd name="connsiteY0" fmla="*/ 0 h 1558635"/>
              <a:gd name="connsiteX1" fmla="*/ 12571 w 677589"/>
              <a:gd name="connsiteY1" fmla="*/ 675408 h 1558635"/>
              <a:gd name="connsiteX2" fmla="*/ 303517 w 677589"/>
              <a:gd name="connsiteY2" fmla="*/ 1558635 h 1558635"/>
              <a:gd name="connsiteX0" fmla="*/ 665060 w 696233"/>
              <a:gd name="connsiteY0" fmla="*/ 0 h 1787235"/>
              <a:gd name="connsiteX1" fmla="*/ 42 w 696233"/>
              <a:gd name="connsiteY1" fmla="*/ 675408 h 1787235"/>
              <a:gd name="connsiteX2" fmla="*/ 696233 w 696233"/>
              <a:gd name="connsiteY2" fmla="*/ 1787235 h 1787235"/>
              <a:gd name="connsiteX0" fmla="*/ 665060 w 696233"/>
              <a:gd name="connsiteY0" fmla="*/ 0 h 1787235"/>
              <a:gd name="connsiteX1" fmla="*/ 42 w 696233"/>
              <a:gd name="connsiteY1" fmla="*/ 675408 h 1787235"/>
              <a:gd name="connsiteX2" fmla="*/ 696233 w 696233"/>
              <a:gd name="connsiteY2" fmla="*/ 1787235 h 1787235"/>
              <a:gd name="connsiteX0" fmla="*/ 2236169 w 2236169"/>
              <a:gd name="connsiteY0" fmla="*/ 0 h 2628898"/>
              <a:gd name="connsiteX1" fmla="*/ 54078 w 2236169"/>
              <a:gd name="connsiteY1" fmla="*/ 1517071 h 2628898"/>
              <a:gd name="connsiteX2" fmla="*/ 750269 w 2236169"/>
              <a:gd name="connsiteY2" fmla="*/ 2628898 h 2628898"/>
              <a:gd name="connsiteX0" fmla="*/ 2045098 w 2045098"/>
              <a:gd name="connsiteY0" fmla="*/ 0 h 2628898"/>
              <a:gd name="connsiteX1" fmla="*/ 70825 w 2045098"/>
              <a:gd name="connsiteY1" fmla="*/ 1392380 h 2628898"/>
              <a:gd name="connsiteX2" fmla="*/ 559198 w 2045098"/>
              <a:gd name="connsiteY2" fmla="*/ 2628898 h 2628898"/>
              <a:gd name="connsiteX0" fmla="*/ 1990971 w 1990971"/>
              <a:gd name="connsiteY0" fmla="*/ 0 h 2628898"/>
              <a:gd name="connsiteX1" fmla="*/ 16698 w 1990971"/>
              <a:gd name="connsiteY1" fmla="*/ 1392380 h 2628898"/>
              <a:gd name="connsiteX2" fmla="*/ 505071 w 1990971"/>
              <a:gd name="connsiteY2" fmla="*/ 2628898 h 2628898"/>
              <a:gd name="connsiteX0" fmla="*/ 2062723 w 2062723"/>
              <a:gd name="connsiteY0" fmla="*/ 0 h 2400298"/>
              <a:gd name="connsiteX1" fmla="*/ 88450 w 2062723"/>
              <a:gd name="connsiteY1" fmla="*/ 1392380 h 2400298"/>
              <a:gd name="connsiteX2" fmla="*/ 483305 w 2062723"/>
              <a:gd name="connsiteY2" fmla="*/ 2400298 h 2400298"/>
              <a:gd name="connsiteX0" fmla="*/ 2184931 w 2184931"/>
              <a:gd name="connsiteY0" fmla="*/ 0 h 2400298"/>
              <a:gd name="connsiteX1" fmla="*/ 96358 w 2184931"/>
              <a:gd name="connsiteY1" fmla="*/ 1392380 h 2400298"/>
              <a:gd name="connsiteX2" fmla="*/ 491213 w 2184931"/>
              <a:gd name="connsiteY2" fmla="*/ 2400298 h 240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931" h="2400298">
                <a:moveTo>
                  <a:pt x="2184931" y="0"/>
                </a:moveTo>
                <a:cubicBezTo>
                  <a:pt x="1998760" y="110836"/>
                  <a:pt x="378644" y="992330"/>
                  <a:pt x="96358" y="1392380"/>
                </a:cubicBezTo>
                <a:cubicBezTo>
                  <a:pt x="-185928" y="1792430"/>
                  <a:pt x="214988" y="2040080"/>
                  <a:pt x="491213" y="240029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01893" y="2486924"/>
            <a:ext cx="4853067" cy="3439389"/>
          </a:xfrm>
          <a:custGeom>
            <a:avLst/>
            <a:gdLst>
              <a:gd name="connsiteX0" fmla="*/ 443657 w 443657"/>
              <a:gd name="connsiteY0" fmla="*/ 0 h 1537854"/>
              <a:gd name="connsiteX1" fmla="*/ 17630 w 443657"/>
              <a:gd name="connsiteY1" fmla="*/ 477981 h 1537854"/>
              <a:gd name="connsiteX2" fmla="*/ 121539 w 443657"/>
              <a:gd name="connsiteY2" fmla="*/ 1537854 h 1537854"/>
              <a:gd name="connsiteX0" fmla="*/ 358297 w 358297"/>
              <a:gd name="connsiteY0" fmla="*/ 0 h 1537854"/>
              <a:gd name="connsiteX1" fmla="*/ 77743 w 358297"/>
              <a:gd name="connsiteY1" fmla="*/ 779317 h 1537854"/>
              <a:gd name="connsiteX2" fmla="*/ 36179 w 358297"/>
              <a:gd name="connsiteY2" fmla="*/ 1537854 h 1537854"/>
              <a:gd name="connsiteX0" fmla="*/ 280566 w 280566"/>
              <a:gd name="connsiteY0" fmla="*/ 0 h 1662544"/>
              <a:gd name="connsiteX1" fmla="*/ 12 w 280566"/>
              <a:gd name="connsiteY1" fmla="*/ 779317 h 1662544"/>
              <a:gd name="connsiteX2" fmla="*/ 270176 w 280566"/>
              <a:gd name="connsiteY2" fmla="*/ 1662544 h 1662544"/>
              <a:gd name="connsiteX0" fmla="*/ 280576 w 280576"/>
              <a:gd name="connsiteY0" fmla="*/ 0 h 1662544"/>
              <a:gd name="connsiteX1" fmla="*/ 22 w 280576"/>
              <a:gd name="connsiteY1" fmla="*/ 779317 h 1662544"/>
              <a:gd name="connsiteX2" fmla="*/ 270186 w 280576"/>
              <a:gd name="connsiteY2" fmla="*/ 1662544 h 1662544"/>
              <a:gd name="connsiteX0" fmla="*/ 548714 w 548714"/>
              <a:gd name="connsiteY0" fmla="*/ 0 h 1683326"/>
              <a:gd name="connsiteX1" fmla="*/ 8387 w 548714"/>
              <a:gd name="connsiteY1" fmla="*/ 800099 h 1683326"/>
              <a:gd name="connsiteX2" fmla="*/ 278551 w 548714"/>
              <a:gd name="connsiteY2" fmla="*/ 1683326 h 1683326"/>
              <a:gd name="connsiteX0" fmla="*/ 564948 w 564948"/>
              <a:gd name="connsiteY0" fmla="*/ 0 h 1558635"/>
              <a:gd name="connsiteX1" fmla="*/ 24621 w 564948"/>
              <a:gd name="connsiteY1" fmla="*/ 800099 h 1558635"/>
              <a:gd name="connsiteX2" fmla="*/ 190876 w 564948"/>
              <a:gd name="connsiteY2" fmla="*/ 1558635 h 1558635"/>
              <a:gd name="connsiteX0" fmla="*/ 677589 w 677589"/>
              <a:gd name="connsiteY0" fmla="*/ 0 h 1558635"/>
              <a:gd name="connsiteX1" fmla="*/ 12571 w 677589"/>
              <a:gd name="connsiteY1" fmla="*/ 675408 h 1558635"/>
              <a:gd name="connsiteX2" fmla="*/ 303517 w 677589"/>
              <a:gd name="connsiteY2" fmla="*/ 1558635 h 1558635"/>
              <a:gd name="connsiteX0" fmla="*/ 665060 w 696233"/>
              <a:gd name="connsiteY0" fmla="*/ 0 h 1787235"/>
              <a:gd name="connsiteX1" fmla="*/ 42 w 696233"/>
              <a:gd name="connsiteY1" fmla="*/ 675408 h 1787235"/>
              <a:gd name="connsiteX2" fmla="*/ 696233 w 696233"/>
              <a:gd name="connsiteY2" fmla="*/ 1787235 h 1787235"/>
              <a:gd name="connsiteX0" fmla="*/ 665060 w 696233"/>
              <a:gd name="connsiteY0" fmla="*/ 0 h 1787235"/>
              <a:gd name="connsiteX1" fmla="*/ 42 w 696233"/>
              <a:gd name="connsiteY1" fmla="*/ 675408 h 1787235"/>
              <a:gd name="connsiteX2" fmla="*/ 696233 w 696233"/>
              <a:gd name="connsiteY2" fmla="*/ 1787235 h 1787235"/>
              <a:gd name="connsiteX0" fmla="*/ 2236169 w 2236169"/>
              <a:gd name="connsiteY0" fmla="*/ 0 h 2628898"/>
              <a:gd name="connsiteX1" fmla="*/ 54078 w 2236169"/>
              <a:gd name="connsiteY1" fmla="*/ 1517071 h 2628898"/>
              <a:gd name="connsiteX2" fmla="*/ 750269 w 2236169"/>
              <a:gd name="connsiteY2" fmla="*/ 2628898 h 2628898"/>
              <a:gd name="connsiteX0" fmla="*/ 2045098 w 2045098"/>
              <a:gd name="connsiteY0" fmla="*/ 0 h 2628898"/>
              <a:gd name="connsiteX1" fmla="*/ 70825 w 2045098"/>
              <a:gd name="connsiteY1" fmla="*/ 1392380 h 2628898"/>
              <a:gd name="connsiteX2" fmla="*/ 559198 w 2045098"/>
              <a:gd name="connsiteY2" fmla="*/ 2628898 h 2628898"/>
              <a:gd name="connsiteX0" fmla="*/ 1990971 w 1990971"/>
              <a:gd name="connsiteY0" fmla="*/ 0 h 2628898"/>
              <a:gd name="connsiteX1" fmla="*/ 16698 w 1990971"/>
              <a:gd name="connsiteY1" fmla="*/ 1392380 h 2628898"/>
              <a:gd name="connsiteX2" fmla="*/ 505071 w 1990971"/>
              <a:gd name="connsiteY2" fmla="*/ 2628898 h 2628898"/>
              <a:gd name="connsiteX0" fmla="*/ 2102638 w 2102638"/>
              <a:gd name="connsiteY0" fmla="*/ 0 h 2639289"/>
              <a:gd name="connsiteX1" fmla="*/ 128365 w 2102638"/>
              <a:gd name="connsiteY1" fmla="*/ 1392380 h 2639289"/>
              <a:gd name="connsiteX2" fmla="*/ 367356 w 2102638"/>
              <a:gd name="connsiteY2" fmla="*/ 2639289 h 2639289"/>
              <a:gd name="connsiteX0" fmla="*/ 2083767 w 2083767"/>
              <a:gd name="connsiteY0" fmla="*/ 0 h 2639289"/>
              <a:gd name="connsiteX1" fmla="*/ 109494 w 2083767"/>
              <a:gd name="connsiteY1" fmla="*/ 1392380 h 2639289"/>
              <a:gd name="connsiteX2" fmla="*/ 348485 w 2083767"/>
              <a:gd name="connsiteY2" fmla="*/ 2639289 h 2639289"/>
              <a:gd name="connsiteX0" fmla="*/ 4927245 w 4927245"/>
              <a:gd name="connsiteY0" fmla="*/ 0 h 3667989"/>
              <a:gd name="connsiteX1" fmla="*/ 303290 w 4927245"/>
              <a:gd name="connsiteY1" fmla="*/ 2421080 h 3667989"/>
              <a:gd name="connsiteX2" fmla="*/ 542281 w 4927245"/>
              <a:gd name="connsiteY2" fmla="*/ 3667989 h 3667989"/>
              <a:gd name="connsiteX0" fmla="*/ 4927245 w 4927245"/>
              <a:gd name="connsiteY0" fmla="*/ 0 h 3667989"/>
              <a:gd name="connsiteX1" fmla="*/ 2536267 w 4927245"/>
              <a:gd name="connsiteY1" fmla="*/ 1178153 h 3667989"/>
              <a:gd name="connsiteX2" fmla="*/ 303290 w 4927245"/>
              <a:gd name="connsiteY2" fmla="*/ 2421080 h 3667989"/>
              <a:gd name="connsiteX3" fmla="*/ 542281 w 4927245"/>
              <a:gd name="connsiteY3" fmla="*/ 3667989 h 3667989"/>
              <a:gd name="connsiteX0" fmla="*/ 4729631 w 4729631"/>
              <a:gd name="connsiteY0" fmla="*/ 0 h 3667989"/>
              <a:gd name="connsiteX1" fmla="*/ 2026925 w 4729631"/>
              <a:gd name="connsiteY1" fmla="*/ 887208 h 3667989"/>
              <a:gd name="connsiteX2" fmla="*/ 105676 w 4729631"/>
              <a:gd name="connsiteY2" fmla="*/ 2421080 h 3667989"/>
              <a:gd name="connsiteX3" fmla="*/ 344667 w 4729631"/>
              <a:gd name="connsiteY3" fmla="*/ 3667989 h 3667989"/>
              <a:gd name="connsiteX0" fmla="*/ 4759549 w 4759549"/>
              <a:gd name="connsiteY0" fmla="*/ 0 h 3418607"/>
              <a:gd name="connsiteX1" fmla="*/ 2056843 w 4759549"/>
              <a:gd name="connsiteY1" fmla="*/ 887208 h 3418607"/>
              <a:gd name="connsiteX2" fmla="*/ 135594 w 4759549"/>
              <a:gd name="connsiteY2" fmla="*/ 2421080 h 3418607"/>
              <a:gd name="connsiteX3" fmla="*/ 270676 w 4759549"/>
              <a:gd name="connsiteY3" fmla="*/ 3418607 h 3418607"/>
              <a:gd name="connsiteX0" fmla="*/ 4853067 w 4853067"/>
              <a:gd name="connsiteY0" fmla="*/ 0 h 3439389"/>
              <a:gd name="connsiteX1" fmla="*/ 2056843 w 4853067"/>
              <a:gd name="connsiteY1" fmla="*/ 907990 h 3439389"/>
              <a:gd name="connsiteX2" fmla="*/ 135594 w 4853067"/>
              <a:gd name="connsiteY2" fmla="*/ 2441862 h 3439389"/>
              <a:gd name="connsiteX3" fmla="*/ 270676 w 4853067"/>
              <a:gd name="connsiteY3" fmla="*/ 3439389 h 34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3067" h="3439389">
                <a:moveTo>
                  <a:pt x="4853067" y="0"/>
                </a:moveTo>
                <a:cubicBezTo>
                  <a:pt x="4454571" y="196359"/>
                  <a:pt x="2827502" y="504477"/>
                  <a:pt x="2056843" y="907990"/>
                </a:cubicBezTo>
                <a:cubicBezTo>
                  <a:pt x="1286184" y="1311503"/>
                  <a:pt x="433288" y="2019962"/>
                  <a:pt x="135594" y="2441862"/>
                </a:cubicBezTo>
                <a:cubicBezTo>
                  <a:pt x="-162100" y="2863762"/>
                  <a:pt x="98360" y="3006434"/>
                  <a:pt x="270676" y="343938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4131398" y="2852936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2411760" y="3717032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1547664" y="4581128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298604" y="4581128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3882780" y="4581128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602860" y="4581128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3635896" y="3682534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531292" y="3709379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7375494" y="3715259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6755497" y="4542788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6070638" y="4541005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5932971" y="2793454"/>
            <a:ext cx="617212" cy="25052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Expr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25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66" grpId="0" animBg="1"/>
      <p:bldP spid="71" grpId="0" animBg="1"/>
      <p:bldP spid="76" grpId="0" animBg="1"/>
      <p:bldP spid="81" grpId="0" animBg="1"/>
      <p:bldP spid="86" grpId="0" animBg="1"/>
      <p:bldP spid="91" grpId="0" animBg="1"/>
      <p:bldP spid="17" grpId="0" animBg="1"/>
      <p:bldP spid="67" grpId="0" animBg="1"/>
      <p:bldP spid="70" grpId="0" animBg="1"/>
      <p:bldP spid="72" grpId="0" animBg="1"/>
      <p:bldP spid="75" grpId="0" animBg="1"/>
      <p:bldP spid="77" grpId="0" animBg="1"/>
      <p:bldP spid="80" grpId="0" animBg="1"/>
      <p:bldP spid="80" grpId="1" animBg="1"/>
      <p:bldP spid="82" grpId="0" animBg="1"/>
      <p:bldP spid="82" grpId="1" animBg="1"/>
      <p:bldP spid="85" grpId="0" animBg="1"/>
      <p:bldP spid="85" grpId="1" animBg="1"/>
      <p:bldP spid="87" grpId="0" animBg="1"/>
      <p:bldP spid="87" grpId="1" animBg="1"/>
      <p:bldP spid="90" grpId="0" animBg="1"/>
      <p:bldP spid="90" grpId="1" animBg="1"/>
      <p:bldP spid="92" grpId="0" animBg="1"/>
      <p:bldP spid="92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the Scanner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628650" algn="l"/>
                <a:tab pos="1073150" algn="l"/>
              </a:tabLst>
            </a:pPr>
            <a:r>
              <a:rPr lang="en-NZ" dirty="0">
                <a:cs typeface="Consolas" pitchFamily="49" charset="0"/>
              </a:rPr>
              <a:t>B</a:t>
            </a:r>
            <a:r>
              <a:rPr lang="en-NZ" dirty="0" smtClean="0">
                <a:cs typeface="Consolas" pitchFamily="49" charset="0"/>
              </a:rPr>
              <a:t>reak input into tokens 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tabLst>
                <a:tab pos="628650" algn="l"/>
                <a:tab pos="1073150" algn="l"/>
              </a:tabLst>
            </a:pPr>
            <a:r>
              <a:rPr lang="en-NZ" dirty="0" smtClean="0">
                <a:cs typeface="Consolas" pitchFamily="49" charset="0"/>
              </a:rPr>
              <a:t> Use Scanner with </a:t>
            </a:r>
            <a:r>
              <a:rPr lang="en-NZ" dirty="0">
                <a:cs typeface="Consolas" pitchFamily="49" charset="0"/>
              </a:rPr>
              <a:t>delimiter</a:t>
            </a:r>
            <a:r>
              <a:rPr lang="en-NZ" dirty="0" smtClean="0">
                <a:cs typeface="Consolas" pitchFamily="49" charset="0"/>
              </a:rPr>
              <a:t>:</a:t>
            </a:r>
          </a:p>
          <a:p>
            <a:pPr marL="446088" lvl="1" indent="0">
              <a:spcBef>
                <a:spcPts val="0"/>
              </a:spcBef>
              <a:buNone/>
              <a:tabLst>
                <a:tab pos="628650" algn="l"/>
                <a:tab pos="1073150" algn="l"/>
              </a:tabLst>
            </a:pPr>
            <a:endParaRPr lang="en-NZ" dirty="0">
              <a:cs typeface="Consolas" pitchFamily="49" charset="0"/>
            </a:endParaRPr>
          </a:p>
          <a:p>
            <a:pPr marL="373063" lvl="1" indent="0">
              <a:buNone/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parse(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input )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{</a:t>
            </a:r>
            <a:endParaRPr lang="en-NZ" sz="2800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dirty="0" smtClean="0">
                <a:latin typeface="Consolas" panose="020B0609020204030204" pitchFamily="49" charset="0"/>
                <a:cs typeface="Consolas" pitchFamily="49" charset="0"/>
              </a:rPr>
              <a:t> s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Scanner(input);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s.useDelimiter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"\\s*(?=[(),])|(?&lt;=[(),])\\s*"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NZ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parseExpr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) {</a:t>
            </a:r>
          </a:p>
          <a:p>
            <a:pPr marL="1189038" lvl="3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is a valid expression"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NZ" dirty="0"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cs typeface="Consolas" pitchFamily="49" charset="0"/>
              </a:rPr>
              <a:t>}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AU" dirty="0" smtClean="0">
                <a:cs typeface="Consolas" pitchFamily="49" charset="0"/>
              </a:rPr>
              <a:t>}</a:t>
            </a:r>
            <a:endParaRPr lang="en-NZ" dirty="0" smtClean="0"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endParaRPr lang="en-AU" sz="2000" dirty="0" smtClean="0"/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AU" dirty="0" smtClean="0"/>
              <a:t>Breaks the input into a sequence of tokens, </a:t>
            </a:r>
          </a:p>
          <a:p>
            <a:pPr marL="781050" lvl="2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AU" dirty="0" smtClean="0"/>
              <a:t>spaces are separator characters and not part of the tokens</a:t>
            </a:r>
          </a:p>
          <a:p>
            <a:pPr marL="781050" lvl="2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AU" dirty="0" smtClean="0"/>
              <a:t>tokens also delimited at round brackets and commas</a:t>
            </a:r>
          </a:p>
          <a:p>
            <a:pPr marL="1189038" lvl="3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AU" dirty="0" smtClean="0"/>
              <a:t>which will be tokens in their own right. 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3825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we write programs to do this?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process of getting from the </a:t>
            </a:r>
            <a:r>
              <a:rPr lang="en-NZ" i="1" dirty="0" smtClean="0"/>
              <a:t>input string</a:t>
            </a:r>
            <a:r>
              <a:rPr lang="en-NZ" dirty="0" smtClean="0"/>
              <a:t> to the parse tree consists of </a:t>
            </a:r>
            <a:r>
              <a:rPr lang="en-NZ" i="1" dirty="0" smtClean="0"/>
              <a:t>two steps:</a:t>
            </a:r>
            <a:endParaRPr lang="en-NZ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NZ" i="1" dirty="0" smtClean="0"/>
              <a:t>Lexical analysis:</a:t>
            </a:r>
            <a:r>
              <a:rPr lang="en-NZ" dirty="0" smtClean="0"/>
              <a:t> the process of converting a sequence of characters into a sequence of tokens.</a:t>
            </a:r>
          </a:p>
          <a:p>
            <a:pPr marL="1262063" lvl="2" indent="-269875"/>
            <a:r>
              <a:rPr lang="en-NZ" dirty="0" smtClean="0"/>
              <a:t>Note that </a:t>
            </a:r>
            <a:r>
              <a:rPr lang="en-NZ" dirty="0" err="1" smtClean="0"/>
              <a:t>java.util.Scanner</a:t>
            </a:r>
            <a:r>
              <a:rPr lang="en-NZ" dirty="0" smtClean="0"/>
              <a:t> allows us to do lexical analysis with great ease!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NZ" i="1" dirty="0" smtClean="0"/>
              <a:t>Syntactic analysis or parsing:</a:t>
            </a:r>
            <a:r>
              <a:rPr lang="en-NZ" dirty="0" smtClean="0"/>
              <a:t> the process of analysing text, made of a sequence of tokens to determine its grammatical structure with respect to a given grammar.</a:t>
            </a:r>
          </a:p>
          <a:p>
            <a:pPr marL="1255713" lvl="2" indent="-290513"/>
            <a:r>
              <a:rPr lang="en-NZ" dirty="0" smtClean="0"/>
              <a:t>Assignment will require you to write a recursive descent parser discussed in the next lecture!</a:t>
            </a:r>
          </a:p>
        </p:txBody>
      </p:sp>
    </p:spTree>
    <p:extLst>
      <p:ext uri="{BB962C8B-B14F-4D97-AF65-F5344CB8AC3E}">
        <p14:creationId xmlns:p14="http://schemas.microsoft.com/office/powerpoint/2010/main" val="25275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a Scanner for Lexical Analysis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Need to separate the text into a sequence of tokens</a:t>
            </a:r>
          </a:p>
          <a:p>
            <a:r>
              <a:rPr lang="en-NZ" dirty="0" smtClean="0"/>
              <a:t>Java Scanner, by default, separates at white space.</a:t>
            </a:r>
          </a:p>
          <a:p>
            <a:pPr marL="446088" lvl="1" indent="0">
              <a:spcBef>
                <a:spcPts val="1200"/>
              </a:spcBef>
              <a:buNone/>
            </a:pP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figure.walk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(45,Math.min(</a:t>
            </a: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Figure.stepSize,figure.curSpeed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NZ" dirty="0"/>
          </a:p>
          <a:p>
            <a:pPr marL="446088" lvl="1" indent="0">
              <a:spcBef>
                <a:spcPts val="1200"/>
              </a:spcBef>
              <a:buNone/>
            </a:pPr>
            <a:r>
              <a:rPr lang="en-NZ" dirty="0" smtClean="0">
                <a:sym typeface="Wingdings" panose="05000000000000000000" pitchFamily="2" charset="2"/>
              </a:rPr>
              <a:t> </a:t>
            </a:r>
            <a:r>
              <a:rPr lang="en-NZ" dirty="0" smtClean="0"/>
              <a:t>white space is not good enough!!</a:t>
            </a:r>
          </a:p>
          <a:p>
            <a:pPr marL="446088" lvl="1" indent="0">
              <a:buNone/>
            </a:pPr>
            <a:endParaRPr lang="en-NZ" dirty="0" smtClean="0"/>
          </a:p>
          <a:p>
            <a:r>
              <a:rPr lang="en-NZ" dirty="0" smtClean="0"/>
              <a:t>Java Scanner can use more complicated pattern to separate the tokens.</a:t>
            </a:r>
          </a:p>
          <a:p>
            <a:pPr lvl="1"/>
            <a:r>
              <a:rPr lang="en-AU" dirty="0" smtClean="0"/>
              <a:t>Can use a “Regular Expression”</a:t>
            </a:r>
            <a:endParaRPr lang="en-AU" dirty="0"/>
          </a:p>
          <a:p>
            <a:pPr lvl="2"/>
            <a:r>
              <a:rPr lang="en-AU" dirty="0" smtClean="0"/>
              <a:t>string with “wild cards”</a:t>
            </a:r>
          </a:p>
          <a:p>
            <a:pPr lvl="2">
              <a:tabLst>
                <a:tab pos="2786063" algn="l"/>
              </a:tabLst>
            </a:pPr>
            <a:r>
              <a:rPr lang="en-US" dirty="0" smtClean="0"/>
              <a:t>*   +    ?	: specifying repetitions</a:t>
            </a:r>
          </a:p>
          <a:p>
            <a:pPr lvl="2">
              <a:tabLst>
                <a:tab pos="2786063" algn="l"/>
              </a:tabLst>
            </a:pPr>
            <a:r>
              <a:rPr lang="en-US" dirty="0" smtClean="0"/>
              <a:t>[-+*/]     \d  \s	: specifying sets of possible characters</a:t>
            </a:r>
          </a:p>
          <a:p>
            <a:pPr lvl="2">
              <a:tabLst>
                <a:tab pos="2786063" algn="l"/>
              </a:tabLst>
            </a:pPr>
            <a:r>
              <a:rPr lang="en-US" dirty="0" smtClean="0"/>
              <a:t>|	: specifying alternatives</a:t>
            </a:r>
          </a:p>
          <a:p>
            <a:pPr lvl="2">
              <a:tabLst>
                <a:tab pos="2786063" algn="l"/>
              </a:tabLst>
            </a:pPr>
            <a:r>
              <a:rPr lang="en-NZ" dirty="0" smtClean="0"/>
              <a:t>(?=end)  (?&lt;=begin)   : specifying pre- and post-context    </a:t>
            </a:r>
            <a:endParaRPr lang="en-NZ" dirty="0"/>
          </a:p>
          <a:p>
            <a:pPr marL="271463" indent="-258763">
              <a:spcBef>
                <a:spcPts val="1200"/>
              </a:spcBef>
            </a:pPr>
            <a:r>
              <a:rPr lang="en-NZ" dirty="0" err="1" smtClean="0"/>
              <a:t>eg</a:t>
            </a:r>
            <a:r>
              <a:rPr lang="en-NZ" dirty="0" smtClean="0"/>
              <a:t>:    </a:t>
            </a:r>
            <a:r>
              <a:rPr lang="en-NZ" dirty="0" err="1" smtClean="0"/>
              <a:t>scan.useDelimiter</a:t>
            </a:r>
            <a:r>
              <a:rPr lang="en-NZ" dirty="0" smtClean="0"/>
              <a:t>("</a:t>
            </a:r>
            <a:r>
              <a:rPr lang="en-NZ" dirty="0"/>
              <a:t>(?&lt;=&gt;)\\s</a:t>
            </a:r>
            <a:r>
              <a:rPr lang="en-NZ" dirty="0" smtClean="0"/>
              <a:t>*|\\</a:t>
            </a:r>
            <a:r>
              <a:rPr lang="en-NZ" dirty="0"/>
              <a:t>s</a:t>
            </a:r>
            <a:r>
              <a:rPr lang="en-NZ" dirty="0" smtClean="0"/>
              <a:t>*(?=&lt;)");</a:t>
            </a:r>
            <a:endParaRPr lang="en-NZ" dirty="0"/>
          </a:p>
          <a:p>
            <a:pPr>
              <a:tabLst>
                <a:tab pos="2786063" algn="l"/>
              </a:tabLst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304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Parsing text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 smtClean="0"/>
              <a:t>Given</a:t>
            </a:r>
          </a:p>
          <a:p>
            <a:r>
              <a:rPr lang="en-NZ" dirty="0" smtClean="0"/>
              <a:t>some text, </a:t>
            </a:r>
          </a:p>
          <a:p>
            <a:r>
              <a:rPr lang="en-NZ" dirty="0" smtClean="0"/>
              <a:t>a grammar, </a:t>
            </a:r>
          </a:p>
          <a:p>
            <a:r>
              <a:rPr lang="en-NZ" dirty="0" smtClean="0"/>
              <a:t>a specification of the non-terminals of the grammar</a:t>
            </a:r>
          </a:p>
          <a:p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First</a:t>
            </a:r>
          </a:p>
          <a:p>
            <a:r>
              <a:rPr lang="en-NZ" dirty="0" smtClean="0"/>
              <a:t>Lexical analysis:  break up text into a sequence of tokens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 smtClean="0"/>
              <a:t>Second</a:t>
            </a:r>
          </a:p>
          <a:p>
            <a:r>
              <a:rPr lang="en-NZ" dirty="0" smtClean="0"/>
              <a:t>Parsing: </a:t>
            </a:r>
          </a:p>
          <a:p>
            <a:pPr marL="446088" lvl="1" indent="0">
              <a:buNone/>
            </a:pPr>
            <a:r>
              <a:rPr lang="en-NZ" dirty="0" smtClean="0"/>
              <a:t>(a) check if the text meets the grammar rules, or</a:t>
            </a:r>
          </a:p>
          <a:p>
            <a:pPr marL="446088" lvl="1" indent="0">
              <a:buNone/>
            </a:pPr>
            <a:r>
              <a:rPr lang="en-NZ" dirty="0" smtClean="0"/>
              <a:t>(b) construct the parse tree for the text, according to the grammar.</a:t>
            </a:r>
          </a:p>
        </p:txBody>
      </p:sp>
    </p:spTree>
    <p:extLst>
      <p:ext uri="{BB962C8B-B14F-4D97-AF65-F5344CB8AC3E}">
        <p14:creationId xmlns:p14="http://schemas.microsoft.com/office/powerpoint/2010/main" val="34812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Lexical Analysis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 smtClean="0"/>
              <a:t>The simplest approach:      (spaces between tokens)</a:t>
            </a:r>
          </a:p>
          <a:p>
            <a:pPr lvl="1"/>
            <a:r>
              <a:rPr lang="en-NZ" dirty="0" smtClean="0"/>
              <a:t>Use the standard Java  Scanner class</a:t>
            </a:r>
          </a:p>
          <a:p>
            <a:pPr lvl="1"/>
            <a:r>
              <a:rPr lang="en-NZ" dirty="0" smtClean="0"/>
              <a:t>Make sure that all the tokens are separated by white spaces (and don’t contain any white spaces) </a:t>
            </a:r>
          </a:p>
          <a:p>
            <a:pPr marL="854075" lvl="2" indent="0">
              <a:buNone/>
            </a:pPr>
            <a:r>
              <a:rPr lang="en-NZ" sz="2400" dirty="0" smtClean="0"/>
              <a:t>⇒</a:t>
            </a:r>
            <a:r>
              <a:rPr lang="en-NZ" dirty="0" smtClean="0"/>
              <a:t> the Scanner will return a sequence of the tokens</a:t>
            </a:r>
            <a:endParaRPr lang="en-NZ" dirty="0"/>
          </a:p>
          <a:p>
            <a:pPr lvl="1"/>
            <a:r>
              <a:rPr lang="en-NZ" dirty="0"/>
              <a:t>very restricted:  </a:t>
            </a:r>
            <a:r>
              <a:rPr lang="en-NZ" dirty="0" err="1"/>
              <a:t>eg</a:t>
            </a:r>
            <a:r>
              <a:rPr lang="en-NZ" dirty="0"/>
              <a:t>, couldn’t separate tokens in html</a:t>
            </a:r>
            <a:endParaRPr lang="en-NZ" dirty="0" smtClean="0"/>
          </a:p>
          <a:p>
            <a:pPr marL="819150" lvl="2" indent="0">
              <a:spcBef>
                <a:spcPts val="0"/>
              </a:spcBef>
              <a:buNone/>
            </a:pPr>
            <a:endParaRPr lang="en-NZ" dirty="0" smtClean="0"/>
          </a:p>
          <a:p>
            <a:pPr marL="38100" indent="0">
              <a:spcBef>
                <a:spcPts val="0"/>
              </a:spcBef>
              <a:buNone/>
            </a:pPr>
            <a:r>
              <a:rPr lang="en-NZ" dirty="0" smtClean="0"/>
              <a:t>More powerful approach:</a:t>
            </a:r>
          </a:p>
          <a:p>
            <a:pPr lvl="1"/>
            <a:r>
              <a:rPr lang="en-NZ" dirty="0"/>
              <a:t>Use the standard Java  Scanner class</a:t>
            </a:r>
          </a:p>
          <a:p>
            <a:pPr lvl="1"/>
            <a:r>
              <a:rPr lang="en-NZ" dirty="0" smtClean="0"/>
              <a:t>Define a delimiter that  separates all the tokens</a:t>
            </a:r>
          </a:p>
          <a:p>
            <a:pPr lvl="2"/>
            <a:r>
              <a:rPr lang="en-NZ" dirty="0" smtClean="0"/>
              <a:t>delimiter is a Java regular expression</a:t>
            </a:r>
          </a:p>
          <a:p>
            <a:pPr lvl="2"/>
            <a:r>
              <a:rPr lang="en-NZ" dirty="0" smtClean="0"/>
              <a:t>text matching the delimiter will not be returned in tokens</a:t>
            </a:r>
          </a:p>
          <a:p>
            <a:pPr lvl="2"/>
            <a:r>
              <a:rPr lang="en-NZ" dirty="0" err="1" smtClean="0"/>
              <a:t>eg</a:t>
            </a:r>
            <a:r>
              <a:rPr lang="en-NZ" dirty="0" smtClean="0"/>
              <a:t>     </a:t>
            </a:r>
          </a:p>
          <a:p>
            <a:pPr marL="1227138" lvl="3" indent="0">
              <a:buNone/>
            </a:pPr>
            <a:r>
              <a:rPr lang="en-NZ" dirty="0" err="1" smtClean="0"/>
              <a:t>scan.useDelimiter</a:t>
            </a:r>
            <a:r>
              <a:rPr lang="en-NZ" dirty="0"/>
              <a:t>("\\s*(?=&lt;)|(?&lt;=&gt;)\\s</a:t>
            </a:r>
            <a:r>
              <a:rPr lang="en-NZ" dirty="0" smtClean="0"/>
              <a:t>*");</a:t>
            </a:r>
          </a:p>
          <a:p>
            <a:pPr marL="819150" lvl="2" indent="0">
              <a:buNone/>
            </a:pPr>
            <a:r>
              <a:rPr lang="en-NZ" dirty="0"/>
              <a:t> </a:t>
            </a:r>
            <a:r>
              <a:rPr lang="en-NZ" dirty="0" smtClean="0"/>
              <a:t>  would separate the tokens for the html grammar:</a:t>
            </a:r>
            <a:endParaRPr lang="en-NZ" dirty="0"/>
          </a:p>
          <a:p>
            <a:pPr marL="381000" indent="-342900">
              <a:spcBef>
                <a:spcPts val="0"/>
              </a:spcBef>
              <a:buFont typeface="Arial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16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Delimiter: </a:t>
            </a:r>
            <a:r>
              <a:rPr lang="en-NZ" dirty="0" smtClean="0"/>
              <a:t> "\\</a:t>
            </a:r>
            <a:r>
              <a:rPr lang="en-NZ" dirty="0"/>
              <a:t>s*(?=&lt;)|(?&lt;=&gt;)\\s</a:t>
            </a:r>
            <a:r>
              <a:rPr lang="en-NZ" dirty="0" smtClean="0"/>
              <a:t>*"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AU" sz="2200" dirty="0" smtClean="0">
                <a:cs typeface="Consolas" pitchFamily="49" charset="0"/>
              </a:rPr>
              <a:t>Given:</a:t>
            </a:r>
            <a:endParaRPr lang="en-NZ" sz="2200" dirty="0" smtClean="0">
              <a:cs typeface="Consolas" pitchFamily="49" charset="0"/>
            </a:endParaRP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</a:t>
            </a:r>
            <a:r>
              <a:rPr lang="en-NZ" sz="1800" dirty="0">
                <a:cs typeface="Consolas" pitchFamily="49" charset="0"/>
              </a:rPr>
              <a:t>html&gt;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&lt;head&gt;&lt;title&gt; Something &lt;/title&gt;&lt;/head&gt;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&lt;body&gt;&lt;h1&gt; My Header &lt;/h1&gt;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</a:t>
            </a:r>
            <a:r>
              <a:rPr lang="en-NZ" sz="1800" dirty="0" err="1">
                <a:cs typeface="Consolas" pitchFamily="49" charset="0"/>
              </a:rPr>
              <a:t>ul</a:t>
            </a:r>
            <a:r>
              <a:rPr lang="en-NZ" sz="1800" dirty="0">
                <a:cs typeface="Consolas" pitchFamily="49" charset="0"/>
              </a:rPr>
              <a:t>&gt;&lt;li&gt; Item 1 &lt;/li&gt;&lt;li&gt; Item 42 &lt;/li&gt;&lt;/</a:t>
            </a:r>
            <a:r>
              <a:rPr lang="en-NZ" sz="1800" dirty="0" err="1">
                <a:cs typeface="Consolas" pitchFamily="49" charset="0"/>
              </a:rPr>
              <a:t>ul</a:t>
            </a:r>
            <a:r>
              <a:rPr lang="en-NZ" sz="1800" dirty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&lt;p&gt; Something really important &lt;/p&gt;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&lt;/body&gt;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&lt;/html&gt;</a:t>
            </a:r>
          </a:p>
          <a:p>
            <a:r>
              <a:rPr lang="en-NZ" dirty="0" smtClean="0"/>
              <a:t>scanner would generate the tokens: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&lt;html&gt;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&lt;head</a:t>
            </a:r>
            <a:r>
              <a:rPr lang="en-NZ" sz="1800" dirty="0" smtClean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</a:t>
            </a:r>
            <a:r>
              <a:rPr lang="en-NZ" sz="1800" dirty="0">
                <a:cs typeface="Consolas" pitchFamily="49" charset="0"/>
              </a:rPr>
              <a:t>title</a:t>
            </a:r>
            <a:r>
              <a:rPr lang="en-NZ" sz="1800" dirty="0" smtClean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Something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&lt;/</a:t>
            </a:r>
            <a:r>
              <a:rPr lang="en-NZ" sz="1800" dirty="0">
                <a:cs typeface="Consolas" pitchFamily="49" charset="0"/>
              </a:rPr>
              <a:t>title</a:t>
            </a:r>
            <a:r>
              <a:rPr lang="en-NZ" sz="1800" dirty="0" smtClean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&lt;/</a:t>
            </a:r>
            <a:r>
              <a:rPr lang="en-NZ" sz="1800" dirty="0">
                <a:cs typeface="Consolas" pitchFamily="49" charset="0"/>
              </a:rPr>
              <a:t>head&gt;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&lt;body</a:t>
            </a:r>
            <a:r>
              <a:rPr lang="en-NZ" sz="1800" dirty="0" smtClean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&lt;h1&gt;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My Header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&lt;/</a:t>
            </a:r>
            <a:r>
              <a:rPr lang="en-NZ" sz="1800" dirty="0">
                <a:cs typeface="Consolas" pitchFamily="49" charset="0"/>
              </a:rPr>
              <a:t>h1</a:t>
            </a:r>
            <a:r>
              <a:rPr lang="en-NZ" sz="1800" dirty="0" smtClean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</a:t>
            </a:r>
            <a:r>
              <a:rPr lang="en-NZ" sz="1800" dirty="0" err="1">
                <a:cs typeface="Consolas" pitchFamily="49" charset="0"/>
              </a:rPr>
              <a:t>ul</a:t>
            </a:r>
            <a:r>
              <a:rPr lang="en-NZ" sz="1800" dirty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endParaRPr lang="en-NZ" sz="1800" dirty="0">
              <a:cs typeface="Consolas" pitchFamily="49" charset="0"/>
            </a:endParaRPr>
          </a:p>
          <a:p>
            <a:endParaRPr lang="en-NZ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95115" y="3674635"/>
            <a:ext cx="371768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&lt;li&gt;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Item 1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&lt;/</a:t>
            </a:r>
            <a:r>
              <a:rPr lang="en-NZ" sz="1800" dirty="0">
                <a:cs typeface="Consolas" pitchFamily="49" charset="0"/>
              </a:rPr>
              <a:t>li&gt;&lt;</a:t>
            </a:r>
            <a:r>
              <a:rPr lang="en-NZ" sz="1800" dirty="0" smtClean="0">
                <a:cs typeface="Consolas" pitchFamily="49" charset="0"/>
              </a:rPr>
              <a:t>li&gt;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Item 42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&lt;/</a:t>
            </a:r>
            <a:r>
              <a:rPr lang="en-NZ" sz="1800" dirty="0">
                <a:cs typeface="Consolas" pitchFamily="49" charset="0"/>
              </a:rPr>
              <a:t>li</a:t>
            </a:r>
            <a:r>
              <a:rPr lang="en-NZ" sz="1800" dirty="0" smtClean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&lt;/</a:t>
            </a:r>
            <a:r>
              <a:rPr lang="en-NZ" sz="1800" dirty="0" err="1">
                <a:cs typeface="Consolas" pitchFamily="49" charset="0"/>
              </a:rPr>
              <a:t>ul</a:t>
            </a:r>
            <a:r>
              <a:rPr lang="en-NZ" sz="1800" dirty="0">
                <a:cs typeface="Consolas" pitchFamily="49" charset="0"/>
              </a:rPr>
              <a:t>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</a:t>
            </a:r>
            <a:r>
              <a:rPr lang="en-NZ" sz="1800" dirty="0" smtClean="0">
                <a:cs typeface="Consolas" pitchFamily="49" charset="0"/>
              </a:rPr>
              <a:t>p&gt;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Something </a:t>
            </a:r>
            <a:r>
              <a:rPr lang="en-NZ" sz="1800" dirty="0">
                <a:cs typeface="Consolas" pitchFamily="49" charset="0"/>
              </a:rPr>
              <a:t>really </a:t>
            </a:r>
            <a:r>
              <a:rPr lang="en-NZ" sz="1800" dirty="0" smtClean="0">
                <a:cs typeface="Consolas" pitchFamily="49" charset="0"/>
              </a:rPr>
              <a:t>important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 smtClean="0">
                <a:cs typeface="Consolas" pitchFamily="49" charset="0"/>
              </a:rPr>
              <a:t>&lt;/</a:t>
            </a:r>
            <a:r>
              <a:rPr lang="en-NZ" sz="1800" dirty="0">
                <a:cs typeface="Consolas" pitchFamily="49" charset="0"/>
              </a:rPr>
              <a:t>p&gt;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&lt;/body&gt;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sz="1800" dirty="0">
                <a:cs typeface="Consolas" pitchFamily="49" charset="0"/>
              </a:rPr>
              <a:t>&lt;/html&gt;</a:t>
            </a:r>
          </a:p>
          <a:p>
            <a:endParaRPr lang="en-NZ" dirty="0"/>
          </a:p>
        </p:txBody>
      </p:sp>
      <p:sp>
        <p:nvSpPr>
          <p:cNvPr id="7" name="Freeform 6"/>
          <p:cNvSpPr/>
          <p:nvPr/>
        </p:nvSpPr>
        <p:spPr bwMode="auto">
          <a:xfrm>
            <a:off x="1575412" y="3709936"/>
            <a:ext cx="1773716" cy="3075664"/>
          </a:xfrm>
          <a:custGeom>
            <a:avLst/>
            <a:gdLst>
              <a:gd name="connsiteX0" fmla="*/ 0 w 1801269"/>
              <a:gd name="connsiteY0" fmla="*/ 3165968 h 3330188"/>
              <a:gd name="connsiteX1" fmla="*/ 892366 w 1801269"/>
              <a:gd name="connsiteY1" fmla="*/ 3000715 h 3330188"/>
              <a:gd name="connsiteX2" fmla="*/ 1123721 w 1801269"/>
              <a:gd name="connsiteY2" fmla="*/ 202431 h 3330188"/>
              <a:gd name="connsiteX3" fmla="*/ 1773716 w 1801269"/>
              <a:gd name="connsiteY3" fmla="*/ 235482 h 3330188"/>
              <a:gd name="connsiteX4" fmla="*/ 1619480 w 1801269"/>
              <a:gd name="connsiteY4" fmla="*/ 367684 h 3330188"/>
              <a:gd name="connsiteX0" fmla="*/ 0 w 1773716"/>
              <a:gd name="connsiteY0" fmla="*/ 3165968 h 3330188"/>
              <a:gd name="connsiteX1" fmla="*/ 892366 w 1773716"/>
              <a:gd name="connsiteY1" fmla="*/ 3000715 h 3330188"/>
              <a:gd name="connsiteX2" fmla="*/ 1123721 w 1773716"/>
              <a:gd name="connsiteY2" fmla="*/ 202431 h 3330188"/>
              <a:gd name="connsiteX3" fmla="*/ 1773716 w 1773716"/>
              <a:gd name="connsiteY3" fmla="*/ 235482 h 3330188"/>
              <a:gd name="connsiteX0" fmla="*/ 0 w 1773716"/>
              <a:gd name="connsiteY0" fmla="*/ 2998133 h 3146139"/>
              <a:gd name="connsiteX1" fmla="*/ 892366 w 1773716"/>
              <a:gd name="connsiteY1" fmla="*/ 2832880 h 3146139"/>
              <a:gd name="connsiteX2" fmla="*/ 1134738 w 1773716"/>
              <a:gd name="connsiteY2" fmla="*/ 299001 h 3146139"/>
              <a:gd name="connsiteX3" fmla="*/ 1773716 w 1773716"/>
              <a:gd name="connsiteY3" fmla="*/ 67647 h 3146139"/>
              <a:gd name="connsiteX0" fmla="*/ 0 w 1773716"/>
              <a:gd name="connsiteY0" fmla="*/ 2988320 h 3075664"/>
              <a:gd name="connsiteX1" fmla="*/ 892366 w 1773716"/>
              <a:gd name="connsiteY1" fmla="*/ 2657814 h 3075664"/>
              <a:gd name="connsiteX2" fmla="*/ 1134738 w 1773716"/>
              <a:gd name="connsiteY2" fmla="*/ 289188 h 3075664"/>
              <a:gd name="connsiteX3" fmla="*/ 1773716 w 1773716"/>
              <a:gd name="connsiteY3" fmla="*/ 57834 h 307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716" h="3075664">
                <a:moveTo>
                  <a:pt x="0" y="2988320"/>
                </a:moveTo>
                <a:cubicBezTo>
                  <a:pt x="352539" y="3152655"/>
                  <a:pt x="703243" y="3107669"/>
                  <a:pt x="892366" y="2657814"/>
                </a:cubicBezTo>
                <a:cubicBezTo>
                  <a:pt x="1081489" y="2207959"/>
                  <a:pt x="987846" y="722518"/>
                  <a:pt x="1134738" y="289188"/>
                </a:cubicBezTo>
                <a:cubicBezTo>
                  <a:pt x="1281630" y="-144142"/>
                  <a:pt x="1691090" y="30292"/>
                  <a:pt x="1773716" y="5783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41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Lexical Analysis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65113" indent="-227013">
              <a:spcBef>
                <a:spcPts val="0"/>
              </a:spcBef>
              <a:buFont typeface="Arial" pitchFamily="34" charset="0"/>
              <a:buChar char="•"/>
            </a:pPr>
            <a:r>
              <a:rPr lang="en-AU" dirty="0" smtClean="0"/>
              <a:t>Defining delimiters can be very tricky.</a:t>
            </a:r>
          </a:p>
          <a:p>
            <a:pPr marL="628650" lvl="1" indent="-176213">
              <a:spcBef>
                <a:spcPts val="0"/>
              </a:spcBef>
              <a:buFont typeface="Arial" pitchFamily="34" charset="0"/>
              <a:buChar char="•"/>
            </a:pPr>
            <a:r>
              <a:rPr lang="en-AU" dirty="0" smtClean="0"/>
              <a:t>Some languages (such as lisp, html, xml) are designed to be easy.</a:t>
            </a:r>
          </a:p>
          <a:p>
            <a:pPr marL="381000" indent="-342900">
              <a:spcBef>
                <a:spcPts val="0"/>
              </a:spcBef>
              <a:buFont typeface="Arial" pitchFamily="34" charset="0"/>
              <a:buChar char="•"/>
            </a:pPr>
            <a:endParaRPr lang="en-AU" dirty="0"/>
          </a:p>
          <a:p>
            <a:pPr marL="265113" indent="-227013">
              <a:spcBef>
                <a:spcPts val="0"/>
              </a:spcBef>
              <a:buFont typeface="Arial" pitchFamily="34" charset="0"/>
              <a:buChar char="•"/>
            </a:pPr>
            <a:r>
              <a:rPr lang="en-AU" dirty="0" smtClean="0"/>
              <a:t>Better</a:t>
            </a:r>
            <a:r>
              <a:rPr lang="en-NZ" dirty="0" smtClean="0"/>
              <a:t> approach: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Define </a:t>
            </a:r>
            <a:r>
              <a:rPr lang="en-NZ" dirty="0" smtClean="0"/>
              <a:t>a pattern matching the </a:t>
            </a:r>
            <a:r>
              <a:rPr lang="en-NZ" i="1" dirty="0"/>
              <a:t>tokens</a:t>
            </a:r>
            <a:r>
              <a:rPr lang="en-NZ" dirty="0"/>
              <a:t>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(instead of a pattern matching the </a:t>
            </a:r>
            <a:r>
              <a:rPr lang="en-NZ" i="1" dirty="0" smtClean="0"/>
              <a:t>separators</a:t>
            </a:r>
            <a:r>
              <a:rPr lang="en-NZ" dirty="0" smtClean="0"/>
              <a:t>  between tokens)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Make a method that will search for and return the next token, </a:t>
            </a:r>
            <a:br>
              <a:rPr lang="en-AU" dirty="0" smtClean="0"/>
            </a:br>
            <a:r>
              <a:rPr lang="en-AU" dirty="0" smtClean="0"/>
              <a:t>based on the token pattern.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The pattern is typically made from combination of patterns for each kind of token. 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Patterns are generally regular expressions. 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AU" sz="2400" dirty="0" smtClean="0"/>
              <a:t>⇒</a:t>
            </a:r>
            <a:r>
              <a:rPr lang="en-AU" dirty="0" smtClean="0"/>
              <a:t> use a finite state automata to match / recognise them.</a:t>
            </a:r>
          </a:p>
          <a:p>
            <a:pPr marL="819150" lvl="2" indent="0">
              <a:spcBef>
                <a:spcPts val="0"/>
              </a:spcBef>
              <a:buNone/>
            </a:pPr>
            <a:endParaRPr lang="en-AU" dirty="0" smtClean="0"/>
          </a:p>
          <a:p>
            <a:pPr marL="265113" indent="-227013">
              <a:spcBef>
                <a:spcPts val="0"/>
              </a:spcBef>
              <a:buFont typeface="Arial" pitchFamily="34" charset="0"/>
              <a:buChar char="•"/>
            </a:pPr>
            <a:r>
              <a:rPr lang="en-AU" dirty="0"/>
              <a:t>There are tools to make this easier:</a:t>
            </a:r>
          </a:p>
          <a:p>
            <a:pPr lvl="1"/>
            <a:r>
              <a:rPr lang="en-NZ" dirty="0" err="1"/>
              <a:t>eg</a:t>
            </a:r>
            <a:r>
              <a:rPr lang="en-NZ" dirty="0"/>
              <a:t> LEX, JFLEX, ANTLR, …</a:t>
            </a:r>
          </a:p>
          <a:p>
            <a:pPr lvl="1"/>
            <a:r>
              <a:rPr lang="en-NZ" dirty="0"/>
              <a:t>see http://en.wikipedia.org/wiki/Lexical_analysis </a:t>
            </a:r>
            <a:endParaRPr lang="en-AU" dirty="0"/>
          </a:p>
          <a:p>
            <a:pPr marL="265113" indent="-227013">
              <a:spcBef>
                <a:spcPts val="0"/>
              </a:spcBef>
              <a:buFont typeface="Arial" pitchFamily="34" charset="0"/>
              <a:buChar char="•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8493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5113" indent="-227013">
              <a:spcBef>
                <a:spcPts val="0"/>
              </a:spcBef>
              <a:buFont typeface="Arial" pitchFamily="34" charset="0"/>
              <a:buChar char="•"/>
            </a:pPr>
            <a:r>
              <a:rPr lang="en-AU" dirty="0" smtClean="0"/>
              <a:t>Desirable to return the type of the token, </a:t>
            </a:r>
            <a:br>
              <a:rPr lang="en-AU" dirty="0" smtClean="0"/>
            </a:br>
            <a:r>
              <a:rPr lang="en-AU" dirty="0" smtClean="0"/>
              <a:t>in addition to the text of the token:</a:t>
            </a:r>
          </a:p>
          <a:p>
            <a:pPr marL="638176" lvl="1" indent="-227013">
              <a:spcBef>
                <a:spcPts val="0"/>
              </a:spcBef>
              <a:buFont typeface="Arial" pitchFamily="34" charset="0"/>
              <a:buChar char="•"/>
            </a:pPr>
            <a:r>
              <a:rPr lang="en-AU" dirty="0" smtClean="0"/>
              <a:t>If the lexical analyser is made up of patterns for each type of token,</a:t>
            </a:r>
            <a:br>
              <a:rPr lang="en-AU" dirty="0" smtClean="0"/>
            </a:br>
            <a:r>
              <a:rPr lang="en-AU" dirty="0" smtClean="0"/>
              <a:t>it can tell which type a token was from:</a:t>
            </a:r>
          </a:p>
          <a:p>
            <a:pPr marL="411163" lvl="1" indent="0">
              <a:spcBef>
                <a:spcPts val="0"/>
              </a:spcBef>
              <a:buNone/>
            </a:pPr>
            <a:r>
              <a:rPr lang="en-AU" dirty="0" err="1" smtClean="0"/>
              <a:t>eg</a:t>
            </a:r>
            <a:r>
              <a:rPr lang="en-AU" dirty="0" smtClean="0"/>
              <a:t>: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 smtClean="0"/>
              <a:t>size = (width + 1) * length;</a:t>
            </a:r>
            <a:endParaRPr lang="en-AU" dirty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 smtClean="0"/>
              <a:t>    ⇒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 smtClean="0">
                <a:latin typeface="Arial Unicode MS"/>
                <a:ea typeface="Arial Unicode MS"/>
                <a:cs typeface="Arial Unicode MS"/>
              </a:rPr>
              <a:t>〈 </a:t>
            </a:r>
            <a:r>
              <a:rPr lang="en-AU" dirty="0" smtClean="0"/>
              <a:t>Name: “size”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/>
              <a:t>〈 </a:t>
            </a:r>
            <a:r>
              <a:rPr lang="en-AU" dirty="0" smtClean="0"/>
              <a:t>Equals: “=”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/>
              <a:t>〈 </a:t>
            </a:r>
            <a:r>
              <a:rPr lang="en-AU" dirty="0" err="1" smtClean="0"/>
              <a:t>OpenParen</a:t>
            </a:r>
            <a:r>
              <a:rPr lang="en-AU" dirty="0" smtClean="0"/>
              <a:t>: “(”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/>
              <a:t>〈 </a:t>
            </a:r>
            <a:r>
              <a:rPr lang="en-AU" dirty="0" smtClean="0"/>
              <a:t>Name: “width”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/>
              <a:t>〈 </a:t>
            </a:r>
            <a:r>
              <a:rPr lang="en-AU" dirty="0" smtClean="0"/>
              <a:t>Operator: “+”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/>
              <a:t>〈 </a:t>
            </a:r>
            <a:r>
              <a:rPr lang="en-AU" dirty="0" smtClean="0"/>
              <a:t>Number: “1”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/>
              <a:t>〈 </a:t>
            </a:r>
            <a:r>
              <a:rPr lang="en-AU" dirty="0" err="1" smtClean="0"/>
              <a:t>CloseParen</a:t>
            </a:r>
            <a:r>
              <a:rPr lang="en-AU" dirty="0" smtClean="0"/>
              <a:t>: “)”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/>
              <a:t>〈 </a:t>
            </a:r>
            <a:r>
              <a:rPr lang="en-AU" dirty="0" smtClean="0"/>
              <a:t>Operator: “*”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r>
              <a:rPr lang="en-AU" dirty="0"/>
              <a:t>〈 </a:t>
            </a:r>
            <a:r>
              <a:rPr lang="en-AU" dirty="0" smtClean="0"/>
              <a:t>Name: “length”</a:t>
            </a:r>
            <a:r>
              <a:rPr lang="en-AU" dirty="0"/>
              <a:t> 〉</a:t>
            </a:r>
            <a:endParaRPr lang="en-AU" dirty="0" smtClean="0"/>
          </a:p>
          <a:p>
            <a:pPr marL="819150" lvl="2" indent="0">
              <a:spcBef>
                <a:spcPts val="0"/>
              </a:spcBef>
              <a:buNone/>
            </a:pPr>
            <a:endParaRPr lang="en-AU" dirty="0" smtClean="0"/>
          </a:p>
          <a:p>
            <a:pPr marL="265113" indent="-227013">
              <a:spcBef>
                <a:spcPts val="0"/>
              </a:spcBef>
              <a:buFont typeface="Arial" pitchFamily="34" charset="0"/>
              <a:buChar char="•"/>
            </a:pPr>
            <a:endParaRPr lang="en-AU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92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Parsing text?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Consider this example grammar: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::=	 </a:t>
            </a:r>
            <a:r>
              <a:rPr lang="en-NZ" sz="2000" dirty="0" err="1" smtClean="0">
                <a:cs typeface="Consolas" pitchFamily="49" charset="0"/>
              </a:rPr>
              <a:t>Num</a:t>
            </a:r>
            <a:r>
              <a:rPr lang="en-NZ" sz="2000" i="1" dirty="0" smtClean="0">
                <a:cs typeface="Consolas" pitchFamily="49" charset="0"/>
              </a:rPr>
              <a:t>  </a:t>
            </a:r>
            <a:r>
              <a:rPr lang="en-NZ" sz="2000" dirty="0" smtClean="0">
                <a:cs typeface="Consolas" pitchFamily="49" charset="0"/>
              </a:rPr>
              <a:t> | </a:t>
            </a:r>
            <a:r>
              <a:rPr lang="en-NZ" sz="2000" dirty="0">
                <a:cs typeface="Consolas" pitchFamily="49" charset="0"/>
              </a:rPr>
              <a:t>A</a:t>
            </a:r>
            <a:r>
              <a:rPr lang="en-NZ" sz="2000" dirty="0" smtClean="0">
                <a:cs typeface="Consolas" pitchFamily="49" charset="0"/>
              </a:rPr>
              <a:t>dd  |  Sub  | </a:t>
            </a:r>
            <a:r>
              <a:rPr lang="en-NZ" sz="2000" dirty="0" err="1">
                <a:cs typeface="Consolas" pitchFamily="49" charset="0"/>
              </a:rPr>
              <a:t>M</a:t>
            </a:r>
            <a:r>
              <a:rPr lang="en-NZ" sz="2000" dirty="0" err="1" smtClean="0">
                <a:cs typeface="Consolas" pitchFamily="49" charset="0"/>
              </a:rPr>
              <a:t>ul</a:t>
            </a:r>
            <a:r>
              <a:rPr lang="en-NZ" sz="2000" dirty="0" smtClean="0">
                <a:cs typeface="Consolas" pitchFamily="49" charset="0"/>
              </a:rPr>
              <a:t>  |  </a:t>
            </a:r>
            <a:r>
              <a:rPr lang="en-NZ" sz="2000" dirty="0" err="1" smtClean="0">
                <a:cs typeface="Consolas" pitchFamily="49" charset="0"/>
              </a:rPr>
              <a:t>Div</a:t>
            </a:r>
            <a:endParaRPr lang="en-NZ" sz="2000" dirty="0" smtClean="0">
              <a:cs typeface="Consolas" pitchFamily="49" charset="0"/>
            </a:endParaRP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 smtClean="0">
                <a:cs typeface="Consolas" pitchFamily="49" charset="0"/>
              </a:rPr>
              <a:t>	Add  ::=	 “add”  “(”  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 “,”  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 “)” 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>
                <a:cs typeface="Consolas" pitchFamily="49" charset="0"/>
              </a:rPr>
              <a:t>	</a:t>
            </a:r>
            <a:r>
              <a:rPr lang="en-NZ" sz="2000" dirty="0" smtClean="0">
                <a:cs typeface="Consolas" pitchFamily="49" charset="0"/>
              </a:rPr>
              <a:t>Sub  ::=  “sub”  “(“  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 “,”  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 “)” 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 smtClean="0">
                <a:cs typeface="Consolas" pitchFamily="49" charset="0"/>
              </a:rPr>
              <a:t>	</a:t>
            </a:r>
            <a:r>
              <a:rPr lang="en-NZ" sz="2000" dirty="0" err="1" smtClean="0">
                <a:cs typeface="Consolas" pitchFamily="49" charset="0"/>
              </a:rPr>
              <a:t>Mul</a:t>
            </a:r>
            <a:r>
              <a:rPr lang="en-NZ" sz="2000" dirty="0" smtClean="0">
                <a:cs typeface="Consolas" pitchFamily="49" charset="0"/>
              </a:rPr>
              <a:t>   ::=  “</a:t>
            </a:r>
            <a:r>
              <a:rPr lang="en-NZ" sz="2000" dirty="0" err="1" smtClean="0">
                <a:cs typeface="Consolas" pitchFamily="49" charset="0"/>
              </a:rPr>
              <a:t>mul</a:t>
            </a:r>
            <a:r>
              <a:rPr lang="en-NZ" sz="2000" dirty="0" smtClean="0">
                <a:cs typeface="Consolas" pitchFamily="49" charset="0"/>
              </a:rPr>
              <a:t>”  “(”  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 </a:t>
            </a:r>
            <a:r>
              <a:rPr lang="en-NZ" sz="2000" dirty="0">
                <a:cs typeface="Consolas" pitchFamily="49" charset="0"/>
              </a:rPr>
              <a:t>“,”  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 </a:t>
            </a:r>
            <a:r>
              <a:rPr lang="en-NZ" sz="2000" dirty="0">
                <a:cs typeface="Consolas" pitchFamily="49" charset="0"/>
              </a:rPr>
              <a:t>“)” 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 smtClean="0">
                <a:cs typeface="Consolas" pitchFamily="49" charset="0"/>
              </a:rPr>
              <a:t>	</a:t>
            </a:r>
            <a:r>
              <a:rPr lang="en-NZ" sz="2000" dirty="0" err="1" smtClean="0">
                <a:cs typeface="Consolas" pitchFamily="49" charset="0"/>
              </a:rPr>
              <a:t>Div</a:t>
            </a:r>
            <a:r>
              <a:rPr lang="en-NZ" sz="2000" dirty="0" smtClean="0">
                <a:cs typeface="Consolas" pitchFamily="49" charset="0"/>
              </a:rPr>
              <a:t>    ::=  “div”  “(“  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 </a:t>
            </a:r>
            <a:r>
              <a:rPr lang="en-NZ" sz="2000" dirty="0">
                <a:cs typeface="Consolas" pitchFamily="49" charset="0"/>
              </a:rPr>
              <a:t>“,”  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 </a:t>
            </a:r>
            <a:r>
              <a:rPr lang="en-NZ" sz="2000" dirty="0">
                <a:cs typeface="Consolas" pitchFamily="49" charset="0"/>
              </a:rPr>
              <a:t>“)”  </a:t>
            </a:r>
            <a:br>
              <a:rPr lang="en-NZ" sz="2000" dirty="0">
                <a:cs typeface="Consolas" pitchFamily="49" charset="0"/>
              </a:rPr>
            </a:br>
            <a:r>
              <a:rPr lang="en-NZ" sz="2000" dirty="0">
                <a:cs typeface="Consolas" pitchFamily="49" charset="0"/>
              </a:rPr>
              <a:t>	</a:t>
            </a:r>
            <a:r>
              <a:rPr lang="en-NZ" sz="2000" dirty="0" err="1" smtClean="0">
                <a:cs typeface="Consolas" pitchFamily="49" charset="0"/>
              </a:rPr>
              <a:t>Num</a:t>
            </a:r>
            <a:r>
              <a:rPr lang="en-NZ" sz="2000" dirty="0" smtClean="0">
                <a:cs typeface="Consolas" pitchFamily="49" charset="0"/>
              </a:rPr>
              <a:t>  ::=  an optional  sign followed by a sequence of digits: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>
                <a:cs typeface="Consolas" pitchFamily="49" charset="0"/>
              </a:rPr>
              <a:t>	</a:t>
            </a:r>
            <a:r>
              <a:rPr lang="en-NZ" sz="2000" dirty="0" smtClean="0">
                <a:cs typeface="Consolas" pitchFamily="49" charset="0"/>
              </a:rPr>
              <a:t>		[-+]?[0-9]+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Check the following texts:</a:t>
            </a:r>
            <a:endParaRPr lang="en-NZ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1800"/>
              </a:spcBef>
              <a:buNone/>
            </a:pPr>
            <a:r>
              <a:rPr lang="en-NZ" sz="2000" dirty="0" smtClean="0">
                <a:cs typeface="Consolas" pitchFamily="49" charset="0"/>
              </a:rPr>
              <a:t>add(div( 56 , 8), </a:t>
            </a:r>
            <a:r>
              <a:rPr lang="en-NZ" sz="2000" dirty="0" err="1" smtClean="0">
                <a:cs typeface="Consolas" pitchFamily="49" charset="0"/>
              </a:rPr>
              <a:t>mul</a:t>
            </a:r>
            <a:r>
              <a:rPr lang="en-NZ" sz="2000" dirty="0" smtClean="0">
                <a:cs typeface="Consolas" pitchFamily="49" charset="0"/>
              </a:rPr>
              <a:t>(sub(0, 10 ), </a:t>
            </a:r>
            <a:r>
              <a:rPr lang="en-NZ" sz="2000" dirty="0" err="1" smtClean="0">
                <a:cs typeface="Consolas" pitchFamily="49" charset="0"/>
              </a:rPr>
              <a:t>mul</a:t>
            </a:r>
            <a:r>
              <a:rPr lang="en-NZ" sz="2000" dirty="0" smtClean="0">
                <a:cs typeface="Consolas" pitchFamily="49" charset="0"/>
              </a:rPr>
              <a:t>  (-1, 3)))</a:t>
            </a:r>
            <a:endParaRPr lang="en-NZ" sz="2000" dirty="0">
              <a:cs typeface="Consolas" pitchFamily="49" charset="0"/>
            </a:endParaRPr>
          </a:p>
          <a:p>
            <a:pPr marL="400050" lvl="1" indent="0">
              <a:spcBef>
                <a:spcPts val="1800"/>
              </a:spcBef>
              <a:buNone/>
            </a:pPr>
            <a:r>
              <a:rPr lang="en-NZ" sz="2000" dirty="0" smtClean="0">
                <a:cs typeface="Consolas" pitchFamily="49" charset="0"/>
              </a:rPr>
              <a:t>div(div(86, 5), 67) 50</a:t>
            </a:r>
            <a:endParaRPr lang="en-NZ" sz="2000" dirty="0">
              <a:cs typeface="Consolas" pitchFamily="49" charset="0"/>
            </a:endParaRPr>
          </a:p>
          <a:p>
            <a:pPr marL="400050" lvl="1" indent="0">
              <a:spcBef>
                <a:spcPts val="1800"/>
              </a:spcBef>
              <a:buNone/>
            </a:pPr>
            <a:r>
              <a:rPr lang="en-NZ" sz="2000" dirty="0" smtClean="0">
                <a:cs typeface="Consolas" pitchFamily="49" charset="0"/>
              </a:rPr>
              <a:t>add(-5, sub(50, 50), 4)</a:t>
            </a:r>
          </a:p>
          <a:p>
            <a:pPr marL="400050" lvl="1" indent="0">
              <a:spcBef>
                <a:spcPts val="1800"/>
              </a:spcBef>
              <a:buNone/>
            </a:pPr>
            <a:r>
              <a:rPr lang="en-NZ" sz="2000" dirty="0" smtClean="0">
                <a:cs typeface="Consolas" pitchFamily="49" charset="0"/>
              </a:rPr>
              <a:t>div(100, 0)</a:t>
            </a:r>
            <a:endParaRPr lang="en-NZ" sz="20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</TotalTime>
  <Words>870</Words>
  <Application>Microsoft Office PowerPoint</Application>
  <PresentationFormat>On-screen Show (4:3)</PresentationFormat>
  <Paragraphs>207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ＭＳ Ｐゴシック</vt:lpstr>
      <vt:lpstr>Arial</vt:lpstr>
      <vt:lpstr>Calibri</vt:lpstr>
      <vt:lpstr>Consolas</vt:lpstr>
      <vt:lpstr>Wingdings</vt:lpstr>
      <vt:lpstr>Alex's Lectures</vt:lpstr>
      <vt:lpstr>COMP261 Parsing 2 of 4</vt:lpstr>
      <vt:lpstr>How do we write programs to do this?</vt:lpstr>
      <vt:lpstr>Using a Scanner for Lexical Analysis</vt:lpstr>
      <vt:lpstr>Parsing text</vt:lpstr>
      <vt:lpstr>Lexical Analysis</vt:lpstr>
      <vt:lpstr>Delimiter:  "\\s*(?=&lt;)|(?&lt;=&gt;)\\s*"</vt:lpstr>
      <vt:lpstr>Lexical Analysis</vt:lpstr>
      <vt:lpstr>Lexical analysis</vt:lpstr>
      <vt:lpstr>Parsing text?</vt:lpstr>
      <vt:lpstr>Idea: Write a Program to Mimic Rules!</vt:lpstr>
      <vt:lpstr>Top Down Recursive Descent Parser</vt:lpstr>
      <vt:lpstr>A parser for arithmetic expressions</vt:lpstr>
      <vt:lpstr>Using the Scanner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2015 Parsing Lectures</dc:title>
  <dc:creator>Alex Potanin</dc:creator>
  <cp:lastModifiedBy>Alex Potanin</cp:lastModifiedBy>
  <cp:revision>7</cp:revision>
  <cp:lastPrinted>2016-04-12T04:30:36Z</cp:lastPrinted>
  <dcterms:created xsi:type="dcterms:W3CDTF">2015-04-09T23:13:43Z</dcterms:created>
  <dcterms:modified xsi:type="dcterms:W3CDTF">2016-04-12T04:30:50Z</dcterms:modified>
</cp:coreProperties>
</file>