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</p:sldIdLst>
  <p:sldSz cx="9144000" cy="6858000" type="screen4x3"/>
  <p:notesSz cx="6858000" cy="91440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DB25-2565-4622-8A2E-E11BB8BEF404}" type="datetimeFigureOut">
              <a:rPr lang="en-AU" smtClean="0"/>
              <a:t>12/04/2016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572-B3AF-470E-9542-AE226FBF8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02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</a:t>
            </a:r>
            <a:r>
              <a:rPr lang="en-US" dirty="0" smtClean="0"/>
              <a:t>Parsing </a:t>
            </a:r>
            <a:r>
              <a:rPr lang="en-US" dirty="0" smtClean="0"/>
              <a:t>3 of 4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11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Need classes for nodes and leaves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Node { }	</a:t>
            </a:r>
          </a:p>
          <a:p>
            <a:pPr marL="0" indent="0">
              <a:spcBef>
                <a:spcPts val="18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>
                <a:latin typeface="Consolas" pitchFamily="49" charset="0"/>
                <a:cs typeface="Consolas" pitchFamily="49" charset="0"/>
              </a:rPr>
              <a:t>ExprNode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373063" lvl="1" indent="0">
              <a:spcBef>
                <a:spcPts val="3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final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child; </a:t>
            </a:r>
          </a:p>
          <a:p>
            <a:pPr marL="373063" lvl="1" indent="0">
              <a:spcBef>
                <a:spcPts val="3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ExprNode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){ child 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3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return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"["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 child +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"]"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NumNode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373063" lvl="1" indent="0">
              <a:spcBef>
                <a:spcPts val="3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final </a:t>
            </a:r>
            <a:r>
              <a:rPr lang="en-NZ" dirty="0" err="1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value; </a:t>
            </a:r>
            <a:endParaRPr lang="en-NZ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3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NumNode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v){ value = v; }</a:t>
            </a:r>
          </a:p>
          <a:p>
            <a:pPr marL="373063" lvl="1" indent="0">
              <a:spcBef>
                <a:spcPts val="3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value +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NZ" sz="20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TerminalNode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final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value; </a:t>
            </a:r>
            <a:endParaRPr lang="en-NZ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TerminalNode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v){ value = v; }</a:t>
            </a:r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value;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endParaRPr lang="en-NZ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Need classes for nodes and leaves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AddNode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final </a:t>
            </a:r>
            <a:r>
              <a:rPr lang="en-NZ" dirty="0" err="1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&lt;Node&gt;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children; </a:t>
            </a:r>
            <a:endParaRPr lang="en-NZ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AddNode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&lt;Node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chn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){ children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chn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"["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n :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children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){ result +=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n.toString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result + 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"]"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SubNode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0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... </a:t>
            </a:r>
            <a:endParaRPr lang="en-NZ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parser to produce parse tree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NZ" dirty="0" smtClean="0"/>
              <a:t>Make </a:t>
            </a:r>
            <a:r>
              <a:rPr lang="en-NZ" dirty="0"/>
              <a:t>the parser throw an exception if there </a:t>
            </a:r>
            <a:r>
              <a:rPr lang="en-NZ" dirty="0" smtClean="0"/>
              <a:t>is </a:t>
            </a:r>
            <a:r>
              <a:rPr lang="en-NZ" dirty="0"/>
              <a:t>an error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each method either returns a valid Node, or it throws an exception</a:t>
            </a:r>
            <a:r>
              <a:rPr lang="en-NZ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NZ" sz="2200" dirty="0" smtClean="0">
                <a:latin typeface="Consolas" pitchFamily="49" charset="0"/>
                <a:cs typeface="Consolas" pitchFamily="49" charset="0"/>
              </a:rPr>
              <a:t>fail </a:t>
            </a:r>
            <a:r>
              <a:rPr lang="en-NZ" dirty="0" smtClean="0"/>
              <a:t>method throws exception, constructing message  and context.</a:t>
            </a:r>
            <a:endParaRPr lang="en-NZ" sz="2200" dirty="0" smtClean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endParaRPr lang="en-NZ" sz="2200" dirty="0" smtClean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NZ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errorMsg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"Parse 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Error: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errorMsg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@... 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&lt;5 &amp;&amp;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 marL="1189038" lvl="3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6103938" algn="l"/>
              </a:tabLst>
            </a:pP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cs typeface="Consolas" pitchFamily="49" charset="0"/>
              </a:rPr>
              <a:t>⇒   Parse Error: no ','  @...  34 ) , </a:t>
            </a:r>
            <a:r>
              <a:rPr lang="en-NZ" dirty="0" err="1" smtClean="0">
                <a:cs typeface="Consolas" pitchFamily="49" charset="0"/>
              </a:rPr>
              <a:t>mul</a:t>
            </a:r>
            <a:r>
              <a:rPr lang="en-NZ" dirty="0" smtClean="0">
                <a:cs typeface="Consolas" pitchFamily="49" charset="0"/>
              </a:rPr>
              <a:t> (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83095" y="3258952"/>
            <a:ext cx="8208912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019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parser to produce parse tree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sz="2000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s) {</a:t>
            </a:r>
          </a:p>
          <a:p>
            <a:pPr marL="373063" lvl="1" indent="0">
              <a:buNone/>
              <a:tabLst>
                <a:tab pos="4305300" algn="l"/>
                <a:tab pos="5472113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()) 	{ fail(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"Empty </a:t>
            </a:r>
            <a:r>
              <a:rPr lang="en-NZ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,s); }</a:t>
            </a:r>
          </a:p>
          <a:p>
            <a:pPr marL="373063" lvl="1" indent="0">
              <a:buNone/>
              <a:tabLst>
                <a:tab pos="3943350" algn="l"/>
                <a:tab pos="5472113" algn="l"/>
              </a:tabLst>
            </a:pPr>
            <a:r>
              <a:rPr lang="en-NZ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child = null; </a:t>
            </a:r>
            <a:endParaRPr lang="en-NZ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4305300" algn="l"/>
                <a:tab pos="547211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"-?\\d+"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child 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parseNumNode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(s);}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300"/>
              </a:spcBef>
              <a:buNone/>
              <a:tabLst>
                <a:tab pos="4305300" algn="l"/>
                <a:tab pos="547211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"add"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	{ child 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parseAddNode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(s);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spcBef>
                <a:spcPts val="300"/>
              </a:spcBef>
              <a:buNone/>
              <a:tabLst>
                <a:tab pos="4305300" algn="l"/>
                <a:tab pos="5472113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"sub"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child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parseSubNode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}</a:t>
            </a:r>
          </a:p>
          <a:p>
            <a:pPr marL="373063" lvl="1" indent="0">
              <a:spcBef>
                <a:spcPts val="300"/>
              </a:spcBef>
              <a:buNone/>
              <a:tabLst>
                <a:tab pos="4305300" algn="l"/>
                <a:tab pos="5472113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child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parseMulNode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}</a:t>
            </a:r>
          </a:p>
          <a:p>
            <a:pPr marL="373063" lvl="1" indent="0">
              <a:spcBef>
                <a:spcPts val="300"/>
              </a:spcBef>
              <a:buNone/>
              <a:tabLst>
                <a:tab pos="4305300" algn="l"/>
                <a:tab pos="5472113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"div"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child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parseDivNode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}</a:t>
            </a:r>
          </a:p>
          <a:p>
            <a:pPr marL="373063" lvl="1" indent="0">
              <a:spcBef>
                <a:spcPts val="200"/>
              </a:spcBef>
              <a:buNone/>
              <a:tabLst>
                <a:tab pos="5472113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fail(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"not an expression"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s);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spcBef>
                <a:spcPts val="200"/>
              </a:spcBef>
              <a:buNone/>
              <a:tabLst>
                <a:tab pos="5472113" algn="l"/>
              </a:tabLst>
            </a:pPr>
            <a:r>
              <a:rPr lang="en-US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ExprNode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(child);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  <a:tabLst>
                <a:tab pos="5472113" algn="l"/>
              </a:tabLst>
            </a:pPr>
            <a:r>
              <a:rPr lang="en-NZ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parseNumNode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sz="2000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s) {</a:t>
            </a:r>
          </a:p>
          <a:p>
            <a:pPr marL="373063" lvl="1" indent="0">
              <a:spcBef>
                <a:spcPts val="200"/>
              </a:spcBef>
              <a:buNone/>
              <a:tabLst>
                <a:tab pos="4305300" algn="l"/>
                <a:tab pos="610393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s.hasNextInt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()) 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fail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"not an integer"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 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); }</a:t>
            </a:r>
          </a:p>
          <a:p>
            <a:pPr marL="373063" lvl="1" indent="0">
              <a:spcBef>
                <a:spcPts val="200"/>
              </a:spcBef>
              <a:buNone/>
              <a:tabLst>
                <a:tab pos="4305300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NumNode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s.nextInt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  <a:tabLst>
                <a:tab pos="5472113" algn="l"/>
              </a:tabLst>
            </a:pPr>
            <a:endParaRPr lang="en-NZ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parser to produce parse tree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parseAddNode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sz="2000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s) {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5472113" algn="l"/>
              </a:tabLst>
            </a:pPr>
            <a:r>
              <a:rPr lang="en-NZ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NZ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&lt;Node</a:t>
            </a:r>
            <a:r>
              <a:rPr lang="en-NZ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children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&lt;Node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73063" lvl="1" indent="0">
              <a:spcBef>
                <a:spcPts val="1200"/>
              </a:spcBef>
              <a:buNone/>
              <a:tabLst>
                <a:tab pos="511492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"add"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fail(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"no ‘add’"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s);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spcBef>
                <a:spcPts val="200"/>
              </a:spcBef>
              <a:buNone/>
              <a:tabLst>
                <a:tab pos="5114925" algn="l"/>
              </a:tabLst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children.add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TerminalNode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s.next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()));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200"/>
              </a:spcBef>
              <a:buNone/>
              <a:tabLst>
                <a:tab pos="51149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"("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fail(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"no ‘(’"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s); }</a:t>
            </a:r>
          </a:p>
          <a:p>
            <a:pPr marL="373063" lvl="1" indent="0">
              <a:spcBef>
                <a:spcPts val="200"/>
              </a:spcBef>
              <a:buNone/>
              <a:tabLst>
                <a:tab pos="5114925" algn="l"/>
              </a:tabLst>
            </a:pPr>
            <a:r>
              <a:rPr lang="en-NZ" dirty="0" err="1">
                <a:latin typeface="Consolas" pitchFamily="49" charset="0"/>
                <a:cs typeface="Consolas" pitchFamily="49" charset="0"/>
              </a:rPr>
              <a:t>children.add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TerminalNode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200"/>
              </a:spcBef>
              <a:buNone/>
              <a:tabLst>
                <a:tab pos="5114925" algn="l"/>
              </a:tabLst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children.add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(s));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200"/>
              </a:spcBef>
              <a:buNone/>
              <a:tabLst>
                <a:tab pos="51149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fail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("no ‘,’"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s); }</a:t>
            </a:r>
          </a:p>
          <a:p>
            <a:pPr marL="373063" lvl="1" indent="0">
              <a:spcBef>
                <a:spcPts val="200"/>
              </a:spcBef>
              <a:buNone/>
              <a:tabLst>
                <a:tab pos="5114925" algn="l"/>
              </a:tabLst>
            </a:pPr>
            <a:r>
              <a:rPr lang="en-NZ" dirty="0" err="1">
                <a:latin typeface="Consolas" pitchFamily="49" charset="0"/>
                <a:cs typeface="Consolas" pitchFamily="49" charset="0"/>
              </a:rPr>
              <a:t>children.add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TerminalNode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200"/>
              </a:spcBef>
              <a:buNone/>
              <a:tabLst>
                <a:tab pos="5114925" algn="l"/>
              </a:tabLst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children.add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(s));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200"/>
              </a:spcBef>
              <a:buNone/>
              <a:tabLst>
                <a:tab pos="5114925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fail(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"no ‘)’"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); 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200"/>
              </a:spcBef>
              <a:buNone/>
              <a:tabLst>
                <a:tab pos="5472113" algn="l"/>
              </a:tabLst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children.add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TerminalNode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200"/>
              </a:spcBef>
              <a:buNone/>
              <a:tabLst>
                <a:tab pos="64531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ExprNode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(children);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6103938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 smtClean="0"/>
              <a:t>What about abstract syntax trees?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Do we need all the stuff in the concrete parse tree?</a:t>
            </a:r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>
              <a:spcBef>
                <a:spcPts val="1800"/>
              </a:spcBef>
            </a:pPr>
            <a:endParaRPr lang="en-NZ" sz="2400" dirty="0" smtClean="0"/>
          </a:p>
          <a:p>
            <a:pPr>
              <a:spcBef>
                <a:spcPts val="0"/>
              </a:spcBef>
            </a:pPr>
            <a:r>
              <a:rPr lang="en-NZ" sz="2400" dirty="0" smtClean="0"/>
              <a:t>An abstract syntax tree: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Don't need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literal strings from rules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NZ" sz="2000" dirty="0" smtClean="0"/>
              <a:t>useless nodes </a:t>
            </a:r>
          </a:p>
          <a:p>
            <a:pPr lvl="2">
              <a:spcBef>
                <a:spcPts val="0"/>
              </a:spcBef>
            </a:pPr>
            <a:r>
              <a:rPr lang="en-NZ" sz="2000" dirty="0" err="1" smtClean="0"/>
              <a:t>Expr</a:t>
            </a:r>
            <a:endParaRPr lang="en-NZ" sz="2000" dirty="0" smtClean="0"/>
          </a:p>
          <a:p>
            <a:pPr lvl="2">
              <a:spcBef>
                <a:spcPts val="0"/>
              </a:spcBef>
            </a:pPr>
            <a:r>
              <a:rPr lang="en-NZ" sz="2000" dirty="0" smtClean="0"/>
              <a:t>tokens under </a:t>
            </a:r>
            <a:r>
              <a:rPr lang="en-NZ" sz="2000" dirty="0" err="1" smtClean="0"/>
              <a:t>Num</a:t>
            </a:r>
            <a:endParaRPr lang="en-NZ" sz="2000" dirty="0" smtClean="0"/>
          </a:p>
          <a:p>
            <a:pPr lvl="1">
              <a:spcBef>
                <a:spcPts val="0"/>
              </a:spcBef>
            </a:pPr>
            <a:endParaRPr lang="en-NZ" sz="2000" dirty="0" smtClean="0"/>
          </a:p>
          <a:p>
            <a:pPr lvl="2">
              <a:spcBef>
                <a:spcPts val="0"/>
              </a:spcBef>
            </a:pPr>
            <a:endParaRPr lang="en-NZ" sz="2000" dirty="0" smtClean="0"/>
          </a:p>
        </p:txBody>
      </p:sp>
      <p:sp>
        <p:nvSpPr>
          <p:cNvPr id="33" name="Oval 32"/>
          <p:cNvSpPr/>
          <p:nvPr/>
        </p:nvSpPr>
        <p:spPr bwMode="auto">
          <a:xfrm>
            <a:off x="6084168" y="4581128"/>
            <a:ext cx="980508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Add  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1" name="Straight Arrow Connector 40"/>
          <p:cNvCxnSpPr>
            <a:stCxn id="33" idx="3"/>
            <a:endCxn id="101" idx="0"/>
          </p:cNvCxnSpPr>
          <p:nvPr/>
        </p:nvCxnSpPr>
        <p:spPr bwMode="auto">
          <a:xfrm flipH="1">
            <a:off x="5178450" y="5011367"/>
            <a:ext cx="1049310" cy="36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33" idx="5"/>
            <a:endCxn id="54" idx="1"/>
          </p:cNvCxnSpPr>
          <p:nvPr/>
        </p:nvCxnSpPr>
        <p:spPr bwMode="auto">
          <a:xfrm>
            <a:off x="6921084" y="5011367"/>
            <a:ext cx="1196963" cy="4475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7997530" y="5373216"/>
            <a:ext cx="822942" cy="585238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45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3923928" y="6093296"/>
            <a:ext cx="711489" cy="504056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65" name="Straight Arrow Connector 64"/>
          <p:cNvCxnSpPr>
            <a:stCxn id="101" idx="3"/>
            <a:endCxn id="64" idx="7"/>
          </p:cNvCxnSpPr>
          <p:nvPr/>
        </p:nvCxnSpPr>
        <p:spPr bwMode="auto">
          <a:xfrm flipH="1">
            <a:off x="4531222" y="5803455"/>
            <a:ext cx="300566" cy="3636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Oval 71"/>
          <p:cNvSpPr/>
          <p:nvPr/>
        </p:nvSpPr>
        <p:spPr bwMode="auto">
          <a:xfrm>
            <a:off x="5721483" y="6093296"/>
            <a:ext cx="650717" cy="504056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-5</a:t>
            </a:r>
          </a:p>
        </p:txBody>
      </p:sp>
      <p:cxnSp>
        <p:nvCxnSpPr>
          <p:cNvPr id="73" name="Straight Arrow Connector 72"/>
          <p:cNvCxnSpPr>
            <a:stCxn id="101" idx="5"/>
            <a:endCxn id="72" idx="1"/>
          </p:cNvCxnSpPr>
          <p:nvPr/>
        </p:nvCxnSpPr>
        <p:spPr bwMode="auto">
          <a:xfrm>
            <a:off x="5525112" y="5803455"/>
            <a:ext cx="291666" cy="3636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Oval 100"/>
          <p:cNvSpPr/>
          <p:nvPr/>
        </p:nvSpPr>
        <p:spPr bwMode="auto">
          <a:xfrm>
            <a:off x="4688196" y="5373216"/>
            <a:ext cx="980508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Sub  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23501" y="1406102"/>
            <a:ext cx="6270991" cy="2844316"/>
            <a:chOff x="467544" y="980728"/>
            <a:chExt cx="8136904" cy="5832648"/>
          </a:xfrm>
        </p:grpSpPr>
        <p:sp>
          <p:nvSpPr>
            <p:cNvPr id="40" name="Oval 39"/>
            <p:cNvSpPr/>
            <p:nvPr/>
          </p:nvSpPr>
          <p:spPr bwMode="auto">
            <a:xfrm>
              <a:off x="4427984" y="1772816"/>
              <a:ext cx="829393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Add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67544" y="2810037"/>
              <a:ext cx="970264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add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>
              <a:stCxn id="40" idx="2"/>
              <a:endCxn id="42" idx="7"/>
            </p:cNvCxnSpPr>
            <p:nvPr/>
          </p:nvCxnSpPr>
          <p:spPr bwMode="auto">
            <a:xfrm flipH="1">
              <a:off x="1295716" y="2024844"/>
              <a:ext cx="3132268" cy="8590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5"/>
            <p:cNvSpPr/>
            <p:nvPr/>
          </p:nvSpPr>
          <p:spPr bwMode="auto">
            <a:xfrm>
              <a:off x="3491880" y="2810037"/>
              <a:ext cx="864096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Expr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47" name="Straight Arrow Connector 46"/>
            <p:cNvCxnSpPr>
              <a:stCxn id="40" idx="3"/>
              <a:endCxn id="46" idx="7"/>
            </p:cNvCxnSpPr>
            <p:nvPr/>
          </p:nvCxnSpPr>
          <p:spPr bwMode="auto">
            <a:xfrm flipH="1">
              <a:off x="4229432" y="2203055"/>
              <a:ext cx="320014" cy="6807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Oval 47"/>
            <p:cNvSpPr/>
            <p:nvPr/>
          </p:nvSpPr>
          <p:spPr bwMode="auto">
            <a:xfrm>
              <a:off x="5057336" y="2810037"/>
              <a:ext cx="450768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,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cxnSp>
          <p:nvCxnSpPr>
            <p:cNvPr id="50" name="Straight Arrow Connector 49"/>
            <p:cNvCxnSpPr>
              <a:stCxn id="40" idx="4"/>
              <a:endCxn id="48" idx="0"/>
            </p:cNvCxnSpPr>
            <p:nvPr/>
          </p:nvCxnSpPr>
          <p:spPr bwMode="auto">
            <a:xfrm>
              <a:off x="4842681" y="2276872"/>
              <a:ext cx="440039" cy="5331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/>
            <p:nvPr/>
          </p:nvSpPr>
          <p:spPr bwMode="auto">
            <a:xfrm>
              <a:off x="6588224" y="2810037"/>
              <a:ext cx="864096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Expr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52" name="Straight Arrow Connector 51"/>
            <p:cNvCxnSpPr>
              <a:stCxn id="40" idx="5"/>
              <a:endCxn id="51" idx="1"/>
            </p:cNvCxnSpPr>
            <p:nvPr/>
          </p:nvCxnSpPr>
          <p:spPr bwMode="auto">
            <a:xfrm>
              <a:off x="5135915" y="2203055"/>
              <a:ext cx="1578853" cy="6807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4"/>
            <p:cNvSpPr/>
            <p:nvPr/>
          </p:nvSpPr>
          <p:spPr bwMode="auto">
            <a:xfrm>
              <a:off x="8153680" y="2810037"/>
              <a:ext cx="450768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)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cxnSp>
          <p:nvCxnSpPr>
            <p:cNvPr id="56" name="Straight Arrow Connector 55"/>
            <p:cNvCxnSpPr>
              <a:stCxn id="40" idx="6"/>
              <a:endCxn id="55" idx="1"/>
            </p:cNvCxnSpPr>
            <p:nvPr/>
          </p:nvCxnSpPr>
          <p:spPr bwMode="auto">
            <a:xfrm>
              <a:off x="5257377" y="2024844"/>
              <a:ext cx="2962316" cy="8590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>
              <a:stCxn id="51" idx="4"/>
              <a:endCxn id="104" idx="0"/>
            </p:cNvCxnSpPr>
            <p:nvPr/>
          </p:nvCxnSpPr>
          <p:spPr bwMode="auto">
            <a:xfrm>
              <a:off x="7020272" y="3314093"/>
              <a:ext cx="0" cy="402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Oval 57"/>
            <p:cNvSpPr/>
            <p:nvPr/>
          </p:nvSpPr>
          <p:spPr bwMode="auto">
            <a:xfrm>
              <a:off x="6643082" y="4869161"/>
              <a:ext cx="754381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45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7400" y="4693945"/>
              <a:ext cx="970264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sub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cxnSp>
          <p:nvCxnSpPr>
            <p:cNvPr id="61" name="Straight Arrow Connector 60"/>
            <p:cNvCxnSpPr>
              <a:stCxn id="102" idx="2"/>
              <a:endCxn id="60" idx="7"/>
            </p:cNvCxnSpPr>
            <p:nvPr/>
          </p:nvCxnSpPr>
          <p:spPr bwMode="auto">
            <a:xfrm flipH="1">
              <a:off x="1405572" y="3969060"/>
              <a:ext cx="2086308" cy="798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102" idx="3"/>
              <a:endCxn id="110" idx="0"/>
            </p:cNvCxnSpPr>
            <p:nvPr/>
          </p:nvCxnSpPr>
          <p:spPr bwMode="auto">
            <a:xfrm flipH="1">
              <a:off x="2987824" y="4147271"/>
              <a:ext cx="630600" cy="5466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Oval 66"/>
            <p:cNvSpPr/>
            <p:nvPr/>
          </p:nvSpPr>
          <p:spPr bwMode="auto">
            <a:xfrm>
              <a:off x="2610633" y="6309320"/>
              <a:ext cx="754381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10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602610" y="4693945"/>
              <a:ext cx="450768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,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cxnSp>
          <p:nvCxnSpPr>
            <p:cNvPr id="69" name="Straight Arrow Connector 68"/>
            <p:cNvCxnSpPr>
              <a:stCxn id="102" idx="4"/>
              <a:endCxn id="68" idx="0"/>
            </p:cNvCxnSpPr>
            <p:nvPr/>
          </p:nvCxnSpPr>
          <p:spPr bwMode="auto">
            <a:xfrm flipH="1">
              <a:off x="3827994" y="4221088"/>
              <a:ext cx="95934" cy="4728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/>
            <p:cNvCxnSpPr>
              <a:stCxn id="102" idx="5"/>
              <a:endCxn id="112" idx="0"/>
            </p:cNvCxnSpPr>
            <p:nvPr/>
          </p:nvCxnSpPr>
          <p:spPr bwMode="auto">
            <a:xfrm>
              <a:off x="4229432" y="4147271"/>
              <a:ext cx="486584" cy="5466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74"/>
            <p:cNvSpPr/>
            <p:nvPr/>
          </p:nvSpPr>
          <p:spPr bwMode="auto">
            <a:xfrm>
              <a:off x="4315248" y="6309320"/>
              <a:ext cx="801539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-5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364088" y="4693945"/>
              <a:ext cx="450768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accent2"/>
                  </a:solidFill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)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cxnSp>
          <p:nvCxnSpPr>
            <p:cNvPr id="78" name="Straight Arrow Connector 77"/>
            <p:cNvCxnSpPr>
              <a:stCxn id="102" idx="6"/>
              <a:endCxn id="77" idx="1"/>
            </p:cNvCxnSpPr>
            <p:nvPr/>
          </p:nvCxnSpPr>
          <p:spPr bwMode="auto">
            <a:xfrm>
              <a:off x="4355976" y="3969060"/>
              <a:ext cx="1074125" cy="798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Oval 78"/>
            <p:cNvSpPr/>
            <p:nvPr/>
          </p:nvSpPr>
          <p:spPr bwMode="auto">
            <a:xfrm>
              <a:off x="2177016" y="2780928"/>
              <a:ext cx="450768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60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(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cxnSp>
          <p:nvCxnSpPr>
            <p:cNvPr id="80" name="Straight Arrow Connector 79"/>
            <p:cNvCxnSpPr>
              <a:stCxn id="40" idx="2"/>
              <a:endCxn id="79" idx="7"/>
            </p:cNvCxnSpPr>
            <p:nvPr/>
          </p:nvCxnSpPr>
          <p:spPr bwMode="auto">
            <a:xfrm flipH="1">
              <a:off x="2561771" y="2024844"/>
              <a:ext cx="1866213" cy="8299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Oval 93"/>
            <p:cNvSpPr/>
            <p:nvPr/>
          </p:nvSpPr>
          <p:spPr bwMode="auto">
            <a:xfrm>
              <a:off x="1816976" y="4693945"/>
              <a:ext cx="450768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160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Consolas" pitchFamily="49" charset="0"/>
                  <a:ea typeface="ＭＳ Ｐゴシック" pitchFamily="34" charset="-128"/>
                  <a:cs typeface="Consolas" pitchFamily="49" charset="0"/>
                </a:rPr>
                <a:t>(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endParaRPr>
            </a:p>
          </p:txBody>
        </p:sp>
        <p:cxnSp>
          <p:nvCxnSpPr>
            <p:cNvPr id="95" name="Straight Arrow Connector 94"/>
            <p:cNvCxnSpPr>
              <a:stCxn id="102" idx="2"/>
              <a:endCxn id="94" idx="7"/>
            </p:cNvCxnSpPr>
            <p:nvPr/>
          </p:nvCxnSpPr>
          <p:spPr bwMode="auto">
            <a:xfrm flipH="1">
              <a:off x="2201731" y="3969060"/>
              <a:ext cx="1290149" cy="798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Oval 95"/>
            <p:cNvSpPr/>
            <p:nvPr/>
          </p:nvSpPr>
          <p:spPr bwMode="auto">
            <a:xfrm>
              <a:off x="4427984" y="980728"/>
              <a:ext cx="829393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4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Expr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99" name="Straight Arrow Connector 98"/>
            <p:cNvCxnSpPr>
              <a:stCxn id="96" idx="4"/>
              <a:endCxn id="40" idx="0"/>
            </p:cNvCxnSpPr>
            <p:nvPr/>
          </p:nvCxnSpPr>
          <p:spPr bwMode="auto">
            <a:xfrm>
              <a:off x="4842681" y="14847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Oval 101"/>
            <p:cNvSpPr/>
            <p:nvPr/>
          </p:nvSpPr>
          <p:spPr bwMode="auto">
            <a:xfrm>
              <a:off x="3491880" y="3717032"/>
              <a:ext cx="864096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Sub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03" name="Straight Arrow Connector 102"/>
            <p:cNvCxnSpPr>
              <a:stCxn id="46" idx="4"/>
              <a:endCxn id="102" idx="0"/>
            </p:cNvCxnSpPr>
            <p:nvPr/>
          </p:nvCxnSpPr>
          <p:spPr bwMode="auto">
            <a:xfrm>
              <a:off x="3923928" y="3314093"/>
              <a:ext cx="0" cy="402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Oval 103"/>
            <p:cNvSpPr/>
            <p:nvPr/>
          </p:nvSpPr>
          <p:spPr bwMode="auto">
            <a:xfrm>
              <a:off x="6588224" y="3717032"/>
              <a:ext cx="864096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05" name="Straight Arrow Connector 104"/>
            <p:cNvCxnSpPr>
              <a:stCxn id="104" idx="4"/>
              <a:endCxn id="58" idx="0"/>
            </p:cNvCxnSpPr>
            <p:nvPr/>
          </p:nvCxnSpPr>
          <p:spPr bwMode="auto">
            <a:xfrm>
              <a:off x="7020272" y="4221087"/>
              <a:ext cx="0" cy="6480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Oval 105"/>
            <p:cNvSpPr/>
            <p:nvPr/>
          </p:nvSpPr>
          <p:spPr bwMode="auto">
            <a:xfrm>
              <a:off x="2555776" y="5517232"/>
              <a:ext cx="864096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07" name="Straight Arrow Connector 106"/>
            <p:cNvCxnSpPr>
              <a:stCxn id="106" idx="4"/>
              <a:endCxn id="67" idx="0"/>
            </p:cNvCxnSpPr>
            <p:nvPr/>
          </p:nvCxnSpPr>
          <p:spPr bwMode="auto">
            <a:xfrm>
              <a:off x="2987824" y="602128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Oval 107"/>
            <p:cNvSpPr/>
            <p:nvPr/>
          </p:nvSpPr>
          <p:spPr bwMode="auto">
            <a:xfrm>
              <a:off x="4283968" y="5517232"/>
              <a:ext cx="864096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09" name="Straight Arrow Connector 108"/>
            <p:cNvCxnSpPr>
              <a:stCxn id="108" idx="4"/>
              <a:endCxn id="75" idx="0"/>
            </p:cNvCxnSpPr>
            <p:nvPr/>
          </p:nvCxnSpPr>
          <p:spPr bwMode="auto">
            <a:xfrm>
              <a:off x="4716016" y="6021288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Oval 109"/>
            <p:cNvSpPr/>
            <p:nvPr/>
          </p:nvSpPr>
          <p:spPr bwMode="auto">
            <a:xfrm>
              <a:off x="2555776" y="4693945"/>
              <a:ext cx="864096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Expr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11" name="Straight Arrow Connector 110"/>
            <p:cNvCxnSpPr>
              <a:stCxn id="110" idx="4"/>
              <a:endCxn id="106" idx="0"/>
            </p:cNvCxnSpPr>
            <p:nvPr/>
          </p:nvCxnSpPr>
          <p:spPr bwMode="auto">
            <a:xfrm>
              <a:off x="2987824" y="5198001"/>
              <a:ext cx="0" cy="3192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Oval 111"/>
            <p:cNvSpPr/>
            <p:nvPr/>
          </p:nvSpPr>
          <p:spPr bwMode="auto">
            <a:xfrm>
              <a:off x="4283968" y="4693945"/>
              <a:ext cx="864096" cy="504056"/>
            </a:xfrm>
            <a:prstGeom prst="ellips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Expr</a:t>
              </a:r>
              <a:endParaRPr kumimoji="0" lang="en-NZ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13" name="Straight Arrow Connector 112"/>
            <p:cNvCxnSpPr>
              <a:stCxn id="112" idx="4"/>
              <a:endCxn id="108" idx="0"/>
            </p:cNvCxnSpPr>
            <p:nvPr/>
          </p:nvCxnSpPr>
          <p:spPr bwMode="auto">
            <a:xfrm>
              <a:off x="4716016" y="5198001"/>
              <a:ext cx="0" cy="3192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959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64" grpId="0" animBg="1"/>
      <p:bldP spid="72" grpId="0" animBg="1"/>
      <p:bldP spid="1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Simplify the node classes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Node {}</a:t>
            </a: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AddNode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373063" lvl="1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left, right;</a:t>
            </a:r>
          </a:p>
          <a:p>
            <a:pPr marL="373063" lvl="1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AddNode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rt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1050" lvl="2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left 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   right =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rt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73063" lvl="1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(){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"add("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+left+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+right+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SubNode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373063" lvl="1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left, right;</a:t>
            </a:r>
          </a:p>
          <a:p>
            <a:pPr marL="373063" lvl="1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SubNode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rt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1050" lvl="2" indent="0">
              <a:spcBef>
                <a:spcPts val="4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left =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    right =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rt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73063" lvl="1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(){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"sub("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left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right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MulNode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373063" lvl="1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NZ" sz="2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51520" y="3689736"/>
            <a:ext cx="80648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51520" y="5952868"/>
            <a:ext cx="80648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251520" y="1387896"/>
            <a:ext cx="80648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6372200" y="1489904"/>
            <a:ext cx="2304256" cy="637832"/>
          </a:xfrm>
          <a:prstGeom prst="wedgeRoundRectCallout">
            <a:avLst>
              <a:gd name="adj1" fmla="val -83410"/>
              <a:gd name="adj2" fmla="val 2993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Only need the two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arguments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9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Numbers stay the same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73063" lvl="1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NumberNode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Node { </a:t>
            </a:r>
          </a:p>
          <a:p>
            <a:pPr marL="781050" lvl="2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value;</a:t>
            </a:r>
          </a:p>
          <a:p>
            <a:pPr marL="781050" lvl="2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NumberNode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value) { 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1189038" lvl="3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err="1" smtClean="0">
                <a:latin typeface="Consolas" pitchFamily="49" charset="0"/>
                <a:cs typeface="Consolas" pitchFamily="49" charset="0"/>
              </a:rPr>
              <a:t>this.value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value; 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(){return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value;}</a:t>
            </a:r>
          </a:p>
          <a:p>
            <a:pPr marL="373063" lvl="1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600"/>
              </a:spcBef>
              <a:buNone/>
            </a:pPr>
            <a:endParaRPr lang="en-US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600"/>
              </a:spcBef>
              <a:buNone/>
            </a:pPr>
            <a:endParaRPr lang="en-NZ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parseNumber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(!s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"[-+]?\\d+"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)){</a:t>
            </a:r>
          </a:p>
          <a:p>
            <a:pPr marL="1189038" lvl="3" indent="0">
              <a:spcBef>
                <a:spcPts val="600"/>
              </a:spcBef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fail(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"Expecting a </a:t>
            </a:r>
            <a:r>
              <a:rPr lang="en-NZ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number"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,s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NumberNode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s.nextInt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(t)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</a:tabLst>
            </a:pPr>
            <a:endParaRPr lang="en-NZ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NZ" sz="2000" dirty="0"/>
          </a:p>
          <a:p>
            <a:pPr marL="0" indent="0">
              <a:buNone/>
            </a:pPr>
            <a:endParaRPr lang="en-NZ" sz="20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95536" y="3861048"/>
            <a:ext cx="799288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2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ParseExpr</a:t>
            </a:r>
            <a:r>
              <a:rPr lang="en-NZ" dirty="0" smtClean="0"/>
              <a:t> is simpler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nsolas" pitchFamily="49" charset="0"/>
              </a:rPr>
              <a:t>Don't need to create an </a:t>
            </a:r>
            <a:r>
              <a:rPr lang="en-US" dirty="0" err="1" smtClean="0">
                <a:cs typeface="Consolas" pitchFamily="49" charset="0"/>
              </a:rPr>
              <a:t>Expr</a:t>
            </a:r>
            <a:r>
              <a:rPr lang="en-US" dirty="0" smtClean="0">
                <a:cs typeface="Consolas" pitchFamily="49" charset="0"/>
              </a:rPr>
              <a:t> node that contains a node:</a:t>
            </a:r>
          </a:p>
          <a:p>
            <a:pPr marL="715963" lvl="1" indent="-342900"/>
            <a:r>
              <a:rPr lang="en-US" dirty="0" smtClean="0">
                <a:cs typeface="Consolas" pitchFamily="49" charset="0"/>
              </a:rPr>
              <a:t>Just return the node!</a:t>
            </a:r>
          </a:p>
          <a:p>
            <a:pPr marL="0" indent="0">
              <a:buNone/>
            </a:pPr>
            <a:r>
              <a:rPr lang="en-US" dirty="0" smtClean="0">
                <a:cs typeface="Consolas" pitchFamily="49" charset="0"/>
              </a:rPr>
              <a:t> </a:t>
            </a: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(Scanner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1200"/>
              </a:spcBef>
              <a:buNone/>
              <a:tabLst>
                <a:tab pos="4667250" algn="l"/>
                <a:tab pos="618807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"-?\\d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parseNumber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(s);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1050" lvl="2" indent="0">
              <a:spcBef>
                <a:spcPts val="1200"/>
              </a:spcBef>
              <a:buNone/>
              <a:tabLst>
                <a:tab pos="4667250" algn="l"/>
                <a:tab pos="618807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"add"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parseAdd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(s); }</a:t>
            </a:r>
            <a:endParaRPr lang="en-NZ" dirty="0">
              <a:solidFill>
                <a:srgbClr val="990099"/>
              </a:solidFill>
              <a:cs typeface="Consolas" pitchFamily="49" charset="0"/>
            </a:endParaRPr>
          </a:p>
          <a:p>
            <a:pPr marL="781050" lvl="2" indent="0">
              <a:spcBef>
                <a:spcPts val="1200"/>
              </a:spcBef>
              <a:buNone/>
              <a:tabLst>
                <a:tab pos="4667250" algn="l"/>
                <a:tab pos="618807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"sub"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parseSub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NZ" dirty="0" smtClean="0">
                <a:solidFill>
                  <a:srgbClr val="990099"/>
                </a:solidFill>
                <a:cs typeface="Consolas" pitchFamily="49" charset="0"/>
              </a:rPr>
              <a:t> </a:t>
            </a:r>
          </a:p>
          <a:p>
            <a:pPr marL="781050" lvl="2" indent="0">
              <a:spcBef>
                <a:spcPts val="1200"/>
              </a:spcBef>
              <a:buNone/>
              <a:tabLst>
                <a:tab pos="4667250" algn="l"/>
                <a:tab pos="618807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parseMul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solidFill>
                <a:srgbClr val="990099"/>
              </a:solidFill>
              <a:cs typeface="Consolas" pitchFamily="49" charset="0"/>
            </a:endParaRPr>
          </a:p>
          <a:p>
            <a:pPr marL="781050" lvl="2" indent="0">
              <a:spcBef>
                <a:spcPts val="1200"/>
              </a:spcBef>
              <a:buNone/>
              <a:tabLst>
                <a:tab pos="4667250" algn="l"/>
                <a:tab pos="6188075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"div"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parseDiv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(s); }</a:t>
            </a:r>
            <a:endParaRPr lang="en-NZ" dirty="0">
              <a:solidFill>
                <a:srgbClr val="990099"/>
              </a:solidFill>
              <a:cs typeface="Consolas" pitchFamily="49" charset="0"/>
            </a:endParaRPr>
          </a:p>
          <a:p>
            <a:pPr marL="781050" lvl="2" indent="0">
              <a:spcBef>
                <a:spcPts val="1200"/>
              </a:spcBef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fail(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"Unknown or missing </a:t>
            </a:r>
            <a:r>
              <a:rPr lang="en-NZ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,s); 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12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null; 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39552" y="2373733"/>
            <a:ext cx="8349812" cy="510267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9552" y="3134757"/>
            <a:ext cx="8349812" cy="510267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9552" y="4286885"/>
            <a:ext cx="8349812" cy="510267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9552" y="5511021"/>
            <a:ext cx="8349812" cy="510267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parseAdd</a:t>
            </a:r>
            <a:r>
              <a:rPr lang="en-NZ" dirty="0" smtClean="0"/>
              <a:t> </a:t>
            </a:r>
            <a:r>
              <a:rPr lang="en-NZ" i="1" dirty="0" err="1" smtClean="0"/>
              <a:t>etc</a:t>
            </a:r>
            <a:r>
              <a:rPr lang="en-NZ" dirty="0" smtClean="0"/>
              <a:t>  are simpler: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276435"/>
            <a:ext cx="8852346" cy="587692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  <a:tabLst>
                <a:tab pos="6188075" algn="l"/>
              </a:tabLst>
            </a:pPr>
            <a:r>
              <a:rPr lang="en-US" dirty="0">
                <a:cs typeface="Consolas" pitchFamily="49" charset="0"/>
              </a:rPr>
              <a:t>Don't need </a:t>
            </a:r>
            <a:r>
              <a:rPr lang="en-US" dirty="0" smtClean="0">
                <a:cs typeface="Consolas" pitchFamily="49" charset="0"/>
              </a:rPr>
              <a:t>so many children:</a:t>
            </a:r>
            <a:endParaRPr lang="en-US" sz="2000" dirty="0" smtClean="0">
              <a:cs typeface="Consolas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6188075" algn="l"/>
              </a:tabLst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parseAdd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(Scanner 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s) 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73063" lvl="1" indent="0">
              <a:spcBef>
                <a:spcPts val="0"/>
              </a:spcBef>
              <a:buNone/>
              <a:tabLst>
                <a:tab pos="6188075" algn="l"/>
              </a:tabLst>
            </a:pPr>
            <a:r>
              <a:rPr lang="en-NZ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left, right;</a:t>
            </a:r>
            <a:endParaRPr lang="en-NZ" sz="1600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100"/>
              </a:spcBef>
              <a:buNone/>
              <a:tabLst>
                <a:tab pos="3411538" algn="l"/>
                <a:tab pos="4667250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"add"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(); }</a:t>
            </a:r>
            <a:br>
              <a:rPr lang="en-NZ" dirty="0" smtClean="0">
                <a:latin typeface="Consolas" pitchFamily="49" charset="0"/>
                <a:cs typeface="Consolas" pitchFamily="49" charset="0"/>
              </a:rPr>
            </a:b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	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fail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"Expecting </a:t>
            </a:r>
            <a:r>
              <a:rPr lang="en-NZ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add"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100"/>
              </a:spcBef>
              <a:buNone/>
              <a:tabLst>
                <a:tab pos="3411538" algn="l"/>
                <a:tab pos="4667250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"("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NZ" dirty="0" smtClean="0">
                <a:latin typeface="Consolas" pitchFamily="49" charset="0"/>
                <a:cs typeface="Consolas" pitchFamily="49" charset="0"/>
              </a:rPr>
            </a:b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	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fail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"Missing '('"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s); }</a:t>
            </a:r>
          </a:p>
          <a:p>
            <a:pPr marL="373063" lvl="1" indent="0">
              <a:spcBef>
                <a:spcPts val="1100"/>
              </a:spcBef>
              <a:buNone/>
              <a:tabLst>
                <a:tab pos="3411538" algn="l"/>
                <a:tab pos="4667250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left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(s);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100"/>
              </a:spcBef>
              <a:buNone/>
              <a:tabLst>
                <a:tab pos="3411538" algn="l"/>
                <a:tab pos="4667250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br>
              <a:rPr lang="en-NZ" dirty="0">
                <a:latin typeface="Consolas" pitchFamily="49" charset="0"/>
                <a:cs typeface="Consolas" pitchFamily="49" charset="0"/>
              </a:rPr>
            </a:b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	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fail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"Missing ','"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s); }</a:t>
            </a:r>
          </a:p>
          <a:p>
            <a:pPr marL="373063" lvl="1" indent="0">
              <a:spcBef>
                <a:spcPts val="1100"/>
              </a:spcBef>
              <a:buNone/>
              <a:tabLst>
                <a:tab pos="3411538" algn="l"/>
                <a:tab pos="46672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right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(s)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73063" lvl="1" indent="0">
              <a:spcBef>
                <a:spcPts val="1100"/>
              </a:spcBef>
              <a:buNone/>
              <a:tabLst>
                <a:tab pos="3411538" algn="l"/>
                <a:tab pos="4667250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(s.hasNext(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s.next(); }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NZ" dirty="0" smtClean="0">
                <a:latin typeface="Consolas" pitchFamily="49" charset="0"/>
                <a:cs typeface="Consolas" pitchFamily="49" charset="0"/>
              </a:rPr>
            </a:b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	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fail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"Missing ')'"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s); } 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100"/>
              </a:spcBef>
              <a:buNone/>
              <a:tabLst>
                <a:tab pos="3589338" algn="l"/>
                <a:tab pos="637381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AddNode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(left, right);</a:t>
            </a:r>
            <a:endParaRPr lang="en-NZ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53488" y="980728"/>
            <a:ext cx="3138253" cy="720080"/>
          </a:xfrm>
          <a:prstGeom prst="wedgeRoundRectCallout">
            <a:avLst>
              <a:gd name="adj1" fmla="val -26685"/>
              <a:gd name="adj2" fmla="val 12176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Good error messages</a:t>
            </a:r>
            <a:r>
              <a:rPr kumimoji="0" lang="en-A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will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help</a:t>
            </a:r>
            <a:r>
              <a:rPr lang="en-AU" sz="1800" dirty="0"/>
              <a:t> </a:t>
            </a: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you debug your parser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826235" y="6381328"/>
            <a:ext cx="3138253" cy="410532"/>
          </a:xfrm>
          <a:prstGeom prst="wedgeRoundRectCallout">
            <a:avLst>
              <a:gd name="adj1" fmla="val -33035"/>
              <a:gd name="adj2" fmla="val -10097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Highly repetitive</a:t>
            </a:r>
            <a:r>
              <a:rPr kumimoji="0" lang="en-A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structure!!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33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the Scanner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628650" algn="l"/>
                <a:tab pos="1073150" algn="l"/>
              </a:tabLst>
            </a:pPr>
            <a:r>
              <a:rPr lang="en-NZ" dirty="0">
                <a:cs typeface="Consolas" pitchFamily="49" charset="0"/>
              </a:rPr>
              <a:t>B</a:t>
            </a:r>
            <a:r>
              <a:rPr lang="en-NZ" dirty="0" smtClean="0">
                <a:cs typeface="Consolas" pitchFamily="49" charset="0"/>
              </a:rPr>
              <a:t>reak input into tokens 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tabLst>
                <a:tab pos="628650" algn="l"/>
                <a:tab pos="1073150" algn="l"/>
              </a:tabLst>
            </a:pPr>
            <a:r>
              <a:rPr lang="en-NZ" dirty="0" smtClean="0">
                <a:cs typeface="Consolas" pitchFamily="49" charset="0"/>
              </a:rPr>
              <a:t> Use Scanner with </a:t>
            </a:r>
            <a:r>
              <a:rPr lang="en-NZ" dirty="0">
                <a:cs typeface="Consolas" pitchFamily="49" charset="0"/>
              </a:rPr>
              <a:t>delimiter</a:t>
            </a:r>
            <a:r>
              <a:rPr lang="en-NZ" dirty="0" smtClean="0">
                <a:cs typeface="Consolas" pitchFamily="49" charset="0"/>
              </a:rPr>
              <a:t>:</a:t>
            </a:r>
          </a:p>
          <a:p>
            <a:pPr marL="446088" lvl="1" indent="0">
              <a:spcBef>
                <a:spcPts val="0"/>
              </a:spcBef>
              <a:buNone/>
              <a:tabLst>
                <a:tab pos="628650" algn="l"/>
                <a:tab pos="1073150" algn="l"/>
              </a:tabLst>
            </a:pPr>
            <a:endParaRPr lang="en-NZ" dirty="0">
              <a:cs typeface="Consolas" pitchFamily="49" charset="0"/>
            </a:endParaRPr>
          </a:p>
          <a:p>
            <a:pPr marL="373063" lvl="1" indent="0">
              <a:buNone/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parse(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input )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{</a:t>
            </a:r>
            <a:endParaRPr lang="en-NZ" sz="2800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dirty="0" smtClean="0">
                <a:latin typeface="Consolas" panose="020B0609020204030204" pitchFamily="49" charset="0"/>
                <a:cs typeface="Consolas" pitchFamily="49" charset="0"/>
              </a:rPr>
              <a:t> s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Scanner(input);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s.useDelimiter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"\\s*(?=[(),])|(?&lt;=[(),])\\s*"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NZ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parseExpr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) {</a:t>
            </a:r>
          </a:p>
          <a:p>
            <a:pPr marL="1189038" lvl="3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is a valid expression"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NZ" dirty="0"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NZ" dirty="0" smtClean="0">
                <a:cs typeface="Consolas" pitchFamily="49" charset="0"/>
              </a:rPr>
              <a:t>}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6103938" algn="l"/>
              </a:tabLst>
            </a:pPr>
            <a:r>
              <a:rPr lang="en-AU" dirty="0" smtClean="0">
                <a:cs typeface="Consolas" pitchFamily="49" charset="0"/>
              </a:rPr>
              <a:t>}</a:t>
            </a:r>
            <a:endParaRPr lang="en-NZ" dirty="0" smtClean="0"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endParaRPr lang="en-AU" sz="2000" dirty="0" smtClean="0"/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AU" dirty="0" smtClean="0"/>
              <a:t>Breaks the input into a sequence of tokens, </a:t>
            </a:r>
          </a:p>
          <a:p>
            <a:pPr marL="781050" lvl="2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AU" dirty="0" smtClean="0"/>
              <a:t>spaces are separator characters and not part of the tokens</a:t>
            </a:r>
          </a:p>
          <a:p>
            <a:pPr marL="781050" lvl="2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AU" dirty="0" smtClean="0"/>
              <a:t>tokens also delimited at round brackets and commas</a:t>
            </a:r>
          </a:p>
          <a:p>
            <a:pPr marL="1189038" lvl="3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AU" dirty="0" smtClean="0"/>
              <a:t>which will be tokens in their own right. 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3825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50837" y="1803880"/>
            <a:ext cx="4713251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0837" y="2204864"/>
            <a:ext cx="4713251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0837" y="3070170"/>
            <a:ext cx="4713251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0837" y="3933056"/>
            <a:ext cx="4713251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Making </a:t>
            </a:r>
            <a:r>
              <a:rPr lang="en-NZ" dirty="0" err="1" smtClean="0"/>
              <a:t>parseAdd</a:t>
            </a:r>
            <a:r>
              <a:rPr lang="en-NZ" dirty="0" smtClean="0"/>
              <a:t> </a:t>
            </a:r>
            <a:r>
              <a:rPr lang="en-NZ" i="1" dirty="0" err="1" smtClean="0"/>
              <a:t>etc</a:t>
            </a:r>
            <a:r>
              <a:rPr lang="en-NZ" dirty="0" smtClean="0"/>
              <a:t>  even simpler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852346" cy="587692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6188075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parseAdd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(Scanner 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s) 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73063" lvl="1" indent="0">
              <a:spcBef>
                <a:spcPts val="0"/>
              </a:spcBef>
              <a:buNone/>
              <a:tabLst>
                <a:tab pos="6188075" algn="l"/>
              </a:tabLst>
            </a:pPr>
            <a:r>
              <a:rPr lang="en-NZ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left, right;</a:t>
            </a:r>
            <a:endParaRPr lang="en-NZ" sz="1600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000"/>
              </a:spcBef>
              <a:buNone/>
              <a:tabLst>
                <a:tab pos="4572000" algn="l"/>
                <a:tab pos="6373813" algn="l"/>
              </a:tabLst>
            </a:pPr>
            <a:r>
              <a:rPr lang="en-NZ" u="sng" dirty="0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"add"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"Expecting add"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373063" lvl="1" indent="0">
              <a:spcBef>
                <a:spcPts val="1000"/>
              </a:spcBef>
              <a:buNone/>
              <a:tabLst>
                <a:tab pos="4572000" algn="l"/>
                <a:tab pos="6373813" algn="l"/>
              </a:tabLst>
            </a:pPr>
            <a:r>
              <a:rPr lang="en-NZ" u="sng" dirty="0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"("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"Missing '('"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373063" lvl="1" indent="0">
              <a:spcBef>
                <a:spcPts val="1000"/>
              </a:spcBef>
              <a:buNone/>
              <a:tabLst>
                <a:tab pos="4572000" algn="l"/>
                <a:tab pos="6373813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left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(s);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1000"/>
              </a:spcBef>
              <a:buNone/>
              <a:tabLst>
                <a:tab pos="4572000" algn="l"/>
                <a:tab pos="6373813" algn="l"/>
              </a:tabLst>
            </a:pPr>
            <a:r>
              <a:rPr lang="en-NZ" u="sng" dirty="0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"Missing ','"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373063" lvl="1" indent="0">
              <a:spcBef>
                <a:spcPts val="1000"/>
              </a:spcBef>
              <a:buNone/>
              <a:tabLst>
                <a:tab pos="4572000" algn="l"/>
                <a:tab pos="6373813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right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(s)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73063" lvl="1" indent="0">
              <a:spcBef>
                <a:spcPts val="1000"/>
              </a:spcBef>
              <a:buNone/>
              <a:tabLst>
                <a:tab pos="4572000" algn="l"/>
                <a:tab pos="6373813" algn="l"/>
              </a:tabLst>
            </a:pPr>
            <a:r>
              <a:rPr lang="en-NZ" u="sng" dirty="0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"Missing ')'"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73063" lvl="1" indent="0">
              <a:spcBef>
                <a:spcPts val="1000"/>
              </a:spcBef>
              <a:buNone/>
              <a:tabLst>
                <a:tab pos="3589338" algn="l"/>
                <a:tab pos="637381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AddNode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(left, right);</a:t>
            </a:r>
            <a:endParaRPr lang="en-NZ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NZ" sz="2000" dirty="0">
              <a:latin typeface="Consolas" pitchFamily="49" charset="0"/>
              <a:cs typeface="Consolas" pitchFamily="49" charset="0"/>
            </a:endParaRPr>
          </a:p>
          <a:p>
            <a:pPr marL="73025" indent="0">
              <a:spcBef>
                <a:spcPts val="1800"/>
              </a:spcBef>
              <a:buNone/>
            </a:pPr>
            <a:r>
              <a:rPr lang="en-AU" sz="2000" dirty="0">
                <a:solidFill>
                  <a:srgbClr val="990099"/>
                </a:solidFill>
                <a:cs typeface="Consolas" pitchFamily="49" charset="0"/>
              </a:rPr>
              <a:t>// </a:t>
            </a:r>
            <a:r>
              <a:rPr lang="en-AU" sz="2000" dirty="0" smtClean="0">
                <a:solidFill>
                  <a:srgbClr val="990099"/>
                </a:solidFill>
                <a:cs typeface="Consolas" pitchFamily="49" charset="0"/>
              </a:rPr>
              <a:t>consumes (and returns) next token if it </a:t>
            </a:r>
            <a:r>
              <a:rPr lang="en-AU" sz="2000" dirty="0">
                <a:solidFill>
                  <a:srgbClr val="990099"/>
                </a:solidFill>
                <a:cs typeface="Consolas" pitchFamily="49" charset="0"/>
              </a:rPr>
              <a:t>matches </a:t>
            </a:r>
            <a:r>
              <a:rPr lang="en-AU" sz="2000" dirty="0" smtClean="0">
                <a:solidFill>
                  <a:srgbClr val="990099"/>
                </a:solidFill>
                <a:cs typeface="Consolas" pitchFamily="49" charset="0"/>
              </a:rPr>
              <a:t>pat, reports error if not</a:t>
            </a:r>
            <a:endParaRPr lang="en-AU" sz="2000" dirty="0">
              <a:solidFill>
                <a:srgbClr val="990099"/>
              </a:solidFill>
              <a:cs typeface="Consolas" pitchFamily="49" charset="0"/>
            </a:endParaRPr>
          </a:p>
          <a:p>
            <a:pPr marL="1588" indent="0">
              <a:spcBef>
                <a:spcPts val="600"/>
              </a:spcBef>
              <a:buNone/>
            </a:pPr>
            <a:r>
              <a:rPr lang="en-A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A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A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2000" u="sng" dirty="0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en-A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AU" sz="2000" dirty="0" smtClean="0">
                <a:latin typeface="Consolas" pitchFamily="49" charset="0"/>
                <a:cs typeface="Consolas" pitchFamily="49" charset="0"/>
              </a:rPr>
              <a:t> pat, </a:t>
            </a:r>
            <a:r>
              <a:rPr lang="en-A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AU" sz="2000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AU" sz="20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A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Scanner </a:t>
            </a:r>
            <a:r>
              <a:rPr lang="en-AU" sz="20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AU" sz="2000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AU" sz="2000" dirty="0">
              <a:latin typeface="Consolas" pitchFamily="49" charset="0"/>
              <a:cs typeface="Consolas" pitchFamily="49" charset="0"/>
            </a:endParaRPr>
          </a:p>
          <a:p>
            <a:pPr marL="446088" lvl="1" indent="0">
              <a:spcBef>
                <a:spcPts val="0"/>
              </a:spcBef>
              <a:buNone/>
            </a:pPr>
            <a:r>
              <a:rPr lang="en-AU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(pat)) {</a:t>
            </a:r>
            <a:r>
              <a:rPr lang="en-AU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 { fail(</a:t>
            </a:r>
            <a:r>
              <a:rPr lang="en-AU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, s);  return null;} </a:t>
            </a:r>
            <a:endParaRPr lang="en-AU" dirty="0">
              <a:latin typeface="Consolas" pitchFamily="49" charset="0"/>
              <a:cs typeface="Consolas" pitchFamily="49" charset="0"/>
            </a:endParaRPr>
          </a:p>
          <a:p>
            <a:pPr marL="1588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A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sz="18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95536" y="5085184"/>
            <a:ext cx="7848872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883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can we do with an AST?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>
                <a:latin typeface="+mj-lt"/>
                <a:cs typeface="Consolas" pitchFamily="49" charset="0"/>
              </a:rPr>
              <a:t>We can "execute" parse trees in AST form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Node { </a:t>
            </a:r>
          </a:p>
          <a:p>
            <a:pPr marL="373063" lvl="1" indent="0">
              <a:spcBef>
                <a:spcPts val="3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evaluate();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>
                <a:latin typeface="Consolas" pitchFamily="49" charset="0"/>
                <a:cs typeface="Consolas" pitchFamily="49" charset="0"/>
              </a:rPr>
              <a:t>NumberNode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Node{</a:t>
            </a:r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evaluate() 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this.value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 } </a:t>
            </a:r>
          </a:p>
          <a:p>
            <a:pPr marL="0" indent="0">
              <a:buNone/>
            </a:pPr>
            <a:r>
              <a:rPr lang="en-NZ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latin typeface="Consolas" pitchFamily="49" charset="0"/>
                <a:cs typeface="Consolas" pitchFamily="49" charset="0"/>
              </a:rPr>
              <a:t>AddNode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Node{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evaluate() {</a:t>
            </a:r>
          </a:p>
          <a:p>
            <a:pPr marL="781050" lvl="2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left.evaluate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 +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right.evaluate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23528" y="2636912"/>
            <a:ext cx="6048672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23528" y="4149080"/>
            <a:ext cx="6048672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5868144" y="4365104"/>
            <a:ext cx="3096344" cy="792088"/>
          </a:xfrm>
          <a:prstGeom prst="wedgeRoundRectCallout">
            <a:avLst>
              <a:gd name="adj1" fmla="val -60062"/>
              <a:gd name="adj2" fmla="val 5388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Recursive DFS evaluation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of expression tree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4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97928" y="4817610"/>
            <a:ext cx="6378328" cy="679165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can we do with AST?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>
                <a:latin typeface="+mj-lt"/>
                <a:cs typeface="Consolas" pitchFamily="49" charset="0"/>
              </a:rPr>
              <a:t>We can print expressions in other forms</a:t>
            </a:r>
            <a:endParaRPr lang="en-NZ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>
                <a:latin typeface="Consolas" pitchFamily="49" charset="0"/>
                <a:cs typeface="Consolas" pitchFamily="49" charset="0"/>
              </a:rPr>
              <a:t>AddNode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Node {</a:t>
            </a:r>
            <a:endParaRPr lang="en-NZ" sz="20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8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left, right;</a:t>
            </a:r>
          </a:p>
          <a:p>
            <a:pPr marL="373063" lvl="1" indent="0">
              <a:spcBef>
                <a:spcPts val="8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AddNode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rt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1050" lvl="2" indent="0">
              <a:spcBef>
                <a:spcPts val="4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left =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    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4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right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rt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73063" lvl="1" indent="0">
              <a:lnSpc>
                <a:spcPct val="8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3582988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spcBef>
                <a:spcPts val="8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evaluate() {</a:t>
            </a:r>
          </a:p>
          <a:p>
            <a:pPr marL="781050" lvl="2" indent="0"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left.evaluate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 +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right.evaluate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373063" lvl="1" indent="0"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spcBef>
                <a:spcPts val="8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NZ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781050" lvl="2" indent="0">
              <a:spcBef>
                <a:spcPts val="4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"("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 left +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+ "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 right +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73063" lvl="1" indent="0">
              <a:spcBef>
                <a:spcPts val="4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328863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580112" y="5805264"/>
            <a:ext cx="3096344" cy="792088"/>
          </a:xfrm>
          <a:prstGeom prst="wedgeRoundRectCallout">
            <a:avLst>
              <a:gd name="adj1" fmla="val -50806"/>
              <a:gd name="adj2" fmla="val -8051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Prints in regular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infix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/>
              <a:t>notation</a:t>
            </a:r>
            <a:r>
              <a:rPr lang="en-US" sz="2000" dirty="0" smtClean="0"/>
              <a:t> (with brackets)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0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811093" y="2924944"/>
            <a:ext cx="948098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563888" y="3339576"/>
            <a:ext cx="948098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483768" y="4825727"/>
            <a:ext cx="3888432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Nicer Language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Allow floating point numbers as well as integers</a:t>
            </a:r>
          </a:p>
          <a:p>
            <a:pPr lvl="1"/>
            <a:r>
              <a:rPr lang="en-NZ" dirty="0"/>
              <a:t>need more complex pattern for numbers</a:t>
            </a:r>
            <a:r>
              <a:rPr lang="en-NZ" dirty="0" smtClean="0"/>
              <a:t>.</a:t>
            </a:r>
            <a:endParaRPr lang="en-NZ" dirty="0"/>
          </a:p>
          <a:p>
            <a:pPr marL="373063" lvl="1" indent="0">
              <a:buNone/>
            </a:pPr>
            <a:endParaRPr lang="en-AU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3063" lvl="1" indent="0">
              <a:buNone/>
            </a:pPr>
            <a:endParaRPr lang="en-A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3063" lvl="1" indent="0">
              <a:buNone/>
            </a:pPr>
            <a:r>
              <a:rPr lang="en-AU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NumberNode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781050" lvl="2" indent="0" algn="just">
              <a:spcBef>
                <a:spcPts val="6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NumberNode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pPr marL="1189038" lvl="3" indent="0" algn="just">
              <a:spcBef>
                <a:spcPts val="400"/>
              </a:spcBef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value= v;</a:t>
            </a:r>
          </a:p>
          <a:p>
            <a:pPr marL="781050" lvl="2" indent="0" algn="just">
              <a:spcBef>
                <a:spcPts val="0"/>
              </a:spcBef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81050" lvl="2" indent="0">
              <a:spcBef>
                <a:spcPts val="12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</a:p>
          <a:p>
            <a:pPr marL="1189038" lvl="3" indent="0">
              <a:spcBef>
                <a:spcPts val="600"/>
              </a:spcBef>
              <a:buNone/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"%.5f"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 value); 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1050" lvl="2" indent="0">
              <a:spcBef>
                <a:spcPts val="12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evaluate(){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value; }</a:t>
            </a:r>
          </a:p>
          <a:p>
            <a:pPr marL="373063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5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Nicer Language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NZ" sz="2400" dirty="0" smtClean="0"/>
              <a:t>Extend the language to allow </a:t>
            </a:r>
            <a:r>
              <a:rPr lang="en-NZ" sz="2400" dirty="0"/>
              <a:t>2</a:t>
            </a:r>
            <a:r>
              <a:rPr lang="en-NZ" sz="2400" dirty="0" smtClean="0"/>
              <a:t> or more arguments:</a:t>
            </a:r>
          </a:p>
          <a:p>
            <a:pPr marL="0" indent="0">
              <a:spcBef>
                <a:spcPts val="1800"/>
              </a:spcBef>
              <a:buNone/>
              <a:tabLst>
                <a:tab pos="628650" algn="l"/>
                <a:tab pos="1524000" algn="l"/>
              </a:tabLst>
            </a:pPr>
            <a:r>
              <a:rPr lang="en-NZ" sz="1800" dirty="0" smtClean="0">
                <a:cs typeface="Consolas" pitchFamily="49" charset="0"/>
              </a:rPr>
              <a:t>	</a:t>
            </a:r>
            <a:r>
              <a:rPr lang="en-NZ" sz="1800" dirty="0" err="1" smtClean="0">
                <a:cs typeface="Consolas" pitchFamily="49" charset="0"/>
              </a:rPr>
              <a:t>Expr</a:t>
            </a:r>
            <a:r>
              <a:rPr lang="en-NZ" sz="1800" dirty="0" smtClean="0">
                <a:cs typeface="Consolas" pitchFamily="49" charset="0"/>
              </a:rPr>
              <a:t> </a:t>
            </a:r>
            <a:r>
              <a:rPr lang="en-NZ" sz="1800" dirty="0">
                <a:cs typeface="Consolas" pitchFamily="49" charset="0"/>
              </a:rPr>
              <a:t>::=	 </a:t>
            </a:r>
            <a:r>
              <a:rPr lang="en-NZ" sz="1800" dirty="0" smtClean="0">
                <a:cs typeface="Consolas" pitchFamily="49" charset="0"/>
              </a:rPr>
              <a:t> </a:t>
            </a:r>
            <a:r>
              <a:rPr lang="en-NZ" sz="1800" dirty="0" err="1" smtClean="0">
                <a:cs typeface="Consolas" pitchFamily="49" charset="0"/>
              </a:rPr>
              <a:t>Num</a:t>
            </a:r>
            <a:r>
              <a:rPr lang="en-NZ" sz="1800" i="1" dirty="0" smtClean="0">
                <a:cs typeface="Consolas" pitchFamily="49" charset="0"/>
              </a:rPr>
              <a:t>  </a:t>
            </a:r>
            <a:r>
              <a:rPr lang="en-NZ" sz="1800" dirty="0" smtClean="0">
                <a:cs typeface="Consolas" pitchFamily="49" charset="0"/>
              </a:rPr>
              <a:t> </a:t>
            </a:r>
            <a:r>
              <a:rPr lang="en-NZ" sz="1800" dirty="0">
                <a:cs typeface="Consolas" pitchFamily="49" charset="0"/>
              </a:rPr>
              <a:t>| Add  |  Sub  | </a:t>
            </a:r>
            <a:r>
              <a:rPr lang="en-NZ" sz="1800" dirty="0" err="1">
                <a:cs typeface="Consolas" pitchFamily="49" charset="0"/>
              </a:rPr>
              <a:t>Mul</a:t>
            </a:r>
            <a:r>
              <a:rPr lang="en-NZ" sz="1800" dirty="0">
                <a:cs typeface="Consolas" pitchFamily="49" charset="0"/>
              </a:rPr>
              <a:t>  |  </a:t>
            </a:r>
            <a:r>
              <a:rPr lang="en-NZ" sz="1800" dirty="0" err="1">
                <a:cs typeface="Consolas" pitchFamily="49" charset="0"/>
              </a:rPr>
              <a:t>Div</a:t>
            </a:r>
            <a:endParaRPr lang="en-NZ" sz="1800" dirty="0">
              <a:cs typeface="Consolas" pitchFamily="49" charset="0"/>
            </a:endParaRP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1800" dirty="0">
                <a:cs typeface="Consolas" pitchFamily="49" charset="0"/>
              </a:rPr>
              <a:t>	Add  ::=	 “add”  “(”  </a:t>
            </a:r>
            <a:r>
              <a:rPr lang="en-NZ" sz="1800" dirty="0" err="1">
                <a:cs typeface="Consolas" pitchFamily="49" charset="0"/>
              </a:rPr>
              <a:t>Expr</a:t>
            </a:r>
            <a:r>
              <a:rPr lang="en-NZ" sz="1800" dirty="0">
                <a:cs typeface="Consolas" pitchFamily="49" charset="0"/>
              </a:rPr>
              <a:t>  </a:t>
            </a:r>
            <a:r>
              <a:rPr lang="en-NZ" sz="1800" dirty="0" smtClean="0">
                <a:cs typeface="Consolas" pitchFamily="49" charset="0"/>
              </a:rPr>
              <a:t>[ “,”  </a:t>
            </a:r>
            <a:r>
              <a:rPr lang="en-NZ" sz="1800" dirty="0" err="1">
                <a:cs typeface="Consolas" pitchFamily="49" charset="0"/>
              </a:rPr>
              <a:t>Expr</a:t>
            </a:r>
            <a:r>
              <a:rPr lang="en-NZ" sz="1800" dirty="0">
                <a:cs typeface="Consolas" pitchFamily="49" charset="0"/>
              </a:rPr>
              <a:t> </a:t>
            </a:r>
            <a:r>
              <a:rPr lang="en-NZ" sz="1800" dirty="0" smtClean="0">
                <a:cs typeface="Consolas" pitchFamily="49" charset="0"/>
              </a:rPr>
              <a:t>]+  “)”  </a:t>
            </a:r>
            <a:endParaRPr lang="en-NZ" sz="1800" dirty="0">
              <a:cs typeface="Consolas" pitchFamily="49" charset="0"/>
            </a:endParaRP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1800" dirty="0">
                <a:cs typeface="Consolas" pitchFamily="49" charset="0"/>
              </a:rPr>
              <a:t>	Sub  ::=  “sub”  “(“  </a:t>
            </a:r>
            <a:r>
              <a:rPr lang="en-NZ" sz="1800" dirty="0" err="1">
                <a:cs typeface="Consolas" pitchFamily="49" charset="0"/>
              </a:rPr>
              <a:t>Expr</a:t>
            </a:r>
            <a:r>
              <a:rPr lang="en-NZ" sz="1800" dirty="0">
                <a:cs typeface="Consolas" pitchFamily="49" charset="0"/>
              </a:rPr>
              <a:t>  </a:t>
            </a:r>
            <a:r>
              <a:rPr lang="en-NZ" sz="1800" dirty="0" smtClean="0">
                <a:cs typeface="Consolas" pitchFamily="49" charset="0"/>
              </a:rPr>
              <a:t>[ “,”  </a:t>
            </a:r>
            <a:r>
              <a:rPr lang="en-NZ" sz="1800" dirty="0" err="1" smtClean="0">
                <a:cs typeface="Consolas" pitchFamily="49" charset="0"/>
              </a:rPr>
              <a:t>Expr</a:t>
            </a:r>
            <a:r>
              <a:rPr lang="en-NZ" sz="1800" dirty="0" smtClean="0">
                <a:cs typeface="Consolas" pitchFamily="49" charset="0"/>
              </a:rPr>
              <a:t> ]+  </a:t>
            </a:r>
            <a:r>
              <a:rPr lang="en-NZ" sz="1800" dirty="0">
                <a:cs typeface="Consolas" pitchFamily="49" charset="0"/>
              </a:rPr>
              <a:t>“)” 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1800" dirty="0">
                <a:cs typeface="Consolas" pitchFamily="49" charset="0"/>
              </a:rPr>
              <a:t>	</a:t>
            </a:r>
            <a:r>
              <a:rPr lang="en-NZ" sz="1800" dirty="0" err="1">
                <a:cs typeface="Consolas" pitchFamily="49" charset="0"/>
              </a:rPr>
              <a:t>Mul</a:t>
            </a:r>
            <a:r>
              <a:rPr lang="en-NZ" sz="1800" dirty="0">
                <a:cs typeface="Consolas" pitchFamily="49" charset="0"/>
              </a:rPr>
              <a:t>   ::=  “</a:t>
            </a:r>
            <a:r>
              <a:rPr lang="en-NZ" sz="1800" dirty="0" err="1">
                <a:cs typeface="Consolas" pitchFamily="49" charset="0"/>
              </a:rPr>
              <a:t>mul</a:t>
            </a:r>
            <a:r>
              <a:rPr lang="en-NZ" sz="1800" dirty="0">
                <a:cs typeface="Consolas" pitchFamily="49" charset="0"/>
              </a:rPr>
              <a:t>”  “(”  </a:t>
            </a:r>
            <a:r>
              <a:rPr lang="en-NZ" sz="1800" dirty="0" err="1">
                <a:cs typeface="Consolas" pitchFamily="49" charset="0"/>
              </a:rPr>
              <a:t>Expr</a:t>
            </a:r>
            <a:r>
              <a:rPr lang="en-NZ" sz="1800" dirty="0">
                <a:cs typeface="Consolas" pitchFamily="49" charset="0"/>
              </a:rPr>
              <a:t>  </a:t>
            </a:r>
            <a:r>
              <a:rPr lang="en-NZ" sz="1800" dirty="0" smtClean="0">
                <a:cs typeface="Consolas" pitchFamily="49" charset="0"/>
              </a:rPr>
              <a:t>[ “,”  </a:t>
            </a:r>
            <a:r>
              <a:rPr lang="en-NZ" sz="1800" dirty="0" err="1">
                <a:cs typeface="Consolas" pitchFamily="49" charset="0"/>
              </a:rPr>
              <a:t>Expr</a:t>
            </a:r>
            <a:r>
              <a:rPr lang="en-NZ" sz="1800" dirty="0">
                <a:cs typeface="Consolas" pitchFamily="49" charset="0"/>
              </a:rPr>
              <a:t> </a:t>
            </a:r>
            <a:r>
              <a:rPr lang="en-NZ" sz="1800" dirty="0" smtClean="0">
                <a:cs typeface="Consolas" pitchFamily="49" charset="0"/>
              </a:rPr>
              <a:t>]+  “)”  </a:t>
            </a:r>
            <a:endParaRPr lang="en-NZ" sz="1800" dirty="0">
              <a:cs typeface="Consolas" pitchFamily="49" charset="0"/>
            </a:endParaRP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1800" dirty="0">
                <a:cs typeface="Consolas" pitchFamily="49" charset="0"/>
              </a:rPr>
              <a:t>	</a:t>
            </a:r>
            <a:r>
              <a:rPr lang="en-NZ" sz="1800" dirty="0" err="1">
                <a:cs typeface="Consolas" pitchFamily="49" charset="0"/>
              </a:rPr>
              <a:t>Div</a:t>
            </a:r>
            <a:r>
              <a:rPr lang="en-NZ" sz="1800" dirty="0">
                <a:cs typeface="Consolas" pitchFamily="49" charset="0"/>
              </a:rPr>
              <a:t>    ::=  “div”  </a:t>
            </a:r>
            <a:r>
              <a:rPr lang="en-NZ" sz="1800" dirty="0" smtClean="0">
                <a:cs typeface="Consolas" pitchFamily="49" charset="0"/>
              </a:rPr>
              <a:t> “(“  </a:t>
            </a:r>
            <a:r>
              <a:rPr lang="en-NZ" sz="1800" dirty="0" err="1">
                <a:cs typeface="Consolas" pitchFamily="49" charset="0"/>
              </a:rPr>
              <a:t>Expr</a:t>
            </a:r>
            <a:r>
              <a:rPr lang="en-NZ" sz="1800" dirty="0">
                <a:cs typeface="Consolas" pitchFamily="49" charset="0"/>
              </a:rPr>
              <a:t>  </a:t>
            </a:r>
            <a:r>
              <a:rPr lang="en-NZ" sz="1800" dirty="0" smtClean="0">
                <a:cs typeface="Consolas" pitchFamily="49" charset="0"/>
              </a:rPr>
              <a:t>[ “,”  </a:t>
            </a:r>
            <a:r>
              <a:rPr lang="en-NZ" sz="1800" dirty="0" err="1">
                <a:cs typeface="Consolas" pitchFamily="49" charset="0"/>
              </a:rPr>
              <a:t>Expr</a:t>
            </a:r>
            <a:r>
              <a:rPr lang="en-NZ" sz="1800" dirty="0">
                <a:cs typeface="Consolas" pitchFamily="49" charset="0"/>
              </a:rPr>
              <a:t> </a:t>
            </a:r>
            <a:r>
              <a:rPr lang="en-NZ" sz="1800" dirty="0" smtClean="0">
                <a:cs typeface="Consolas" pitchFamily="49" charset="0"/>
              </a:rPr>
              <a:t>]+  “)”</a:t>
            </a:r>
            <a:endParaRPr lang="en-NZ" sz="2400" dirty="0" smtClean="0"/>
          </a:p>
          <a:p>
            <a:pPr marL="627063" lvl="1" indent="-271463">
              <a:spcBef>
                <a:spcPts val="1800"/>
              </a:spcBef>
            </a:pPr>
            <a:endParaRPr lang="en-US" sz="2400" dirty="0" smtClean="0"/>
          </a:p>
          <a:p>
            <a:pPr marL="355600" lvl="1" indent="0">
              <a:spcBef>
                <a:spcPts val="1800"/>
              </a:spcBef>
              <a:buNone/>
            </a:pPr>
            <a:r>
              <a:rPr lang="en-NZ" sz="2400" dirty="0" smtClean="0"/>
              <a:t>“add(45, </a:t>
            </a:r>
            <a:r>
              <a:rPr lang="en-NZ" sz="2400" dirty="0"/>
              <a:t>16, sub(10, </a:t>
            </a:r>
            <a:r>
              <a:rPr lang="en-NZ" sz="2400" dirty="0" smtClean="0"/>
              <a:t>5, 1), 34)”  </a:t>
            </a:r>
            <a:endParaRPr lang="en-NZ" sz="2400" dirty="0"/>
          </a:p>
          <a:p>
            <a:endParaRPr lang="en-NZ" sz="2400" dirty="0"/>
          </a:p>
          <a:p>
            <a:endParaRPr lang="en-NZ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15020" y="3789040"/>
            <a:ext cx="5389428" cy="2891303"/>
            <a:chOff x="2339752" y="3789040"/>
            <a:chExt cx="5389428" cy="2891303"/>
          </a:xfrm>
        </p:grpSpPr>
        <p:sp>
          <p:nvSpPr>
            <p:cNvPr id="4" name="Oval 3"/>
            <p:cNvSpPr/>
            <p:nvPr/>
          </p:nvSpPr>
          <p:spPr bwMode="auto">
            <a:xfrm>
              <a:off x="5020480" y="3789040"/>
              <a:ext cx="980508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Add</a:t>
              </a:r>
              <a:endPara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079513" y="5004002"/>
              <a:ext cx="1051056" cy="50405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Sub</a:t>
              </a:r>
              <a:endPara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6" name="Straight Arrow Connector 5"/>
            <p:cNvCxnSpPr>
              <a:stCxn id="4" idx="4"/>
              <a:endCxn id="5" idx="0"/>
            </p:cNvCxnSpPr>
            <p:nvPr/>
          </p:nvCxnSpPr>
          <p:spPr bwMode="auto">
            <a:xfrm>
              <a:off x="5510734" y="4293096"/>
              <a:ext cx="94307" cy="7109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/>
            <p:cNvCxnSpPr>
              <a:stCxn id="4" idx="3"/>
              <a:endCxn id="18" idx="0"/>
            </p:cNvCxnSpPr>
            <p:nvPr/>
          </p:nvCxnSpPr>
          <p:spPr bwMode="auto">
            <a:xfrm flipH="1">
              <a:off x="4206374" y="4219279"/>
              <a:ext cx="957698" cy="7938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7"/>
            <p:cNvSpPr/>
            <p:nvPr/>
          </p:nvSpPr>
          <p:spPr bwMode="auto">
            <a:xfrm>
              <a:off x="4355976" y="6124712"/>
              <a:ext cx="708908" cy="54464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lang="en-NZ" sz="18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10</a:t>
              </a:r>
            </a:p>
          </p:txBody>
        </p:sp>
        <p:cxnSp>
          <p:nvCxnSpPr>
            <p:cNvPr id="9" name="Straight Arrow Connector 8"/>
            <p:cNvCxnSpPr>
              <a:stCxn id="5" idx="3"/>
              <a:endCxn id="8" idx="0"/>
            </p:cNvCxnSpPr>
            <p:nvPr/>
          </p:nvCxnSpPr>
          <p:spPr bwMode="auto">
            <a:xfrm flipH="1">
              <a:off x="4710430" y="5434241"/>
              <a:ext cx="523007" cy="69047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>
              <a:stCxn id="5" idx="4"/>
              <a:endCxn id="15" idx="0"/>
            </p:cNvCxnSpPr>
            <p:nvPr/>
          </p:nvCxnSpPr>
          <p:spPr bwMode="auto">
            <a:xfrm>
              <a:off x="5605041" y="5508058"/>
              <a:ext cx="0" cy="61665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stCxn id="4" idx="2"/>
              <a:endCxn id="16" idx="7"/>
            </p:cNvCxnSpPr>
            <p:nvPr/>
          </p:nvCxnSpPr>
          <p:spPr bwMode="auto">
            <a:xfrm flipH="1">
              <a:off x="2944843" y="4041068"/>
              <a:ext cx="2075637" cy="10518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/>
            <p:nvPr/>
          </p:nvSpPr>
          <p:spPr bwMode="auto">
            <a:xfrm>
              <a:off x="5250587" y="6124713"/>
              <a:ext cx="708908" cy="54464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lang="en-NZ" sz="18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5</a:t>
              </a:r>
              <a:endPara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339752" y="5013176"/>
              <a:ext cx="708908" cy="54464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lang="en-NZ" sz="18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45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851920" y="5013176"/>
              <a:ext cx="708908" cy="54464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lang="en-NZ" sz="18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16</a:t>
              </a:r>
            </a:p>
          </p:txBody>
        </p:sp>
        <p:cxnSp>
          <p:nvCxnSpPr>
            <p:cNvPr id="19" name="Straight Arrow Connector 18"/>
            <p:cNvCxnSpPr>
              <a:stCxn id="4" idx="5"/>
              <a:endCxn id="20" idx="1"/>
            </p:cNvCxnSpPr>
            <p:nvPr/>
          </p:nvCxnSpPr>
          <p:spPr bwMode="auto">
            <a:xfrm>
              <a:off x="5857396" y="4219279"/>
              <a:ext cx="1266693" cy="8754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19"/>
            <p:cNvSpPr/>
            <p:nvPr/>
          </p:nvSpPr>
          <p:spPr bwMode="auto">
            <a:xfrm>
              <a:off x="7020272" y="5014985"/>
              <a:ext cx="708908" cy="54464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lang="en-NZ" sz="18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rPr>
                <a:t>34</a:t>
              </a:r>
            </a:p>
          </p:txBody>
        </p:sp>
        <p:cxnSp>
          <p:nvCxnSpPr>
            <p:cNvPr id="27" name="Straight Arrow Connector 26"/>
            <p:cNvCxnSpPr>
              <a:stCxn id="5" idx="5"/>
              <a:endCxn id="28" idx="0"/>
            </p:cNvCxnSpPr>
            <p:nvPr/>
          </p:nvCxnSpPr>
          <p:spPr bwMode="auto">
            <a:xfrm>
              <a:off x="5976645" y="5434241"/>
              <a:ext cx="605993" cy="70145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27"/>
            <p:cNvSpPr/>
            <p:nvPr/>
          </p:nvSpPr>
          <p:spPr bwMode="auto">
            <a:xfrm>
              <a:off x="6228184" y="6135696"/>
              <a:ext cx="708908" cy="54464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err="1" smtClean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Num</a:t>
              </a:r>
              <a:endParaRPr lang="en-NZ" sz="18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rPr>
                <a:t>1</a:t>
              </a:r>
              <a:endPara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 bwMode="auto">
          <a:xfrm>
            <a:off x="5868144" y="2420888"/>
            <a:ext cx="3174497" cy="432048"/>
          </a:xfrm>
          <a:prstGeom prst="wedgeRoundRectCallout">
            <a:avLst>
              <a:gd name="adj1" fmla="val -60694"/>
              <a:gd name="adj2" fmla="val -2502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9863" indent="-271463">
              <a:spcBef>
                <a:spcPts val="1800"/>
              </a:spcBef>
            </a:pPr>
            <a:r>
              <a:rPr lang="en-NZ" sz="1600" dirty="0"/>
              <a:t>sub(16, 8, 2, 1)  = 16 – 8 – 2 – 1 </a:t>
            </a:r>
          </a:p>
        </p:txBody>
      </p:sp>
    </p:spTree>
    <p:extLst>
      <p:ext uri="{BB962C8B-B14F-4D97-AF65-F5344CB8AC3E}">
        <p14:creationId xmlns:p14="http://schemas.microsoft.com/office/powerpoint/2010/main" val="21990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811093" y="1412776"/>
            <a:ext cx="948098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63888" y="1827408"/>
            <a:ext cx="948098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67718" y="3356992"/>
            <a:ext cx="948098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Node Classes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3063" lvl="1" indent="0"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NumberNode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81050" lvl="2" indent="0" algn="just">
              <a:spcBef>
                <a:spcPts val="6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pPr marL="1189038" lvl="3" indent="0" algn="just">
              <a:spcBef>
                <a:spcPts val="400"/>
              </a:spcBef>
              <a:buNone/>
            </a:pP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value= v;</a:t>
            </a:r>
          </a:p>
          <a:p>
            <a:pPr marL="781050" lvl="2" indent="0" algn="just">
              <a:spcBef>
                <a:spcPts val="0"/>
              </a:spcBef>
              <a:buNone/>
            </a:pP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81050" lvl="2" indent="0">
              <a:spcBef>
                <a:spcPts val="12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9038" lvl="3" indent="0">
              <a:spcBef>
                <a:spcPts val="6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"%.5f"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 value); 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spcBef>
                <a:spcPts val="600"/>
              </a:spcBef>
              <a:buNone/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1050" lvl="2" indent="0">
              <a:spcBef>
                <a:spcPts val="1200"/>
              </a:spcBef>
              <a:buNone/>
            </a:pPr>
            <a:r>
              <a:rPr lang="en-AU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A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evaluate(){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73063" lvl="1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30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894330" y="1656096"/>
            <a:ext cx="2235566" cy="288032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Node Classes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775700" cy="5876925"/>
          </a:xfrm>
        </p:spPr>
        <p:txBody>
          <a:bodyPr>
            <a:normAutofit fontScale="92500" lnSpcReduction="10000"/>
          </a:bodyPr>
          <a:lstStyle/>
          <a:p>
            <a:pPr marL="373063" lvl="1" indent="0">
              <a:buNone/>
            </a:pPr>
            <a:r>
              <a:rPr lang="en-AU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781050" lvl="2" indent="0">
              <a:spcBef>
                <a:spcPts val="1200"/>
              </a:spcBef>
              <a:buNone/>
            </a:pPr>
            <a:r>
              <a:rPr lang="en-AU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List&lt;Node&gt;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81050" lvl="2" indent="0">
              <a:spcBef>
                <a:spcPts val="12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List&lt;Node&gt;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nds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1189038" lvl="3" indent="0">
              <a:spcBef>
                <a:spcPts val="0"/>
              </a:spcBef>
              <a:buNone/>
            </a:pP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nds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81050" lvl="2" indent="0">
              <a:spcBef>
                <a:spcPts val="6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189038" lvl="3" indent="0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"("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args.get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(0);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9038" lvl="3" indent="0">
              <a:spcBef>
                <a:spcPts val="400"/>
              </a:spcBef>
              <a:buNone/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=1;i&lt;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args.size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++){ </a:t>
            </a:r>
          </a:p>
          <a:p>
            <a:pPr marL="1597025" lvl="4" indent="0">
              <a:spcBef>
                <a:spcPts val="0"/>
              </a:spcBef>
              <a:buNone/>
            </a:pPr>
            <a:r>
              <a:rPr lang="en-NZ" dirty="0" err="1" smtClean="0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+=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+ "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args.get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1189038" lvl="3" indent="0">
              <a:spcBef>
                <a:spcPts val="0"/>
              </a:spcBef>
              <a:buNone/>
            </a:pP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9038" lvl="3" indent="0">
              <a:lnSpc>
                <a:spcPct val="9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5098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781050" lvl="2" indent="0">
              <a:lnSpc>
                <a:spcPct val="9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509838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evaluate(){</a:t>
            </a:r>
          </a:p>
          <a:p>
            <a:pPr marL="1189038" lvl="3" indent="0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0;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9038" lvl="3" indent="0">
              <a:spcBef>
                <a:spcPts val="400"/>
              </a:spcBef>
              <a:buNone/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nd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nd.evaluate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189038" lvl="3" indent="0">
              <a:lnSpc>
                <a:spcPct val="90000"/>
              </a:lnSpc>
              <a:buNone/>
              <a:tabLst>
                <a:tab pos="542925" algn="l"/>
                <a:tab pos="893763" algn="l"/>
                <a:tab pos="1254125" algn="l"/>
                <a:tab pos="1616075" algn="l"/>
                <a:tab pos="25098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1050" lvl="2" indent="0">
              <a:lnSpc>
                <a:spcPct val="90000"/>
              </a:lnSpc>
              <a:spcBef>
                <a:spcPts val="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509838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1050" lvl="2" indent="0">
              <a:spcBef>
                <a:spcPts val="0"/>
              </a:spcBef>
              <a:buNone/>
            </a:pP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81050" lvl="2" indent="0">
              <a:spcBef>
                <a:spcPts val="0"/>
              </a:spcBef>
              <a:buNone/>
            </a:pP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36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Looking at next token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Need to be able to look at the next token to work out which branch to take:</a:t>
            </a:r>
          </a:p>
          <a:p>
            <a:pPr lvl="1"/>
            <a:r>
              <a:rPr lang="en-AU" dirty="0" smtClean="0"/>
              <a:t>Scanner has two forms of </a:t>
            </a:r>
            <a:r>
              <a:rPr lang="en-AU" dirty="0" err="1" smtClean="0"/>
              <a:t>hasNext</a:t>
            </a:r>
            <a:r>
              <a:rPr lang="en-AU" dirty="0" smtClean="0"/>
              <a:t>:</a:t>
            </a:r>
          </a:p>
          <a:p>
            <a:pPr lvl="2"/>
            <a:r>
              <a:rPr lang="en-AU" dirty="0" err="1" smtClean="0"/>
              <a:t>s.hasNext</a:t>
            </a:r>
            <a:r>
              <a:rPr lang="en-AU" dirty="0" smtClean="0"/>
              <a:t>():    </a:t>
            </a:r>
          </a:p>
          <a:p>
            <a:pPr marL="1227138" lvl="3" indent="0">
              <a:buNone/>
            </a:pP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en-AU" dirty="0" smtClean="0"/>
              <a:t>is there another token in the scanner?</a:t>
            </a:r>
          </a:p>
          <a:p>
            <a:pPr lvl="2"/>
            <a:r>
              <a:rPr lang="en-AU" dirty="0" err="1" smtClean="0"/>
              <a:t>s.hasNext</a:t>
            </a:r>
            <a:r>
              <a:rPr lang="en-AU" dirty="0" smtClean="0"/>
              <a:t>(“string to match”):  </a:t>
            </a:r>
          </a:p>
          <a:p>
            <a:pPr marL="1227138" lvl="3" indent="0">
              <a:buNone/>
            </a:pP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en-AU" dirty="0" smtClean="0"/>
              <a:t>is there another token, and does it match the string</a:t>
            </a:r>
            <a:r>
              <a:rPr lang="en-AU" dirty="0"/>
              <a:t>?</a:t>
            </a:r>
          </a:p>
          <a:p>
            <a:pPr marL="1227138" lvl="3" indent="0"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  if (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s.hasNext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“add”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) ) {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…..</a:t>
            </a:r>
            <a:endParaRPr lang="en-AU" dirty="0" smtClean="0"/>
          </a:p>
          <a:p>
            <a:pPr lvl="1">
              <a:spcBef>
                <a:spcPts val="1200"/>
              </a:spcBef>
            </a:pPr>
            <a:r>
              <a:rPr lang="en-NZ" dirty="0" smtClean="0"/>
              <a:t>Can </a:t>
            </a:r>
            <a:r>
              <a:rPr lang="en-NZ" dirty="0"/>
              <a:t>use this to peek at the next token without reading </a:t>
            </a:r>
            <a:r>
              <a:rPr lang="en-NZ" dirty="0" smtClean="0"/>
              <a:t>it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String can be a regular expression!</a:t>
            </a:r>
          </a:p>
          <a:p>
            <a:pPr marL="1273175" lvl="5" indent="0">
              <a:spcBef>
                <a:spcPts val="12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</a:tabLst>
            </a:pP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s.hasNext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“[-+]?[0-9]+”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) ) { …..</a:t>
            </a:r>
          </a:p>
          <a:p>
            <a:pPr lvl="3">
              <a:spcBef>
                <a:spcPts val="12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628650" algn="l"/>
                <a:tab pos="1073150" algn="l"/>
              </a:tabLst>
            </a:pPr>
            <a:r>
              <a:rPr lang="en-NZ" dirty="0">
                <a:solidFill>
                  <a:srgbClr val="000000"/>
                </a:solidFill>
                <a:cs typeface="Consolas" pitchFamily="49" charset="0"/>
              </a:rPr>
              <a:t>true if the next token is an </a:t>
            </a:r>
            <a:r>
              <a:rPr lang="en-NZ" dirty="0" smtClean="0">
                <a:solidFill>
                  <a:srgbClr val="000000"/>
                </a:solidFill>
                <a:cs typeface="Consolas" pitchFamily="49" charset="0"/>
              </a:rPr>
              <a:t>integer</a:t>
            </a:r>
            <a:endParaRPr lang="en-NZ" dirty="0"/>
          </a:p>
          <a:p>
            <a:pPr lvl="1">
              <a:spcBef>
                <a:spcPts val="1200"/>
              </a:spcBef>
            </a:pPr>
            <a:r>
              <a:rPr lang="en-NZ" dirty="0" smtClean="0"/>
              <a:t>Good </a:t>
            </a:r>
            <a:r>
              <a:rPr lang="en-NZ" dirty="0"/>
              <a:t>design </a:t>
            </a:r>
            <a:r>
              <a:rPr lang="en-NZ" dirty="0" smtClean="0"/>
              <a:t>for parser because </a:t>
            </a:r>
            <a:r>
              <a:rPr lang="en-NZ" dirty="0"/>
              <a:t>the next token might be needed by another </a:t>
            </a:r>
            <a:r>
              <a:rPr lang="en-NZ" dirty="0" smtClean="0"/>
              <a:t>rule/method if it isn’t the right one for this rule/method.</a:t>
            </a:r>
          </a:p>
          <a:p>
            <a:pPr lvl="1">
              <a:spcBef>
                <a:spcPts val="1200"/>
              </a:spcBef>
            </a:pPr>
            <a:endParaRPr lang="en-NZ" dirty="0"/>
          </a:p>
          <a:p>
            <a:pPr>
              <a:spcBef>
                <a:spcPts val="1200"/>
              </a:spcBef>
            </a:pPr>
            <a:endParaRPr lang="en-AU" dirty="0"/>
          </a:p>
          <a:p>
            <a:pPr marL="1227138" lvl="3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6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Parsing Expressions (checking only)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852346" cy="58323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sz="2000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s) {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4572000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“[-+]?[0-9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]+”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true;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73063" lvl="1" indent="0">
              <a:buNone/>
              <a:tabLst>
                <a:tab pos="4572000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“add”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)) 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parseAdd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(s); }</a:t>
            </a:r>
          </a:p>
          <a:p>
            <a:pPr marL="373063" lvl="1" indent="0">
              <a:buNone/>
              <a:tabLst>
                <a:tab pos="4572000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“sub”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parseSub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(s); }</a:t>
            </a:r>
          </a:p>
          <a:p>
            <a:pPr marL="373063" lvl="1" indent="0">
              <a:buNone/>
              <a:tabLst>
                <a:tab pos="4572000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NZ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parseMul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}</a:t>
            </a:r>
          </a:p>
          <a:p>
            <a:pPr marL="373063" lvl="1" indent="0">
              <a:buNone/>
              <a:tabLst>
                <a:tab pos="4572000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“div”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parseDiv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}</a:t>
            </a:r>
          </a:p>
          <a:p>
            <a:pPr marL="373063" lvl="1" indent="0">
              <a:buNone/>
              <a:tabLst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false;</a:t>
            </a:r>
          </a:p>
          <a:p>
            <a:pPr marL="0" indent="0">
              <a:buNone/>
              <a:tabLst>
                <a:tab pos="6103938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parseAdd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sz="2000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s) {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“add”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“(”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NZ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“,”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(s))	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“)”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73063" lvl="1" indent="0">
              <a:buNone/>
              <a:tabLst>
                <a:tab pos="6103938" algn="l"/>
              </a:tabLst>
            </a:pPr>
            <a:r>
              <a:rPr lang="en-AU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 true;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103938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9512" y="3050497"/>
            <a:ext cx="842493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4354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Parsing Expressions (checking only)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852346" cy="58323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6103938" algn="l"/>
              </a:tabLst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parseSub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sz="2000" dirty="0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s) {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“sub”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“(”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NZ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“,”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(s))	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“)”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73063" lvl="1" indent="0">
              <a:buNone/>
              <a:tabLst>
                <a:tab pos="6103938" algn="l"/>
              </a:tabLst>
            </a:pPr>
            <a:r>
              <a:rPr lang="en-AU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 true;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103938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6103938" algn="l"/>
              </a:tabLst>
            </a:pPr>
            <a:endParaRPr lang="en-NZ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103938" algn="l"/>
              </a:tabLst>
            </a:pPr>
            <a:r>
              <a:rPr lang="en-NZ" sz="2000" dirty="0" smtClean="0">
                <a:cs typeface="Consolas" pitchFamily="49" charset="0"/>
              </a:rPr>
              <a:t>same for </a:t>
            </a:r>
            <a:r>
              <a:rPr lang="en-NZ" sz="2000" dirty="0" err="1" smtClean="0">
                <a:cs typeface="Consolas" pitchFamily="49" charset="0"/>
              </a:rPr>
              <a:t>parseMul</a:t>
            </a:r>
            <a:r>
              <a:rPr lang="en-NZ" sz="2000" dirty="0" smtClean="0">
                <a:cs typeface="Consolas" pitchFamily="49" charset="0"/>
              </a:rPr>
              <a:t> and </a:t>
            </a:r>
            <a:r>
              <a:rPr lang="en-NZ" sz="2000" dirty="0" err="1" smtClean="0">
                <a:cs typeface="Consolas" pitchFamily="49" charset="0"/>
              </a:rPr>
              <a:t>parseDiv</a:t>
            </a:r>
            <a:endParaRPr lang="en-NZ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Parsing Expressions (checking only)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852346" cy="58323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chemeClr val="accent6"/>
                </a:solidFill>
                <a:cs typeface="Consolas" pitchFamily="49" charset="0"/>
              </a:rPr>
              <a:t>Alternative, given similarity of Add, Sub, </a:t>
            </a:r>
            <a:r>
              <a:rPr lang="en-NZ" dirty="0" err="1" smtClean="0">
                <a:solidFill>
                  <a:schemeClr val="accent6"/>
                </a:solidFill>
                <a:cs typeface="Consolas" pitchFamily="49" charset="0"/>
              </a:rPr>
              <a:t>Mul</a:t>
            </a:r>
            <a:r>
              <a:rPr lang="en-NZ" dirty="0" smtClean="0">
                <a:solidFill>
                  <a:schemeClr val="accent6"/>
                </a:solidFill>
                <a:cs typeface="Consolas" pitchFamily="49" charset="0"/>
              </a:rPr>
              <a:t>, </a:t>
            </a:r>
            <a:r>
              <a:rPr lang="en-NZ" dirty="0" err="1" smtClean="0">
                <a:solidFill>
                  <a:schemeClr val="accent6"/>
                </a:solidFill>
                <a:cs typeface="Consolas" pitchFamily="49" charset="0"/>
              </a:rPr>
              <a:t>Div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endParaRPr lang="en-NZ" sz="20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NZ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sz="2000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s) {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4572000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“[-+]?[0-9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]+”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(); 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true; }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NZ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add|sub|mul|div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       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s.next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 </a:t>
            </a: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“(”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NZ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))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“,”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(!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parseExpr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(s))		{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false; }</a:t>
            </a:r>
          </a:p>
          <a:p>
            <a:pPr marL="373063" lvl="1" indent="0">
              <a:buNone/>
              <a:tabLst>
                <a:tab pos="3408363" algn="l"/>
                <a:tab pos="610393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“)”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	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s.next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(); }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false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73063" lvl="1" indent="0">
              <a:buNone/>
              <a:tabLst>
                <a:tab pos="6103938" algn="l"/>
              </a:tabLst>
            </a:pPr>
            <a:r>
              <a:rPr lang="en-AU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 true;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103938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NZ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we construct a parse tree?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Given our grammar: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 smtClean="0">
                <a:cs typeface="Consolas" pitchFamily="49" charset="0"/>
              </a:rPr>
              <a:t>	</a:t>
            </a:r>
            <a:r>
              <a:rPr lang="en-NZ" sz="2000" dirty="0" err="1" smtClean="0">
                <a:cs typeface="Consolas" pitchFamily="49" charset="0"/>
              </a:rPr>
              <a:t>Expr</a:t>
            </a:r>
            <a:r>
              <a:rPr lang="en-NZ" sz="2000" dirty="0" smtClean="0">
                <a:cs typeface="Consolas" pitchFamily="49" charset="0"/>
              </a:rPr>
              <a:t> </a:t>
            </a:r>
            <a:r>
              <a:rPr lang="en-NZ" sz="2000" dirty="0">
                <a:cs typeface="Consolas" pitchFamily="49" charset="0"/>
              </a:rPr>
              <a:t>::=	 </a:t>
            </a:r>
            <a:r>
              <a:rPr lang="en-NZ" sz="2000" dirty="0" err="1">
                <a:cs typeface="Consolas" pitchFamily="49" charset="0"/>
              </a:rPr>
              <a:t>Num</a:t>
            </a:r>
            <a:r>
              <a:rPr lang="en-NZ" sz="2000" i="1" dirty="0">
                <a:cs typeface="Consolas" pitchFamily="49" charset="0"/>
              </a:rPr>
              <a:t>  </a:t>
            </a:r>
            <a:r>
              <a:rPr lang="en-NZ" sz="2000" dirty="0">
                <a:cs typeface="Consolas" pitchFamily="49" charset="0"/>
              </a:rPr>
              <a:t> | Add  |  Sub  | </a:t>
            </a:r>
            <a:r>
              <a:rPr lang="en-NZ" sz="2000" dirty="0" err="1">
                <a:cs typeface="Consolas" pitchFamily="49" charset="0"/>
              </a:rPr>
              <a:t>Mul</a:t>
            </a:r>
            <a:r>
              <a:rPr lang="en-NZ" sz="2000" dirty="0">
                <a:cs typeface="Consolas" pitchFamily="49" charset="0"/>
              </a:rPr>
              <a:t>  |  </a:t>
            </a:r>
            <a:r>
              <a:rPr lang="en-NZ" sz="2000" dirty="0" err="1">
                <a:cs typeface="Consolas" pitchFamily="49" charset="0"/>
              </a:rPr>
              <a:t>Div</a:t>
            </a:r>
            <a:endParaRPr lang="en-NZ" sz="2000" dirty="0">
              <a:cs typeface="Consolas" pitchFamily="49" charset="0"/>
            </a:endParaRP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>
                <a:cs typeface="Consolas" pitchFamily="49" charset="0"/>
              </a:rPr>
              <a:t>	Add  ::=	 “add”  “(”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“,”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“)” 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>
                <a:cs typeface="Consolas" pitchFamily="49" charset="0"/>
              </a:rPr>
              <a:t>	Sub  ::=  “sub”  “(“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“,”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“)” 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>
                <a:cs typeface="Consolas" pitchFamily="49" charset="0"/>
              </a:rPr>
              <a:t>	</a:t>
            </a:r>
            <a:r>
              <a:rPr lang="en-NZ" sz="2000" dirty="0" err="1">
                <a:cs typeface="Consolas" pitchFamily="49" charset="0"/>
              </a:rPr>
              <a:t>Mul</a:t>
            </a:r>
            <a:r>
              <a:rPr lang="en-NZ" sz="2000" dirty="0">
                <a:cs typeface="Consolas" pitchFamily="49" charset="0"/>
              </a:rPr>
              <a:t>   ::=  “</a:t>
            </a:r>
            <a:r>
              <a:rPr lang="en-NZ" sz="2000" dirty="0" err="1">
                <a:cs typeface="Consolas" pitchFamily="49" charset="0"/>
              </a:rPr>
              <a:t>mul</a:t>
            </a:r>
            <a:r>
              <a:rPr lang="en-NZ" sz="2000" dirty="0">
                <a:cs typeface="Consolas" pitchFamily="49" charset="0"/>
              </a:rPr>
              <a:t>”  “(”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“,”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“)” 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>
                <a:cs typeface="Consolas" pitchFamily="49" charset="0"/>
              </a:rPr>
              <a:t>	</a:t>
            </a:r>
            <a:r>
              <a:rPr lang="en-NZ" sz="2000" dirty="0" err="1">
                <a:cs typeface="Consolas" pitchFamily="49" charset="0"/>
              </a:rPr>
              <a:t>Div</a:t>
            </a:r>
            <a:r>
              <a:rPr lang="en-NZ" sz="2000" dirty="0">
                <a:cs typeface="Consolas" pitchFamily="49" charset="0"/>
              </a:rPr>
              <a:t>    ::=  “div”  “(“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“,”  </a:t>
            </a:r>
            <a:r>
              <a:rPr lang="en-NZ" sz="2000" dirty="0" err="1">
                <a:cs typeface="Consolas" pitchFamily="49" charset="0"/>
              </a:rPr>
              <a:t>Expr</a:t>
            </a:r>
            <a:r>
              <a:rPr lang="en-NZ" sz="2000" dirty="0">
                <a:cs typeface="Consolas" pitchFamily="49" charset="0"/>
              </a:rPr>
              <a:t>  “)”  </a:t>
            </a:r>
            <a:br>
              <a:rPr lang="en-NZ" sz="2000" dirty="0">
                <a:cs typeface="Consolas" pitchFamily="49" charset="0"/>
              </a:rPr>
            </a:br>
            <a:r>
              <a:rPr lang="en-NZ" sz="2000" dirty="0">
                <a:cs typeface="Consolas" pitchFamily="49" charset="0"/>
              </a:rPr>
              <a:t>	</a:t>
            </a:r>
            <a:r>
              <a:rPr lang="en-NZ" sz="2000" dirty="0" err="1">
                <a:cs typeface="Consolas" pitchFamily="49" charset="0"/>
              </a:rPr>
              <a:t>Num</a:t>
            </a:r>
            <a:r>
              <a:rPr lang="en-NZ" sz="2000" dirty="0">
                <a:cs typeface="Consolas" pitchFamily="49" charset="0"/>
              </a:rPr>
              <a:t>  ::=  an optional  sign followed by a sequence of digits: </a:t>
            </a:r>
          </a:p>
          <a:p>
            <a:pPr marL="0" indent="0">
              <a:buNone/>
              <a:tabLst>
                <a:tab pos="628650" algn="l"/>
                <a:tab pos="1524000" algn="l"/>
              </a:tabLst>
            </a:pPr>
            <a:r>
              <a:rPr lang="en-NZ" sz="2000" dirty="0">
                <a:cs typeface="Consolas" pitchFamily="49" charset="0"/>
              </a:rPr>
              <a:t>			[-+]?[0-9]+</a:t>
            </a:r>
          </a:p>
          <a:p>
            <a:pPr marL="373063" lvl="1" indent="0">
              <a:buNone/>
              <a:tabLst>
                <a:tab pos="628650" algn="l"/>
                <a:tab pos="1073150" algn="l"/>
              </a:tabLst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NZ" dirty="0" smtClean="0"/>
              <a:t>And an expression:</a:t>
            </a:r>
          </a:p>
          <a:p>
            <a:pPr marL="0" indent="0">
              <a:buNone/>
            </a:pPr>
            <a:r>
              <a:rPr lang="en-NZ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add(sub(10, -5), 45)</a:t>
            </a:r>
            <a:endParaRPr lang="en-NZ" dirty="0" smtClean="0"/>
          </a:p>
          <a:p>
            <a:pPr>
              <a:spcBef>
                <a:spcPts val="1200"/>
              </a:spcBef>
            </a:pPr>
            <a:endParaRPr lang="en-NZ" dirty="0" smtClean="0"/>
          </a:p>
          <a:p>
            <a:pPr>
              <a:spcBef>
                <a:spcPts val="1200"/>
              </a:spcBef>
            </a:pPr>
            <a:r>
              <a:rPr lang="en-NZ" dirty="0" smtClean="0"/>
              <a:t>First goal is a concrete parse tree: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62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we construct a parse tree?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>
                <a:latin typeface="Consolas" pitchFamily="49" charset="0"/>
                <a:cs typeface="Consolas" pitchFamily="49" charset="0"/>
              </a:rPr>
              <a:t>add(sub(10, -5), 45)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Oval 3"/>
          <p:cNvSpPr/>
          <p:nvPr/>
        </p:nvSpPr>
        <p:spPr bwMode="auto">
          <a:xfrm>
            <a:off x="4427984" y="1772816"/>
            <a:ext cx="829393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Add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7544" y="2810037"/>
            <a:ext cx="97026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add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7"/>
          </p:cNvCxnSpPr>
          <p:nvPr/>
        </p:nvCxnSpPr>
        <p:spPr bwMode="auto">
          <a:xfrm flipH="1">
            <a:off x="1295716" y="2024844"/>
            <a:ext cx="3132268" cy="8590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8"/>
          <p:cNvSpPr/>
          <p:nvPr/>
        </p:nvSpPr>
        <p:spPr bwMode="auto">
          <a:xfrm>
            <a:off x="3491880" y="2810037"/>
            <a:ext cx="8640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Expr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stCxn id="4" idx="3"/>
            <a:endCxn id="9" idx="7"/>
          </p:cNvCxnSpPr>
          <p:nvPr/>
        </p:nvCxnSpPr>
        <p:spPr bwMode="auto">
          <a:xfrm flipH="1">
            <a:off x="4229432" y="2203055"/>
            <a:ext cx="320014" cy="6807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5057336" y="2810037"/>
            <a:ext cx="450768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31" name="Straight Arrow Connector 30"/>
          <p:cNvCxnSpPr>
            <a:stCxn id="4" idx="4"/>
            <a:endCxn id="13" idx="0"/>
          </p:cNvCxnSpPr>
          <p:nvPr/>
        </p:nvCxnSpPr>
        <p:spPr bwMode="auto">
          <a:xfrm>
            <a:off x="4842681" y="2276872"/>
            <a:ext cx="440039" cy="5331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3"/>
          <p:cNvSpPr/>
          <p:nvPr/>
        </p:nvSpPr>
        <p:spPr bwMode="auto">
          <a:xfrm>
            <a:off x="6588224" y="2810037"/>
            <a:ext cx="8640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Expr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5" name="Straight Arrow Connector 34"/>
          <p:cNvCxnSpPr>
            <a:stCxn id="4" idx="5"/>
            <a:endCxn id="34" idx="1"/>
          </p:cNvCxnSpPr>
          <p:nvPr/>
        </p:nvCxnSpPr>
        <p:spPr bwMode="auto">
          <a:xfrm>
            <a:off x="5135915" y="2203055"/>
            <a:ext cx="1578853" cy="6807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/>
          <p:cNvSpPr/>
          <p:nvPr/>
        </p:nvSpPr>
        <p:spPr bwMode="auto">
          <a:xfrm>
            <a:off x="8153680" y="2810037"/>
            <a:ext cx="450768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39" name="Straight Arrow Connector 38"/>
          <p:cNvCxnSpPr>
            <a:stCxn id="4" idx="6"/>
            <a:endCxn id="38" idx="1"/>
          </p:cNvCxnSpPr>
          <p:nvPr/>
        </p:nvCxnSpPr>
        <p:spPr bwMode="auto">
          <a:xfrm>
            <a:off x="5257377" y="2024844"/>
            <a:ext cx="2962316" cy="8590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34" idx="4"/>
            <a:endCxn id="60" idx="0"/>
          </p:cNvCxnSpPr>
          <p:nvPr/>
        </p:nvCxnSpPr>
        <p:spPr bwMode="auto">
          <a:xfrm>
            <a:off x="7020272" y="3314093"/>
            <a:ext cx="0" cy="4029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46"/>
          <p:cNvSpPr/>
          <p:nvPr/>
        </p:nvSpPr>
        <p:spPr bwMode="auto">
          <a:xfrm>
            <a:off x="6677372" y="4869160"/>
            <a:ext cx="685800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45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77400" y="4693945"/>
            <a:ext cx="97026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sub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52" name="Straight Arrow Connector 51"/>
          <p:cNvCxnSpPr>
            <a:stCxn id="53" idx="2"/>
            <a:endCxn id="51" idx="7"/>
          </p:cNvCxnSpPr>
          <p:nvPr/>
        </p:nvCxnSpPr>
        <p:spPr bwMode="auto">
          <a:xfrm flipH="1">
            <a:off x="1405572" y="3969060"/>
            <a:ext cx="2086308" cy="79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53" idx="3"/>
            <a:endCxn id="75" idx="0"/>
          </p:cNvCxnSpPr>
          <p:nvPr/>
        </p:nvCxnSpPr>
        <p:spPr bwMode="auto">
          <a:xfrm flipH="1">
            <a:off x="2987824" y="4147271"/>
            <a:ext cx="630600" cy="546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Oval 56"/>
          <p:cNvSpPr/>
          <p:nvPr/>
        </p:nvSpPr>
        <p:spPr bwMode="auto">
          <a:xfrm>
            <a:off x="2644924" y="6309320"/>
            <a:ext cx="685800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10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3602610" y="4693945"/>
            <a:ext cx="450768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68" name="Straight Arrow Connector 67"/>
          <p:cNvCxnSpPr>
            <a:stCxn id="53" idx="4"/>
            <a:endCxn id="67" idx="0"/>
          </p:cNvCxnSpPr>
          <p:nvPr/>
        </p:nvCxnSpPr>
        <p:spPr bwMode="auto">
          <a:xfrm flipH="1">
            <a:off x="3827994" y="4221088"/>
            <a:ext cx="95934" cy="4728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>
            <a:stCxn id="53" idx="5"/>
            <a:endCxn id="77" idx="0"/>
          </p:cNvCxnSpPr>
          <p:nvPr/>
        </p:nvCxnSpPr>
        <p:spPr bwMode="auto">
          <a:xfrm>
            <a:off x="4229432" y="4147271"/>
            <a:ext cx="486584" cy="546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4351681" y="6309320"/>
            <a:ext cx="72867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-5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5364088" y="4693945"/>
            <a:ext cx="450768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95" name="Straight Arrow Connector 94"/>
          <p:cNvCxnSpPr>
            <a:stCxn id="53" idx="6"/>
            <a:endCxn id="94" idx="1"/>
          </p:cNvCxnSpPr>
          <p:nvPr/>
        </p:nvCxnSpPr>
        <p:spPr bwMode="auto">
          <a:xfrm>
            <a:off x="4355976" y="3969060"/>
            <a:ext cx="1074125" cy="79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43"/>
          <p:cNvSpPr/>
          <p:nvPr/>
        </p:nvSpPr>
        <p:spPr bwMode="auto">
          <a:xfrm>
            <a:off x="2177016" y="2780928"/>
            <a:ext cx="450768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45" name="Straight Arrow Connector 44"/>
          <p:cNvCxnSpPr>
            <a:stCxn id="4" idx="2"/>
            <a:endCxn id="44" idx="7"/>
          </p:cNvCxnSpPr>
          <p:nvPr/>
        </p:nvCxnSpPr>
        <p:spPr bwMode="auto">
          <a:xfrm flipH="1">
            <a:off x="2561771" y="2024844"/>
            <a:ext cx="1866213" cy="8299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5"/>
          <p:cNvSpPr/>
          <p:nvPr/>
        </p:nvSpPr>
        <p:spPr bwMode="auto">
          <a:xfrm>
            <a:off x="1816976" y="4693945"/>
            <a:ext cx="450768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49" name="Straight Arrow Connector 48"/>
          <p:cNvCxnSpPr>
            <a:stCxn id="53" idx="2"/>
            <a:endCxn id="46" idx="7"/>
          </p:cNvCxnSpPr>
          <p:nvPr/>
        </p:nvCxnSpPr>
        <p:spPr bwMode="auto">
          <a:xfrm flipH="1">
            <a:off x="2201731" y="3969060"/>
            <a:ext cx="1290149" cy="79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4427984" y="980728"/>
            <a:ext cx="829393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Expr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0" name="Straight Arrow Connector 49"/>
          <p:cNvCxnSpPr>
            <a:stCxn id="48" idx="4"/>
            <a:endCxn id="4" idx="0"/>
          </p:cNvCxnSpPr>
          <p:nvPr/>
        </p:nvCxnSpPr>
        <p:spPr bwMode="auto">
          <a:xfrm>
            <a:off x="4842681" y="1484784"/>
            <a:ext cx="0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3491880" y="3717032"/>
            <a:ext cx="8640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Sub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8" name="Straight Arrow Connector 57"/>
          <p:cNvCxnSpPr>
            <a:stCxn id="9" idx="4"/>
            <a:endCxn id="53" idx="0"/>
          </p:cNvCxnSpPr>
          <p:nvPr/>
        </p:nvCxnSpPr>
        <p:spPr bwMode="auto">
          <a:xfrm>
            <a:off x="3923928" y="3314093"/>
            <a:ext cx="0" cy="4029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Oval 59"/>
          <p:cNvSpPr/>
          <p:nvPr/>
        </p:nvSpPr>
        <p:spPr bwMode="auto">
          <a:xfrm>
            <a:off x="6588224" y="3717032"/>
            <a:ext cx="8640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Num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1" name="Straight Arrow Connector 60"/>
          <p:cNvCxnSpPr>
            <a:stCxn id="60" idx="4"/>
            <a:endCxn id="47" idx="0"/>
          </p:cNvCxnSpPr>
          <p:nvPr/>
        </p:nvCxnSpPr>
        <p:spPr bwMode="auto">
          <a:xfrm>
            <a:off x="7020272" y="4221088"/>
            <a:ext cx="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2555776" y="5517232"/>
            <a:ext cx="8640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Num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9" name="Straight Arrow Connector 68"/>
          <p:cNvCxnSpPr>
            <a:stCxn id="66" idx="4"/>
            <a:endCxn id="57" idx="0"/>
          </p:cNvCxnSpPr>
          <p:nvPr/>
        </p:nvCxnSpPr>
        <p:spPr bwMode="auto">
          <a:xfrm>
            <a:off x="2987824" y="6021288"/>
            <a:ext cx="0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69"/>
          <p:cNvSpPr/>
          <p:nvPr/>
        </p:nvSpPr>
        <p:spPr bwMode="auto">
          <a:xfrm>
            <a:off x="4283968" y="5517232"/>
            <a:ext cx="8640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Num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1" name="Straight Arrow Connector 70"/>
          <p:cNvCxnSpPr>
            <a:stCxn id="70" idx="4"/>
            <a:endCxn id="79" idx="0"/>
          </p:cNvCxnSpPr>
          <p:nvPr/>
        </p:nvCxnSpPr>
        <p:spPr bwMode="auto">
          <a:xfrm>
            <a:off x="4716016" y="6021288"/>
            <a:ext cx="1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Oval 74"/>
          <p:cNvSpPr/>
          <p:nvPr/>
        </p:nvSpPr>
        <p:spPr bwMode="auto">
          <a:xfrm>
            <a:off x="2555776" y="4693945"/>
            <a:ext cx="8640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Expr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6" name="Straight Arrow Connector 75"/>
          <p:cNvCxnSpPr>
            <a:stCxn id="75" idx="4"/>
            <a:endCxn id="66" idx="0"/>
          </p:cNvCxnSpPr>
          <p:nvPr/>
        </p:nvCxnSpPr>
        <p:spPr bwMode="auto">
          <a:xfrm>
            <a:off x="2987824" y="5198001"/>
            <a:ext cx="0" cy="319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76"/>
          <p:cNvSpPr/>
          <p:nvPr/>
        </p:nvSpPr>
        <p:spPr bwMode="auto">
          <a:xfrm>
            <a:off x="4283968" y="4693945"/>
            <a:ext cx="8640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Expr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80" name="Straight Arrow Connector 79"/>
          <p:cNvCxnSpPr>
            <a:stCxn id="77" idx="4"/>
            <a:endCxn id="70" idx="0"/>
          </p:cNvCxnSpPr>
          <p:nvPr/>
        </p:nvCxnSpPr>
        <p:spPr bwMode="auto">
          <a:xfrm>
            <a:off x="4716016" y="5198001"/>
            <a:ext cx="0" cy="3192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840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Modifying parser to produce 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have Node classes to represent the syntax tree</a:t>
            </a:r>
          </a:p>
          <a:p>
            <a:pPr lvl="1"/>
            <a:r>
              <a:rPr lang="en-AU" dirty="0" smtClean="0"/>
              <a:t>Expression Nodes </a:t>
            </a:r>
          </a:p>
          <a:p>
            <a:pPr lvl="2"/>
            <a:r>
              <a:rPr lang="en-AU" dirty="0" smtClean="0"/>
              <a:t>contain a number or an Add/Sub/</a:t>
            </a:r>
            <a:r>
              <a:rPr lang="en-AU" dirty="0" err="1" smtClean="0"/>
              <a:t>Mul</a:t>
            </a:r>
            <a:r>
              <a:rPr lang="en-AU" dirty="0" smtClean="0"/>
              <a:t>/</a:t>
            </a:r>
            <a:r>
              <a:rPr lang="en-AU" dirty="0" err="1" smtClean="0"/>
              <a:t>Div</a:t>
            </a:r>
            <a:endParaRPr lang="en-AU" dirty="0" smtClean="0"/>
          </a:p>
          <a:p>
            <a:pPr lvl="1"/>
            <a:r>
              <a:rPr lang="en-AU" dirty="0" smtClean="0"/>
              <a:t>Add, Sub, </a:t>
            </a:r>
            <a:r>
              <a:rPr lang="en-AU" dirty="0" err="1" smtClean="0"/>
              <a:t>Mul</a:t>
            </a:r>
            <a:r>
              <a:rPr lang="en-AU" dirty="0" smtClean="0"/>
              <a:t>, </a:t>
            </a:r>
            <a:r>
              <a:rPr lang="en-AU" dirty="0" err="1" smtClean="0"/>
              <a:t>Div</a:t>
            </a:r>
            <a:r>
              <a:rPr lang="en-AU" dirty="0" smtClean="0"/>
              <a:t> nodes</a:t>
            </a:r>
          </a:p>
          <a:p>
            <a:pPr lvl="1"/>
            <a:r>
              <a:rPr lang="en-AU" dirty="0" smtClean="0"/>
              <a:t>Number Nodes</a:t>
            </a:r>
          </a:p>
          <a:p>
            <a:pPr lvl="1"/>
            <a:r>
              <a:rPr lang="en-AU" dirty="0" smtClean="0"/>
              <a:t>Terminal Nodes</a:t>
            </a:r>
          </a:p>
          <a:p>
            <a:pPr lvl="2"/>
            <a:r>
              <a:rPr lang="en-AU" dirty="0" smtClean="0"/>
              <a:t>for the terminal values</a:t>
            </a:r>
          </a:p>
          <a:p>
            <a:pPr lvl="2"/>
            <a:r>
              <a:rPr lang="en-AU" dirty="0" smtClean="0"/>
              <a:t>just contain a string.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09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</TotalTime>
  <Words>1293</Words>
  <Application>Microsoft Office PowerPoint</Application>
  <PresentationFormat>On-screen Show (4:3)</PresentationFormat>
  <Paragraphs>422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ＭＳ Ｐゴシック</vt:lpstr>
      <vt:lpstr>Arial</vt:lpstr>
      <vt:lpstr>Calibri</vt:lpstr>
      <vt:lpstr>Consolas</vt:lpstr>
      <vt:lpstr>Wingdings</vt:lpstr>
      <vt:lpstr>Alex's Lectures</vt:lpstr>
      <vt:lpstr>COMP261 Parsing 3 of 4</vt:lpstr>
      <vt:lpstr>Using the Scanner</vt:lpstr>
      <vt:lpstr>Looking at next token</vt:lpstr>
      <vt:lpstr>Parsing Expressions (checking only)</vt:lpstr>
      <vt:lpstr>Parsing Expressions (checking only)</vt:lpstr>
      <vt:lpstr>Parsing Expressions (checking only)</vt:lpstr>
      <vt:lpstr>How do we construct a parse tree?</vt:lpstr>
      <vt:lpstr>How do we construct a parse tree?</vt:lpstr>
      <vt:lpstr>Modifying parser to produce parse tree</vt:lpstr>
      <vt:lpstr>Need classes for nodes and leaves</vt:lpstr>
      <vt:lpstr>Need classes for nodes and leaves</vt:lpstr>
      <vt:lpstr>Modifying parser to produce parse tree</vt:lpstr>
      <vt:lpstr>Modifying parser to produce parse tree</vt:lpstr>
      <vt:lpstr>Modifying parser to produce parse tree</vt:lpstr>
      <vt:lpstr>What about abstract syntax trees?</vt:lpstr>
      <vt:lpstr>Simplify the node classes</vt:lpstr>
      <vt:lpstr>Numbers stay the same</vt:lpstr>
      <vt:lpstr>ParseExpr is simpler</vt:lpstr>
      <vt:lpstr>parseAdd etc  are simpler:</vt:lpstr>
      <vt:lpstr>Making parseAdd etc  even simpler</vt:lpstr>
      <vt:lpstr>What can we do with an AST?</vt:lpstr>
      <vt:lpstr>What can we do with AST?</vt:lpstr>
      <vt:lpstr>Nicer Language</vt:lpstr>
      <vt:lpstr>Nicer Language</vt:lpstr>
      <vt:lpstr>Node Classes</vt:lpstr>
      <vt:lpstr>Node Classes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2015 Parsing Lectures</dc:title>
  <dc:creator>Alex Potanin</dc:creator>
  <cp:lastModifiedBy>Alex Potanin</cp:lastModifiedBy>
  <cp:revision>9</cp:revision>
  <dcterms:created xsi:type="dcterms:W3CDTF">2015-04-09T23:13:43Z</dcterms:created>
  <dcterms:modified xsi:type="dcterms:W3CDTF">2016-04-12T04:31:11Z</dcterms:modified>
</cp:coreProperties>
</file>