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9144000" cy="6858000" type="screen4x3"/>
  <p:notesSz cx="6858000" cy="9144000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DB25-2565-4622-8A2E-E11BB8BEF404}" type="datetimeFigureOut">
              <a:rPr lang="en-AU" smtClean="0"/>
              <a:t>12/04/2016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572-B3AF-470E-9542-AE226FBF88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02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/>
              <a:pPr/>
              <a:t>‹#›</a:t>
            </a:fld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</a:t>
            </a:r>
            <a:r>
              <a:rPr lang="en-US" dirty="0" smtClean="0"/>
              <a:t>Parsing </a:t>
            </a:r>
            <a:r>
              <a:rPr lang="en-US" dirty="0" smtClean="0"/>
              <a:t>4 of 4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11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Possible Parses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 smtClean="0">
                <a:cs typeface="Consolas" pitchFamily="49" charset="0"/>
              </a:rPr>
              <a:t>Grammar:</a:t>
            </a:r>
          </a:p>
          <a:p>
            <a:pPr marL="373063" lvl="1" indent="0">
              <a:buNone/>
            </a:pPr>
            <a:r>
              <a:rPr lang="en-NZ" dirty="0" smtClean="0">
                <a:cs typeface="Consolas" pitchFamily="49" charset="0"/>
              </a:rPr>
              <a:t>E </a:t>
            </a:r>
            <a:r>
              <a:rPr lang="en-NZ" dirty="0">
                <a:cs typeface="Consolas" pitchFamily="49" charset="0"/>
              </a:rPr>
              <a:t>::= </a:t>
            </a:r>
            <a:r>
              <a:rPr lang="en-NZ" i="1" dirty="0">
                <a:cs typeface="Consolas" pitchFamily="49" charset="0"/>
              </a:rPr>
              <a:t>number</a:t>
            </a:r>
            <a:r>
              <a:rPr lang="en-NZ" dirty="0">
                <a:cs typeface="Consolas" pitchFamily="49" charset="0"/>
              </a:rPr>
              <a:t>  |  E “+” E  |  E “–”  E   |   E  “∗”  E   |   E  “/”  </a:t>
            </a:r>
            <a:r>
              <a:rPr lang="en-NZ" dirty="0" smtClean="0">
                <a:cs typeface="Consolas" pitchFamily="49" charset="0"/>
              </a:rPr>
              <a:t>E</a:t>
            </a:r>
          </a:p>
          <a:p>
            <a:pPr marL="373063" lvl="1" indent="0">
              <a:buNone/>
            </a:pPr>
            <a:r>
              <a:rPr lang="en-NZ" dirty="0" smtClean="0">
                <a:cs typeface="Consolas" pitchFamily="49" charset="0"/>
              </a:rPr>
              <a:t> </a:t>
            </a:r>
          </a:p>
          <a:p>
            <a:pPr marL="373063" lvl="1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373063" lvl="1" indent="0">
              <a:spcBef>
                <a:spcPts val="3000"/>
              </a:spcBef>
              <a:buNone/>
            </a:pPr>
            <a:r>
              <a:rPr lang="en-NZ" dirty="0" smtClean="0">
                <a:cs typeface="Consolas" pitchFamily="49" charset="0"/>
              </a:rPr>
              <a:t>                65   *   74   –    68   +  25   *   5    /   3   +  16  </a:t>
            </a:r>
          </a:p>
          <a:p>
            <a:pPr marL="0" indent="0">
              <a:buNone/>
            </a:pPr>
            <a:endParaRPr lang="en-NZ" dirty="0"/>
          </a:p>
        </p:txBody>
      </p:sp>
      <p:grpSp>
        <p:nvGrpSpPr>
          <p:cNvPr id="76" name="Group 75"/>
          <p:cNvGrpSpPr/>
          <p:nvPr/>
        </p:nvGrpSpPr>
        <p:grpSpPr>
          <a:xfrm>
            <a:off x="1691680" y="5445223"/>
            <a:ext cx="5040560" cy="504056"/>
            <a:chOff x="1691680" y="4941168"/>
            <a:chExt cx="5040560" cy="504056"/>
          </a:xfrm>
        </p:grpSpPr>
        <p:sp>
          <p:nvSpPr>
            <p:cNvPr id="4" name="Oval 3"/>
            <p:cNvSpPr/>
            <p:nvPr/>
          </p:nvSpPr>
          <p:spPr bwMode="auto">
            <a:xfrm>
              <a:off x="1691680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907704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2555776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2771800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3347864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563888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13995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435597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486003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507605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558011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579613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630019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651621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9" name="Oval 18"/>
          <p:cNvSpPr/>
          <p:nvPr/>
        </p:nvSpPr>
        <p:spPr bwMode="auto">
          <a:xfrm flipH="1">
            <a:off x="5940152" y="4653135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20" name="Straight Arrow Connector 19"/>
          <p:cNvCxnSpPr>
            <a:stCxn id="19" idx="4"/>
          </p:cNvCxnSpPr>
          <p:nvPr/>
        </p:nvCxnSpPr>
        <p:spPr bwMode="auto">
          <a:xfrm flipH="1">
            <a:off x="6156176" y="4941167"/>
            <a:ext cx="0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6308928" y="4898986"/>
            <a:ext cx="207288" cy="5462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>
            <a:stCxn id="19" idx="5"/>
            <a:endCxn id="15" idx="0"/>
          </p:cNvCxnSpPr>
          <p:nvPr/>
        </p:nvCxnSpPr>
        <p:spPr bwMode="auto">
          <a:xfrm flipH="1">
            <a:off x="5796136" y="4898986"/>
            <a:ext cx="207288" cy="5462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 flipH="1">
            <a:off x="4499992" y="3501007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 bwMode="auto">
          <a:xfrm flipH="1">
            <a:off x="4716016" y="3789039"/>
            <a:ext cx="0" cy="216024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Straight Arrow Connector 31"/>
          <p:cNvCxnSpPr>
            <a:stCxn id="30" idx="3"/>
          </p:cNvCxnSpPr>
          <p:nvPr/>
        </p:nvCxnSpPr>
        <p:spPr bwMode="auto">
          <a:xfrm>
            <a:off x="4868768" y="3746858"/>
            <a:ext cx="432048" cy="370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stCxn id="30" idx="5"/>
            <a:endCxn id="11" idx="0"/>
          </p:cNvCxnSpPr>
          <p:nvPr/>
        </p:nvCxnSpPr>
        <p:spPr bwMode="auto">
          <a:xfrm flipH="1">
            <a:off x="4355976" y="3746858"/>
            <a:ext cx="207288" cy="169836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 flipH="1">
            <a:off x="2987824" y="2564903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 bwMode="auto">
          <a:xfrm flipH="1">
            <a:off x="3203848" y="2852935"/>
            <a:ext cx="0" cy="309634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35" idx="3"/>
            <a:endCxn id="61" idx="7"/>
          </p:cNvCxnSpPr>
          <p:nvPr/>
        </p:nvCxnSpPr>
        <p:spPr bwMode="auto">
          <a:xfrm>
            <a:off x="3356600" y="2810754"/>
            <a:ext cx="486584" cy="28139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35" idx="5"/>
            <a:endCxn id="7" idx="0"/>
          </p:cNvCxnSpPr>
          <p:nvPr/>
        </p:nvCxnSpPr>
        <p:spPr bwMode="auto">
          <a:xfrm flipH="1">
            <a:off x="2771800" y="2810754"/>
            <a:ext cx="279296" cy="263446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Oval 39"/>
          <p:cNvSpPr/>
          <p:nvPr/>
        </p:nvSpPr>
        <p:spPr bwMode="auto">
          <a:xfrm flipH="1">
            <a:off x="5292080" y="4077072"/>
            <a:ext cx="432048" cy="27557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 bwMode="auto">
          <a:xfrm flipH="1">
            <a:off x="5508104" y="4352646"/>
            <a:ext cx="0" cy="159663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Arrow Connector 41"/>
          <p:cNvCxnSpPr>
            <a:stCxn id="40" idx="3"/>
            <a:endCxn id="19" idx="7"/>
          </p:cNvCxnSpPr>
          <p:nvPr/>
        </p:nvCxnSpPr>
        <p:spPr bwMode="auto">
          <a:xfrm>
            <a:off x="5660856" y="4312289"/>
            <a:ext cx="342568" cy="383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40" idx="5"/>
            <a:endCxn id="13" idx="0"/>
          </p:cNvCxnSpPr>
          <p:nvPr/>
        </p:nvCxnSpPr>
        <p:spPr bwMode="auto">
          <a:xfrm flipH="1">
            <a:off x="5076056" y="4312289"/>
            <a:ext cx="279296" cy="113293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Oval 51"/>
          <p:cNvSpPr/>
          <p:nvPr/>
        </p:nvSpPr>
        <p:spPr bwMode="auto">
          <a:xfrm flipH="1">
            <a:off x="2069192" y="2204863"/>
            <a:ext cx="432048" cy="27557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 bwMode="auto">
          <a:xfrm flipH="1">
            <a:off x="2285216" y="2480437"/>
            <a:ext cx="0" cy="346884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>
            <a:stCxn id="52" idx="3"/>
            <a:endCxn id="35" idx="7"/>
          </p:cNvCxnSpPr>
          <p:nvPr/>
        </p:nvCxnSpPr>
        <p:spPr bwMode="auto">
          <a:xfrm>
            <a:off x="2437968" y="2440080"/>
            <a:ext cx="613128" cy="1670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>
            <a:stCxn id="52" idx="5"/>
            <a:endCxn id="17" idx="0"/>
          </p:cNvCxnSpPr>
          <p:nvPr/>
        </p:nvCxnSpPr>
        <p:spPr bwMode="auto">
          <a:xfrm flipH="1">
            <a:off x="1907704" y="2440080"/>
            <a:ext cx="224760" cy="300514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Oval 60"/>
          <p:cNvSpPr/>
          <p:nvPr/>
        </p:nvSpPr>
        <p:spPr bwMode="auto">
          <a:xfrm flipH="1">
            <a:off x="3779912" y="3051789"/>
            <a:ext cx="432048" cy="27557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 bwMode="auto">
          <a:xfrm flipH="1">
            <a:off x="3995936" y="3327363"/>
            <a:ext cx="0" cy="26219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Arrow Connector 62"/>
          <p:cNvCxnSpPr>
            <a:stCxn id="61" idx="3"/>
          </p:cNvCxnSpPr>
          <p:nvPr/>
        </p:nvCxnSpPr>
        <p:spPr bwMode="auto">
          <a:xfrm>
            <a:off x="4148688" y="3287006"/>
            <a:ext cx="463336" cy="2688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4" name="Straight Arrow Connector 63"/>
          <p:cNvCxnSpPr>
            <a:stCxn id="61" idx="5"/>
            <a:endCxn id="9" idx="0"/>
          </p:cNvCxnSpPr>
          <p:nvPr/>
        </p:nvCxnSpPr>
        <p:spPr bwMode="auto">
          <a:xfrm flipH="1">
            <a:off x="3563888" y="3287006"/>
            <a:ext cx="279296" cy="21582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699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Possible Parses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 smtClean="0">
                <a:cs typeface="Consolas" pitchFamily="49" charset="0"/>
              </a:rPr>
              <a:t>Grammar:</a:t>
            </a:r>
          </a:p>
          <a:p>
            <a:pPr marL="373063" lvl="1" indent="0">
              <a:buNone/>
            </a:pPr>
            <a:r>
              <a:rPr lang="en-NZ" dirty="0" smtClean="0">
                <a:cs typeface="Consolas" pitchFamily="49" charset="0"/>
              </a:rPr>
              <a:t>E </a:t>
            </a:r>
            <a:r>
              <a:rPr lang="en-NZ" dirty="0">
                <a:cs typeface="Consolas" pitchFamily="49" charset="0"/>
              </a:rPr>
              <a:t>::= </a:t>
            </a:r>
            <a:r>
              <a:rPr lang="en-NZ" i="1" dirty="0">
                <a:cs typeface="Consolas" pitchFamily="49" charset="0"/>
              </a:rPr>
              <a:t>number</a:t>
            </a:r>
            <a:r>
              <a:rPr lang="en-NZ" dirty="0">
                <a:cs typeface="Consolas" pitchFamily="49" charset="0"/>
              </a:rPr>
              <a:t>  |  E “+” E  |  E “–”  E   |   E  “∗”  E   |   E  “/”  E </a:t>
            </a:r>
            <a:endParaRPr lang="en-NZ" dirty="0" smtClean="0">
              <a:cs typeface="Consolas" pitchFamily="49" charset="0"/>
            </a:endParaRPr>
          </a:p>
          <a:p>
            <a:pPr marL="373063" lvl="1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373063" lvl="1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373063" lvl="1" indent="0">
              <a:spcBef>
                <a:spcPts val="2400"/>
              </a:spcBef>
              <a:buNone/>
            </a:pPr>
            <a:r>
              <a:rPr lang="en-NZ" dirty="0" smtClean="0">
                <a:cs typeface="Consolas" pitchFamily="49" charset="0"/>
              </a:rPr>
              <a:t>                65   *   74   –   68   +  25   *   5    /   3   +  16  </a:t>
            </a:r>
          </a:p>
          <a:p>
            <a:pPr marL="0" indent="0">
              <a:buNone/>
            </a:pPr>
            <a:endParaRPr lang="en-NZ" dirty="0"/>
          </a:p>
        </p:txBody>
      </p:sp>
      <p:grpSp>
        <p:nvGrpSpPr>
          <p:cNvPr id="76" name="Group 75"/>
          <p:cNvGrpSpPr/>
          <p:nvPr/>
        </p:nvGrpSpPr>
        <p:grpSpPr>
          <a:xfrm>
            <a:off x="1691680" y="5301207"/>
            <a:ext cx="5040560" cy="504056"/>
            <a:chOff x="1691680" y="4941168"/>
            <a:chExt cx="5040560" cy="504056"/>
          </a:xfrm>
        </p:grpSpPr>
        <p:sp>
          <p:nvSpPr>
            <p:cNvPr id="4" name="Oval 3"/>
            <p:cNvSpPr/>
            <p:nvPr/>
          </p:nvSpPr>
          <p:spPr bwMode="auto">
            <a:xfrm>
              <a:off x="1691680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907704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2555776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2771800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3347864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563888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13995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435597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486003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507605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558011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579613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630019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651621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1907704" y="4509119"/>
            <a:ext cx="864096" cy="1296144"/>
            <a:chOff x="1907704" y="3501008"/>
            <a:chExt cx="864096" cy="1296144"/>
          </a:xfrm>
        </p:grpSpPr>
        <p:sp>
          <p:nvSpPr>
            <p:cNvPr id="19" name="Oval 18"/>
            <p:cNvSpPr/>
            <p:nvPr/>
          </p:nvSpPr>
          <p:spPr bwMode="auto">
            <a:xfrm>
              <a:off x="2051720" y="350100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20" name="Straight Arrow Connector 19"/>
            <p:cNvCxnSpPr>
              <a:stCxn id="19" idx="4"/>
            </p:cNvCxnSpPr>
            <p:nvPr/>
          </p:nvCxnSpPr>
          <p:spPr bwMode="auto">
            <a:xfrm>
              <a:off x="2267744" y="3789040"/>
              <a:ext cx="0" cy="100811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9" idx="3"/>
            </p:cNvCxnSpPr>
            <p:nvPr/>
          </p:nvCxnSpPr>
          <p:spPr bwMode="auto">
            <a:xfrm flipH="1">
              <a:off x="1907704" y="3746859"/>
              <a:ext cx="207288" cy="54623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9" idx="5"/>
              <a:endCxn id="7" idx="0"/>
            </p:cNvCxnSpPr>
            <p:nvPr/>
          </p:nvCxnSpPr>
          <p:spPr bwMode="auto">
            <a:xfrm>
              <a:off x="2420496" y="3746859"/>
              <a:ext cx="351304" cy="61824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3356600" y="3212975"/>
            <a:ext cx="1863472" cy="2592288"/>
            <a:chOff x="1619672" y="3501008"/>
            <a:chExt cx="1863472" cy="2592288"/>
          </a:xfrm>
        </p:grpSpPr>
        <p:sp>
          <p:nvSpPr>
            <p:cNvPr id="30" name="Oval 29"/>
            <p:cNvSpPr/>
            <p:nvPr/>
          </p:nvSpPr>
          <p:spPr bwMode="auto">
            <a:xfrm>
              <a:off x="2051720" y="350100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31" name="Straight Arrow Connector 30"/>
            <p:cNvCxnSpPr>
              <a:stCxn id="30" idx="4"/>
            </p:cNvCxnSpPr>
            <p:nvPr/>
          </p:nvCxnSpPr>
          <p:spPr bwMode="auto">
            <a:xfrm>
              <a:off x="2267744" y="3789040"/>
              <a:ext cx="0" cy="23042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30" idx="3"/>
              <a:endCxn id="40" idx="7"/>
            </p:cNvCxnSpPr>
            <p:nvPr/>
          </p:nvCxnSpPr>
          <p:spPr bwMode="auto">
            <a:xfrm flipH="1">
              <a:off x="1619672" y="3746859"/>
              <a:ext cx="495320" cy="51458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0" idx="5"/>
              <a:endCxn id="35" idx="2"/>
            </p:cNvCxnSpPr>
            <p:nvPr/>
          </p:nvCxnSpPr>
          <p:spPr bwMode="auto">
            <a:xfrm>
              <a:off x="2420496" y="3746859"/>
              <a:ext cx="1062648" cy="43387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4908792" y="3748682"/>
            <a:ext cx="887344" cy="2056581"/>
            <a:chOff x="1740440" y="3501008"/>
            <a:chExt cx="887344" cy="2056581"/>
          </a:xfrm>
        </p:grpSpPr>
        <p:sp>
          <p:nvSpPr>
            <p:cNvPr id="35" name="Oval 34"/>
            <p:cNvSpPr/>
            <p:nvPr/>
          </p:nvSpPr>
          <p:spPr bwMode="auto">
            <a:xfrm>
              <a:off x="2051720" y="350100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36" name="Straight Arrow Connector 35"/>
            <p:cNvCxnSpPr>
              <a:stCxn id="35" idx="4"/>
            </p:cNvCxnSpPr>
            <p:nvPr/>
          </p:nvCxnSpPr>
          <p:spPr bwMode="auto">
            <a:xfrm>
              <a:off x="2267744" y="3789040"/>
              <a:ext cx="0" cy="176854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35" idx="3"/>
              <a:endCxn id="61" idx="7"/>
            </p:cNvCxnSpPr>
            <p:nvPr/>
          </p:nvCxnSpPr>
          <p:spPr bwMode="auto">
            <a:xfrm flipH="1">
              <a:off x="1740440" y="3746859"/>
              <a:ext cx="374552" cy="48293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stCxn id="35" idx="5"/>
              <a:endCxn id="15" idx="0"/>
            </p:cNvCxnSpPr>
            <p:nvPr/>
          </p:nvCxnSpPr>
          <p:spPr bwMode="auto">
            <a:xfrm>
              <a:off x="2420496" y="3746859"/>
              <a:ext cx="207288" cy="137868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420496" y="3933056"/>
            <a:ext cx="1143392" cy="1872208"/>
            <a:chOff x="-2323296" y="4280193"/>
            <a:chExt cx="1143392" cy="1956848"/>
          </a:xfrm>
        </p:grpSpPr>
        <p:sp>
          <p:nvSpPr>
            <p:cNvPr id="40" name="Oval 39"/>
            <p:cNvSpPr/>
            <p:nvPr/>
          </p:nvSpPr>
          <p:spPr bwMode="auto">
            <a:xfrm>
              <a:off x="-1755968" y="4280193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41" name="Straight Arrow Connector 40"/>
            <p:cNvCxnSpPr>
              <a:stCxn id="40" idx="4"/>
            </p:cNvCxnSpPr>
            <p:nvPr/>
          </p:nvCxnSpPr>
          <p:spPr bwMode="auto">
            <a:xfrm>
              <a:off x="-1539944" y="4568225"/>
              <a:ext cx="0" cy="166881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40" idx="3"/>
              <a:endCxn id="19" idx="7"/>
            </p:cNvCxnSpPr>
            <p:nvPr/>
          </p:nvCxnSpPr>
          <p:spPr bwMode="auto">
            <a:xfrm flipH="1">
              <a:off x="-2323296" y="4526044"/>
              <a:ext cx="630600" cy="47560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40" idx="5"/>
              <a:endCxn id="9" idx="0"/>
            </p:cNvCxnSpPr>
            <p:nvPr/>
          </p:nvCxnSpPr>
          <p:spPr bwMode="auto">
            <a:xfrm>
              <a:off x="-1387192" y="4526044"/>
              <a:ext cx="207288" cy="125941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4157424" y="2060847"/>
            <a:ext cx="2358792" cy="3744417"/>
            <a:chOff x="-3521224" y="4280193"/>
            <a:chExt cx="2358792" cy="3913698"/>
          </a:xfrm>
        </p:grpSpPr>
        <p:sp>
          <p:nvSpPr>
            <p:cNvPr id="52" name="Oval 51"/>
            <p:cNvSpPr/>
            <p:nvPr/>
          </p:nvSpPr>
          <p:spPr bwMode="auto">
            <a:xfrm>
              <a:off x="-1755968" y="4280193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53" name="Straight Arrow Connector 52"/>
            <p:cNvCxnSpPr>
              <a:stCxn id="52" idx="4"/>
            </p:cNvCxnSpPr>
            <p:nvPr/>
          </p:nvCxnSpPr>
          <p:spPr bwMode="auto">
            <a:xfrm>
              <a:off x="-1539944" y="4568225"/>
              <a:ext cx="0" cy="3625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4" name="Straight Arrow Connector 53"/>
            <p:cNvCxnSpPr>
              <a:stCxn id="52" idx="3"/>
              <a:endCxn id="30" idx="7"/>
            </p:cNvCxnSpPr>
            <p:nvPr/>
          </p:nvCxnSpPr>
          <p:spPr bwMode="auto">
            <a:xfrm flipH="1">
              <a:off x="-3521224" y="4526044"/>
              <a:ext cx="1828528" cy="107771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5"/>
              <a:endCxn id="17" idx="0"/>
            </p:cNvCxnSpPr>
            <p:nvPr/>
          </p:nvCxnSpPr>
          <p:spPr bwMode="auto">
            <a:xfrm>
              <a:off x="-1387192" y="4526044"/>
              <a:ext cx="224760" cy="32162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4355976" y="4437112"/>
            <a:ext cx="720080" cy="1368152"/>
            <a:chOff x="-1940008" y="4280193"/>
            <a:chExt cx="720080" cy="1430004"/>
          </a:xfrm>
        </p:grpSpPr>
        <p:sp>
          <p:nvSpPr>
            <p:cNvPr id="61" name="Oval 60"/>
            <p:cNvSpPr/>
            <p:nvPr/>
          </p:nvSpPr>
          <p:spPr bwMode="auto">
            <a:xfrm>
              <a:off x="-1755968" y="4280193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62" name="Straight Arrow Connector 61"/>
            <p:cNvCxnSpPr>
              <a:stCxn id="61" idx="4"/>
            </p:cNvCxnSpPr>
            <p:nvPr/>
          </p:nvCxnSpPr>
          <p:spPr bwMode="auto">
            <a:xfrm>
              <a:off x="-1539944" y="4568225"/>
              <a:ext cx="0" cy="114197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stCxn id="61" idx="3"/>
              <a:endCxn id="11" idx="0"/>
            </p:cNvCxnSpPr>
            <p:nvPr/>
          </p:nvCxnSpPr>
          <p:spPr bwMode="auto">
            <a:xfrm flipH="1">
              <a:off x="-1940008" y="4526044"/>
              <a:ext cx="247312" cy="73257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61" idx="5"/>
              <a:endCxn id="13" idx="0"/>
            </p:cNvCxnSpPr>
            <p:nvPr/>
          </p:nvCxnSpPr>
          <p:spPr bwMode="auto">
            <a:xfrm>
              <a:off x="-1387192" y="4526044"/>
              <a:ext cx="167264" cy="73257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175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Ambiguous Grammars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If a grammar allows multiple parses then we need to specify which we want (if it makes a difference)</a:t>
            </a:r>
            <a:endParaRPr lang="en-NZ" dirty="0"/>
          </a:p>
          <a:p>
            <a:r>
              <a:rPr lang="en-NZ" dirty="0"/>
              <a:t>For example:</a:t>
            </a:r>
          </a:p>
          <a:p>
            <a:pPr marL="781050" lvl="2" indent="0">
              <a:buNone/>
            </a:pPr>
            <a:r>
              <a:rPr lang="en-NZ" dirty="0" smtClean="0">
                <a:cs typeface="Consolas" pitchFamily="49" charset="0"/>
              </a:rPr>
              <a:t>EXPR   </a:t>
            </a:r>
            <a:r>
              <a:rPr lang="en-NZ" dirty="0">
                <a:cs typeface="Consolas" pitchFamily="49" charset="0"/>
              </a:rPr>
              <a:t>::= </a:t>
            </a:r>
            <a:r>
              <a:rPr lang="en-NZ" dirty="0" smtClean="0">
                <a:cs typeface="Consolas" pitchFamily="49" charset="0"/>
              </a:rPr>
              <a:t>TERM   |  TERM “+”  EXPR  |  TERM “–”  EXPR </a:t>
            </a:r>
          </a:p>
          <a:p>
            <a:pPr marL="781050" lvl="2" indent="0">
              <a:buNone/>
            </a:pPr>
            <a:r>
              <a:rPr lang="en-NZ" dirty="0" smtClean="0">
                <a:cs typeface="Consolas" pitchFamily="49" charset="0"/>
              </a:rPr>
              <a:t>TERM   ::=  </a:t>
            </a:r>
            <a:r>
              <a:rPr lang="en-NZ" i="1" dirty="0" smtClean="0">
                <a:cs typeface="Consolas" pitchFamily="49" charset="0"/>
              </a:rPr>
              <a:t>number  </a:t>
            </a:r>
            <a:r>
              <a:rPr lang="en-NZ" dirty="0" smtClean="0">
                <a:cs typeface="Consolas" pitchFamily="49" charset="0"/>
              </a:rPr>
              <a:t>|  </a:t>
            </a:r>
            <a:r>
              <a:rPr lang="en-NZ" i="1" dirty="0" smtClean="0">
                <a:cs typeface="Consolas" pitchFamily="49" charset="0"/>
              </a:rPr>
              <a:t>number</a:t>
            </a:r>
            <a:r>
              <a:rPr lang="en-NZ" dirty="0" smtClean="0">
                <a:cs typeface="Consolas" pitchFamily="49" charset="0"/>
              </a:rPr>
              <a:t>  “∗”  TERM  |  </a:t>
            </a:r>
            <a:r>
              <a:rPr lang="en-NZ" i="1" dirty="0" smtClean="0">
                <a:cs typeface="Consolas" pitchFamily="49" charset="0"/>
              </a:rPr>
              <a:t>number</a:t>
            </a:r>
            <a:r>
              <a:rPr lang="en-NZ" dirty="0" smtClean="0">
                <a:cs typeface="Consolas" pitchFamily="49" charset="0"/>
              </a:rPr>
              <a:t>  “/”  TERM </a:t>
            </a:r>
          </a:p>
          <a:p>
            <a:pPr marL="781050" lvl="2" indent="0">
              <a:buNone/>
            </a:pPr>
            <a:endParaRPr lang="en-US" dirty="0">
              <a:cs typeface="Consolas" pitchFamily="49" charset="0"/>
            </a:endParaRPr>
          </a:p>
          <a:p>
            <a:pPr marL="781050" lvl="2" indent="0">
              <a:buNone/>
            </a:pPr>
            <a:endParaRPr lang="en-US" dirty="0" smtClean="0">
              <a:cs typeface="Consolas" pitchFamily="49" charset="0"/>
            </a:endParaRPr>
          </a:p>
          <a:p>
            <a:pPr marL="781050" lvl="2" indent="0">
              <a:buNone/>
            </a:pPr>
            <a:endParaRPr lang="en-US" dirty="0">
              <a:cs typeface="Consolas" pitchFamily="49" charset="0"/>
            </a:endParaRPr>
          </a:p>
          <a:p>
            <a:pPr marL="781050" lvl="2" indent="0">
              <a:buNone/>
            </a:pPr>
            <a:endParaRPr lang="en-US" dirty="0" smtClean="0">
              <a:cs typeface="Consolas" pitchFamily="49" charset="0"/>
            </a:endParaRPr>
          </a:p>
          <a:p>
            <a:pPr marL="781050" lvl="2" indent="0">
              <a:buNone/>
            </a:pPr>
            <a:endParaRPr lang="en-US" dirty="0">
              <a:cs typeface="Consolas" pitchFamily="49" charset="0"/>
            </a:endParaRPr>
          </a:p>
          <a:p>
            <a:pPr marL="781050" lvl="2" indent="0">
              <a:buNone/>
            </a:pPr>
            <a:endParaRPr lang="en-US" dirty="0" smtClean="0">
              <a:cs typeface="Consolas" pitchFamily="49" charset="0"/>
            </a:endParaRPr>
          </a:p>
          <a:p>
            <a:pPr marL="781050" lvl="2" indent="0">
              <a:buNone/>
            </a:pPr>
            <a:endParaRPr lang="en-US" dirty="0">
              <a:cs typeface="Consolas" pitchFamily="49" charset="0"/>
            </a:endParaRPr>
          </a:p>
          <a:p>
            <a:pPr marL="781050" lvl="2" indent="0">
              <a:buNone/>
            </a:pPr>
            <a:endParaRPr lang="en-US" dirty="0" smtClean="0">
              <a:cs typeface="Consolas" pitchFamily="49" charset="0"/>
            </a:endParaRPr>
          </a:p>
          <a:p>
            <a:pPr marL="781050" lvl="2" indent="0">
              <a:buNone/>
            </a:pPr>
            <a:endParaRPr lang="en-US" dirty="0">
              <a:cs typeface="Consolas" pitchFamily="49" charset="0"/>
            </a:endParaRPr>
          </a:p>
          <a:p>
            <a:pPr marL="1189038" lvl="3" indent="0">
              <a:spcBef>
                <a:spcPts val="1200"/>
              </a:spcBef>
              <a:buNone/>
            </a:pPr>
            <a:r>
              <a:rPr lang="en-NZ" dirty="0">
                <a:cs typeface="Consolas" pitchFamily="49" charset="0"/>
              </a:rPr>
              <a:t> 65   *   74   –   68   +  25   *   5    /   3   +  16 </a:t>
            </a:r>
            <a:endParaRPr lang="en-NZ" dirty="0"/>
          </a:p>
        </p:txBody>
      </p:sp>
      <p:sp>
        <p:nvSpPr>
          <p:cNvPr id="9" name="Oval 8"/>
          <p:cNvSpPr/>
          <p:nvPr/>
        </p:nvSpPr>
        <p:spPr bwMode="auto">
          <a:xfrm>
            <a:off x="2339752" y="5877272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555776" y="6165304"/>
            <a:ext cx="0" cy="2160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5292080" y="5905034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5508104" y="6193066"/>
            <a:ext cx="0" cy="2160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6012160" y="5229200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8" name="Straight Arrow Connector 17"/>
          <p:cNvCxnSpPr>
            <a:endCxn id="104" idx="0"/>
          </p:cNvCxnSpPr>
          <p:nvPr/>
        </p:nvCxnSpPr>
        <p:spPr bwMode="auto">
          <a:xfrm>
            <a:off x="6228184" y="5517232"/>
            <a:ext cx="0" cy="36004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708528" y="2981294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E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1" name="Straight Arrow Connector 20"/>
          <p:cNvCxnSpPr>
            <a:stCxn id="20" idx="4"/>
          </p:cNvCxnSpPr>
          <p:nvPr/>
        </p:nvCxnSpPr>
        <p:spPr bwMode="auto">
          <a:xfrm flipH="1">
            <a:off x="2915816" y="3269326"/>
            <a:ext cx="8736" cy="312766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stCxn id="20" idx="3"/>
            <a:endCxn id="35" idx="0"/>
          </p:cNvCxnSpPr>
          <p:nvPr/>
        </p:nvCxnSpPr>
        <p:spPr bwMode="auto">
          <a:xfrm flipH="1">
            <a:off x="2051720" y="3227145"/>
            <a:ext cx="720080" cy="231992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Straight Arrow Connector 22"/>
          <p:cNvCxnSpPr>
            <a:stCxn id="20" idx="5"/>
            <a:endCxn id="25" idx="1"/>
          </p:cNvCxnSpPr>
          <p:nvPr/>
        </p:nvCxnSpPr>
        <p:spPr bwMode="auto">
          <a:xfrm>
            <a:off x="3077304" y="3227145"/>
            <a:ext cx="486584" cy="31604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3500616" y="3501008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26" name="Straight Arrow Connector 25"/>
          <p:cNvCxnSpPr>
            <a:stCxn id="25" idx="4"/>
          </p:cNvCxnSpPr>
          <p:nvPr/>
        </p:nvCxnSpPr>
        <p:spPr bwMode="auto">
          <a:xfrm>
            <a:off x="3716640" y="3789040"/>
            <a:ext cx="0" cy="259228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3"/>
          </p:cNvCxnSpPr>
          <p:nvPr/>
        </p:nvCxnSpPr>
        <p:spPr bwMode="auto">
          <a:xfrm flipH="1">
            <a:off x="3320596" y="3746859"/>
            <a:ext cx="243292" cy="21725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25" idx="5"/>
            <a:endCxn id="40" idx="1"/>
          </p:cNvCxnSpPr>
          <p:nvPr/>
        </p:nvCxnSpPr>
        <p:spPr bwMode="auto">
          <a:xfrm>
            <a:off x="3869392" y="3746859"/>
            <a:ext cx="1828528" cy="45503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4283968" y="4869160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 bwMode="auto">
          <a:xfrm>
            <a:off x="4499992" y="5157192"/>
            <a:ext cx="0" cy="12241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stCxn id="30" idx="5"/>
            <a:endCxn id="45" idx="1"/>
          </p:cNvCxnSpPr>
          <p:nvPr/>
        </p:nvCxnSpPr>
        <p:spPr bwMode="auto">
          <a:xfrm>
            <a:off x="4652744" y="5115011"/>
            <a:ext cx="382592" cy="32632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>
            <a:stCxn id="30" idx="3"/>
          </p:cNvCxnSpPr>
          <p:nvPr/>
        </p:nvCxnSpPr>
        <p:spPr bwMode="auto">
          <a:xfrm flipH="1">
            <a:off x="4076680" y="5115011"/>
            <a:ext cx="270560" cy="126631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1835696" y="5547070"/>
            <a:ext cx="432048" cy="27557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 bwMode="auto">
          <a:xfrm>
            <a:off x="2051720" y="5822644"/>
            <a:ext cx="0" cy="55868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35" idx="3"/>
          </p:cNvCxnSpPr>
          <p:nvPr/>
        </p:nvCxnSpPr>
        <p:spPr bwMode="auto">
          <a:xfrm flipH="1">
            <a:off x="1795324" y="5782287"/>
            <a:ext cx="103644" cy="5990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35" idx="5"/>
            <a:endCxn id="9" idx="1"/>
          </p:cNvCxnSpPr>
          <p:nvPr/>
        </p:nvCxnSpPr>
        <p:spPr bwMode="auto">
          <a:xfrm>
            <a:off x="2204472" y="5782287"/>
            <a:ext cx="198552" cy="13716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5634648" y="4161537"/>
            <a:ext cx="432048" cy="27557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 bwMode="auto">
          <a:xfrm>
            <a:off x="5850672" y="4437111"/>
            <a:ext cx="0" cy="194421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Arrow Connector 41"/>
          <p:cNvCxnSpPr>
            <a:stCxn id="40" idx="3"/>
            <a:endCxn id="30" idx="0"/>
          </p:cNvCxnSpPr>
          <p:nvPr/>
        </p:nvCxnSpPr>
        <p:spPr bwMode="auto">
          <a:xfrm flipH="1">
            <a:off x="4499992" y="4396754"/>
            <a:ext cx="1197928" cy="47240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40" idx="5"/>
            <a:endCxn id="17" idx="0"/>
          </p:cNvCxnSpPr>
          <p:nvPr/>
        </p:nvCxnSpPr>
        <p:spPr bwMode="auto">
          <a:xfrm>
            <a:off x="6003424" y="4396754"/>
            <a:ext cx="224760" cy="8324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4972064" y="5400980"/>
            <a:ext cx="432048" cy="27557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</a:t>
            </a:r>
            <a:endParaRPr kumimoji="0" lang="en-N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/>
          <p:cNvCxnSpPr>
            <a:stCxn id="45" idx="4"/>
          </p:cNvCxnSpPr>
          <p:nvPr/>
        </p:nvCxnSpPr>
        <p:spPr bwMode="auto">
          <a:xfrm>
            <a:off x="5188088" y="5676554"/>
            <a:ext cx="0" cy="73254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>
            <a:stCxn id="45" idx="3"/>
          </p:cNvCxnSpPr>
          <p:nvPr/>
        </p:nvCxnSpPr>
        <p:spPr bwMode="auto">
          <a:xfrm flipH="1">
            <a:off x="4808036" y="5636197"/>
            <a:ext cx="227300" cy="7728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8" name="Straight Arrow Connector 47"/>
          <p:cNvCxnSpPr>
            <a:stCxn id="45" idx="5"/>
            <a:endCxn id="15" idx="0"/>
          </p:cNvCxnSpPr>
          <p:nvPr/>
        </p:nvCxnSpPr>
        <p:spPr bwMode="auto">
          <a:xfrm>
            <a:off x="5340840" y="5636197"/>
            <a:ext cx="167264" cy="2688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5" name="Oval 94"/>
          <p:cNvSpPr/>
          <p:nvPr/>
        </p:nvSpPr>
        <p:spPr bwMode="auto">
          <a:xfrm>
            <a:off x="3059832" y="5877272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3275856" y="6165304"/>
            <a:ext cx="0" cy="2160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4" name="Oval 103"/>
          <p:cNvSpPr/>
          <p:nvPr/>
        </p:nvSpPr>
        <p:spPr bwMode="auto">
          <a:xfrm>
            <a:off x="6012160" y="5877272"/>
            <a:ext cx="432048" cy="28803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>
            <a:off x="6228184" y="6165304"/>
            <a:ext cx="0" cy="21602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5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20" grpId="0" animBg="1"/>
      <p:bldP spid="25" grpId="0" animBg="1"/>
      <p:bldP spid="30" grpId="0" animBg="1"/>
      <p:bldP spid="35" grpId="0" animBg="1"/>
      <p:bldP spid="40" grpId="0" animBg="1"/>
      <p:bldP spid="45" grpId="0" animBg="1"/>
      <p:bldP spid="95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which option to follow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81050" lvl="2" indent="0">
              <a:buNone/>
            </a:pPr>
            <a:r>
              <a:rPr lang="en-NZ" dirty="0">
                <a:cs typeface="Consolas" pitchFamily="49" charset="0"/>
              </a:rPr>
              <a:t>EXPR   ::= TERM   |  TERM </a:t>
            </a:r>
            <a:r>
              <a:rPr lang="en-NZ" dirty="0" smtClean="0">
                <a:cs typeface="Consolas" pitchFamily="49" charset="0"/>
              </a:rPr>
              <a:t> “+”  EXPR  |  </a:t>
            </a:r>
            <a:r>
              <a:rPr lang="en-NZ" dirty="0">
                <a:cs typeface="Consolas" pitchFamily="49" charset="0"/>
              </a:rPr>
              <a:t>TERM </a:t>
            </a:r>
            <a:r>
              <a:rPr lang="en-NZ" dirty="0" smtClean="0">
                <a:cs typeface="Consolas" pitchFamily="49" charset="0"/>
              </a:rPr>
              <a:t> “–”  EXPR </a:t>
            </a:r>
            <a:endParaRPr lang="en-NZ" dirty="0">
              <a:cs typeface="Consolas" pitchFamily="49" charset="0"/>
            </a:endParaRPr>
          </a:p>
          <a:p>
            <a:pPr marL="781050" lvl="2" indent="0">
              <a:spcBef>
                <a:spcPts val="1200"/>
              </a:spcBef>
              <a:buNone/>
            </a:pPr>
            <a:r>
              <a:rPr lang="en-NZ" dirty="0">
                <a:cs typeface="Consolas" pitchFamily="49" charset="0"/>
              </a:rPr>
              <a:t>TERM   ::=  </a:t>
            </a:r>
            <a:r>
              <a:rPr lang="en-NZ" i="1" dirty="0">
                <a:cs typeface="Consolas" pitchFamily="49" charset="0"/>
              </a:rPr>
              <a:t>number  </a:t>
            </a:r>
            <a:r>
              <a:rPr lang="en-NZ" dirty="0">
                <a:cs typeface="Consolas" pitchFamily="49" charset="0"/>
              </a:rPr>
              <a:t>| </a:t>
            </a:r>
            <a:r>
              <a:rPr lang="en-NZ" dirty="0" smtClean="0">
                <a:cs typeface="Consolas" pitchFamily="49" charset="0"/>
              </a:rPr>
              <a:t> </a:t>
            </a:r>
            <a:r>
              <a:rPr lang="en-NZ" i="1" dirty="0">
                <a:cs typeface="Consolas" pitchFamily="49" charset="0"/>
              </a:rPr>
              <a:t>number</a:t>
            </a:r>
            <a:r>
              <a:rPr lang="en-NZ" dirty="0">
                <a:cs typeface="Consolas" pitchFamily="49" charset="0"/>
              </a:rPr>
              <a:t> </a:t>
            </a:r>
            <a:r>
              <a:rPr lang="en-NZ" dirty="0" smtClean="0">
                <a:cs typeface="Consolas" pitchFamily="49" charset="0"/>
              </a:rPr>
              <a:t>  “</a:t>
            </a:r>
            <a:r>
              <a:rPr lang="en-NZ" sz="2400" dirty="0" smtClean="0">
                <a:cs typeface="Consolas" pitchFamily="49" charset="0"/>
              </a:rPr>
              <a:t>∗</a:t>
            </a:r>
            <a:r>
              <a:rPr lang="en-NZ" dirty="0" smtClean="0">
                <a:cs typeface="Consolas" pitchFamily="49" charset="0"/>
              </a:rPr>
              <a:t>”  </a:t>
            </a:r>
            <a:r>
              <a:rPr lang="en-NZ" dirty="0">
                <a:cs typeface="Consolas" pitchFamily="49" charset="0"/>
              </a:rPr>
              <a:t>TERM |  </a:t>
            </a:r>
            <a:r>
              <a:rPr lang="en-NZ" i="1" dirty="0">
                <a:cs typeface="Consolas" pitchFamily="49" charset="0"/>
              </a:rPr>
              <a:t>number</a:t>
            </a:r>
            <a:r>
              <a:rPr lang="en-NZ" dirty="0">
                <a:cs typeface="Consolas" pitchFamily="49" charset="0"/>
              </a:rPr>
              <a:t>  </a:t>
            </a:r>
            <a:r>
              <a:rPr lang="en-NZ" dirty="0" smtClean="0">
                <a:cs typeface="Consolas" pitchFamily="49" charset="0"/>
              </a:rPr>
              <a:t>“/”  </a:t>
            </a:r>
            <a:r>
              <a:rPr lang="en-NZ" dirty="0">
                <a:cs typeface="Consolas" pitchFamily="49" charset="0"/>
              </a:rPr>
              <a:t>TERM </a:t>
            </a:r>
          </a:p>
          <a:p>
            <a:endParaRPr lang="en-US" dirty="0" smtClean="0"/>
          </a:p>
          <a:p>
            <a:r>
              <a:rPr lang="en-US" dirty="0" smtClean="0"/>
              <a:t>Break into </a:t>
            </a:r>
            <a:r>
              <a:rPr lang="en-US" dirty="0" err="1" smtClean="0"/>
              <a:t>subrules</a:t>
            </a:r>
            <a:r>
              <a:rPr lang="en-US" dirty="0" smtClean="0"/>
              <a:t>, collecting the shared elements:</a:t>
            </a:r>
            <a:endParaRPr lang="en-US" dirty="0"/>
          </a:p>
          <a:p>
            <a:pPr marL="781050" lvl="2" indent="0">
              <a:spcBef>
                <a:spcPts val="1800"/>
              </a:spcBef>
              <a:buNone/>
            </a:pPr>
            <a:r>
              <a:rPr lang="en-NZ" dirty="0">
                <a:cs typeface="Consolas" pitchFamily="49" charset="0"/>
              </a:rPr>
              <a:t>EXPR   ::= TERM   </a:t>
            </a:r>
            <a:r>
              <a:rPr lang="en-NZ" dirty="0" smtClean="0">
                <a:cs typeface="Consolas" pitchFamily="49" charset="0"/>
              </a:rPr>
              <a:t>RESTOFEXPR</a:t>
            </a:r>
          </a:p>
          <a:p>
            <a:pPr marL="781050" lvl="2" indent="0">
              <a:buNone/>
            </a:pPr>
            <a:r>
              <a:rPr lang="en-NZ" dirty="0" smtClean="0">
                <a:cs typeface="Consolas" pitchFamily="49" charset="0"/>
              </a:rPr>
              <a:t>RESTOFEXPR ::=    “+” EXPR   |   “–”  EXPR   |   </a:t>
            </a:r>
            <a:r>
              <a:rPr lang="en-NZ" dirty="0"/>
              <a:t>∈ </a:t>
            </a:r>
            <a:endParaRPr lang="en-NZ" dirty="0">
              <a:cs typeface="Consolas" pitchFamily="49" charset="0"/>
            </a:endParaRPr>
          </a:p>
          <a:p>
            <a:pPr marL="781050" lvl="2" indent="0">
              <a:spcBef>
                <a:spcPts val="1800"/>
              </a:spcBef>
              <a:buNone/>
            </a:pPr>
            <a:r>
              <a:rPr lang="en-NZ" dirty="0">
                <a:cs typeface="Consolas" pitchFamily="49" charset="0"/>
              </a:rPr>
              <a:t>TERM   ::=  </a:t>
            </a:r>
            <a:r>
              <a:rPr lang="en-NZ" i="1" dirty="0">
                <a:cs typeface="Consolas" pitchFamily="49" charset="0"/>
              </a:rPr>
              <a:t>number  </a:t>
            </a:r>
            <a:r>
              <a:rPr lang="en-NZ" i="1" dirty="0" smtClean="0">
                <a:cs typeface="Consolas" pitchFamily="49" charset="0"/>
              </a:rPr>
              <a:t>  </a:t>
            </a:r>
            <a:r>
              <a:rPr lang="en-NZ" dirty="0" smtClean="0">
                <a:cs typeface="Consolas" pitchFamily="49" charset="0"/>
              </a:rPr>
              <a:t>RESTOFTERM</a:t>
            </a:r>
          </a:p>
          <a:p>
            <a:pPr marL="781050" lvl="2" indent="0">
              <a:buNone/>
            </a:pPr>
            <a:r>
              <a:rPr lang="en-NZ" dirty="0" smtClean="0">
                <a:cs typeface="Consolas" pitchFamily="49" charset="0"/>
              </a:rPr>
              <a:t>RESTOFTERM  ::=    “</a:t>
            </a:r>
            <a:r>
              <a:rPr lang="en-NZ" sz="2400" dirty="0" smtClean="0">
                <a:cs typeface="Consolas" pitchFamily="49" charset="0"/>
              </a:rPr>
              <a:t>∗”</a:t>
            </a:r>
            <a:r>
              <a:rPr lang="en-NZ" dirty="0" smtClean="0">
                <a:cs typeface="Consolas" pitchFamily="49" charset="0"/>
              </a:rPr>
              <a:t>  </a:t>
            </a:r>
            <a:r>
              <a:rPr lang="en-NZ" dirty="0">
                <a:cs typeface="Consolas" pitchFamily="49" charset="0"/>
              </a:rPr>
              <a:t>TERM </a:t>
            </a:r>
            <a:r>
              <a:rPr lang="en-NZ" dirty="0" smtClean="0">
                <a:cs typeface="Consolas" pitchFamily="49" charset="0"/>
              </a:rPr>
              <a:t>  |   “/”  TERM   </a:t>
            </a:r>
            <a:r>
              <a:rPr lang="en-NZ" dirty="0">
                <a:cs typeface="Consolas" pitchFamily="49" charset="0"/>
              </a:rPr>
              <a:t>|   </a:t>
            </a:r>
            <a:r>
              <a:rPr lang="en-NZ" dirty="0"/>
              <a:t>∈ </a:t>
            </a:r>
            <a:endParaRPr lang="en-NZ" dirty="0" smtClean="0"/>
          </a:p>
          <a:p>
            <a:pPr marL="781050" lvl="2" indent="0">
              <a:spcBef>
                <a:spcPts val="1800"/>
              </a:spcBef>
              <a:buNone/>
            </a:pPr>
            <a:r>
              <a:rPr lang="en-NZ" dirty="0" smtClean="0"/>
              <a:t>( ∈  means “empty string” )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Transformations such as these can often turn a problematic grammar into a tractable grammar</a:t>
            </a:r>
            <a:endParaRPr lang="en-NZ" dirty="0"/>
          </a:p>
        </p:txBody>
      </p:sp>
      <p:grpSp>
        <p:nvGrpSpPr>
          <p:cNvPr id="8" name="Group 7"/>
          <p:cNvGrpSpPr/>
          <p:nvPr/>
        </p:nvGrpSpPr>
        <p:grpSpPr>
          <a:xfrm>
            <a:off x="2267744" y="1340768"/>
            <a:ext cx="4248472" cy="0"/>
            <a:chOff x="2267744" y="1340768"/>
            <a:chExt cx="4248472" cy="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267744" y="1340768"/>
              <a:ext cx="72008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491880" y="1340768"/>
              <a:ext cx="72008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796136" y="1340768"/>
              <a:ext cx="72008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420144" y="1793136"/>
            <a:ext cx="4600128" cy="0"/>
            <a:chOff x="2267744" y="1340768"/>
            <a:chExt cx="4600128" cy="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2267744" y="1340768"/>
              <a:ext cx="72008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C8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491880" y="1340768"/>
              <a:ext cx="72008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C8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147792" y="1340768"/>
              <a:ext cx="72008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C8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437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Better parser:  using patterns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Give names </a:t>
            </a:r>
            <a:r>
              <a:rPr lang="en-NZ" dirty="0"/>
              <a:t>to </a:t>
            </a:r>
            <a:r>
              <a:rPr lang="en-NZ" dirty="0" smtClean="0"/>
              <a:t>patterns to make </a:t>
            </a:r>
            <a:r>
              <a:rPr lang="en-NZ" dirty="0"/>
              <a:t>program easier to understand and to modify</a:t>
            </a:r>
          </a:p>
          <a:p>
            <a:r>
              <a:rPr lang="en-NZ" dirty="0" smtClean="0"/>
              <a:t>Precompile the patterns for efficiency:</a:t>
            </a:r>
            <a:endParaRPr lang="en-NZ" dirty="0"/>
          </a:p>
          <a:p>
            <a:pPr marL="446088" lvl="1" indent="0">
              <a:spcBef>
                <a:spcPts val="8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numPat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NZ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70050" lvl="4" indent="0">
              <a:spcBef>
                <a:spcPts val="400"/>
              </a:spcBef>
              <a:buNone/>
            </a:pP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[-+]?(\\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d+([.]\\d*)?|[.]\\d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+)</a:t>
            </a:r>
            <a:r>
              <a:rPr lang="en-NZ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NZ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lvl="1" indent="0">
              <a:spcBef>
                <a:spcPts val="8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addPat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NZ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NZ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lvl="1" indent="0">
              <a:spcBef>
                <a:spcPts val="8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subPat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NZ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46088" lvl="1" indent="0">
              <a:spcBef>
                <a:spcPts val="8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mulPat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NZ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46088" lvl="1" indent="0">
              <a:spcBef>
                <a:spcPts val="8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divPat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NZ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NZ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lvl="1" indent="0">
              <a:spcBef>
                <a:spcPts val="800"/>
              </a:spcBef>
              <a:buNone/>
            </a:pPr>
            <a:r>
              <a:rPr lang="en-NZ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opPat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NZ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add|sub|mul|div</a:t>
            </a:r>
            <a:r>
              <a:rPr lang="en-NZ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</a:p>
          <a:p>
            <a:pPr marL="446088" lvl="1" indent="0">
              <a:spcBef>
                <a:spcPts val="900"/>
              </a:spcBef>
              <a:buNone/>
            </a:pP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openPat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("\\(");</a:t>
            </a:r>
            <a:endParaRPr lang="en-NZ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446088" lvl="1" indent="0">
              <a:spcBef>
                <a:spcPts val="800"/>
              </a:spcBef>
              <a:buNone/>
            </a:pP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commaPat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NZ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46088" lvl="1" indent="0">
              <a:spcBef>
                <a:spcPts val="800"/>
              </a:spcBef>
              <a:buNone/>
            </a:pP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closePat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("\\)");</a:t>
            </a:r>
            <a:endParaRPr lang="en-AU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29973" y="2116162"/>
            <a:ext cx="861907" cy="1761580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Better parser: using patterns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>
            <a:normAutofit fontScale="92500"/>
          </a:bodyPr>
          <a:lstStyle/>
          <a:p>
            <a:pPr marL="73025" indent="0">
              <a:spcBef>
                <a:spcPts val="0"/>
              </a:spcBef>
              <a:buNone/>
            </a:pPr>
            <a:r>
              <a:rPr lang="en-AU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 err="1" smtClean="0">
                <a:solidFill>
                  <a:srgbClr val="99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parseExpr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s) 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lvl="1" indent="0">
              <a:spcBef>
                <a:spcPts val="600"/>
              </a:spcBef>
              <a:buNone/>
              <a:tabLst>
                <a:tab pos="3862388" algn="l"/>
                <a:tab pos="6465888" algn="l"/>
              </a:tabLst>
            </a:pPr>
            <a:r>
              <a:rPr lang="en-AU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s.hasNext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fail(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"Empty </a:t>
            </a:r>
            <a:r>
              <a:rPr lang="en-NZ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,s);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lvl="1" indent="0">
              <a:spcBef>
                <a:spcPts val="600"/>
              </a:spcBef>
              <a:buNone/>
              <a:tabLst>
                <a:tab pos="3862388" algn="l"/>
                <a:tab pos="4749800" algn="l"/>
                <a:tab pos="6465888" algn="l"/>
              </a:tabLst>
            </a:pP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s.hasNext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numPat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	{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parseNumber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(s); }</a:t>
            </a:r>
          </a:p>
          <a:p>
            <a:pPr marL="446088" lvl="1" indent="0">
              <a:spcBef>
                <a:spcPts val="600"/>
              </a:spcBef>
              <a:buNone/>
              <a:tabLst>
                <a:tab pos="3862388" algn="l"/>
                <a:tab pos="4749800" algn="l"/>
                <a:tab pos="6465888" algn="l"/>
              </a:tabLst>
            </a:pPr>
            <a:r>
              <a:rPr lang="en-AU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s.hasNext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addPat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 	{ </a:t>
            </a: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99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parseAdd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(s); }</a:t>
            </a:r>
          </a:p>
          <a:p>
            <a:pPr marL="446088" lvl="1" indent="0">
              <a:spcBef>
                <a:spcPts val="600"/>
              </a:spcBef>
              <a:buNone/>
              <a:tabLst>
                <a:tab pos="3862388" algn="l"/>
                <a:tab pos="4749800" algn="l"/>
                <a:tab pos="6465888" algn="l"/>
              </a:tabLst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s.hasNext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subPat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 	{ </a:t>
            </a: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99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parseSub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pPr marL="446088" lvl="1" indent="0">
              <a:spcBef>
                <a:spcPts val="600"/>
              </a:spcBef>
              <a:buNone/>
              <a:tabLst>
                <a:tab pos="3862388" algn="l"/>
                <a:tab pos="4749800" algn="l"/>
                <a:tab pos="6465888" algn="l"/>
              </a:tabLst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s.hasNext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mulPat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 	{ </a:t>
            </a: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99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parseMul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pPr marL="446088" lvl="1" indent="0">
              <a:spcBef>
                <a:spcPts val="600"/>
              </a:spcBef>
              <a:buNone/>
              <a:tabLst>
                <a:tab pos="3862388" algn="l"/>
                <a:tab pos="4749800" algn="l"/>
                <a:tab pos="6465888" algn="l"/>
              </a:tabLst>
            </a:pP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s.hasNext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divPat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 	{ </a:t>
            </a:r>
            <a:r>
              <a:rPr lang="en-A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99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parseDiv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46088" lvl="1" indent="0">
              <a:spcBef>
                <a:spcPts val="600"/>
              </a:spcBef>
              <a:buNone/>
              <a:tabLst>
                <a:tab pos="3862388" algn="l"/>
                <a:tab pos="4749800" algn="l"/>
                <a:tab pos="6465888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fail(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"Unknown </a:t>
            </a:r>
            <a:r>
              <a:rPr lang="en-NZ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s); 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lvl="1" indent="0">
              <a:spcBef>
                <a:spcPts val="600"/>
              </a:spcBef>
              <a:buNone/>
              <a:tabLst>
                <a:tab pos="4298950" algn="l"/>
                <a:tab pos="6465888" algn="l"/>
              </a:tabLst>
            </a:pPr>
            <a:r>
              <a:rPr lang="en-AU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null;</a:t>
            </a:r>
          </a:p>
          <a:p>
            <a:pPr marL="73025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1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1560" y="3068960"/>
            <a:ext cx="5616624" cy="1455851"/>
          </a:xfrm>
          <a:prstGeom prst="rect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Better parser: multiple arguments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5"/>
            <a:ext cx="8959850" cy="587692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6188075" algn="l"/>
              </a:tabLst>
            </a:pPr>
            <a:r>
              <a:rPr lang="en-NZ" sz="20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NZ" sz="2000" dirty="0">
                <a:solidFill>
                  <a:srgbClr val="DA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sz="2000" dirty="0" err="1">
                <a:solidFill>
                  <a:srgbClr val="99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parseAdd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NZ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NZ" sz="2000" dirty="0">
                <a:latin typeface="Consolas" pitchFamily="49" charset="0"/>
                <a:cs typeface="Consolas" pitchFamily="49" charset="0"/>
              </a:rPr>
              <a:t> s) 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NZ" sz="2000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spcBef>
                <a:spcPts val="400"/>
              </a:spcBef>
              <a:buNone/>
              <a:tabLst>
                <a:tab pos="5554663" algn="l"/>
              </a:tabLst>
            </a:pPr>
            <a:r>
              <a:rPr lang="en-A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List&lt;Node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&lt;Node&gt;();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3063" lvl="1" indent="0">
              <a:spcBef>
                <a:spcPts val="1100"/>
              </a:spcBef>
              <a:buNone/>
              <a:tabLst>
                <a:tab pos="4845050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require(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addPat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Expecting add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373063" lvl="1" indent="0">
              <a:spcBef>
                <a:spcPts val="1100"/>
              </a:spcBef>
              <a:buNone/>
              <a:tabLst>
                <a:tab pos="4845050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require(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openPat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Missing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'('"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4845050" algn="l"/>
              </a:tabLst>
            </a:pPr>
            <a:r>
              <a:rPr lang="en-NZ" dirty="0" err="1" smtClean="0">
                <a:latin typeface="Consolas" pitchFamily="49" charset="0"/>
                <a:cs typeface="Consolas" pitchFamily="49" charset="0"/>
              </a:rPr>
              <a:t>args.add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99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parseExpr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73063" lvl="1" indent="0">
              <a:spcBef>
                <a:spcPts val="600"/>
              </a:spcBef>
              <a:buNone/>
              <a:tabLst>
                <a:tab pos="4845050" algn="l"/>
              </a:tabLst>
            </a:pPr>
            <a:r>
              <a:rPr lang="en-AU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4845050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require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commaPat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"Missing ','"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s);</a:t>
            </a:r>
          </a:p>
          <a:p>
            <a:pPr marL="781050" lvl="2" indent="0">
              <a:spcBef>
                <a:spcPts val="600"/>
              </a:spcBef>
              <a:buNone/>
              <a:tabLst>
                <a:tab pos="4845050" algn="l"/>
              </a:tabLst>
            </a:pP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args.add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solidFill>
                  <a:srgbClr val="99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parseExpr</a:t>
            </a:r>
            <a:r>
              <a:rPr lang="en-AU" dirty="0" smtClean="0">
                <a:solidFill>
                  <a:srgbClr val="99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lvl="1" indent="0">
              <a:spcBef>
                <a:spcPts val="900"/>
              </a:spcBef>
              <a:buNone/>
              <a:tabLst>
                <a:tab pos="4845050" algn="l"/>
              </a:tabLst>
            </a:pP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A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s.hasNext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closePat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46088" lvl="1" indent="0">
              <a:spcBef>
                <a:spcPts val="1200"/>
              </a:spcBef>
              <a:buNone/>
              <a:tabLst>
                <a:tab pos="4845050" algn="l"/>
              </a:tabLst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require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closePat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Missing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')'"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46088" lvl="1" indent="0">
              <a:spcBef>
                <a:spcPts val="600"/>
              </a:spcBef>
              <a:buNone/>
              <a:tabLst>
                <a:tab pos="5554663" algn="l"/>
              </a:tabLst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AddNode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3025" indent="0">
              <a:spcBef>
                <a:spcPts val="600"/>
              </a:spcBef>
              <a:buNone/>
              <a:tabLst>
                <a:tab pos="4670425" algn="l"/>
                <a:tab pos="6465888" algn="l"/>
              </a:tabLst>
            </a:pPr>
            <a:r>
              <a:rPr lang="en-A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73025" indent="0">
              <a:spcBef>
                <a:spcPts val="600"/>
              </a:spcBef>
              <a:buNone/>
              <a:tabLst>
                <a:tab pos="4670425" algn="l"/>
                <a:tab pos="6465888" algn="l"/>
              </a:tabLst>
            </a:pPr>
            <a:endParaRPr lang="en-AU" sz="2000" dirty="0">
              <a:cs typeface="Consolas" pitchFamily="49" charset="0"/>
            </a:endParaRPr>
          </a:p>
          <a:p>
            <a:pPr marL="73025" indent="0">
              <a:spcBef>
                <a:spcPts val="600"/>
              </a:spcBef>
              <a:buNone/>
              <a:tabLst>
                <a:tab pos="4670425" algn="l"/>
                <a:tab pos="6465888" algn="l"/>
              </a:tabLst>
            </a:pPr>
            <a:r>
              <a:rPr lang="en-AU" sz="2000" dirty="0" smtClean="0">
                <a:cs typeface="Consolas" pitchFamily="49" charset="0"/>
              </a:rPr>
              <a:t>(need new version of require, which takes a Pattern instead of a String)</a:t>
            </a:r>
          </a:p>
        </p:txBody>
      </p:sp>
    </p:spTree>
    <p:extLst>
      <p:ext uri="{BB962C8B-B14F-4D97-AF65-F5344CB8AC3E}">
        <p14:creationId xmlns:p14="http://schemas.microsoft.com/office/powerpoint/2010/main" val="39962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Multiple arguments: Printing  AST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NumberNode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endParaRPr lang="en-A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4225" lvl="5" indent="0">
              <a:buNone/>
            </a:pP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"%.5f"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, value); </a:t>
            </a:r>
          </a:p>
          <a:p>
            <a:pPr marL="1597025" lvl="4" indent="0"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AddNode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2054225" lvl="5" indent="0">
              <a:spcBef>
                <a:spcPts val="4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"("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+ first;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4225" lvl="5" indent="0">
              <a:spcBef>
                <a:spcPts val="400"/>
              </a:spcBef>
              <a:buNone/>
            </a:pP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nd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: rest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){ </a:t>
            </a:r>
            <a:r>
              <a:rPr lang="en-NZ" dirty="0" err="1" smtClean="0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+=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NZ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4225" lvl="5" indent="0">
              <a:lnSpc>
                <a:spcPct val="90000"/>
              </a:lnSpc>
              <a:spcBef>
                <a:spcPts val="4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509838" algn="l"/>
              </a:tabLst>
            </a:pP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1597025" lvl="4" indent="0">
              <a:buNone/>
            </a:pPr>
            <a:r>
              <a:rPr lang="en-NZ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A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SubNode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2054225" lvl="5" indent="0">
              <a:spcBef>
                <a:spcPts val="400"/>
              </a:spcBef>
              <a:buNone/>
            </a:pP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"(" 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+ first;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4225" lvl="5" indent="0">
              <a:spcBef>
                <a:spcPts val="400"/>
              </a:spcBef>
              <a:buNone/>
            </a:pP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NZ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nd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: rest){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+=</a:t>
            </a:r>
            <a:r>
              <a:rPr lang="en-NZ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- "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2054225" lvl="5" indent="0">
              <a:lnSpc>
                <a:spcPct val="90000"/>
              </a:lnSpc>
              <a:spcBef>
                <a:spcPts val="400"/>
              </a:spcBef>
              <a:buNone/>
              <a:tabLst>
                <a:tab pos="542925" algn="l"/>
                <a:tab pos="893763" algn="l"/>
                <a:tab pos="1254125" algn="l"/>
                <a:tab pos="1616075" algn="l"/>
                <a:tab pos="2509838" algn="l"/>
              </a:tabLst>
            </a:pPr>
            <a:r>
              <a:rPr lang="en-NZ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NZ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NZ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")"</a:t>
            </a:r>
            <a:r>
              <a:rPr lang="en-NZ" dirty="0" smtClean="0">
                <a:latin typeface="Consolas" pitchFamily="49" charset="0"/>
                <a:cs typeface="Consolas" pitchFamily="49" charset="0"/>
              </a:rPr>
              <a:t>;</a:t>
            </a: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1597025" lvl="4" indent="0">
              <a:lnSpc>
                <a:spcPct val="90000"/>
              </a:lnSpc>
              <a:buNone/>
              <a:tabLst>
                <a:tab pos="542925" algn="l"/>
                <a:tab pos="893763" algn="l"/>
                <a:tab pos="1254125" algn="l"/>
                <a:tab pos="1616075" algn="l"/>
                <a:tab pos="2509838" algn="l"/>
              </a:tabLst>
            </a:pPr>
            <a:r>
              <a:rPr lang="en-NZ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597025" lvl="4" indent="0">
              <a:lnSpc>
                <a:spcPct val="90000"/>
              </a:lnSpc>
              <a:buNone/>
              <a:tabLst>
                <a:tab pos="542925" algn="l"/>
                <a:tab pos="893763" algn="l"/>
                <a:tab pos="1254125" algn="l"/>
                <a:tab pos="1616075" algn="l"/>
                <a:tab pos="2509838" algn="l"/>
              </a:tabLst>
            </a:pPr>
            <a:endParaRPr lang="en-NZ" dirty="0">
              <a:latin typeface="Consolas" pitchFamily="49" charset="0"/>
              <a:cs typeface="Consolas" pitchFamily="49" charset="0"/>
            </a:endParaRPr>
          </a:p>
          <a:p>
            <a:pPr marL="373063" lvl="1" indent="0">
              <a:buNone/>
            </a:pPr>
            <a:endParaRPr lang="en-A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62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73063" lvl="1" indent="0">
              <a:buNone/>
            </a:pPr>
            <a:r>
              <a:rPr lang="en-AU" dirty="0" err="1" smtClean="0"/>
              <a:t>Expr</a:t>
            </a:r>
            <a:r>
              <a:rPr lang="en-AU" dirty="0" smtClean="0"/>
              <a:t>:   </a:t>
            </a:r>
            <a:r>
              <a:rPr lang="en-AU" dirty="0"/>
              <a:t>add(10.5 ,-8)</a:t>
            </a:r>
          </a:p>
          <a:p>
            <a:pPr marL="781050" lvl="2" indent="0">
              <a:spcBef>
                <a:spcPts val="1200"/>
              </a:spcBef>
              <a:buNone/>
              <a:tabLst>
                <a:tab pos="2235200" algn="l"/>
              </a:tabLst>
            </a:pPr>
            <a:r>
              <a:rPr lang="en-AU" dirty="0" smtClean="0"/>
              <a:t>Print   </a:t>
            </a:r>
            <a:r>
              <a:rPr lang="en-AU" dirty="0" smtClean="0">
                <a:sym typeface="Wingdings" panose="05000000000000000000" pitchFamily="2" charset="2"/>
              </a:rPr>
              <a:t> 	</a:t>
            </a:r>
            <a:r>
              <a:rPr lang="en-AU" dirty="0" smtClean="0"/>
              <a:t>(</a:t>
            </a:r>
            <a:r>
              <a:rPr lang="en-AU" dirty="0"/>
              <a:t>10.5 + -8.0)</a:t>
            </a:r>
          </a:p>
          <a:p>
            <a:pPr marL="781050" lvl="2" indent="0">
              <a:buNone/>
              <a:tabLst>
                <a:tab pos="2235200" algn="l"/>
              </a:tabLst>
            </a:pPr>
            <a:r>
              <a:rPr lang="en-AU" dirty="0" smtClean="0"/>
              <a:t>Value </a:t>
            </a:r>
            <a:r>
              <a:rPr lang="en-AU" dirty="0" smtClean="0">
                <a:sym typeface="Wingdings" panose="05000000000000000000" pitchFamily="2" charset="2"/>
              </a:rPr>
              <a:t>	</a:t>
            </a:r>
            <a:r>
              <a:rPr lang="en-AU" dirty="0" smtClean="0"/>
              <a:t>2.500</a:t>
            </a:r>
            <a:endParaRPr lang="en-AU" dirty="0"/>
          </a:p>
          <a:p>
            <a:pPr marL="373063" lvl="1" indent="0">
              <a:buNone/>
              <a:tabLst>
                <a:tab pos="2235200" algn="l"/>
              </a:tabLst>
            </a:pPr>
            <a:endParaRPr lang="en-AU" dirty="0"/>
          </a:p>
          <a:p>
            <a:pPr marL="373063" lvl="1" indent="0">
              <a:buNone/>
              <a:tabLst>
                <a:tab pos="2235200" algn="l"/>
              </a:tabLst>
            </a:pPr>
            <a:r>
              <a:rPr lang="en-AU" dirty="0" err="1" smtClean="0"/>
              <a:t>Expr</a:t>
            </a:r>
            <a:r>
              <a:rPr lang="en-AU" dirty="0" smtClean="0"/>
              <a:t>: </a:t>
            </a:r>
            <a:r>
              <a:rPr lang="en-AU" dirty="0"/>
              <a:t>add(sub(10.5 ,-8), </a:t>
            </a:r>
            <a:r>
              <a:rPr lang="en-AU" dirty="0" err="1"/>
              <a:t>mul</a:t>
            </a:r>
            <a:r>
              <a:rPr lang="en-AU" dirty="0"/>
              <a:t>(div(45, 5), 6.8))</a:t>
            </a:r>
          </a:p>
          <a:p>
            <a:pPr marL="781050" lvl="2" indent="0">
              <a:spcBef>
                <a:spcPts val="1200"/>
              </a:spcBef>
              <a:buNone/>
              <a:tabLst>
                <a:tab pos="2235200" algn="l"/>
              </a:tabLst>
            </a:pPr>
            <a:r>
              <a:rPr lang="en-AU" dirty="0"/>
              <a:t>Print   </a:t>
            </a:r>
            <a:r>
              <a:rPr lang="en-AU" dirty="0">
                <a:sym typeface="Wingdings" panose="05000000000000000000" pitchFamily="2" charset="2"/>
              </a:rPr>
              <a:t> 	</a:t>
            </a:r>
            <a:r>
              <a:rPr lang="en-AU" dirty="0" smtClean="0"/>
              <a:t>((</a:t>
            </a:r>
            <a:r>
              <a:rPr lang="en-AU" dirty="0"/>
              <a:t>10.5 </a:t>
            </a:r>
            <a:r>
              <a:rPr lang="en-AU" dirty="0" smtClean="0"/>
              <a:t> –  –8.0</a:t>
            </a:r>
            <a:r>
              <a:rPr lang="en-AU" dirty="0"/>
              <a:t>) + ((45.0 / 5.0) * 6.8))</a:t>
            </a:r>
          </a:p>
          <a:p>
            <a:pPr marL="781050" lvl="2" indent="0">
              <a:buNone/>
              <a:tabLst>
                <a:tab pos="2235200" algn="l"/>
              </a:tabLst>
            </a:pPr>
            <a:r>
              <a:rPr lang="en-AU" dirty="0" smtClean="0"/>
              <a:t>Value </a:t>
            </a:r>
            <a:r>
              <a:rPr lang="en-AU" dirty="0" smtClean="0">
                <a:sym typeface="Wingdings" panose="05000000000000000000" pitchFamily="2" charset="2"/>
              </a:rPr>
              <a:t>	</a:t>
            </a:r>
            <a:r>
              <a:rPr lang="en-AU" dirty="0" smtClean="0"/>
              <a:t>79.700</a:t>
            </a:r>
            <a:endParaRPr lang="en-AU" dirty="0"/>
          </a:p>
          <a:p>
            <a:pPr marL="373063" lvl="1" indent="0">
              <a:buNone/>
              <a:tabLst>
                <a:tab pos="2235200" algn="l"/>
              </a:tabLst>
            </a:pPr>
            <a:endParaRPr lang="en-AU" dirty="0"/>
          </a:p>
          <a:p>
            <a:pPr marL="373063" lvl="1" indent="0">
              <a:buNone/>
              <a:tabLst>
                <a:tab pos="2235200" algn="l"/>
              </a:tabLst>
            </a:pPr>
            <a:r>
              <a:rPr lang="en-AU" dirty="0" err="1" smtClean="0"/>
              <a:t>Expr</a:t>
            </a:r>
            <a:r>
              <a:rPr lang="en-AU" dirty="0" smtClean="0"/>
              <a:t>:  add(14.0</a:t>
            </a:r>
            <a:r>
              <a:rPr lang="en-AU" dirty="0"/>
              <a:t>, sub(</a:t>
            </a:r>
            <a:r>
              <a:rPr lang="en-AU" dirty="0" err="1"/>
              <a:t>mul</a:t>
            </a:r>
            <a:r>
              <a:rPr lang="en-AU" dirty="0"/>
              <a:t>(div (1.0, 28), 17), </a:t>
            </a:r>
            <a:r>
              <a:rPr lang="en-AU" dirty="0" err="1"/>
              <a:t>mul</a:t>
            </a:r>
            <a:r>
              <a:rPr lang="en-AU" dirty="0"/>
              <a:t>(3, div(5, sub(7, 5)))))</a:t>
            </a:r>
          </a:p>
          <a:p>
            <a:pPr marL="781050" lvl="2" indent="0">
              <a:spcBef>
                <a:spcPts val="1200"/>
              </a:spcBef>
              <a:buNone/>
              <a:tabLst>
                <a:tab pos="2235200" algn="l"/>
              </a:tabLst>
            </a:pPr>
            <a:r>
              <a:rPr lang="en-AU" dirty="0" smtClean="0"/>
              <a:t>Print </a:t>
            </a:r>
            <a:r>
              <a:rPr lang="en-AU" dirty="0" smtClean="0">
                <a:sym typeface="Wingdings" panose="05000000000000000000" pitchFamily="2" charset="2"/>
              </a:rPr>
              <a:t> 	</a:t>
            </a:r>
            <a:r>
              <a:rPr lang="en-AU" dirty="0" smtClean="0"/>
              <a:t>(</a:t>
            </a:r>
            <a:r>
              <a:rPr lang="en-AU" dirty="0"/>
              <a:t>14.0 + (((1.0 / 28.0) * 17.0) </a:t>
            </a:r>
            <a:r>
              <a:rPr lang="en-AU" dirty="0" smtClean="0"/>
              <a:t>– (</a:t>
            </a:r>
            <a:r>
              <a:rPr lang="en-AU" dirty="0"/>
              <a:t>3.0 * (5.0 / (7.0 </a:t>
            </a:r>
            <a:r>
              <a:rPr lang="en-AU" dirty="0" smtClean="0"/>
              <a:t>– 5.0</a:t>
            </a:r>
            <a:r>
              <a:rPr lang="en-AU" dirty="0"/>
              <a:t>)))))</a:t>
            </a:r>
          </a:p>
          <a:p>
            <a:pPr marL="781050" lvl="2" indent="0">
              <a:buNone/>
              <a:tabLst>
                <a:tab pos="2235200" algn="l"/>
              </a:tabLst>
            </a:pPr>
            <a:r>
              <a:rPr lang="en-AU" dirty="0" smtClean="0"/>
              <a:t>Value </a:t>
            </a:r>
            <a:r>
              <a:rPr lang="en-AU" dirty="0" smtClean="0">
                <a:sym typeface="Wingdings" panose="05000000000000000000" pitchFamily="2" charset="2"/>
              </a:rPr>
              <a:t> 	</a:t>
            </a:r>
            <a:r>
              <a:rPr lang="en-AU" dirty="0" smtClean="0"/>
              <a:t>7.107</a:t>
            </a:r>
            <a:endParaRPr lang="en-AU" dirty="0"/>
          </a:p>
          <a:p>
            <a:pPr marL="373063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80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Less Restricted Grammars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smtClean="0"/>
              <a:t>This is enough for most of the assignment:</a:t>
            </a:r>
          </a:p>
          <a:p>
            <a:pPr lvl="1"/>
            <a:r>
              <a:rPr lang="en-AU" dirty="0" smtClean="0"/>
              <a:t>method for each Node type</a:t>
            </a:r>
          </a:p>
          <a:p>
            <a:pPr lvl="1"/>
            <a:r>
              <a:rPr lang="en-AU" dirty="0" smtClean="0"/>
              <a:t>peek at next token to determine which branch to follow</a:t>
            </a:r>
          </a:p>
          <a:p>
            <a:pPr lvl="1"/>
            <a:r>
              <a:rPr lang="en-AU" dirty="0" smtClean="0"/>
              <a:t>build and return node</a:t>
            </a:r>
          </a:p>
          <a:p>
            <a:pPr lvl="1"/>
            <a:r>
              <a:rPr lang="en-AU" dirty="0" smtClean="0"/>
              <a:t>throw error (including helpful message) when parsing breaks</a:t>
            </a:r>
          </a:p>
          <a:p>
            <a:pPr lvl="1"/>
            <a:r>
              <a:rPr lang="en-AU" dirty="0" smtClean="0"/>
              <a:t>use require(…) to wrap up "check then consume/return or fail"</a:t>
            </a:r>
          </a:p>
          <a:p>
            <a:pPr lvl="1"/>
            <a:r>
              <a:rPr lang="en-AU" dirty="0" smtClean="0"/>
              <a:t>adjust grammar to make it cleaner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What happens when our grammar is not quite so helpful?</a:t>
            </a:r>
          </a:p>
          <a:p>
            <a:endParaRPr lang="en-NZ" dirty="0"/>
          </a:p>
          <a:p>
            <a:r>
              <a:rPr lang="en-NZ" dirty="0" smtClean="0"/>
              <a:t>For example:</a:t>
            </a:r>
          </a:p>
          <a:p>
            <a:pPr marL="0" lvl="1" indent="0">
              <a:buNone/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	E ::= </a:t>
            </a:r>
            <a:r>
              <a:rPr lang="en-NZ" sz="2000" i="1" dirty="0" smtClean="0">
                <a:latin typeface="Consolas" pitchFamily="49" charset="0"/>
                <a:cs typeface="Consolas" pitchFamily="49" charset="0"/>
              </a:rPr>
              <a:t>number</a:t>
            </a: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|  </a:t>
            </a:r>
            <a:r>
              <a:rPr lang="en-NZ" dirty="0" smtClean="0">
                <a:cs typeface="Consolas" pitchFamily="49" charset="0"/>
              </a:rPr>
              <a:t>E </a:t>
            </a:r>
            <a:r>
              <a:rPr lang="en-NZ" dirty="0">
                <a:cs typeface="Consolas" pitchFamily="49" charset="0"/>
              </a:rPr>
              <a:t>“+” E </a:t>
            </a:r>
            <a:r>
              <a:rPr lang="en-NZ" dirty="0" smtClean="0">
                <a:cs typeface="Consolas" pitchFamily="49" charset="0"/>
              </a:rPr>
              <a:t>  |   </a:t>
            </a:r>
            <a:r>
              <a:rPr lang="en-NZ" dirty="0">
                <a:cs typeface="Consolas" pitchFamily="49" charset="0"/>
              </a:rPr>
              <a:t>E “–” E   |   E “∗” E   |   E  “/”  E  </a:t>
            </a:r>
          </a:p>
          <a:p>
            <a:pPr marL="0" indent="0">
              <a:buNone/>
            </a:pPr>
            <a:r>
              <a:rPr lang="en-NZ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NZ" sz="2000" dirty="0">
                <a:latin typeface="Consolas" pitchFamily="49" charset="0"/>
                <a:cs typeface="Consolas" pitchFamily="49" charset="0"/>
              </a:rPr>
              <a:t>	</a:t>
            </a:r>
            <a:endParaRPr lang="en-NZ" dirty="0">
              <a:latin typeface="+mj-lt"/>
              <a:cs typeface="Consolas" pitchFamily="49" charset="0"/>
            </a:endParaRPr>
          </a:p>
          <a:p>
            <a:r>
              <a:rPr lang="en-NZ" dirty="0" smtClean="0">
                <a:latin typeface="+mj-lt"/>
                <a:cs typeface="Consolas" pitchFamily="49" charset="0"/>
              </a:rPr>
              <a:t>What are the problems, and how can you fix them? </a:t>
            </a:r>
            <a:endParaRPr lang="en-NZ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9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Ambiguous Grammars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 smtClean="0">
                <a:cs typeface="Consolas" pitchFamily="49" charset="0"/>
              </a:rPr>
              <a:t>Grammar:</a:t>
            </a:r>
          </a:p>
          <a:p>
            <a:pPr marL="373063" lvl="1" indent="0">
              <a:buNone/>
            </a:pPr>
            <a:r>
              <a:rPr lang="en-NZ" dirty="0" smtClean="0">
                <a:cs typeface="Consolas" pitchFamily="49" charset="0"/>
              </a:rPr>
              <a:t>E </a:t>
            </a:r>
            <a:r>
              <a:rPr lang="en-NZ" dirty="0">
                <a:cs typeface="Consolas" pitchFamily="49" charset="0"/>
              </a:rPr>
              <a:t>::= </a:t>
            </a:r>
            <a:r>
              <a:rPr lang="en-NZ" i="1" dirty="0">
                <a:cs typeface="Consolas" pitchFamily="49" charset="0"/>
              </a:rPr>
              <a:t>number</a:t>
            </a:r>
            <a:r>
              <a:rPr lang="en-NZ" dirty="0">
                <a:cs typeface="Consolas" pitchFamily="49" charset="0"/>
              </a:rPr>
              <a:t> </a:t>
            </a:r>
            <a:r>
              <a:rPr lang="en-NZ" dirty="0" smtClean="0">
                <a:cs typeface="Consolas" pitchFamily="49" charset="0"/>
              </a:rPr>
              <a:t> |  </a:t>
            </a:r>
            <a:r>
              <a:rPr lang="en-NZ" dirty="0">
                <a:cs typeface="Consolas" pitchFamily="49" charset="0"/>
              </a:rPr>
              <a:t>E </a:t>
            </a:r>
            <a:r>
              <a:rPr lang="en-NZ" dirty="0" smtClean="0">
                <a:cs typeface="Consolas" pitchFamily="49" charset="0"/>
              </a:rPr>
              <a:t>“+” </a:t>
            </a:r>
            <a:r>
              <a:rPr lang="en-NZ" dirty="0">
                <a:cs typeface="Consolas" pitchFamily="49" charset="0"/>
              </a:rPr>
              <a:t>E </a:t>
            </a:r>
            <a:r>
              <a:rPr lang="en-NZ" dirty="0" smtClean="0">
                <a:cs typeface="Consolas" pitchFamily="49" charset="0"/>
              </a:rPr>
              <a:t> |  </a:t>
            </a:r>
            <a:r>
              <a:rPr lang="en-NZ" dirty="0">
                <a:cs typeface="Consolas" pitchFamily="49" charset="0"/>
              </a:rPr>
              <a:t>E </a:t>
            </a:r>
            <a:r>
              <a:rPr lang="en-NZ" dirty="0" smtClean="0">
                <a:cs typeface="Consolas" pitchFamily="49" charset="0"/>
              </a:rPr>
              <a:t>“–”  E   |   </a:t>
            </a:r>
            <a:r>
              <a:rPr lang="en-NZ" dirty="0">
                <a:cs typeface="Consolas" pitchFamily="49" charset="0"/>
              </a:rPr>
              <a:t>E </a:t>
            </a:r>
            <a:r>
              <a:rPr lang="en-NZ" dirty="0" smtClean="0">
                <a:cs typeface="Consolas" pitchFamily="49" charset="0"/>
              </a:rPr>
              <a:t> “∗”  </a:t>
            </a:r>
            <a:r>
              <a:rPr lang="en-NZ" dirty="0">
                <a:cs typeface="Consolas" pitchFamily="49" charset="0"/>
              </a:rPr>
              <a:t>E </a:t>
            </a:r>
            <a:r>
              <a:rPr lang="en-NZ" dirty="0" smtClean="0">
                <a:cs typeface="Consolas" pitchFamily="49" charset="0"/>
              </a:rPr>
              <a:t>  |   E  “/”  E</a:t>
            </a:r>
          </a:p>
          <a:p>
            <a:pPr marL="373063" lvl="1" indent="0">
              <a:buNone/>
            </a:pPr>
            <a:r>
              <a:rPr lang="en-NZ" dirty="0" smtClean="0">
                <a:cs typeface="Consolas" pitchFamily="49" charset="0"/>
              </a:rPr>
              <a:t>  </a:t>
            </a:r>
          </a:p>
          <a:p>
            <a:pPr marL="373063" lvl="1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373063" lvl="1" indent="0">
              <a:spcBef>
                <a:spcPts val="2400"/>
              </a:spcBef>
              <a:buNone/>
            </a:pPr>
            <a:r>
              <a:rPr lang="en-NZ" dirty="0" smtClean="0">
                <a:cs typeface="Consolas" pitchFamily="49" charset="0"/>
              </a:rPr>
              <a:t>Text:        65   *   74   –   68   +  25   *   5    /   3   +  16  </a:t>
            </a:r>
          </a:p>
          <a:p>
            <a:pPr marL="0" indent="0">
              <a:buNone/>
            </a:pPr>
            <a:endParaRPr lang="en-NZ" dirty="0"/>
          </a:p>
        </p:txBody>
      </p:sp>
      <p:grpSp>
        <p:nvGrpSpPr>
          <p:cNvPr id="76" name="Group 75"/>
          <p:cNvGrpSpPr/>
          <p:nvPr/>
        </p:nvGrpSpPr>
        <p:grpSpPr>
          <a:xfrm>
            <a:off x="1691680" y="5301208"/>
            <a:ext cx="5040560" cy="504056"/>
            <a:chOff x="1691680" y="4941168"/>
            <a:chExt cx="5040560" cy="504056"/>
          </a:xfrm>
        </p:grpSpPr>
        <p:sp>
          <p:nvSpPr>
            <p:cNvPr id="4" name="Oval 3"/>
            <p:cNvSpPr/>
            <p:nvPr/>
          </p:nvSpPr>
          <p:spPr bwMode="auto">
            <a:xfrm>
              <a:off x="1691680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907704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2555776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2771800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3347864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563888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13995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435597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486003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507605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558011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579613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630019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651621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1907704" y="4509120"/>
            <a:ext cx="711344" cy="1296144"/>
            <a:chOff x="1907704" y="3501008"/>
            <a:chExt cx="711344" cy="1296144"/>
          </a:xfrm>
        </p:grpSpPr>
        <p:sp>
          <p:nvSpPr>
            <p:cNvPr id="19" name="Oval 18"/>
            <p:cNvSpPr/>
            <p:nvPr/>
          </p:nvSpPr>
          <p:spPr bwMode="auto">
            <a:xfrm>
              <a:off x="2051720" y="350100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20" name="Straight Arrow Connector 19"/>
            <p:cNvCxnSpPr>
              <a:stCxn id="19" idx="4"/>
            </p:cNvCxnSpPr>
            <p:nvPr/>
          </p:nvCxnSpPr>
          <p:spPr bwMode="auto">
            <a:xfrm>
              <a:off x="2267744" y="3789040"/>
              <a:ext cx="0" cy="100811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9" idx="3"/>
            </p:cNvCxnSpPr>
            <p:nvPr/>
          </p:nvCxnSpPr>
          <p:spPr bwMode="auto">
            <a:xfrm flipH="1">
              <a:off x="1907704" y="3746859"/>
              <a:ext cx="207288" cy="54623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9" idx="5"/>
              <a:endCxn id="7" idx="1"/>
            </p:cNvCxnSpPr>
            <p:nvPr/>
          </p:nvCxnSpPr>
          <p:spPr bwMode="auto">
            <a:xfrm>
              <a:off x="2420496" y="3746859"/>
              <a:ext cx="198552" cy="66042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3572624" y="4509120"/>
            <a:ext cx="711344" cy="1296144"/>
            <a:chOff x="1907704" y="3501008"/>
            <a:chExt cx="711344" cy="1296144"/>
          </a:xfrm>
        </p:grpSpPr>
        <p:sp>
          <p:nvSpPr>
            <p:cNvPr id="30" name="Oval 29"/>
            <p:cNvSpPr/>
            <p:nvPr/>
          </p:nvSpPr>
          <p:spPr bwMode="auto">
            <a:xfrm>
              <a:off x="2051720" y="350100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31" name="Straight Arrow Connector 30"/>
            <p:cNvCxnSpPr>
              <a:stCxn id="30" idx="4"/>
            </p:cNvCxnSpPr>
            <p:nvPr/>
          </p:nvCxnSpPr>
          <p:spPr bwMode="auto">
            <a:xfrm>
              <a:off x="2267744" y="3789040"/>
              <a:ext cx="0" cy="100811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30" idx="3"/>
            </p:cNvCxnSpPr>
            <p:nvPr/>
          </p:nvCxnSpPr>
          <p:spPr bwMode="auto">
            <a:xfrm flipH="1">
              <a:off x="1907704" y="3746859"/>
              <a:ext cx="207288" cy="54623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0" idx="5"/>
            </p:cNvCxnSpPr>
            <p:nvPr/>
          </p:nvCxnSpPr>
          <p:spPr bwMode="auto">
            <a:xfrm>
              <a:off x="2420496" y="3746859"/>
              <a:ext cx="198552" cy="58841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5076056" y="4509120"/>
            <a:ext cx="711344" cy="1296144"/>
            <a:chOff x="1907704" y="3501008"/>
            <a:chExt cx="711344" cy="1296144"/>
          </a:xfrm>
        </p:grpSpPr>
        <p:sp>
          <p:nvSpPr>
            <p:cNvPr id="35" name="Oval 34"/>
            <p:cNvSpPr/>
            <p:nvPr/>
          </p:nvSpPr>
          <p:spPr bwMode="auto">
            <a:xfrm>
              <a:off x="2051720" y="350100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36" name="Straight Arrow Connector 35"/>
            <p:cNvCxnSpPr>
              <a:stCxn id="35" idx="4"/>
            </p:cNvCxnSpPr>
            <p:nvPr/>
          </p:nvCxnSpPr>
          <p:spPr bwMode="auto">
            <a:xfrm>
              <a:off x="2267744" y="3789040"/>
              <a:ext cx="0" cy="100811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35" idx="3"/>
            </p:cNvCxnSpPr>
            <p:nvPr/>
          </p:nvCxnSpPr>
          <p:spPr bwMode="auto">
            <a:xfrm flipH="1">
              <a:off x="1907704" y="3746859"/>
              <a:ext cx="207288" cy="54623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stCxn id="35" idx="5"/>
            </p:cNvCxnSpPr>
            <p:nvPr/>
          </p:nvCxnSpPr>
          <p:spPr bwMode="auto">
            <a:xfrm>
              <a:off x="2420496" y="3746859"/>
              <a:ext cx="198552" cy="58841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483768" y="3645024"/>
            <a:ext cx="1296144" cy="1853374"/>
            <a:chOff x="-2188016" y="4280193"/>
            <a:chExt cx="1296144" cy="1937163"/>
          </a:xfrm>
        </p:grpSpPr>
        <p:sp>
          <p:nvSpPr>
            <p:cNvPr id="40" name="Oval 39"/>
            <p:cNvSpPr/>
            <p:nvPr/>
          </p:nvSpPr>
          <p:spPr bwMode="auto">
            <a:xfrm>
              <a:off x="-1755968" y="4280193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41" name="Straight Arrow Connector 40"/>
            <p:cNvCxnSpPr>
              <a:stCxn id="40" idx="4"/>
            </p:cNvCxnSpPr>
            <p:nvPr/>
          </p:nvCxnSpPr>
          <p:spPr bwMode="auto">
            <a:xfrm>
              <a:off x="-1539944" y="4568225"/>
              <a:ext cx="0" cy="16491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40" idx="3"/>
            </p:cNvCxnSpPr>
            <p:nvPr/>
          </p:nvCxnSpPr>
          <p:spPr bwMode="auto">
            <a:xfrm flipH="1">
              <a:off x="-2188016" y="4526044"/>
              <a:ext cx="495320" cy="65731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40" idx="5"/>
            </p:cNvCxnSpPr>
            <p:nvPr/>
          </p:nvCxnSpPr>
          <p:spPr bwMode="auto">
            <a:xfrm>
              <a:off x="-1387192" y="4526044"/>
              <a:ext cx="495320" cy="65731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5508104" y="3645024"/>
            <a:ext cx="1008112" cy="1853374"/>
            <a:chOff x="-2170544" y="4280193"/>
            <a:chExt cx="1008112" cy="1937163"/>
          </a:xfrm>
        </p:grpSpPr>
        <p:sp>
          <p:nvSpPr>
            <p:cNvPr id="52" name="Oval 51"/>
            <p:cNvSpPr/>
            <p:nvPr/>
          </p:nvSpPr>
          <p:spPr bwMode="auto">
            <a:xfrm>
              <a:off x="-1755968" y="4280193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53" name="Straight Arrow Connector 52"/>
            <p:cNvCxnSpPr>
              <a:stCxn id="52" idx="4"/>
            </p:cNvCxnSpPr>
            <p:nvPr/>
          </p:nvCxnSpPr>
          <p:spPr bwMode="auto">
            <a:xfrm>
              <a:off x="-1539944" y="4568225"/>
              <a:ext cx="0" cy="16491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4" name="Straight Arrow Connector 53"/>
            <p:cNvCxnSpPr>
              <a:stCxn id="52" idx="3"/>
            </p:cNvCxnSpPr>
            <p:nvPr/>
          </p:nvCxnSpPr>
          <p:spPr bwMode="auto">
            <a:xfrm flipH="1">
              <a:off x="-2170544" y="4526044"/>
              <a:ext cx="477848" cy="65731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5"/>
              <a:endCxn id="17" idx="0"/>
            </p:cNvCxnSpPr>
            <p:nvPr/>
          </p:nvCxnSpPr>
          <p:spPr bwMode="auto">
            <a:xfrm>
              <a:off x="-1387192" y="4526044"/>
              <a:ext cx="224760" cy="156047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3284592" y="2636912"/>
            <a:ext cx="2701360" cy="2897490"/>
            <a:chOff x="-3011392" y="4280193"/>
            <a:chExt cx="2701360" cy="3028482"/>
          </a:xfrm>
        </p:grpSpPr>
        <p:sp>
          <p:nvSpPr>
            <p:cNvPr id="61" name="Oval 60"/>
            <p:cNvSpPr/>
            <p:nvPr/>
          </p:nvSpPr>
          <p:spPr bwMode="auto">
            <a:xfrm>
              <a:off x="-1755968" y="4280193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62" name="Straight Arrow Connector 61"/>
            <p:cNvCxnSpPr>
              <a:stCxn id="61" idx="4"/>
            </p:cNvCxnSpPr>
            <p:nvPr/>
          </p:nvCxnSpPr>
          <p:spPr bwMode="auto">
            <a:xfrm>
              <a:off x="-1539944" y="4568225"/>
              <a:ext cx="0" cy="274045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stCxn id="61" idx="3"/>
              <a:endCxn id="40" idx="7"/>
            </p:cNvCxnSpPr>
            <p:nvPr/>
          </p:nvCxnSpPr>
          <p:spPr bwMode="auto">
            <a:xfrm flipH="1">
              <a:off x="-3011392" y="4526044"/>
              <a:ext cx="1318696" cy="92528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61" idx="5"/>
              <a:endCxn id="52" idx="1"/>
            </p:cNvCxnSpPr>
            <p:nvPr/>
          </p:nvCxnSpPr>
          <p:spPr bwMode="auto">
            <a:xfrm>
              <a:off x="-1387192" y="4526044"/>
              <a:ext cx="1077160" cy="92528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08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Possible Parses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 smtClean="0">
                <a:cs typeface="Consolas" pitchFamily="49" charset="0"/>
              </a:rPr>
              <a:t>Grammar:</a:t>
            </a:r>
          </a:p>
          <a:p>
            <a:pPr marL="373063" lvl="1" indent="0">
              <a:buNone/>
            </a:pPr>
            <a:r>
              <a:rPr lang="en-NZ" dirty="0" smtClean="0">
                <a:cs typeface="Consolas" pitchFamily="49" charset="0"/>
              </a:rPr>
              <a:t>E </a:t>
            </a:r>
            <a:r>
              <a:rPr lang="en-NZ" dirty="0">
                <a:cs typeface="Consolas" pitchFamily="49" charset="0"/>
              </a:rPr>
              <a:t>::= </a:t>
            </a:r>
            <a:r>
              <a:rPr lang="en-NZ" i="1" dirty="0">
                <a:cs typeface="Consolas" pitchFamily="49" charset="0"/>
              </a:rPr>
              <a:t>number</a:t>
            </a:r>
            <a:r>
              <a:rPr lang="en-NZ" dirty="0">
                <a:cs typeface="Consolas" pitchFamily="49" charset="0"/>
              </a:rPr>
              <a:t>  |  E “+” E  |  E “–”  E   |   E  “∗”  E   |   E  “/”  E </a:t>
            </a:r>
            <a:endParaRPr lang="en-NZ" dirty="0" smtClean="0">
              <a:cs typeface="Consolas" pitchFamily="49" charset="0"/>
            </a:endParaRPr>
          </a:p>
          <a:p>
            <a:pPr marL="373063" lvl="1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373063" lvl="1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NZ" dirty="0">
              <a:cs typeface="Consolas" pitchFamily="49" charset="0"/>
            </a:endParaRPr>
          </a:p>
          <a:p>
            <a:pPr marL="373063" lvl="1" indent="0">
              <a:spcBef>
                <a:spcPts val="2400"/>
              </a:spcBef>
              <a:buNone/>
            </a:pPr>
            <a:r>
              <a:rPr lang="en-NZ" dirty="0" smtClean="0">
                <a:cs typeface="Consolas" pitchFamily="49" charset="0"/>
              </a:rPr>
              <a:t>                65   *    74   –   68   +  25   *   5    /   3   +  16  </a:t>
            </a:r>
          </a:p>
          <a:p>
            <a:pPr marL="0" indent="0">
              <a:buNone/>
            </a:pPr>
            <a:endParaRPr lang="en-NZ" dirty="0"/>
          </a:p>
        </p:txBody>
      </p:sp>
      <p:grpSp>
        <p:nvGrpSpPr>
          <p:cNvPr id="76" name="Group 75"/>
          <p:cNvGrpSpPr/>
          <p:nvPr/>
        </p:nvGrpSpPr>
        <p:grpSpPr>
          <a:xfrm>
            <a:off x="1691680" y="5301207"/>
            <a:ext cx="5040560" cy="504056"/>
            <a:chOff x="1691680" y="4941168"/>
            <a:chExt cx="5040560" cy="504056"/>
          </a:xfrm>
        </p:grpSpPr>
        <p:sp>
          <p:nvSpPr>
            <p:cNvPr id="4" name="Oval 3"/>
            <p:cNvSpPr/>
            <p:nvPr/>
          </p:nvSpPr>
          <p:spPr bwMode="auto">
            <a:xfrm>
              <a:off x="1691680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907704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" name="Oval 6"/>
            <p:cNvSpPr/>
            <p:nvPr/>
          </p:nvSpPr>
          <p:spPr bwMode="auto">
            <a:xfrm>
              <a:off x="2555776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2771800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3347864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563888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13995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435597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486003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507605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558011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579613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6300192" y="494116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6516216" y="5229200"/>
              <a:ext cx="0" cy="2160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1988448" y="4509119"/>
            <a:ext cx="630600" cy="1296144"/>
            <a:chOff x="1907704" y="3501008"/>
            <a:chExt cx="630600" cy="1296144"/>
          </a:xfrm>
        </p:grpSpPr>
        <p:sp>
          <p:nvSpPr>
            <p:cNvPr id="19" name="Oval 18"/>
            <p:cNvSpPr/>
            <p:nvPr/>
          </p:nvSpPr>
          <p:spPr bwMode="auto">
            <a:xfrm>
              <a:off x="2051720" y="350100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20" name="Straight Arrow Connector 19"/>
            <p:cNvCxnSpPr>
              <a:stCxn id="19" idx="4"/>
            </p:cNvCxnSpPr>
            <p:nvPr/>
          </p:nvCxnSpPr>
          <p:spPr bwMode="auto">
            <a:xfrm>
              <a:off x="2267744" y="3789040"/>
              <a:ext cx="0" cy="100811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9" idx="3"/>
            </p:cNvCxnSpPr>
            <p:nvPr/>
          </p:nvCxnSpPr>
          <p:spPr bwMode="auto">
            <a:xfrm flipH="1">
              <a:off x="1907704" y="3746859"/>
              <a:ext cx="207288" cy="54623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9" idx="5"/>
              <a:endCxn id="7" idx="1"/>
            </p:cNvCxnSpPr>
            <p:nvPr/>
          </p:nvCxnSpPr>
          <p:spPr bwMode="auto">
            <a:xfrm>
              <a:off x="2420496" y="3746859"/>
              <a:ext cx="117808" cy="66042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3419872" y="3356991"/>
            <a:ext cx="936104" cy="2448273"/>
            <a:chOff x="1682944" y="3501008"/>
            <a:chExt cx="936104" cy="2448273"/>
          </a:xfrm>
        </p:grpSpPr>
        <p:sp>
          <p:nvSpPr>
            <p:cNvPr id="30" name="Oval 29"/>
            <p:cNvSpPr/>
            <p:nvPr/>
          </p:nvSpPr>
          <p:spPr bwMode="auto">
            <a:xfrm>
              <a:off x="2051720" y="350100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31" name="Straight Arrow Connector 30"/>
            <p:cNvCxnSpPr>
              <a:stCxn id="30" idx="4"/>
            </p:cNvCxnSpPr>
            <p:nvPr/>
          </p:nvCxnSpPr>
          <p:spPr bwMode="auto">
            <a:xfrm>
              <a:off x="2267744" y="3789040"/>
              <a:ext cx="0" cy="216024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30" idx="3"/>
            </p:cNvCxnSpPr>
            <p:nvPr/>
          </p:nvCxnSpPr>
          <p:spPr bwMode="auto">
            <a:xfrm flipH="1">
              <a:off x="1682944" y="3746859"/>
              <a:ext cx="432048" cy="37057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0" idx="5"/>
              <a:endCxn id="11" idx="0"/>
            </p:cNvCxnSpPr>
            <p:nvPr/>
          </p:nvCxnSpPr>
          <p:spPr bwMode="auto">
            <a:xfrm>
              <a:off x="2420496" y="3746859"/>
              <a:ext cx="198552" cy="177037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4908792" y="2420887"/>
            <a:ext cx="887344" cy="3384376"/>
            <a:chOff x="1740440" y="3501008"/>
            <a:chExt cx="887344" cy="3384376"/>
          </a:xfrm>
        </p:grpSpPr>
        <p:sp>
          <p:nvSpPr>
            <p:cNvPr id="35" name="Oval 34"/>
            <p:cNvSpPr/>
            <p:nvPr/>
          </p:nvSpPr>
          <p:spPr bwMode="auto">
            <a:xfrm>
              <a:off x="2051720" y="3501008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36" name="Straight Arrow Connector 35"/>
            <p:cNvCxnSpPr>
              <a:stCxn id="35" idx="4"/>
            </p:cNvCxnSpPr>
            <p:nvPr/>
          </p:nvCxnSpPr>
          <p:spPr bwMode="auto">
            <a:xfrm>
              <a:off x="2267744" y="3789040"/>
              <a:ext cx="0" cy="309634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35" idx="3"/>
              <a:endCxn id="61" idx="7"/>
            </p:cNvCxnSpPr>
            <p:nvPr/>
          </p:nvCxnSpPr>
          <p:spPr bwMode="auto">
            <a:xfrm flipH="1">
              <a:off x="1740440" y="3746859"/>
              <a:ext cx="374552" cy="28139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stCxn id="35" idx="5"/>
              <a:endCxn id="15" idx="0"/>
            </p:cNvCxnSpPr>
            <p:nvPr/>
          </p:nvCxnSpPr>
          <p:spPr bwMode="auto">
            <a:xfrm>
              <a:off x="2420496" y="3746859"/>
              <a:ext cx="207288" cy="270647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501240" y="3933056"/>
            <a:ext cx="1062648" cy="1872208"/>
            <a:chOff x="-2242552" y="4280193"/>
            <a:chExt cx="1062648" cy="1956848"/>
          </a:xfrm>
        </p:grpSpPr>
        <p:sp>
          <p:nvSpPr>
            <p:cNvPr id="40" name="Oval 39"/>
            <p:cNvSpPr/>
            <p:nvPr/>
          </p:nvSpPr>
          <p:spPr bwMode="auto">
            <a:xfrm>
              <a:off x="-1755968" y="4280193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41" name="Straight Arrow Connector 40"/>
            <p:cNvCxnSpPr>
              <a:stCxn id="40" idx="4"/>
            </p:cNvCxnSpPr>
            <p:nvPr/>
          </p:nvCxnSpPr>
          <p:spPr bwMode="auto">
            <a:xfrm>
              <a:off x="-1539944" y="4568225"/>
              <a:ext cx="0" cy="166881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40" idx="3"/>
              <a:endCxn id="19" idx="7"/>
            </p:cNvCxnSpPr>
            <p:nvPr/>
          </p:nvCxnSpPr>
          <p:spPr bwMode="auto">
            <a:xfrm flipH="1">
              <a:off x="-2242552" y="4526044"/>
              <a:ext cx="549856" cy="47560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40" idx="5"/>
              <a:endCxn id="9" idx="0"/>
            </p:cNvCxnSpPr>
            <p:nvPr/>
          </p:nvCxnSpPr>
          <p:spPr bwMode="auto">
            <a:xfrm>
              <a:off x="-1387192" y="4526044"/>
              <a:ext cx="207288" cy="125941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5588848" y="2060847"/>
            <a:ext cx="927368" cy="3744417"/>
            <a:chOff x="-2089800" y="4280193"/>
            <a:chExt cx="927368" cy="3913698"/>
          </a:xfrm>
        </p:grpSpPr>
        <p:sp>
          <p:nvSpPr>
            <p:cNvPr id="52" name="Oval 51"/>
            <p:cNvSpPr/>
            <p:nvPr/>
          </p:nvSpPr>
          <p:spPr bwMode="auto">
            <a:xfrm>
              <a:off x="-1755968" y="4280193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53" name="Straight Arrow Connector 52"/>
            <p:cNvCxnSpPr>
              <a:stCxn id="52" idx="4"/>
            </p:cNvCxnSpPr>
            <p:nvPr/>
          </p:nvCxnSpPr>
          <p:spPr bwMode="auto">
            <a:xfrm>
              <a:off x="-1539944" y="4568225"/>
              <a:ext cx="0" cy="3625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4" name="Straight Arrow Connector 53"/>
            <p:cNvCxnSpPr>
              <a:stCxn id="52" idx="3"/>
              <a:endCxn id="35" idx="7"/>
            </p:cNvCxnSpPr>
            <p:nvPr/>
          </p:nvCxnSpPr>
          <p:spPr bwMode="auto">
            <a:xfrm flipH="1">
              <a:off x="-2089800" y="4526044"/>
              <a:ext cx="397104" cy="24981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5"/>
              <a:endCxn id="17" idx="0"/>
            </p:cNvCxnSpPr>
            <p:nvPr/>
          </p:nvCxnSpPr>
          <p:spPr bwMode="auto">
            <a:xfrm>
              <a:off x="-1387192" y="4526044"/>
              <a:ext cx="224760" cy="32162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4139952" y="2907773"/>
            <a:ext cx="832112" cy="2897490"/>
            <a:chOff x="-2156032" y="4280193"/>
            <a:chExt cx="832112" cy="3028482"/>
          </a:xfrm>
        </p:grpSpPr>
        <p:sp>
          <p:nvSpPr>
            <p:cNvPr id="61" name="Oval 60"/>
            <p:cNvSpPr/>
            <p:nvPr/>
          </p:nvSpPr>
          <p:spPr bwMode="auto">
            <a:xfrm>
              <a:off x="-1755968" y="4280193"/>
              <a:ext cx="432048" cy="28803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cxnSp>
          <p:nvCxnSpPr>
            <p:cNvPr id="62" name="Straight Arrow Connector 61"/>
            <p:cNvCxnSpPr>
              <a:stCxn id="61" idx="4"/>
            </p:cNvCxnSpPr>
            <p:nvPr/>
          </p:nvCxnSpPr>
          <p:spPr bwMode="auto">
            <a:xfrm>
              <a:off x="-1539944" y="4568225"/>
              <a:ext cx="0" cy="274045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stCxn id="61" idx="3"/>
            </p:cNvCxnSpPr>
            <p:nvPr/>
          </p:nvCxnSpPr>
          <p:spPr bwMode="auto">
            <a:xfrm flipH="1">
              <a:off x="-2156032" y="4526044"/>
              <a:ext cx="463336" cy="28099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61" idx="5"/>
            </p:cNvCxnSpPr>
            <p:nvPr/>
          </p:nvCxnSpPr>
          <p:spPr bwMode="auto">
            <a:xfrm>
              <a:off x="-1387192" y="4526044"/>
              <a:ext cx="63272" cy="225578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09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</TotalTime>
  <Words>749</Words>
  <Application>Microsoft Office PowerPoint</Application>
  <PresentationFormat>On-screen Show (4:3)</PresentationFormat>
  <Paragraphs>225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ＭＳ Ｐゴシック</vt:lpstr>
      <vt:lpstr>Arial</vt:lpstr>
      <vt:lpstr>Calibri</vt:lpstr>
      <vt:lpstr>Consolas</vt:lpstr>
      <vt:lpstr>Wingdings</vt:lpstr>
      <vt:lpstr>Alex's Lectures</vt:lpstr>
      <vt:lpstr>COMP261 Parsing 4 of 4</vt:lpstr>
      <vt:lpstr>A Better parser:  using patterns</vt:lpstr>
      <vt:lpstr>A Better parser: using patterns</vt:lpstr>
      <vt:lpstr>A Better parser: multiple arguments</vt:lpstr>
      <vt:lpstr>Multiple arguments: Printing  AST</vt:lpstr>
      <vt:lpstr>Examples</vt:lpstr>
      <vt:lpstr>Less Restricted Grammars</vt:lpstr>
      <vt:lpstr>Ambiguous Grammars</vt:lpstr>
      <vt:lpstr>Possible Parses</vt:lpstr>
      <vt:lpstr>Possible Parses</vt:lpstr>
      <vt:lpstr>Possible Parses</vt:lpstr>
      <vt:lpstr>Ambiguous Grammars</vt:lpstr>
      <vt:lpstr>Telling which option to follow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2015 Parsing Lectures</dc:title>
  <dc:creator>Alex Potanin</dc:creator>
  <cp:lastModifiedBy>Alex Potanin</cp:lastModifiedBy>
  <cp:revision>9</cp:revision>
  <dcterms:created xsi:type="dcterms:W3CDTF">2015-04-09T23:13:43Z</dcterms:created>
  <dcterms:modified xsi:type="dcterms:W3CDTF">2016-04-12T04:32:19Z</dcterms:modified>
</cp:coreProperties>
</file>