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5" r:id="rId3"/>
    <p:sldId id="326" r:id="rId4"/>
    <p:sldId id="348" r:id="rId5"/>
    <p:sldId id="327" r:id="rId6"/>
    <p:sldId id="349" r:id="rId7"/>
    <p:sldId id="339" r:id="rId8"/>
    <p:sldId id="340" r:id="rId9"/>
    <p:sldId id="344" r:id="rId10"/>
    <p:sldId id="343" r:id="rId11"/>
  </p:sldIdLst>
  <p:sldSz cx="9144000" cy="6858000" type="screen4x3"/>
  <p:notesSz cx="7099300" cy="10234613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  <a:srgbClr val="339933"/>
    <a:srgbClr val="642100"/>
    <a:srgbClr val="993300"/>
    <a:srgbClr val="FFFFCC"/>
    <a:srgbClr val="3333CC"/>
    <a:srgbClr val="FFFF99"/>
    <a:srgbClr val="9900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8903" autoAdjust="0"/>
  </p:normalViewPr>
  <p:slideViewPr>
    <p:cSldViewPr>
      <p:cViewPr varScale="1">
        <p:scale>
          <a:sx n="100" d="100"/>
          <a:sy n="100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534" y="1"/>
            <a:ext cx="3047771" cy="4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t" anchorCtr="0" compatLnSpc="1">
            <a:prstTxWarp prst="textNoShape">
              <a:avLst/>
            </a:prstTxWarp>
          </a:bodyPr>
          <a:lstStyle>
            <a:lvl1pPr defTabSz="952429">
              <a:defRPr sz="1000" i="1" baseline="30000"/>
            </a:lvl1pPr>
          </a:lstStyle>
          <a:p>
            <a:endParaRPr lang="en-N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0997" y="1"/>
            <a:ext cx="3047771" cy="4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t" anchorCtr="0" compatLnSpc="1">
            <a:prstTxWarp prst="textNoShape">
              <a:avLst/>
            </a:prstTxWarp>
          </a:bodyPr>
          <a:lstStyle>
            <a:lvl1pPr algn="r" defTabSz="952429">
              <a:defRPr sz="1000" i="1" baseline="30000"/>
            </a:lvl1pPr>
          </a:lstStyle>
          <a:p>
            <a:endParaRPr lang="en-NZ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534" y="9683601"/>
            <a:ext cx="3047771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b" anchorCtr="0" compatLnSpc="1">
            <a:prstTxWarp prst="textNoShape">
              <a:avLst/>
            </a:prstTxWarp>
          </a:bodyPr>
          <a:lstStyle>
            <a:lvl1pPr defTabSz="952429">
              <a:defRPr sz="1000" i="1" baseline="30000"/>
            </a:lvl1pPr>
          </a:lstStyle>
          <a:p>
            <a:endParaRPr lang="en-N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0997" y="9683601"/>
            <a:ext cx="3047771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b" anchorCtr="0" compatLnSpc="1">
            <a:prstTxWarp prst="textNoShape">
              <a:avLst/>
            </a:prstTxWarp>
          </a:bodyPr>
          <a:lstStyle>
            <a:lvl1pPr algn="r" defTabSz="952429">
              <a:defRPr sz="1000" i="1" baseline="30000"/>
            </a:lvl1pPr>
          </a:lstStyle>
          <a:p>
            <a:fld id="{4E15C23F-C1C7-4EA4-8CB7-7B377D69E45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645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4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t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154" y="4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endParaRPr lang="en-NZ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8063" y="784225"/>
            <a:ext cx="5087937" cy="3817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444" y="4865754"/>
            <a:ext cx="5210412" cy="459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1" tIns="47952" rIns="95901" bIns="479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4325"/>
            <a:ext cx="3075147" cy="51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b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154" y="9724325"/>
            <a:ext cx="3075147" cy="51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3" tIns="0" rIns="19843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fld id="{523DD735-E035-47E5-BAC5-6A6B641C0E1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6531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Table reveals the values as you step </a:t>
            </a:r>
            <a:r>
              <a:rPr lang="en-NZ" smtClean="0"/>
              <a:t>through it</a:t>
            </a:r>
            <a:r>
              <a:rPr lang="en-NZ" baseline="0" smtClean="0"/>
              <a:t> with clicks.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50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597788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54CBA-0F57-4FA8-ACC3-90EF93878DA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14546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7879DA-54F3-4DEB-B146-FD60182700D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296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B860D2-6B3F-43F0-A397-EA641B0049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153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4CFF15-E849-41E9-A5D1-F84CD176B9A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61849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79388" y="1268413"/>
            <a:ext cx="8785225" cy="194468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00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9FB8E440-684F-4734-9BA2-1C80544FECE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828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3600" dirty="0" smtClean="0"/>
              <a:t>String </a:t>
            </a:r>
            <a:r>
              <a:rPr lang="en-NZ" sz="3600" dirty="0" smtClean="0"/>
              <a:t>Searching 1 of 2</a:t>
            </a:r>
            <a:r>
              <a:rPr lang="en-NZ" sz="3600" dirty="0"/>
              <a:t/>
            </a:r>
            <a:br>
              <a:rPr lang="en-NZ" sz="3600" dirty="0"/>
            </a:br>
            <a:endParaRPr lang="en-NZ" sz="2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Knuth Morris Pratt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Summary</a:t>
            </a:r>
            <a:endParaRPr lang="en-NZ" dirty="0"/>
          </a:p>
          <a:p>
            <a:pPr lvl="1"/>
            <a:r>
              <a:rPr lang="en-NZ" dirty="0"/>
              <a:t>searches forward, </a:t>
            </a:r>
          </a:p>
          <a:p>
            <a:pPr lvl="1"/>
            <a:r>
              <a:rPr lang="en-NZ" dirty="0" smtClean="0"/>
              <a:t>never matches </a:t>
            </a:r>
            <a:r>
              <a:rPr lang="en-NZ" dirty="0"/>
              <a:t>a text character </a:t>
            </a:r>
            <a:r>
              <a:rPr lang="en-NZ" dirty="0" smtClean="0"/>
              <a:t>twice (and never skips a text character)</a:t>
            </a:r>
            <a:endParaRPr lang="en-NZ" dirty="0"/>
          </a:p>
          <a:p>
            <a:pPr lvl="1"/>
            <a:r>
              <a:rPr lang="en-NZ" dirty="0"/>
              <a:t>jumps </a:t>
            </a:r>
            <a:r>
              <a:rPr lang="en-NZ" dirty="0" smtClean="0"/>
              <a:t>string forward based on self match within the string:</a:t>
            </a:r>
          </a:p>
          <a:p>
            <a:pPr lvl="2"/>
            <a:r>
              <a:rPr lang="en-NZ" dirty="0" smtClean="0"/>
              <a:t>prefix of string matching a later substring.</a:t>
            </a:r>
          </a:p>
          <a:p>
            <a:pPr lvl="2"/>
            <a:r>
              <a:rPr lang="en-NZ" dirty="0" smtClean="0"/>
              <a:t>doesn't use the character in the text to determine the jump.</a:t>
            </a:r>
          </a:p>
          <a:p>
            <a:endParaRPr lang="en-NZ" dirty="0"/>
          </a:p>
          <a:p>
            <a:r>
              <a:rPr lang="en-NZ" dirty="0"/>
              <a:t>C</a:t>
            </a:r>
            <a:r>
              <a:rPr lang="en-NZ" dirty="0" smtClean="0"/>
              <a:t>ost?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115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String Searching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smtClean="0"/>
              <a:t>Find the string "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vtewfvtxqwfczsrdzcaj</a:t>
            </a:r>
            <a:r>
              <a:rPr lang="en-NZ" dirty="0" smtClean="0"/>
              <a:t>" in the following text:</a:t>
            </a:r>
          </a:p>
          <a:p>
            <a:pPr marL="452438" lvl="1" indent="-12700">
              <a:lnSpc>
                <a:spcPct val="150000"/>
              </a:lnSpc>
              <a:buNone/>
            </a:pP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qwerxcvvtewfzxcfasfedrsadfsdacfasdrtvtewqwertcsvte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wfvtxqwfczsrdzfeceeaeszxcvtsafsersdxzcvtedfaevsadv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tewfvtxqwfczsvzxgvtasfvtcasrfvtewqtrwtravtewfxtrac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wrtrdtgfdvxvvsbdgfstqtretydfxvzccadawqeewtertgfvbd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smtClean="0">
                <a:latin typeface="Courier New" pitchFamily="49" charset="0"/>
                <a:cs typeface="Courier New" pitchFamily="49" charset="0"/>
              </a:rPr>
              <a:t>vczfafsvtewfvtxqwfczsgfsdfdxvzvzvtvsdgfsgtfwt6fqwt</a:t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qwrcfxtvtewfwtqwfzvwqgtfvtqfwcxetwfazreqresdqxrdqc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fwqdxvgfewcvtwefxvtrfczrqesxqecaqrfzvtqwxvbwyegcbe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bcwtfexvtfwxcrqxeqdcqzrwdfvtwxefvctyvtewfwefxqtfxc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qcdzrqxesrzqxrqcwqtfxtewfcvwerygcvewytxvqewtcxzdcd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NZ" dirty="0" smtClean="0">
                <a:latin typeface="Courier New" pitchFamily="49" charset="0"/>
                <a:cs typeface="Courier New" pitchFamily="49" charset="0"/>
              </a:rPr>
            </a:b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qwfxvtewfvtxqwfczsrdzcajwfcsxtqwefdvetwqfvxdtqfwvq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20788" y="1916833"/>
            <a:ext cx="6145732" cy="4608512"/>
            <a:chOff x="2220788" y="1916833"/>
            <a:chExt cx="6145732" cy="4608512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-83468" y="4221089"/>
              <a:ext cx="4608512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1450604" y="4221089"/>
              <a:ext cx="4608512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2987824" y="4221089"/>
              <a:ext cx="4608512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>
              <a:off x="4525044" y="4221089"/>
              <a:ext cx="4608512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6062264" y="4221089"/>
              <a:ext cx="4608512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Algorithms for string search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439863" algn="l"/>
                <a:tab pos="3683000" algn="l"/>
              </a:tabLst>
            </a:pPr>
            <a:r>
              <a:rPr lang="en-NZ" dirty="0" smtClean="0"/>
              <a:t>string:	S[0 .. m-1] 	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439863" algn="l"/>
                <a:tab pos="3683000" algn="l"/>
              </a:tabLst>
            </a:pPr>
            <a:r>
              <a:rPr lang="en-NZ" dirty="0" smtClean="0"/>
              <a:t>text:	T[0 .. n-1]	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bannabanabananaban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tabLst>
                <a:tab pos="1439863" algn="l"/>
              </a:tabLst>
            </a:pPr>
            <a:endParaRPr lang="en-NZ" dirty="0" smtClean="0"/>
          </a:p>
          <a:p>
            <a:pPr>
              <a:tabLst>
                <a:tab pos="1439863" algn="l"/>
              </a:tabLst>
            </a:pPr>
            <a:r>
              <a:rPr lang="en-NZ" dirty="0" smtClean="0"/>
              <a:t>Simple:</a:t>
            </a:r>
          </a:p>
          <a:p>
            <a:pPr>
              <a:tabLst>
                <a:tab pos="1439863" algn="l"/>
              </a:tabLst>
            </a:pPr>
            <a:endParaRPr lang="en-NZ" dirty="0" smtClean="0"/>
          </a:p>
          <a:p>
            <a:pPr lvl="1">
              <a:buNone/>
              <a:tabLst>
                <a:tab pos="1439863" algn="l"/>
              </a:tabLst>
            </a:pPr>
            <a:r>
              <a:rPr lang="en-NZ" b="1" dirty="0" smtClean="0"/>
              <a:t>for</a:t>
            </a:r>
            <a:r>
              <a:rPr lang="en-NZ" dirty="0" smtClean="0"/>
              <a:t>  </a:t>
            </a:r>
            <a:r>
              <a:rPr lang="en-NZ" dirty="0" err="1" smtClean="0"/>
              <a:t>i</a:t>
            </a:r>
            <a:r>
              <a:rPr lang="en-NZ" dirty="0" smtClean="0"/>
              <a:t> ← 0   to  n-m-1</a:t>
            </a:r>
          </a:p>
          <a:p>
            <a:pPr lvl="2">
              <a:buNone/>
              <a:tabLst>
                <a:tab pos="1439863" algn="l"/>
              </a:tabLst>
            </a:pPr>
            <a:r>
              <a:rPr lang="en-NZ" dirty="0" smtClean="0"/>
              <a:t>found ← true</a:t>
            </a:r>
          </a:p>
          <a:p>
            <a:pPr lvl="2">
              <a:buNone/>
              <a:tabLst>
                <a:tab pos="1439863" algn="l"/>
              </a:tabLst>
            </a:pPr>
            <a:r>
              <a:rPr lang="en-NZ" b="1" dirty="0" smtClean="0"/>
              <a:t>for</a:t>
            </a:r>
            <a:r>
              <a:rPr lang="en-NZ" dirty="0" smtClean="0"/>
              <a:t>  k ← 0 to  m-1</a:t>
            </a:r>
          </a:p>
          <a:p>
            <a:pPr lvl="3">
              <a:buNone/>
              <a:tabLst>
                <a:tab pos="1439863" algn="l"/>
              </a:tabLst>
            </a:pPr>
            <a:r>
              <a:rPr lang="en-NZ" b="1" dirty="0" smtClean="0"/>
              <a:t>if</a:t>
            </a:r>
            <a:r>
              <a:rPr lang="en-NZ" dirty="0" smtClean="0"/>
              <a:t>   S[k] != T[</a:t>
            </a:r>
            <a:r>
              <a:rPr lang="en-NZ" dirty="0" err="1" smtClean="0"/>
              <a:t>i+k</a:t>
            </a:r>
            <a:r>
              <a:rPr lang="en-NZ" dirty="0" smtClean="0"/>
              <a:t>]  </a:t>
            </a:r>
            <a:r>
              <a:rPr lang="en-NZ" b="1" dirty="0" smtClean="0"/>
              <a:t>then</a:t>
            </a:r>
            <a:r>
              <a:rPr lang="en-NZ" dirty="0" smtClean="0"/>
              <a:t>  found ← false,  </a:t>
            </a:r>
            <a:r>
              <a:rPr lang="en-NZ" b="1" dirty="0" smtClean="0"/>
              <a:t>continue</a:t>
            </a:r>
          </a:p>
          <a:p>
            <a:pPr lvl="2">
              <a:buNone/>
              <a:tabLst>
                <a:tab pos="1439863" algn="l"/>
              </a:tabLst>
            </a:pPr>
            <a:r>
              <a:rPr lang="en-NZ" b="1" dirty="0" smtClean="0"/>
              <a:t>if</a:t>
            </a:r>
            <a:r>
              <a:rPr lang="en-NZ" dirty="0" smtClean="0"/>
              <a:t> found  </a:t>
            </a:r>
            <a:r>
              <a:rPr lang="en-NZ" b="1" dirty="0" smtClean="0"/>
              <a:t>then</a:t>
            </a:r>
            <a:r>
              <a:rPr lang="en-NZ" dirty="0" smtClean="0"/>
              <a:t> </a:t>
            </a:r>
            <a:r>
              <a:rPr lang="en-NZ" b="1" dirty="0" smtClean="0"/>
              <a:t>return</a:t>
            </a:r>
            <a:r>
              <a:rPr lang="en-NZ" dirty="0" smtClean="0"/>
              <a:t>  </a:t>
            </a:r>
            <a:r>
              <a:rPr lang="en-NZ" dirty="0" err="1" smtClean="0"/>
              <a:t>i</a:t>
            </a:r>
            <a:endParaRPr lang="en-NZ" dirty="0" smtClean="0"/>
          </a:p>
          <a:p>
            <a:pPr lvl="1">
              <a:buNone/>
              <a:tabLst>
                <a:tab pos="1439863" algn="l"/>
              </a:tabLst>
            </a:pPr>
            <a:r>
              <a:rPr lang="en-NZ" b="1" dirty="0" smtClean="0"/>
              <a:t>return</a:t>
            </a:r>
            <a:r>
              <a:rPr lang="en-NZ" dirty="0" smtClean="0"/>
              <a:t>   -1</a:t>
            </a:r>
          </a:p>
          <a:p>
            <a:pPr lvl="1">
              <a:buNone/>
              <a:tabLst>
                <a:tab pos="1439863" algn="l"/>
              </a:tabLst>
            </a:pPr>
            <a:endParaRPr lang="en-NZ" dirty="0" smtClean="0"/>
          </a:p>
          <a:p>
            <a:pPr lvl="1">
              <a:buNone/>
              <a:tabLst>
                <a:tab pos="1439863" algn="l"/>
              </a:tabLst>
            </a:pPr>
            <a:r>
              <a:rPr lang="en-NZ" b="1" dirty="0" smtClean="0"/>
              <a:t>Cost</a:t>
            </a:r>
            <a:r>
              <a:rPr lang="en-NZ" dirty="0" smtClean="0"/>
              <a:t>: 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3864446" y="119675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 smtClean="0">
                <a:latin typeface="Courier New" pitchFamily="49" charset="0"/>
                <a:cs typeface="Courier New" pitchFamily="49" charset="0"/>
              </a:rPr>
              <a:t>ananaba</a:t>
            </a:r>
            <a:endParaRPr lang="en-NZ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0.0191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1 -0.00023 L 0.04271 -0.0002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0.00023 L 0.0599 -0.0002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9 -0.00023 L 0.07553 0.0004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search</a:t>
            </a:r>
          </a:p>
          <a:p>
            <a:pPr lvl="1"/>
            <a:r>
              <a:rPr lang="en-US" dirty="0" smtClean="0"/>
              <a:t>Slide the window by 1</a:t>
            </a:r>
          </a:p>
          <a:p>
            <a:pPr lvl="2"/>
            <a:r>
              <a:rPr lang="en-US" dirty="0" smtClean="0"/>
              <a:t>t = t +1;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KMP</a:t>
            </a:r>
          </a:p>
          <a:p>
            <a:pPr lvl="1"/>
            <a:r>
              <a:rPr lang="en-NZ" dirty="0"/>
              <a:t>Why look at characters in the text multiple times?</a:t>
            </a:r>
          </a:p>
          <a:p>
            <a:pPr lvl="1"/>
            <a:r>
              <a:rPr lang="en-US" dirty="0" smtClean="0"/>
              <a:t>Slide the window faster </a:t>
            </a:r>
          </a:p>
          <a:p>
            <a:pPr lvl="2"/>
            <a:r>
              <a:rPr lang="en-US" dirty="0" smtClean="0"/>
              <a:t>t = t + s</a:t>
            </a:r>
          </a:p>
          <a:p>
            <a:pPr lvl="2"/>
            <a:r>
              <a:rPr lang="en-US" dirty="0" smtClean="0"/>
              <a:t>but sometimes you can not skip s, need go back a little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table to tell how to back step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= t + s – M[s]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134076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abcdmndsjhhhsjgrjgslagfiigirnvkfir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163753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abcdefg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2420888"/>
            <a:ext cx="282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ananfdfjoijtoiinkjjkjgfjgkjkkhgklhg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2728665"/>
            <a:ext cx="88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ananaba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569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0.01024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0.04497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2222 -0.0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5" grpId="2"/>
      <p:bldP spid="6" grpId="0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 Morris Pratt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1439863" algn="l"/>
                <a:tab pos="3683000" algn="l"/>
              </a:tabLst>
            </a:pPr>
            <a:r>
              <a:rPr lang="en-NZ" dirty="0" smtClean="0"/>
              <a:t>string:	S[0 .. m-1]</a:t>
            </a:r>
          </a:p>
          <a:p>
            <a:pPr>
              <a:tabLst>
                <a:tab pos="1439863" algn="l"/>
                <a:tab pos="3683000" algn="l"/>
              </a:tabLst>
            </a:pPr>
            <a:r>
              <a:rPr lang="en-NZ" dirty="0" smtClean="0"/>
              <a:t>text:	T[0 .. n-1]	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anbananananabnananaba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 marL="3463925" lvl="8" indent="0">
              <a:buNone/>
              <a:tabLst>
                <a:tab pos="1439863" algn="l"/>
                <a:tab pos="3683000" algn="l"/>
              </a:tabLst>
            </a:pPr>
            <a:r>
              <a:rPr lang="en-NZ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NZ" sz="2400" dirty="0" err="1" smtClean="0">
                <a:latin typeface="Courier New" pitchFamily="49" charset="0"/>
                <a:cs typeface="Courier New" pitchFamily="49" charset="0"/>
              </a:rPr>
              <a:t>ananaba</a:t>
            </a:r>
            <a:endParaRPr lang="en-NZ" dirty="0" smtClean="0"/>
          </a:p>
          <a:p>
            <a:pPr>
              <a:buNone/>
              <a:tabLst>
                <a:tab pos="1439863" algn="l"/>
              </a:tabLst>
            </a:pPr>
            <a:endParaRPr lang="en-NZ" dirty="0" smtClean="0"/>
          </a:p>
          <a:p>
            <a:pPr lvl="1">
              <a:buNone/>
              <a:tabLst>
                <a:tab pos="1439863" algn="l"/>
              </a:tabLst>
            </a:pPr>
            <a:r>
              <a:rPr lang="en-NZ" dirty="0" smtClean="0"/>
              <a:t>When there is a mismatch,</a:t>
            </a:r>
          </a:p>
          <a:p>
            <a:pPr lvl="2">
              <a:buNone/>
              <a:tabLst>
                <a:tab pos="1439863" algn="l"/>
              </a:tabLst>
            </a:pPr>
            <a:r>
              <a:rPr lang="en-NZ" dirty="0" smtClean="0"/>
              <a:t>⇒  move the string along to the earliest place it could possibly match</a:t>
            </a:r>
          </a:p>
          <a:p>
            <a:pPr lvl="2">
              <a:buNone/>
              <a:tabLst>
                <a:tab pos="1439863" algn="l"/>
              </a:tabLst>
            </a:pPr>
            <a:r>
              <a:rPr lang="en-NZ" dirty="0" smtClean="0"/>
              <a:t>    and keep stepping</a:t>
            </a:r>
          </a:p>
          <a:p>
            <a:pPr lvl="2">
              <a:buNone/>
              <a:tabLst>
                <a:tab pos="1439863" algn="l"/>
                <a:tab pos="2505075" algn="l"/>
              </a:tabLst>
            </a:pPr>
            <a:r>
              <a:rPr lang="en-NZ" dirty="0" smtClean="0"/>
              <a:t>Need a table to say how far to match:</a:t>
            </a:r>
          </a:p>
          <a:p>
            <a:pPr lvl="3">
              <a:buNone/>
              <a:tabLst>
                <a:tab pos="1439863" algn="l"/>
                <a:tab pos="2505075" algn="l"/>
              </a:tabLst>
            </a:pPr>
            <a:r>
              <a:rPr lang="en-NZ" dirty="0" smtClean="0"/>
              <a:t>Is there a matching prefix of the match so far.</a:t>
            </a:r>
          </a:p>
          <a:p>
            <a:pPr lvl="3">
              <a:buNone/>
              <a:tabLst>
                <a:tab pos="1439863" algn="l"/>
                <a:tab pos="2505075" algn="l"/>
              </a:tabLst>
            </a:pPr>
            <a:endParaRPr lang="en-NZ" dirty="0" smtClean="0"/>
          </a:p>
          <a:p>
            <a:pPr lvl="3">
              <a:buNone/>
              <a:tabLst>
                <a:tab pos="1439863" algn="l"/>
                <a:tab pos="2505075" algn="l"/>
              </a:tabLst>
            </a:pPr>
            <a:r>
              <a:rPr lang="en-NZ" dirty="0" smtClean="0"/>
              <a:t>  </a:t>
            </a:r>
            <a:r>
              <a:rPr lang="en-NZ" sz="2400" dirty="0" smtClean="0"/>
              <a:t>Match so far:   </a:t>
            </a:r>
            <a:r>
              <a:rPr lang="en-NZ" sz="2400" dirty="0" smtClean="0"/>
              <a:t> 0     </a:t>
            </a:r>
            <a:r>
              <a:rPr lang="en-NZ" sz="2400" dirty="0" smtClean="0"/>
              <a:t>1       2       3       4       5       6</a:t>
            </a:r>
          </a:p>
          <a:p>
            <a:pPr lvl="2">
              <a:buNone/>
              <a:tabLst>
                <a:tab pos="1439863" algn="l"/>
                <a:tab pos="2505075" algn="l"/>
              </a:tabLst>
            </a:pPr>
            <a:r>
              <a:rPr lang="en-NZ" dirty="0" smtClean="0"/>
              <a:t>Move string along:   1     1       2     3-1    4-2    5-3     6   </a:t>
            </a:r>
          </a:p>
          <a:p>
            <a:pPr lvl="2">
              <a:buNone/>
              <a:tabLst>
                <a:tab pos="1439863" algn="l"/>
                <a:tab pos="2505075" algn="l"/>
              </a:tabLst>
            </a:pPr>
            <a:r>
              <a:rPr lang="en-NZ" dirty="0" smtClean="0"/>
              <a:t>Next match from:     0     0       0       1       2       3       0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4446" y="116713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 smtClean="0">
                <a:latin typeface="Courier New" pitchFamily="49" charset="0"/>
                <a:cs typeface="Courier New" pitchFamily="49" charset="0"/>
              </a:rPr>
              <a:t>ananaba</a:t>
            </a:r>
            <a:endParaRPr lang="en-NZ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3.15449E-6 L 0.0408 3.1544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3.15449E-6 L 0.06407 3.15449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 3.15449E-6 L 0.09653 3.1544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3 3.15449E-6 L 0.13785 -0.00023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search</a:t>
            </a:r>
          </a:p>
          <a:p>
            <a:pPr lvl="1"/>
            <a:r>
              <a:rPr lang="en-US" dirty="0" smtClean="0"/>
              <a:t>Slide the window by 1</a:t>
            </a:r>
          </a:p>
          <a:p>
            <a:pPr lvl="2"/>
            <a:r>
              <a:rPr lang="en-US" dirty="0" smtClean="0"/>
              <a:t>t = t +1;</a:t>
            </a:r>
          </a:p>
          <a:p>
            <a:r>
              <a:rPr lang="en-US" dirty="0" smtClean="0"/>
              <a:t>KMP</a:t>
            </a:r>
          </a:p>
          <a:p>
            <a:pPr lvl="1"/>
            <a:r>
              <a:rPr lang="en-US" dirty="0" smtClean="0"/>
              <a:t>Slide the window faster </a:t>
            </a:r>
          </a:p>
          <a:p>
            <a:pPr lvl="2"/>
            <a:r>
              <a:rPr lang="en-US" dirty="0" smtClean="0"/>
              <a:t>t = t + s – M[s]        </a:t>
            </a:r>
          </a:p>
          <a:p>
            <a:pPr lvl="1"/>
            <a:r>
              <a:rPr lang="en-US" dirty="0" smtClean="0"/>
              <a:t>Never recheck the matched characters</a:t>
            </a:r>
          </a:p>
          <a:p>
            <a:pPr lvl="2"/>
            <a:r>
              <a:rPr lang="en-US" dirty="0" smtClean="0"/>
              <a:t>If there a “suffix ==prefix”?</a:t>
            </a:r>
          </a:p>
          <a:p>
            <a:pPr lvl="3"/>
            <a:r>
              <a:rPr lang="en-US" dirty="0" smtClean="0"/>
              <a:t>No, skip these characters</a:t>
            </a:r>
          </a:p>
          <a:p>
            <a:pPr lvl="4"/>
            <a:r>
              <a:rPr lang="en-US" dirty="0" smtClean="0"/>
              <a:t>M[s] = 0</a:t>
            </a:r>
          </a:p>
          <a:p>
            <a:pPr lvl="3"/>
            <a:r>
              <a:rPr lang="en-US" dirty="0" smtClean="0"/>
              <a:t>Yes, reuse, no need to recheck these characters</a:t>
            </a:r>
          </a:p>
          <a:p>
            <a:pPr lvl="4"/>
            <a:r>
              <a:rPr lang="en-US" dirty="0" smtClean="0"/>
              <a:t>M[s] is the length of the “reusable” suffix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134076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abcdmndsjhhhsjgrjgslagfiigirnvkfir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163753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abcdefg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2420888"/>
            <a:ext cx="282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ananfdfjoijtoiinkjjkjgfjgkjkkhgklhg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2728665"/>
            <a:ext cx="88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ananaba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68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0.01024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0.04497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2222 -0.0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5" grpId="2"/>
      <p:bldP spid="6" grpId="0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Knuth Morris Pratt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  <a:tabLst>
                <a:tab pos="1160463" algn="l"/>
              </a:tabLst>
            </a:pPr>
            <a:r>
              <a:rPr lang="en-NZ" sz="2000" b="1" dirty="0" smtClean="0"/>
              <a:t>input</a:t>
            </a:r>
            <a:r>
              <a:rPr lang="en-NZ" sz="2000" dirty="0" smtClean="0"/>
              <a:t>: string S[0 .. m-1] ,    text  T[0 .. n-1]</a:t>
            </a:r>
          </a:p>
          <a:p>
            <a:pPr lvl="1">
              <a:buNone/>
            </a:pPr>
            <a:r>
              <a:rPr lang="en-NZ" sz="2000" b="1" dirty="0" smtClean="0"/>
              <a:t>output</a:t>
            </a:r>
            <a:r>
              <a:rPr lang="en-NZ" sz="2000" dirty="0" smtClean="0"/>
              <a:t>:  the position in T at which S is found, or -1 if not present</a:t>
            </a:r>
          </a:p>
          <a:p>
            <a:pPr lvl="1">
              <a:buNone/>
              <a:tabLst>
                <a:tab pos="1617663" algn="l"/>
                <a:tab pos="3133725" algn="l"/>
              </a:tabLst>
            </a:pPr>
            <a:r>
              <a:rPr lang="en-NZ" sz="2000" b="1" dirty="0" smtClean="0"/>
              <a:t>variables</a:t>
            </a:r>
            <a:r>
              <a:rPr lang="en-NZ" sz="2000" dirty="0" smtClean="0"/>
              <a:t>:  s </a:t>
            </a:r>
            <a:r>
              <a:rPr lang="en-NZ" sz="2000" dirty="0"/>
              <a:t>← 0 	</a:t>
            </a:r>
            <a:r>
              <a:rPr lang="en-NZ" sz="2000" i="1" dirty="0"/>
              <a:t>position of current character in S</a:t>
            </a:r>
            <a:r>
              <a:rPr lang="en-NZ" sz="2000" dirty="0"/>
              <a:t/>
            </a:r>
            <a:br>
              <a:rPr lang="en-NZ" sz="2000" dirty="0"/>
            </a:br>
            <a:r>
              <a:rPr lang="en-NZ" sz="2000" dirty="0"/>
              <a:t> 	 t </a:t>
            </a:r>
            <a:r>
              <a:rPr lang="en-NZ" sz="2000" dirty="0" smtClean="0"/>
              <a:t>← 0 	</a:t>
            </a:r>
            <a:r>
              <a:rPr lang="en-NZ" sz="2000" i="1" dirty="0" smtClean="0"/>
              <a:t>start of current match in T</a:t>
            </a:r>
            <a:r>
              <a:rPr lang="en-NZ" sz="2000" dirty="0" smtClean="0"/>
              <a:t/>
            </a:r>
            <a:br>
              <a:rPr lang="en-NZ" sz="2000" dirty="0" smtClean="0"/>
            </a:br>
            <a:r>
              <a:rPr lang="en-NZ" sz="2000" dirty="0" smtClean="0"/>
              <a:t> 	 M[0 .. m-1] 	</a:t>
            </a:r>
            <a:r>
              <a:rPr lang="en-NZ" sz="2000" i="1" dirty="0" smtClean="0"/>
              <a:t>self match table</a:t>
            </a:r>
            <a:r>
              <a:rPr lang="en-NZ" sz="2000" dirty="0" smtClean="0"/>
              <a:t> </a:t>
            </a:r>
          </a:p>
          <a:p>
            <a:pPr lvl="1">
              <a:buNone/>
              <a:tabLst>
                <a:tab pos="1617663" algn="l"/>
                <a:tab pos="3133725" algn="l"/>
              </a:tabLst>
            </a:pPr>
            <a:r>
              <a:rPr lang="en-NZ" sz="2000" dirty="0" smtClean="0"/>
              <a:t>Construct self match table</a:t>
            </a:r>
            <a:r>
              <a:rPr lang="en-NZ" sz="2000" dirty="0"/>
              <a:t> </a:t>
            </a:r>
            <a:r>
              <a:rPr lang="en-NZ" sz="2000" dirty="0" smtClean="0"/>
              <a:t>M</a:t>
            </a:r>
          </a:p>
          <a:p>
            <a:pPr lvl="1">
              <a:spcBef>
                <a:spcPts val="600"/>
              </a:spcBef>
              <a:buNone/>
              <a:tabLst>
                <a:tab pos="1617663" algn="l"/>
              </a:tabLst>
            </a:pPr>
            <a:r>
              <a:rPr lang="en-NZ" sz="2000" b="1" dirty="0" smtClean="0"/>
              <a:t>while</a:t>
            </a:r>
            <a:r>
              <a:rPr lang="en-NZ" sz="2000" dirty="0" smtClean="0"/>
              <a:t>   </a:t>
            </a:r>
            <a:r>
              <a:rPr lang="en-NZ" sz="2000" dirty="0"/>
              <a:t>t</a:t>
            </a:r>
            <a:r>
              <a:rPr lang="en-NZ" sz="2000" dirty="0" smtClean="0"/>
              <a:t> + s   &lt;  n</a:t>
            </a:r>
          </a:p>
          <a:p>
            <a:pPr lvl="2">
              <a:buNone/>
              <a:tabLst>
                <a:tab pos="1617663" algn="l"/>
                <a:tab pos="4394200" algn="l"/>
              </a:tabLst>
            </a:pPr>
            <a:r>
              <a:rPr lang="en-NZ" sz="2000" b="1" dirty="0" smtClean="0"/>
              <a:t>if </a:t>
            </a:r>
            <a:r>
              <a:rPr lang="en-NZ" sz="2000" dirty="0" smtClean="0"/>
              <a:t> S[ s ] = T[ </a:t>
            </a:r>
            <a:r>
              <a:rPr lang="en-NZ" sz="2000" dirty="0"/>
              <a:t>t</a:t>
            </a:r>
            <a:r>
              <a:rPr lang="en-NZ" sz="2000" dirty="0" smtClean="0"/>
              <a:t> + s ]   </a:t>
            </a:r>
            <a:r>
              <a:rPr lang="en-NZ" sz="2000" b="1" dirty="0" smtClean="0"/>
              <a:t>then 	</a:t>
            </a:r>
            <a:r>
              <a:rPr lang="en-NZ" sz="2000" dirty="0" smtClean="0"/>
              <a:t>//  </a:t>
            </a:r>
            <a:r>
              <a:rPr lang="en-NZ" sz="2000" b="1" i="1" dirty="0" smtClean="0"/>
              <a:t>match</a:t>
            </a:r>
          </a:p>
          <a:p>
            <a:pPr lvl="3">
              <a:buNone/>
              <a:tabLst>
                <a:tab pos="1617663" algn="l"/>
                <a:tab pos="4394200" algn="l"/>
              </a:tabLst>
            </a:pPr>
            <a:r>
              <a:rPr lang="en-NZ" sz="1800" dirty="0"/>
              <a:t>s</a:t>
            </a:r>
            <a:r>
              <a:rPr lang="en-NZ" sz="1800" dirty="0" smtClean="0"/>
              <a:t> ← s + 1 </a:t>
            </a:r>
          </a:p>
          <a:p>
            <a:pPr lvl="3">
              <a:buNone/>
              <a:tabLst>
                <a:tab pos="1617663" algn="l"/>
                <a:tab pos="4394200" algn="l"/>
              </a:tabLst>
            </a:pPr>
            <a:r>
              <a:rPr lang="en-NZ" sz="1800" b="1" dirty="0" smtClean="0"/>
              <a:t>if</a:t>
            </a:r>
            <a:r>
              <a:rPr lang="en-NZ" sz="1800" dirty="0" smtClean="0"/>
              <a:t>   s = m   </a:t>
            </a:r>
            <a:r>
              <a:rPr lang="en-NZ" sz="1800" b="1" dirty="0" smtClean="0"/>
              <a:t>then</a:t>
            </a:r>
            <a:r>
              <a:rPr lang="en-NZ" sz="1800" dirty="0" smtClean="0"/>
              <a:t> </a:t>
            </a:r>
            <a:r>
              <a:rPr lang="en-NZ" sz="1800" b="1" dirty="0" smtClean="0"/>
              <a:t>return</a:t>
            </a:r>
            <a:r>
              <a:rPr lang="en-NZ" sz="1800" dirty="0" smtClean="0"/>
              <a:t>  </a:t>
            </a:r>
            <a:r>
              <a:rPr lang="en-NZ" sz="1800" dirty="0"/>
              <a:t>t</a:t>
            </a:r>
            <a:r>
              <a:rPr lang="en-NZ" sz="1800" dirty="0" smtClean="0"/>
              <a:t>	// </a:t>
            </a:r>
            <a:r>
              <a:rPr lang="en-NZ" sz="1800" i="1" dirty="0" smtClean="0"/>
              <a:t>found</a:t>
            </a:r>
            <a:r>
              <a:rPr lang="en-NZ" sz="1800" dirty="0" smtClean="0"/>
              <a:t> </a:t>
            </a:r>
            <a:r>
              <a:rPr lang="en-NZ" sz="1800" i="1" dirty="0" smtClean="0"/>
              <a:t>S</a:t>
            </a:r>
          </a:p>
          <a:p>
            <a:pPr lvl="2">
              <a:buNone/>
              <a:tabLst>
                <a:tab pos="1617663" algn="l"/>
                <a:tab pos="4394200" algn="l"/>
              </a:tabLst>
            </a:pPr>
            <a:r>
              <a:rPr lang="en-NZ" sz="2000" b="1" dirty="0" smtClean="0"/>
              <a:t>else</a:t>
            </a:r>
            <a:r>
              <a:rPr lang="en-NZ" sz="2000" dirty="0" smtClean="0"/>
              <a:t> </a:t>
            </a:r>
            <a:r>
              <a:rPr lang="en-NZ" sz="2000" dirty="0"/>
              <a:t>if M[ s ]  = -1   </a:t>
            </a:r>
            <a:r>
              <a:rPr lang="en-NZ" sz="2000" b="1" dirty="0"/>
              <a:t>then</a:t>
            </a:r>
            <a:r>
              <a:rPr lang="en-NZ" sz="2000" dirty="0"/>
              <a:t> </a:t>
            </a:r>
            <a:r>
              <a:rPr lang="en-NZ" sz="2000" dirty="0" smtClean="0"/>
              <a:t>	// </a:t>
            </a:r>
            <a:r>
              <a:rPr lang="en-NZ" sz="2000" b="1" i="1" dirty="0" smtClean="0"/>
              <a:t>mismatch, </a:t>
            </a:r>
            <a:r>
              <a:rPr lang="en-NZ" sz="2000" i="1" dirty="0" smtClean="0"/>
              <a:t>no</a:t>
            </a:r>
            <a:r>
              <a:rPr lang="en-NZ" sz="2000" dirty="0" smtClean="0"/>
              <a:t> </a:t>
            </a:r>
            <a:r>
              <a:rPr lang="en-NZ" sz="2000" i="1" dirty="0" smtClean="0"/>
              <a:t>self</a:t>
            </a:r>
            <a:r>
              <a:rPr lang="en-NZ" sz="2000" dirty="0" smtClean="0"/>
              <a:t> </a:t>
            </a:r>
            <a:r>
              <a:rPr lang="en-NZ" sz="2000" i="1" dirty="0" smtClean="0"/>
              <a:t>overlap</a:t>
            </a:r>
            <a:r>
              <a:rPr lang="en-NZ" sz="2000" b="1" i="1" dirty="0" smtClean="0"/>
              <a:t> </a:t>
            </a:r>
          </a:p>
          <a:p>
            <a:pPr lvl="3">
              <a:buNone/>
              <a:tabLst>
                <a:tab pos="1617663" algn="l"/>
                <a:tab pos="4394200" algn="l"/>
              </a:tabLst>
            </a:pPr>
            <a:r>
              <a:rPr lang="en-NZ" sz="1800" dirty="0"/>
              <a:t>s ← </a:t>
            </a:r>
            <a:r>
              <a:rPr lang="en-NZ" sz="1800" dirty="0" smtClean="0"/>
              <a:t>0,    t </a:t>
            </a:r>
            <a:r>
              <a:rPr lang="en-NZ" sz="1800" dirty="0"/>
              <a:t>← t + </a:t>
            </a:r>
            <a:r>
              <a:rPr lang="en-NZ" sz="1800" dirty="0" smtClean="0"/>
              <a:t>s + 1,</a:t>
            </a:r>
          </a:p>
          <a:p>
            <a:pPr lvl="2">
              <a:buNone/>
              <a:tabLst>
                <a:tab pos="1617663" algn="l"/>
                <a:tab pos="4394200" algn="l"/>
              </a:tabLst>
            </a:pPr>
            <a:r>
              <a:rPr lang="en-NZ" sz="2000" b="1" dirty="0" smtClean="0"/>
              <a:t>else</a:t>
            </a:r>
            <a:r>
              <a:rPr lang="en-NZ" sz="2000" dirty="0" smtClean="0"/>
              <a:t>  		// </a:t>
            </a:r>
            <a:r>
              <a:rPr lang="en-NZ" sz="2000" i="1" dirty="0" smtClean="0"/>
              <a:t>mismatch, with self overlap</a:t>
            </a:r>
            <a:endParaRPr lang="en-NZ" sz="2000" dirty="0"/>
          </a:p>
          <a:p>
            <a:pPr lvl="3">
              <a:buNone/>
              <a:tabLst>
                <a:tab pos="1617663" algn="l"/>
                <a:tab pos="4394200" algn="l"/>
              </a:tabLst>
            </a:pPr>
            <a:r>
              <a:rPr lang="en-NZ" sz="1800" dirty="0" smtClean="0"/>
              <a:t>t ← </a:t>
            </a:r>
            <a:r>
              <a:rPr lang="en-NZ" sz="1800" dirty="0"/>
              <a:t>t</a:t>
            </a:r>
            <a:r>
              <a:rPr lang="en-NZ" sz="1800" dirty="0" smtClean="0"/>
              <a:t> + s - M[ s ]	// </a:t>
            </a:r>
            <a:r>
              <a:rPr lang="en-NZ" sz="1800" i="1" dirty="0" smtClean="0"/>
              <a:t>match position jumps forward</a:t>
            </a:r>
          </a:p>
          <a:p>
            <a:pPr lvl="3">
              <a:buNone/>
              <a:tabLst>
                <a:tab pos="1617663" algn="l"/>
              </a:tabLst>
            </a:pPr>
            <a:r>
              <a:rPr lang="en-NZ" sz="1800" dirty="0" smtClean="0"/>
              <a:t>s ← M[ s ] </a:t>
            </a:r>
          </a:p>
          <a:p>
            <a:pPr lvl="1">
              <a:spcBef>
                <a:spcPts val="600"/>
              </a:spcBef>
              <a:buNone/>
              <a:tabLst>
                <a:tab pos="1617663" algn="l"/>
              </a:tabLst>
            </a:pPr>
            <a:r>
              <a:rPr lang="en-NZ" sz="2000" b="1" dirty="0" smtClean="0"/>
              <a:t>return</a:t>
            </a:r>
            <a:r>
              <a:rPr lang="en-NZ" sz="2000" dirty="0" smtClean="0"/>
              <a:t>   -1      // failed to find 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2146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KMP how far to move along?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    string:      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ananaba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dirty="0" smtClean="0"/>
              <a:t>    text:       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 ...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ananx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???....</a:t>
            </a:r>
            <a:endParaRPr lang="en-NZ" dirty="0" smtClean="0">
              <a:cs typeface="Courier New" pitchFamily="49" charset="0"/>
            </a:endParaRPr>
          </a:p>
          <a:p>
            <a:pPr>
              <a:spcBef>
                <a:spcPts val="1800"/>
              </a:spcBef>
            </a:pPr>
            <a:r>
              <a:rPr lang="en-NZ" dirty="0" smtClean="0">
                <a:cs typeface="Courier New" pitchFamily="49" charset="0"/>
              </a:rPr>
              <a:t>If mismatch at string position s (and text position </a:t>
            </a:r>
            <a:r>
              <a:rPr lang="en-NZ" dirty="0" err="1" smtClean="0">
                <a:cs typeface="Courier New" pitchFamily="49" charset="0"/>
              </a:rPr>
              <a:t>t+s</a:t>
            </a:r>
            <a:r>
              <a:rPr lang="en-NZ" dirty="0" smtClean="0">
                <a:cs typeface="Courier New" pitchFamily="49" charset="0"/>
              </a:rPr>
              <a:t>)</a:t>
            </a:r>
          </a:p>
          <a:p>
            <a:pPr lvl="1"/>
            <a:r>
              <a:rPr lang="en-NZ" dirty="0" smtClean="0">
                <a:cs typeface="Courier New" pitchFamily="49" charset="0"/>
              </a:rPr>
              <a:t>find largest </a:t>
            </a:r>
            <a:r>
              <a:rPr lang="en-NZ" dirty="0" smtClean="0">
                <a:solidFill>
                  <a:srgbClr val="FF0000"/>
                </a:solidFill>
                <a:cs typeface="Courier New" pitchFamily="49" charset="0"/>
              </a:rPr>
              <a:t>substring ending at s-1</a:t>
            </a:r>
            <a:r>
              <a:rPr lang="en-NZ" dirty="0" smtClean="0">
                <a:cs typeface="Courier New" pitchFamily="49" charset="0"/>
              </a:rPr>
              <a:t> that matches a </a:t>
            </a:r>
            <a:r>
              <a:rPr lang="en-NZ" dirty="0" smtClean="0">
                <a:solidFill>
                  <a:srgbClr val="006600"/>
                </a:solidFill>
                <a:cs typeface="Courier New" pitchFamily="49" charset="0"/>
              </a:rPr>
              <a:t>prefix </a:t>
            </a:r>
            <a:r>
              <a:rPr lang="en-NZ" dirty="0" smtClean="0">
                <a:cs typeface="Courier New" pitchFamily="49" charset="0"/>
              </a:rPr>
              <a:t>of string</a:t>
            </a:r>
          </a:p>
          <a:p>
            <a:pPr lvl="1"/>
            <a:r>
              <a:rPr lang="en-NZ" dirty="0" smtClean="0">
                <a:cs typeface="Courier New" pitchFamily="49" charset="0"/>
              </a:rPr>
              <a:t>move  </a:t>
            </a:r>
            <a:r>
              <a:rPr lang="en-NZ" dirty="0">
                <a:cs typeface="Courier New" pitchFamily="49" charset="0"/>
              </a:rPr>
              <a:t>t</a:t>
            </a:r>
            <a:r>
              <a:rPr lang="en-NZ" dirty="0" smtClean="0">
                <a:cs typeface="Courier New" pitchFamily="49" charset="0"/>
              </a:rPr>
              <a:t>  to  (t + s – length of substring)  </a:t>
            </a:r>
          </a:p>
          <a:p>
            <a:pPr lvl="1"/>
            <a:r>
              <a:rPr lang="en-NZ" dirty="0" smtClean="0">
                <a:cs typeface="Courier New" pitchFamily="49" charset="0"/>
              </a:rPr>
              <a:t>keep matching from s ← length of substring</a:t>
            </a:r>
          </a:p>
          <a:p>
            <a:pPr>
              <a:spcBef>
                <a:spcPts val="1200"/>
              </a:spcBef>
            </a:pPr>
            <a:r>
              <a:rPr lang="en-NZ" dirty="0" smtClean="0">
                <a:cs typeface="Courier New" pitchFamily="49" charset="0"/>
              </a:rPr>
              <a:t>special case: </a:t>
            </a:r>
          </a:p>
          <a:p>
            <a:pPr lvl="1"/>
            <a:r>
              <a:rPr lang="en-NZ" dirty="0" smtClean="0">
                <a:cs typeface="Courier New" pitchFamily="49" charset="0"/>
              </a:rPr>
              <a:t>if s = 0, then move  </a:t>
            </a:r>
            <a:r>
              <a:rPr lang="en-NZ" dirty="0">
                <a:cs typeface="Courier New" pitchFamily="49" charset="0"/>
              </a:rPr>
              <a:t>t</a:t>
            </a:r>
            <a:r>
              <a:rPr lang="en-NZ" dirty="0" smtClean="0">
                <a:cs typeface="Courier New" pitchFamily="49" charset="0"/>
              </a:rPr>
              <a:t>  to  </a:t>
            </a:r>
            <a:r>
              <a:rPr lang="en-NZ" dirty="0">
                <a:cs typeface="Courier New" pitchFamily="49" charset="0"/>
              </a:rPr>
              <a:t>t</a:t>
            </a:r>
            <a:r>
              <a:rPr lang="en-NZ" dirty="0" smtClean="0">
                <a:cs typeface="Courier New" pitchFamily="49" charset="0"/>
              </a:rPr>
              <a:t>  + 1 and match from s ← 0</a:t>
            </a:r>
          </a:p>
          <a:p>
            <a:endParaRPr lang="en-NZ" dirty="0" smtClean="0">
              <a:cs typeface="Courier New" pitchFamily="49" charset="0"/>
            </a:endParaRPr>
          </a:p>
          <a:p>
            <a:endParaRPr lang="en-NZ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KMP</a:t>
            </a:r>
            <a:r>
              <a:rPr lang="en-NZ" dirty="0" smtClean="0"/>
              <a:t>: Building the table.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NZ" sz="2000" b="1" dirty="0" smtClean="0"/>
              <a:t>input</a:t>
            </a:r>
            <a:r>
              <a:rPr lang="en-NZ" sz="2000" dirty="0" smtClean="0"/>
              <a:t>:    S[0 .. m-1]    // </a:t>
            </a:r>
            <a:r>
              <a:rPr lang="en-NZ" sz="2000" i="1" dirty="0" smtClean="0"/>
              <a:t>the string</a:t>
            </a:r>
            <a:endParaRPr lang="en-NZ" sz="2000" dirty="0" smtClean="0"/>
          </a:p>
          <a:p>
            <a:pPr lvl="1">
              <a:buNone/>
            </a:pPr>
            <a:r>
              <a:rPr lang="en-NZ" sz="2000" b="1" dirty="0" smtClean="0"/>
              <a:t>output</a:t>
            </a:r>
            <a:r>
              <a:rPr lang="en-NZ" sz="2000" dirty="0" smtClean="0"/>
              <a:t>:  M[0 .. m-1]   // </a:t>
            </a:r>
            <a:r>
              <a:rPr lang="en-NZ" sz="2000" i="1" dirty="0" smtClean="0"/>
              <a:t>match table</a:t>
            </a:r>
          </a:p>
          <a:p>
            <a:pPr lvl="1">
              <a:lnSpc>
                <a:spcPct val="95000"/>
              </a:lnSpc>
              <a:spcBef>
                <a:spcPts val="1200"/>
              </a:spcBef>
              <a:buNone/>
              <a:tabLst>
                <a:tab pos="1617663" algn="l"/>
              </a:tabLst>
            </a:pPr>
            <a:r>
              <a:rPr lang="en-NZ" sz="2000" b="1" dirty="0" smtClean="0"/>
              <a:t>initialise</a:t>
            </a:r>
            <a:r>
              <a:rPr lang="en-NZ" sz="2000" dirty="0" smtClean="0"/>
              <a:t>:  </a:t>
            </a:r>
            <a:r>
              <a:rPr lang="en-NZ" sz="2000" dirty="0"/>
              <a:t>M[0] ← -1</a:t>
            </a:r>
            <a:br>
              <a:rPr lang="en-NZ" sz="2000" dirty="0"/>
            </a:br>
            <a:r>
              <a:rPr lang="en-NZ" sz="2000" dirty="0"/>
              <a:t>	M[1] ← 0 </a:t>
            </a:r>
            <a:br>
              <a:rPr lang="en-NZ" sz="2000" dirty="0"/>
            </a:br>
            <a:r>
              <a:rPr lang="en-NZ" sz="2000" dirty="0" smtClean="0"/>
              <a:t> 	</a:t>
            </a:r>
            <a:r>
              <a:rPr lang="en-NZ" sz="2000" dirty="0" smtClean="0">
                <a:solidFill>
                  <a:srgbClr val="339933"/>
                </a:solidFill>
              </a:rPr>
              <a:t>j </a:t>
            </a:r>
            <a:r>
              <a:rPr lang="en-NZ" sz="2000" dirty="0" smtClean="0"/>
              <a:t>← 0                // </a:t>
            </a:r>
            <a:r>
              <a:rPr lang="en-NZ" sz="2000" i="1" dirty="0" smtClean="0"/>
              <a:t>position in prefix</a:t>
            </a:r>
            <a:br>
              <a:rPr lang="en-NZ" sz="2000" i="1" dirty="0" smtClean="0"/>
            </a:br>
            <a:r>
              <a:rPr lang="en-NZ" sz="2000" i="1" dirty="0" smtClean="0"/>
              <a:t>	</a:t>
            </a:r>
            <a:r>
              <a:rPr lang="en-NZ" sz="2000" dirty="0" err="1">
                <a:solidFill>
                  <a:srgbClr val="FF0000"/>
                </a:solidFill>
              </a:rPr>
              <a:t>pos</a:t>
            </a:r>
            <a:r>
              <a:rPr lang="en-NZ" sz="2000" dirty="0"/>
              <a:t> ← 2     </a:t>
            </a:r>
            <a:r>
              <a:rPr lang="en-NZ" sz="2000" dirty="0" smtClean="0"/>
              <a:t>      // </a:t>
            </a:r>
            <a:r>
              <a:rPr lang="en-NZ" sz="2000" i="1" dirty="0"/>
              <a:t>position in </a:t>
            </a:r>
            <a:r>
              <a:rPr lang="en-NZ" sz="2000" i="1" dirty="0" smtClean="0"/>
              <a:t>table</a:t>
            </a:r>
            <a:r>
              <a:rPr lang="en-NZ" sz="2000" dirty="0"/>
              <a:t>	</a:t>
            </a:r>
            <a:endParaRPr lang="en-NZ" sz="2000" dirty="0" smtClean="0"/>
          </a:p>
          <a:p>
            <a:pPr lvl="1">
              <a:spcBef>
                <a:spcPts val="1200"/>
              </a:spcBef>
              <a:buNone/>
              <a:tabLst>
                <a:tab pos="1617663" algn="l"/>
              </a:tabLst>
            </a:pPr>
            <a:r>
              <a:rPr lang="en-NZ" sz="2000" b="1" dirty="0" smtClean="0"/>
              <a:t>while</a:t>
            </a:r>
            <a:r>
              <a:rPr lang="en-NZ" sz="2000" dirty="0" smtClean="0"/>
              <a:t> pos &lt; m</a:t>
            </a:r>
          </a:p>
          <a:p>
            <a:pPr lvl="2">
              <a:buNone/>
              <a:tabLst>
                <a:tab pos="1617663" algn="l"/>
                <a:tab pos="3587750" algn="l"/>
              </a:tabLst>
            </a:pPr>
            <a:r>
              <a:rPr lang="en-NZ" sz="1800" b="1" dirty="0" smtClean="0"/>
              <a:t>if</a:t>
            </a:r>
            <a:r>
              <a:rPr lang="en-NZ" sz="1800" dirty="0" smtClean="0"/>
              <a:t>  S[pos - 1] = S[ j ]     	//</a:t>
            </a:r>
            <a:r>
              <a:rPr lang="en-NZ" sz="1800" i="1" dirty="0" smtClean="0"/>
              <a:t>substrings  </a:t>
            </a:r>
            <a:r>
              <a:rPr lang="en-NZ" sz="1800" i="1" dirty="0" smtClean="0">
                <a:solidFill>
                  <a:srgbClr val="FF0000"/>
                </a:solidFill>
              </a:rPr>
              <a:t>...pos-1 </a:t>
            </a:r>
            <a:r>
              <a:rPr lang="en-NZ" sz="1800" i="1" dirty="0" smtClean="0"/>
              <a:t>and </a:t>
            </a:r>
            <a:r>
              <a:rPr lang="en-NZ" sz="1800" i="1" dirty="0" smtClean="0">
                <a:solidFill>
                  <a:srgbClr val="007A31"/>
                </a:solidFill>
              </a:rPr>
              <a:t>0..j </a:t>
            </a:r>
            <a:r>
              <a:rPr lang="en-NZ" sz="1800" i="1" dirty="0" smtClean="0"/>
              <a:t>match 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smtClean="0"/>
              <a:t>M[pos] ←  j+1, 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err="1" smtClean="0"/>
              <a:t>pos</a:t>
            </a:r>
            <a:r>
              <a:rPr lang="en-NZ" sz="1800" dirty="0" smtClean="0"/>
              <a:t>++,   j++ </a:t>
            </a:r>
          </a:p>
          <a:p>
            <a:pPr lvl="2">
              <a:buNone/>
              <a:tabLst>
                <a:tab pos="1617663" algn="l"/>
                <a:tab pos="3587750" algn="l"/>
              </a:tabLst>
            </a:pPr>
            <a:r>
              <a:rPr lang="en-NZ" sz="1800" b="1" dirty="0" smtClean="0"/>
              <a:t>else if  </a:t>
            </a:r>
            <a:r>
              <a:rPr lang="en-NZ" sz="1800" dirty="0" smtClean="0"/>
              <a:t> j &gt; 0 	//</a:t>
            </a:r>
            <a:r>
              <a:rPr lang="en-NZ" sz="1800" i="1" dirty="0" smtClean="0"/>
              <a:t> mismatch, restart the prefix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smtClean="0"/>
              <a:t>j ← M[ j ]</a:t>
            </a:r>
          </a:p>
          <a:p>
            <a:pPr lvl="2">
              <a:buNone/>
              <a:tabLst>
                <a:tab pos="1617663" algn="l"/>
                <a:tab pos="3587750" algn="l"/>
              </a:tabLst>
            </a:pPr>
            <a:r>
              <a:rPr lang="en-NZ" sz="1800" b="1" dirty="0" smtClean="0"/>
              <a:t>else</a:t>
            </a:r>
            <a:r>
              <a:rPr lang="en-NZ" sz="1800" dirty="0" smtClean="0"/>
              <a:t>   // </a:t>
            </a:r>
            <a:r>
              <a:rPr lang="en-NZ" sz="1800" i="1" dirty="0" smtClean="0"/>
              <a:t>j = 0</a:t>
            </a:r>
            <a:r>
              <a:rPr lang="en-NZ" sz="1800" dirty="0" smtClean="0"/>
              <a:t>	//</a:t>
            </a:r>
            <a:r>
              <a:rPr lang="en-NZ" sz="1800" i="1" dirty="0" smtClean="0"/>
              <a:t> we have run out of candidate prefixes 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smtClean="0"/>
              <a:t>M[pos] ← 0, 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 err="1" smtClean="0"/>
              <a:t>pos</a:t>
            </a:r>
            <a:r>
              <a:rPr lang="en-NZ" sz="1800" dirty="0" smtClean="0"/>
              <a:t>++</a:t>
            </a:r>
          </a:p>
          <a:p>
            <a:pPr lvl="3">
              <a:buNone/>
              <a:tabLst>
                <a:tab pos="1617663" algn="l"/>
                <a:tab pos="3587750" algn="l"/>
              </a:tabLst>
            </a:pPr>
            <a:r>
              <a:rPr lang="en-NZ" sz="1800" dirty="0"/>
              <a:t> </a:t>
            </a:r>
            <a:r>
              <a:rPr lang="en-NZ" sz="1800" dirty="0" smtClean="0"/>
              <a:t>			</a:t>
            </a:r>
            <a:endParaRPr lang="en-N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2204864"/>
            <a:ext cx="223224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NZ" sz="2400" dirty="0" err="1" smtClean="0">
                <a:latin typeface="Courier New" pitchFamily="49" charset="0"/>
                <a:cs typeface="Courier New" pitchFamily="49" charset="0"/>
              </a:rPr>
              <a:t>ananaba</a:t>
            </a:r>
          </a:p>
          <a:p>
            <a:pPr>
              <a:spcBef>
                <a:spcPts val="600"/>
              </a:spcBef>
            </a:pPr>
            <a:r>
              <a:rPr lang="en-NZ" sz="2400" dirty="0" err="1" smtClean="0">
                <a:latin typeface="Courier New" pitchFamily="49" charset="0"/>
                <a:cs typeface="Courier New" pitchFamily="49" charset="0"/>
              </a:rPr>
              <a:t>ananaba</a:t>
            </a:r>
            <a:endParaRPr lang="en-NZ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1052736"/>
            <a:ext cx="4176464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NZ" sz="1800" dirty="0" smtClean="0">
                <a:latin typeface="+mn-lt"/>
                <a:cs typeface="Courier New" pitchFamily="49" charset="0"/>
              </a:rPr>
              <a:t>M:   </a:t>
            </a:r>
            <a:r>
              <a:rPr lang="en-N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0   1   2   3   4   5   6     </a:t>
            </a:r>
          </a:p>
          <a:p>
            <a:pPr>
              <a:spcBef>
                <a:spcPts val="0"/>
              </a:spcBef>
            </a:pP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|-1 | 0 | 0 | </a:t>
            </a:r>
            <a:r>
              <a:rPr lang="en-NZ" sz="1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N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1 |   |   |</a:t>
            </a:r>
            <a:endParaRPr lang="en-NZ" sz="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NZ" sz="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29014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52120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75226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98332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64288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676456" y="1369343"/>
            <a:ext cx="288032" cy="22981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Lectures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ex's Lectures" id="{764482AF-3122-4D46-801D-465C88DE2D54}" vid="{8BC9679D-E89F-4D1C-B0F5-FCB5BCDC2E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7187</TotalTime>
  <Words>419</Words>
  <Application>Microsoft Office PowerPoint</Application>
  <PresentationFormat>On-screen Show (4:3)</PresentationFormat>
  <Paragraphs>121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ＭＳ Ｐゴシック</vt:lpstr>
      <vt:lpstr>Arial</vt:lpstr>
      <vt:lpstr>Consolas</vt:lpstr>
      <vt:lpstr>Courier New</vt:lpstr>
      <vt:lpstr>Times New Roman</vt:lpstr>
      <vt:lpstr>Alex's Lectures</vt:lpstr>
      <vt:lpstr>String Searching 1 of 2 </vt:lpstr>
      <vt:lpstr>String Searching</vt:lpstr>
      <vt:lpstr>Algorithms for string search</vt:lpstr>
      <vt:lpstr>String search</vt:lpstr>
      <vt:lpstr>Knuth Morris Pratt</vt:lpstr>
      <vt:lpstr>String search</vt:lpstr>
      <vt:lpstr>Knuth Morris Pratt</vt:lpstr>
      <vt:lpstr>KMP how far to move along?</vt:lpstr>
      <vt:lpstr>KMP: Building the table.</vt:lpstr>
      <vt:lpstr>Knuth Morris Pratt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COMP 261  # 1</dc:title>
  <dc:creator>pondy</dc:creator>
  <cp:lastModifiedBy>Alex Potanin</cp:lastModifiedBy>
  <cp:revision>135</cp:revision>
  <cp:lastPrinted>2016-04-21T02:46:26Z</cp:lastPrinted>
  <dcterms:created xsi:type="dcterms:W3CDTF">2010-07-11T23:26:10Z</dcterms:created>
  <dcterms:modified xsi:type="dcterms:W3CDTF">2016-04-21T02:52:44Z</dcterms:modified>
</cp:coreProperties>
</file>