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68" r:id="rId2"/>
  </p:sldMasterIdLst>
  <p:notesMasterIdLst>
    <p:notesMasterId r:id="rId15"/>
  </p:notesMasterIdLst>
  <p:handoutMasterIdLst>
    <p:handoutMasterId r:id="rId16"/>
  </p:handoutMasterIdLst>
  <p:sldIdLst>
    <p:sldId id="256" r:id="rId3"/>
    <p:sldId id="348" r:id="rId4"/>
    <p:sldId id="339" r:id="rId5"/>
    <p:sldId id="344" r:id="rId6"/>
    <p:sldId id="346" r:id="rId7"/>
    <p:sldId id="347" r:id="rId8"/>
    <p:sldId id="349" r:id="rId9"/>
    <p:sldId id="351" r:id="rId10"/>
    <p:sldId id="341" r:id="rId11"/>
    <p:sldId id="356" r:id="rId12"/>
    <p:sldId id="343" r:id="rId13"/>
    <p:sldId id="355" r:id="rId14"/>
  </p:sldIdLst>
  <p:sldSz cx="9144000" cy="6858000" type="screen4x3"/>
  <p:notesSz cx="7099300" cy="10234613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  <a:srgbClr val="339933"/>
    <a:srgbClr val="642100"/>
    <a:srgbClr val="993300"/>
    <a:srgbClr val="FFFFCC"/>
    <a:srgbClr val="3333CC"/>
    <a:srgbClr val="FFFF99"/>
    <a:srgbClr val="99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88826" autoAdjust="0"/>
  </p:normalViewPr>
  <p:slideViewPr>
    <p:cSldViewPr>
      <p:cViewPr varScale="1">
        <p:scale>
          <a:sx n="79" d="100"/>
          <a:sy n="79" d="100"/>
        </p:scale>
        <p:origin x="23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534" y="1"/>
            <a:ext cx="3047771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t" anchorCtr="0" compatLnSpc="1">
            <a:prstTxWarp prst="textNoShape">
              <a:avLst/>
            </a:prstTxWarp>
          </a:bodyPr>
          <a:lstStyle>
            <a:lvl1pPr defTabSz="952429">
              <a:defRPr sz="1000" i="1" baseline="30000"/>
            </a:lvl1pPr>
          </a:lstStyle>
          <a:p>
            <a:endParaRPr lang="en-N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0997" y="1"/>
            <a:ext cx="3047771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t" anchorCtr="0" compatLnSpc="1">
            <a:prstTxWarp prst="textNoShape">
              <a:avLst/>
            </a:prstTxWarp>
          </a:bodyPr>
          <a:lstStyle>
            <a:lvl1pPr algn="r" defTabSz="952429">
              <a:defRPr sz="1000" i="1" baseline="30000"/>
            </a:lvl1pPr>
          </a:lstStyle>
          <a:p>
            <a:endParaRPr lang="en-NZ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534" y="9683601"/>
            <a:ext cx="3047771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b" anchorCtr="0" compatLnSpc="1">
            <a:prstTxWarp prst="textNoShape">
              <a:avLst/>
            </a:prstTxWarp>
          </a:bodyPr>
          <a:lstStyle>
            <a:lvl1pPr defTabSz="952429">
              <a:defRPr sz="1000" i="1" baseline="30000"/>
            </a:lvl1pPr>
          </a:lstStyle>
          <a:p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0997" y="9683601"/>
            <a:ext cx="3047771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b" anchorCtr="0" compatLnSpc="1">
            <a:prstTxWarp prst="textNoShape">
              <a:avLst/>
            </a:prstTxWarp>
          </a:bodyPr>
          <a:lstStyle>
            <a:lvl1pPr algn="r" defTabSz="952429">
              <a:defRPr sz="1000" i="1" baseline="30000"/>
            </a:lvl1pPr>
          </a:lstStyle>
          <a:p>
            <a:fld id="{4E15C23F-C1C7-4EA4-8CB7-7B377D69E45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645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t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154" y="4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endParaRPr lang="en-NZ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8063" y="784225"/>
            <a:ext cx="5087937" cy="3817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444" y="4865754"/>
            <a:ext cx="5210412" cy="459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1" tIns="47952" rIns="95901" bIns="47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4325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b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154" y="9724325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fld id="{523DD735-E035-47E5-BAC5-6A6B641C0E1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6531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Table reveals the values as you step </a:t>
            </a:r>
            <a:r>
              <a:rPr lang="en-NZ" smtClean="0"/>
              <a:t>through it</a:t>
            </a:r>
            <a:r>
              <a:rPr lang="en-NZ" baseline="0" smtClean="0"/>
              <a:t> with clicks.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502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07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D7A34-80BF-4AAE-9D09-063EA6C50607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5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07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D7A34-80BF-4AAE-9D09-063EA6C50607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5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07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D7A34-80BF-4AAE-9D09-063EA6C50607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6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Table reveals the values as you step </a:t>
            </a:r>
            <a:r>
              <a:rPr lang="en-NZ" smtClean="0"/>
              <a:t>through it</a:t>
            </a:r>
            <a:r>
              <a:rPr lang="en-NZ" baseline="0" smtClean="0"/>
              <a:t> with clicks.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80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07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Changed</a:t>
            </a:r>
            <a:r>
              <a:rPr lang="en-US" baseline="0" dirty="0" smtClean="0"/>
              <a:t> for 2016, a hard example shows that the values does not go back to zero.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D7A34-80BF-4AAE-9D09-063EA6C50607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4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76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882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26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79388" y="1268413"/>
            <a:ext cx="8785225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4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10693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54CBA-0F57-4FA8-ACC3-90EF93878D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73633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879DA-54F3-4DEB-B146-FD60182700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3295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860D2-6B3F-43F0-A397-EA641B004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06662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4CFF15-E849-41E9-A5D1-F84CD176B9A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3072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79388" y="1268413"/>
            <a:ext cx="8785225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3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3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B0B8-739E-4865-A47A-5AB1D3F4DC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3405-0095-47F9-95D9-0B98B01E4A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8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381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925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880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847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314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203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DC85-42CF-4AC5-934C-FB0F5CF2064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10/05/2016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C4AE-D9C2-411B-B0DF-502D51E1306B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FB8E440-684F-4734-9BA2-1C80544FECE6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468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3600" dirty="0" smtClean="0"/>
              <a:t>String Searching </a:t>
            </a:r>
            <a:r>
              <a:rPr lang="en-NZ" dirty="0" smtClean="0"/>
              <a:t>2 of 2</a:t>
            </a:r>
            <a:endParaRPr lang="en-NZ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6629400" cy="762000"/>
          </a:xfrm>
        </p:spPr>
        <p:txBody>
          <a:bodyPr/>
          <a:lstStyle/>
          <a:p>
            <a:r>
              <a:rPr lang="en-US" dirty="0" smtClean="0"/>
              <a:t>KMP – example (hard)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90600" y="3733800"/>
            <a:ext cx="2133600" cy="457200"/>
          </a:xfrm>
          <a:prstGeom prst="rect">
            <a:avLst/>
          </a:prstGeom>
        </p:spPr>
        <p:txBody>
          <a:bodyPr vert="horz" lIns="45720" tIns="0" rIns="45720" bIns="0" anchor="b">
            <a:normAutofit lnSpcReduction="10000"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90600" y="4267200"/>
            <a:ext cx="5867400" cy="457200"/>
          </a:xfrm>
          <a:prstGeom prst="rect">
            <a:avLst/>
          </a:prstGeom>
        </p:spPr>
        <p:txBody>
          <a:bodyPr vert="horz" lIns="45720" tIns="0" rIns="45720" bIns="0" anchor="b">
            <a:normAutofit lnSpcReduction="10000"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88921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11970"/>
              </p:ext>
            </p:extLst>
          </p:nvPr>
        </p:nvGraphicFramePr>
        <p:xfrm>
          <a:off x="1524000" y="1397000"/>
          <a:ext cx="6096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9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String 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/>
              <a:t>Knuth Morris Pratt </a:t>
            </a:r>
          </a:p>
          <a:p>
            <a:pPr lvl="1"/>
            <a:r>
              <a:rPr lang="en-NZ" sz="2000" dirty="0"/>
              <a:t>searches forward, </a:t>
            </a:r>
          </a:p>
          <a:p>
            <a:pPr lvl="1"/>
            <a:r>
              <a:rPr lang="en-NZ" sz="2000" dirty="0" smtClean="0"/>
              <a:t>never matches </a:t>
            </a:r>
            <a:r>
              <a:rPr lang="en-NZ" sz="2000" dirty="0"/>
              <a:t>a text character </a:t>
            </a:r>
            <a:r>
              <a:rPr lang="en-NZ" sz="2000" dirty="0" smtClean="0"/>
              <a:t>twice (and never skips a text character)</a:t>
            </a:r>
            <a:endParaRPr lang="en-NZ" sz="2000" dirty="0"/>
          </a:p>
          <a:p>
            <a:pPr lvl="1"/>
            <a:r>
              <a:rPr lang="en-NZ" sz="2000" dirty="0"/>
              <a:t>jumps </a:t>
            </a:r>
            <a:r>
              <a:rPr lang="en-NZ" sz="2000" dirty="0" smtClean="0"/>
              <a:t>string forward based on self match within the string:</a:t>
            </a:r>
          </a:p>
          <a:p>
            <a:pPr lvl="2"/>
            <a:r>
              <a:rPr lang="en-NZ" sz="1800" dirty="0" smtClean="0"/>
              <a:t>prefix of string matching a later substring.</a:t>
            </a:r>
          </a:p>
          <a:p>
            <a:pPr lvl="2"/>
            <a:r>
              <a:rPr lang="en-NZ" sz="1800" dirty="0" smtClean="0"/>
              <a:t>doesn't use the character in the text to determine the jump</a:t>
            </a:r>
          </a:p>
          <a:p>
            <a:pPr lvl="1"/>
            <a:r>
              <a:rPr lang="en-NZ" sz="2000" dirty="0" smtClean="0"/>
              <a:t>Cost: </a:t>
            </a:r>
            <a:endParaRPr lang="en-NZ" sz="2000" dirty="0"/>
          </a:p>
          <a:p>
            <a:r>
              <a:rPr lang="en-NZ" sz="2000" dirty="0" smtClean="0"/>
              <a:t>Boyer Moore</a:t>
            </a:r>
          </a:p>
          <a:p>
            <a:pPr lvl="1"/>
            <a:r>
              <a:rPr lang="en-NZ" sz="2000" dirty="0" smtClean="0"/>
              <a:t>Searches backward</a:t>
            </a:r>
          </a:p>
          <a:p>
            <a:pPr lvl="1"/>
            <a:r>
              <a:rPr lang="en-NZ" sz="2000" dirty="0" smtClean="0"/>
              <a:t>Actually jump and skip many characters</a:t>
            </a:r>
          </a:p>
          <a:p>
            <a:pPr lvl="1"/>
            <a:r>
              <a:rPr lang="en-NZ" sz="2000" dirty="0" smtClean="0"/>
              <a:t>Use the characters in the text to determine the jump </a:t>
            </a:r>
          </a:p>
          <a:p>
            <a:pPr marL="819150" lvl="2" indent="0">
              <a:buNone/>
            </a:pPr>
            <a:endParaRPr lang="en-NZ" sz="1800" dirty="0" smtClean="0"/>
          </a:p>
          <a:p>
            <a:pPr lvl="1"/>
            <a:endParaRPr lang="en-NZ" sz="2000" dirty="0"/>
          </a:p>
          <a:p>
            <a:endParaRPr lang="en-NZ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5949280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abanana</a:t>
            </a:r>
            <a:endParaRPr lang="en-US" sz="20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US" sz="20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alongpieceoftextwithnofruit</a:t>
            </a:r>
            <a:endParaRPr lang="en-AU" sz="20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15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Boyer Moore: string 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439863" algn="l"/>
                <a:tab pos="3683000" algn="l"/>
              </a:tabLst>
            </a:pPr>
            <a:r>
              <a:rPr lang="en-NZ" sz="2000" dirty="0" smtClean="0"/>
              <a:t>string:	s[0] .. s[m-1]	</a:t>
            </a:r>
          </a:p>
          <a:p>
            <a:pPr>
              <a:tabLst>
                <a:tab pos="1439863" algn="l"/>
                <a:tab pos="3683000" algn="l"/>
              </a:tabLst>
            </a:pPr>
            <a:r>
              <a:rPr lang="en-NZ" sz="2000" dirty="0" smtClean="0"/>
              <a:t>text:	t[0] .. t[n-1]	</a:t>
            </a:r>
            <a:r>
              <a:rPr lang="en-NZ" sz="2000" dirty="0" err="1" smtClean="0">
                <a:solidFill>
                  <a:srgbClr val="642100"/>
                </a:solidFill>
                <a:latin typeface="Courier New" pitchFamily="49" charset="0"/>
                <a:cs typeface="Courier New" pitchFamily="49" charset="0"/>
              </a:rPr>
              <a:t>bananfanlbananabananafan</a:t>
            </a:r>
            <a:endParaRPr lang="en-NZ" sz="2000" dirty="0" smtClean="0">
              <a:solidFill>
                <a:srgbClr val="6421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1439863" algn="l"/>
              </a:tabLst>
            </a:pPr>
            <a:endParaRPr lang="en-NZ" sz="2000" dirty="0" smtClean="0"/>
          </a:p>
          <a:p>
            <a:pPr>
              <a:buNone/>
              <a:tabLst>
                <a:tab pos="1439863" algn="l"/>
              </a:tabLst>
            </a:pPr>
            <a:r>
              <a:rPr lang="en-NZ" sz="2000" dirty="0" smtClean="0"/>
              <a:t>Why look at every character in the text? </a:t>
            </a:r>
          </a:p>
          <a:p>
            <a:pPr>
              <a:buNone/>
              <a:tabLst>
                <a:tab pos="1439863" algn="l"/>
              </a:tabLst>
            </a:pPr>
            <a:endParaRPr lang="en-NZ" sz="2000" dirty="0" smtClean="0"/>
          </a:p>
          <a:p>
            <a:pPr lvl="1">
              <a:buNone/>
              <a:tabLst>
                <a:tab pos="1439863" algn="l"/>
              </a:tabLst>
            </a:pPr>
            <a:r>
              <a:rPr lang="en-NZ" sz="2000" dirty="0" smtClean="0"/>
              <a:t>Start searching from the end of the string, backwards  </a:t>
            </a:r>
          </a:p>
          <a:p>
            <a:pPr lvl="1">
              <a:buNone/>
              <a:tabLst>
                <a:tab pos="1439863" algn="l"/>
              </a:tabLst>
            </a:pPr>
            <a:r>
              <a:rPr lang="en-NZ" sz="2000" dirty="0" smtClean="0"/>
              <a:t>When there is a mismatch,</a:t>
            </a:r>
          </a:p>
          <a:p>
            <a:pPr lvl="2">
              <a:buNone/>
              <a:tabLst>
                <a:tab pos="1439863" algn="l"/>
              </a:tabLst>
            </a:pPr>
            <a:r>
              <a:rPr lang="en-NZ" sz="1800" dirty="0" smtClean="0"/>
              <a:t>move the string forward by an appropriate jump and restart:</a:t>
            </a:r>
          </a:p>
          <a:p>
            <a:pPr lvl="3">
              <a:buNone/>
              <a:tabLst>
                <a:tab pos="1439863" algn="l"/>
              </a:tabLst>
            </a:pPr>
            <a:r>
              <a:rPr lang="en-NZ" sz="1800" dirty="0" smtClean="0"/>
              <a:t>table 1:  what was the text character that mismatched?</a:t>
            </a:r>
          </a:p>
          <a:p>
            <a:pPr lvl="3">
              <a:buNone/>
              <a:tabLst>
                <a:tab pos="1439863" algn="l"/>
                <a:tab pos="2505075" algn="l"/>
              </a:tabLst>
            </a:pPr>
            <a:r>
              <a:rPr lang="en-NZ" sz="1800" dirty="0" smtClean="0"/>
              <a:t>			⇒ what is the shortest jump that could make a match?	</a:t>
            </a:r>
          </a:p>
          <a:p>
            <a:pPr lvl="3">
              <a:buNone/>
              <a:tabLst>
                <a:tab pos="1439863" algn="l"/>
                <a:tab pos="2505075" algn="l"/>
              </a:tabLst>
            </a:pPr>
            <a:r>
              <a:rPr lang="en-NZ" sz="1800" dirty="0" smtClean="0"/>
              <a:t>table 2:  what has already been matched</a:t>
            </a:r>
          </a:p>
          <a:p>
            <a:pPr lvl="3">
              <a:buNone/>
              <a:tabLst>
                <a:tab pos="1439863" algn="l"/>
                <a:tab pos="2505075" algn="l"/>
              </a:tabLst>
            </a:pPr>
            <a:r>
              <a:rPr lang="en-NZ" sz="1800" dirty="0" smtClean="0"/>
              <a:t>			⇒ what is the shortest jump that would match again</a:t>
            </a:r>
          </a:p>
          <a:p>
            <a:pPr lvl="3">
              <a:buNone/>
              <a:tabLst>
                <a:tab pos="1439863" algn="l"/>
                <a:tab pos="2505075" algn="l"/>
              </a:tabLst>
            </a:pPr>
            <a:r>
              <a:rPr lang="en-NZ" sz="1800" dirty="0" smtClean="0"/>
              <a:t>  </a:t>
            </a:r>
          </a:p>
          <a:p>
            <a:pPr lvl="3">
              <a:buNone/>
              <a:tabLst>
                <a:tab pos="1439863" algn="l"/>
                <a:tab pos="2505075" algn="l"/>
              </a:tabLst>
            </a:pPr>
            <a:r>
              <a:rPr lang="en-NZ" sz="1800" dirty="0" smtClean="0"/>
              <a:t>(take the longer of the two jumps suggested)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4446" y="96820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 smtClean="0">
                <a:latin typeface="Courier New" pitchFamily="49" charset="0"/>
                <a:ea typeface="+mn-ea"/>
                <a:cs typeface="Courier New" pitchFamily="49" charset="0"/>
              </a:rPr>
              <a:t>abanana</a:t>
            </a:r>
            <a:endParaRPr lang="en-NZ" sz="24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1.48148E-6 L 0.12188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88 -0.00023 L 0.16129 -0.0002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29 -0.00023 L 0.27639 -0.0009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search</a:t>
            </a:r>
          </a:p>
          <a:p>
            <a:pPr lvl="1"/>
            <a:r>
              <a:rPr lang="en-US" dirty="0" smtClean="0"/>
              <a:t>Slide the window by 1</a:t>
            </a:r>
          </a:p>
          <a:p>
            <a:pPr lvl="2"/>
            <a:r>
              <a:rPr lang="en-US" dirty="0" smtClean="0"/>
              <a:t>t = t +1;</a:t>
            </a:r>
          </a:p>
          <a:p>
            <a:r>
              <a:rPr lang="en-US" dirty="0" smtClean="0"/>
              <a:t>KMP</a:t>
            </a:r>
          </a:p>
          <a:p>
            <a:pPr lvl="1"/>
            <a:r>
              <a:rPr lang="en-US" dirty="0" smtClean="0"/>
              <a:t>Slide the window faster </a:t>
            </a:r>
          </a:p>
          <a:p>
            <a:pPr lvl="2"/>
            <a:r>
              <a:rPr lang="en-US" dirty="0" smtClean="0"/>
              <a:t>t = t + s – M[s]        </a:t>
            </a:r>
          </a:p>
          <a:p>
            <a:pPr lvl="1"/>
            <a:r>
              <a:rPr lang="en-US" dirty="0" smtClean="0"/>
              <a:t>Never recheck the matched characters</a:t>
            </a:r>
          </a:p>
          <a:p>
            <a:pPr lvl="2"/>
            <a:r>
              <a:rPr lang="en-US" dirty="0" smtClean="0"/>
              <a:t>Is there a “suffix ==prefix”?</a:t>
            </a:r>
          </a:p>
          <a:p>
            <a:pPr lvl="3"/>
            <a:r>
              <a:rPr lang="en-US" dirty="0" smtClean="0"/>
              <a:t>No, skip these characters</a:t>
            </a:r>
          </a:p>
          <a:p>
            <a:pPr lvl="4"/>
            <a:r>
              <a:rPr lang="en-US" dirty="0" smtClean="0"/>
              <a:t>M[s] = 0</a:t>
            </a:r>
          </a:p>
          <a:p>
            <a:pPr lvl="3"/>
            <a:r>
              <a:rPr lang="en-US" dirty="0" smtClean="0"/>
              <a:t>Yes, reuse, no need to recheck these characters</a:t>
            </a:r>
          </a:p>
          <a:p>
            <a:pPr lvl="4"/>
            <a:r>
              <a:rPr lang="en-US" dirty="0" smtClean="0"/>
              <a:t>M[s] is the length of the “reusable” suffix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134076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abcdmndsjhhhsjgrjgslagfiigirnvkfir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63753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abcdefg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2420888"/>
            <a:ext cx="282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ananfdfjoijtoiinkjjkjgfjgkjkkhgklhg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2728665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ananaba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68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01024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04497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2222 -0.0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6" grpId="0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Knuth Morris Pratt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  <a:tabLst>
                <a:tab pos="1160463" algn="l"/>
              </a:tabLst>
            </a:pPr>
            <a:r>
              <a:rPr lang="en-NZ" sz="2000" b="1" dirty="0" smtClean="0"/>
              <a:t>input</a:t>
            </a:r>
            <a:r>
              <a:rPr lang="en-NZ" sz="2000" dirty="0" smtClean="0"/>
              <a:t>: string S[0 .. m-1] ,    text  T[0 .. n-1]</a:t>
            </a:r>
          </a:p>
          <a:p>
            <a:pPr lvl="1">
              <a:buNone/>
            </a:pPr>
            <a:r>
              <a:rPr lang="en-NZ" sz="2000" b="1" dirty="0" smtClean="0"/>
              <a:t>output</a:t>
            </a:r>
            <a:r>
              <a:rPr lang="en-NZ" sz="2000" dirty="0" smtClean="0"/>
              <a:t>:  the position in T at which S is found, or -1 if not present</a:t>
            </a:r>
          </a:p>
          <a:p>
            <a:pPr lvl="1">
              <a:buNone/>
              <a:tabLst>
                <a:tab pos="1617663" algn="l"/>
                <a:tab pos="3133725" algn="l"/>
              </a:tabLst>
            </a:pPr>
            <a:r>
              <a:rPr lang="en-NZ" sz="2000" b="1" dirty="0" smtClean="0"/>
              <a:t>variables</a:t>
            </a:r>
            <a:r>
              <a:rPr lang="en-NZ" sz="2000" dirty="0" smtClean="0"/>
              <a:t>:  s </a:t>
            </a:r>
            <a:r>
              <a:rPr lang="en-NZ" sz="2000" dirty="0"/>
              <a:t>← 0 	</a:t>
            </a:r>
            <a:r>
              <a:rPr lang="en-NZ" sz="2000" i="1" dirty="0"/>
              <a:t>position of current character in S</a:t>
            </a:r>
            <a:r>
              <a:rPr lang="en-NZ" sz="2000" dirty="0"/>
              <a:t/>
            </a:r>
            <a:br>
              <a:rPr lang="en-NZ" sz="2000" dirty="0"/>
            </a:br>
            <a:r>
              <a:rPr lang="en-NZ" sz="2000" dirty="0"/>
              <a:t> 	 t </a:t>
            </a:r>
            <a:r>
              <a:rPr lang="en-NZ" sz="2000" dirty="0" smtClean="0"/>
              <a:t>← 0 	</a:t>
            </a:r>
            <a:r>
              <a:rPr lang="en-NZ" sz="2000" i="1" dirty="0" smtClean="0"/>
              <a:t>start of current match in T</a:t>
            </a:r>
            <a:r>
              <a:rPr lang="en-NZ" sz="2000" dirty="0" smtClean="0"/>
              <a:t/>
            </a:r>
            <a:br>
              <a:rPr lang="en-NZ" sz="2000" dirty="0" smtClean="0"/>
            </a:br>
            <a:r>
              <a:rPr lang="en-NZ" sz="2000" dirty="0" smtClean="0"/>
              <a:t> 	 M[0 .. m-1] 	</a:t>
            </a:r>
            <a:r>
              <a:rPr lang="en-NZ" sz="2000" i="1" dirty="0" smtClean="0"/>
              <a:t>self match table</a:t>
            </a:r>
            <a:r>
              <a:rPr lang="en-NZ" sz="2000" dirty="0" smtClean="0"/>
              <a:t> </a:t>
            </a:r>
          </a:p>
          <a:p>
            <a:pPr lvl="1">
              <a:buNone/>
              <a:tabLst>
                <a:tab pos="1617663" algn="l"/>
                <a:tab pos="3133725" algn="l"/>
              </a:tabLst>
            </a:pPr>
            <a:r>
              <a:rPr lang="en-NZ" sz="2000" dirty="0" smtClean="0"/>
              <a:t>Construct self match table</a:t>
            </a:r>
            <a:r>
              <a:rPr lang="en-NZ" sz="2000" dirty="0"/>
              <a:t> </a:t>
            </a:r>
            <a:r>
              <a:rPr lang="en-NZ" sz="2000" dirty="0" smtClean="0"/>
              <a:t>M</a:t>
            </a:r>
          </a:p>
          <a:p>
            <a:pPr lvl="1">
              <a:spcBef>
                <a:spcPts val="600"/>
              </a:spcBef>
              <a:buNone/>
              <a:tabLst>
                <a:tab pos="1617663" algn="l"/>
              </a:tabLst>
            </a:pPr>
            <a:r>
              <a:rPr lang="en-NZ" sz="2000" b="1" dirty="0" smtClean="0"/>
              <a:t>while</a:t>
            </a:r>
            <a:r>
              <a:rPr lang="en-NZ" sz="2000" dirty="0" smtClean="0"/>
              <a:t>   </a:t>
            </a:r>
            <a:r>
              <a:rPr lang="en-NZ" sz="2000" dirty="0"/>
              <a:t>t</a:t>
            </a:r>
            <a:r>
              <a:rPr lang="en-NZ" sz="2000" dirty="0" smtClean="0"/>
              <a:t> + s   &lt;  n</a:t>
            </a:r>
          </a:p>
          <a:p>
            <a:pPr lvl="2">
              <a:buNone/>
              <a:tabLst>
                <a:tab pos="1617663" algn="l"/>
                <a:tab pos="4394200" algn="l"/>
              </a:tabLst>
            </a:pPr>
            <a:r>
              <a:rPr lang="en-NZ" sz="1800" b="1" dirty="0" smtClean="0"/>
              <a:t>if </a:t>
            </a:r>
            <a:r>
              <a:rPr lang="en-NZ" sz="1800" dirty="0" smtClean="0"/>
              <a:t> S[ s ] = T[ </a:t>
            </a:r>
            <a:r>
              <a:rPr lang="en-NZ" sz="1800" dirty="0"/>
              <a:t>t</a:t>
            </a:r>
            <a:r>
              <a:rPr lang="en-NZ" sz="1800" dirty="0" smtClean="0"/>
              <a:t> + s ]   </a:t>
            </a:r>
            <a:r>
              <a:rPr lang="en-NZ" sz="1800" b="1" dirty="0" smtClean="0"/>
              <a:t>then 	</a:t>
            </a:r>
            <a:r>
              <a:rPr lang="en-NZ" sz="1800" dirty="0" smtClean="0"/>
              <a:t>//  </a:t>
            </a:r>
            <a:r>
              <a:rPr lang="en-NZ" sz="1800" b="1" i="1" dirty="0" smtClean="0"/>
              <a:t>match</a:t>
            </a:r>
          </a:p>
          <a:p>
            <a:pPr lvl="3">
              <a:buNone/>
              <a:tabLst>
                <a:tab pos="1617663" algn="l"/>
                <a:tab pos="4394200" algn="l"/>
              </a:tabLst>
            </a:pPr>
            <a:r>
              <a:rPr lang="en-NZ" sz="1800" dirty="0"/>
              <a:t>s</a:t>
            </a:r>
            <a:r>
              <a:rPr lang="en-NZ" sz="1800" dirty="0" smtClean="0"/>
              <a:t> ← s + 1 </a:t>
            </a:r>
          </a:p>
          <a:p>
            <a:pPr lvl="3">
              <a:buNone/>
              <a:tabLst>
                <a:tab pos="1617663" algn="l"/>
                <a:tab pos="4394200" algn="l"/>
              </a:tabLst>
            </a:pPr>
            <a:r>
              <a:rPr lang="en-NZ" sz="1800" b="1" dirty="0" smtClean="0"/>
              <a:t>if</a:t>
            </a:r>
            <a:r>
              <a:rPr lang="en-NZ" sz="1800" dirty="0" smtClean="0"/>
              <a:t>   s = m   </a:t>
            </a:r>
            <a:r>
              <a:rPr lang="en-NZ" sz="1800" b="1" dirty="0" smtClean="0"/>
              <a:t>then</a:t>
            </a:r>
            <a:r>
              <a:rPr lang="en-NZ" sz="1800" dirty="0" smtClean="0"/>
              <a:t> </a:t>
            </a:r>
            <a:r>
              <a:rPr lang="en-NZ" sz="1800" b="1" dirty="0" smtClean="0"/>
              <a:t>return</a:t>
            </a:r>
            <a:r>
              <a:rPr lang="en-NZ" sz="1800" dirty="0" smtClean="0"/>
              <a:t>  </a:t>
            </a:r>
            <a:r>
              <a:rPr lang="en-NZ" sz="1800" dirty="0"/>
              <a:t>t</a:t>
            </a:r>
            <a:r>
              <a:rPr lang="en-NZ" sz="1800" dirty="0" smtClean="0"/>
              <a:t>	// </a:t>
            </a:r>
            <a:r>
              <a:rPr lang="en-NZ" sz="1800" i="1" dirty="0" smtClean="0"/>
              <a:t>found</a:t>
            </a:r>
            <a:r>
              <a:rPr lang="en-NZ" sz="1800" dirty="0" smtClean="0"/>
              <a:t> </a:t>
            </a:r>
            <a:r>
              <a:rPr lang="en-NZ" sz="1800" i="1" dirty="0" smtClean="0"/>
              <a:t>S</a:t>
            </a:r>
          </a:p>
          <a:p>
            <a:pPr lvl="2">
              <a:buNone/>
              <a:tabLst>
                <a:tab pos="1617663" algn="l"/>
                <a:tab pos="4394200" algn="l"/>
              </a:tabLst>
            </a:pPr>
            <a:r>
              <a:rPr lang="en-NZ" sz="1800" b="1" dirty="0" smtClean="0"/>
              <a:t>else</a:t>
            </a:r>
            <a:r>
              <a:rPr lang="en-NZ" sz="1800" dirty="0" smtClean="0"/>
              <a:t> </a:t>
            </a:r>
            <a:r>
              <a:rPr lang="en-NZ" sz="1800" dirty="0"/>
              <a:t>if M[ s ]  = -1   </a:t>
            </a:r>
            <a:r>
              <a:rPr lang="en-NZ" sz="1800" b="1" dirty="0"/>
              <a:t>then</a:t>
            </a:r>
            <a:r>
              <a:rPr lang="en-NZ" sz="1800" dirty="0"/>
              <a:t> </a:t>
            </a:r>
            <a:r>
              <a:rPr lang="en-NZ" sz="1800" dirty="0" smtClean="0"/>
              <a:t>	// </a:t>
            </a:r>
            <a:r>
              <a:rPr lang="en-NZ" sz="1800" b="1" i="1" dirty="0" smtClean="0"/>
              <a:t>mismatch, </a:t>
            </a:r>
            <a:r>
              <a:rPr lang="en-NZ" sz="1800" i="1" dirty="0" smtClean="0"/>
              <a:t>no</a:t>
            </a:r>
            <a:r>
              <a:rPr lang="en-NZ" sz="1800" dirty="0" smtClean="0"/>
              <a:t> </a:t>
            </a:r>
            <a:r>
              <a:rPr lang="en-NZ" sz="1800" i="1" dirty="0" smtClean="0"/>
              <a:t>self</a:t>
            </a:r>
            <a:r>
              <a:rPr lang="en-NZ" sz="1800" dirty="0" smtClean="0"/>
              <a:t> </a:t>
            </a:r>
            <a:r>
              <a:rPr lang="en-NZ" sz="1800" i="1" dirty="0" smtClean="0"/>
              <a:t>overlap</a:t>
            </a:r>
            <a:r>
              <a:rPr lang="en-NZ" sz="1800" b="1" i="1" dirty="0" smtClean="0"/>
              <a:t> </a:t>
            </a:r>
          </a:p>
          <a:p>
            <a:pPr lvl="3">
              <a:buNone/>
              <a:tabLst>
                <a:tab pos="1617663" algn="l"/>
                <a:tab pos="4394200" algn="l"/>
              </a:tabLst>
            </a:pPr>
            <a:r>
              <a:rPr lang="en-NZ" sz="1800" dirty="0"/>
              <a:t>s ← </a:t>
            </a:r>
            <a:r>
              <a:rPr lang="en-NZ" sz="1800" dirty="0" smtClean="0"/>
              <a:t>0,    t </a:t>
            </a:r>
            <a:r>
              <a:rPr lang="en-NZ" sz="1800" dirty="0"/>
              <a:t>← t + </a:t>
            </a:r>
            <a:r>
              <a:rPr lang="en-NZ" sz="1800" dirty="0" smtClean="0"/>
              <a:t>s + 1,</a:t>
            </a:r>
          </a:p>
          <a:p>
            <a:pPr lvl="2">
              <a:buNone/>
              <a:tabLst>
                <a:tab pos="1617663" algn="l"/>
                <a:tab pos="4394200" algn="l"/>
              </a:tabLst>
            </a:pPr>
            <a:r>
              <a:rPr lang="en-NZ" sz="1800" b="1" dirty="0" smtClean="0"/>
              <a:t>else</a:t>
            </a:r>
            <a:r>
              <a:rPr lang="en-NZ" sz="1800" dirty="0" smtClean="0"/>
              <a:t>  		// </a:t>
            </a:r>
            <a:r>
              <a:rPr lang="en-NZ" sz="1800" i="1" dirty="0" smtClean="0"/>
              <a:t>mismatch, with self overlap</a:t>
            </a:r>
            <a:endParaRPr lang="en-NZ" sz="1800" dirty="0"/>
          </a:p>
          <a:p>
            <a:pPr lvl="3">
              <a:buNone/>
              <a:tabLst>
                <a:tab pos="1617663" algn="l"/>
                <a:tab pos="4394200" algn="l"/>
              </a:tabLst>
            </a:pPr>
            <a:r>
              <a:rPr lang="en-NZ" sz="1800" dirty="0" smtClean="0"/>
              <a:t>t ← </a:t>
            </a:r>
            <a:r>
              <a:rPr lang="en-NZ" sz="1800" dirty="0"/>
              <a:t>t</a:t>
            </a:r>
            <a:r>
              <a:rPr lang="en-NZ" sz="1800" dirty="0" smtClean="0"/>
              <a:t> + s - M[ s ]	// </a:t>
            </a:r>
            <a:r>
              <a:rPr lang="en-NZ" sz="1800" i="1" dirty="0" smtClean="0"/>
              <a:t>match position jumps forward</a:t>
            </a:r>
          </a:p>
          <a:p>
            <a:pPr lvl="3">
              <a:buNone/>
              <a:tabLst>
                <a:tab pos="1617663" algn="l"/>
              </a:tabLst>
            </a:pPr>
            <a:r>
              <a:rPr lang="en-NZ" sz="1800" dirty="0" smtClean="0"/>
              <a:t>s ← M[ s ] </a:t>
            </a:r>
          </a:p>
          <a:p>
            <a:pPr lvl="1">
              <a:spcBef>
                <a:spcPts val="600"/>
              </a:spcBef>
              <a:buNone/>
              <a:tabLst>
                <a:tab pos="1617663" algn="l"/>
              </a:tabLst>
            </a:pPr>
            <a:r>
              <a:rPr lang="en-NZ" sz="2000" b="1" dirty="0" smtClean="0"/>
              <a:t>return</a:t>
            </a:r>
            <a:r>
              <a:rPr lang="en-NZ" sz="2000" dirty="0" smtClean="0"/>
              <a:t>   -1      // failed to find 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2146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KMP: Build the partial match table.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NZ" sz="2000" b="1" dirty="0" smtClean="0"/>
              <a:t>input</a:t>
            </a:r>
            <a:r>
              <a:rPr lang="en-NZ" sz="2000" dirty="0" smtClean="0"/>
              <a:t>:    S[0 .. m-1]    // </a:t>
            </a:r>
            <a:r>
              <a:rPr lang="en-NZ" sz="2000" i="1" dirty="0" smtClean="0"/>
              <a:t>the string</a:t>
            </a:r>
            <a:endParaRPr lang="en-NZ" sz="2000" dirty="0" smtClean="0"/>
          </a:p>
          <a:p>
            <a:pPr lvl="1">
              <a:buNone/>
            </a:pPr>
            <a:r>
              <a:rPr lang="en-NZ" sz="2000" b="1" dirty="0" smtClean="0"/>
              <a:t>output</a:t>
            </a:r>
            <a:r>
              <a:rPr lang="en-NZ" sz="2000" dirty="0" smtClean="0"/>
              <a:t>:  M[0 .. m-1]   // </a:t>
            </a:r>
            <a:r>
              <a:rPr lang="en-NZ" sz="2000" i="1" dirty="0" smtClean="0"/>
              <a:t>match table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buNone/>
              <a:tabLst>
                <a:tab pos="1617663" algn="l"/>
              </a:tabLst>
            </a:pPr>
            <a:r>
              <a:rPr lang="en-NZ" sz="2000" b="1" dirty="0" smtClean="0"/>
              <a:t>initialise</a:t>
            </a:r>
            <a:r>
              <a:rPr lang="en-NZ" sz="2000" dirty="0" smtClean="0"/>
              <a:t>:  </a:t>
            </a:r>
            <a:r>
              <a:rPr lang="en-NZ" sz="2000" dirty="0"/>
              <a:t>M[0] ← -</a:t>
            </a:r>
            <a:r>
              <a:rPr lang="en-NZ" sz="2000" dirty="0" smtClean="0"/>
              <a:t>1 // -1 is just a flag for KMP</a:t>
            </a:r>
            <a:r>
              <a:rPr lang="en-NZ" sz="2000" dirty="0"/>
              <a:t/>
            </a:r>
            <a:br>
              <a:rPr lang="en-NZ" sz="2000" dirty="0"/>
            </a:br>
            <a:r>
              <a:rPr lang="en-NZ" sz="2000" dirty="0"/>
              <a:t>	M[1] ← 0 </a:t>
            </a:r>
            <a:br>
              <a:rPr lang="en-NZ" sz="2000" dirty="0"/>
            </a:br>
            <a:r>
              <a:rPr lang="en-NZ" sz="2000" dirty="0" smtClean="0"/>
              <a:t> 	</a:t>
            </a:r>
            <a:r>
              <a:rPr lang="en-NZ" sz="2000" dirty="0" smtClean="0">
                <a:solidFill>
                  <a:srgbClr val="339933"/>
                </a:solidFill>
              </a:rPr>
              <a:t>j </a:t>
            </a:r>
            <a:r>
              <a:rPr lang="en-NZ" sz="2000" dirty="0" smtClean="0"/>
              <a:t>← 0                // </a:t>
            </a:r>
            <a:r>
              <a:rPr lang="en-NZ" sz="2000" i="1" dirty="0" smtClean="0"/>
              <a:t>position in prefix</a:t>
            </a:r>
            <a:br>
              <a:rPr lang="en-NZ" sz="2000" i="1" dirty="0" smtClean="0"/>
            </a:br>
            <a:r>
              <a:rPr lang="en-NZ" sz="2000" i="1" dirty="0" smtClean="0"/>
              <a:t>	</a:t>
            </a:r>
            <a:r>
              <a:rPr lang="en-NZ" sz="2000" dirty="0" err="1">
                <a:solidFill>
                  <a:srgbClr val="FF0000"/>
                </a:solidFill>
              </a:rPr>
              <a:t>pos</a:t>
            </a:r>
            <a:r>
              <a:rPr lang="en-NZ" sz="2000" dirty="0"/>
              <a:t> ← 2     </a:t>
            </a:r>
            <a:r>
              <a:rPr lang="en-NZ" sz="2000" dirty="0" smtClean="0"/>
              <a:t>      // </a:t>
            </a:r>
            <a:r>
              <a:rPr lang="en-NZ" sz="2000" i="1" dirty="0"/>
              <a:t>position in </a:t>
            </a:r>
            <a:r>
              <a:rPr lang="en-NZ" sz="2000" i="1" dirty="0" smtClean="0"/>
              <a:t>table</a:t>
            </a:r>
            <a:r>
              <a:rPr lang="en-NZ" sz="2000" dirty="0"/>
              <a:t>	</a:t>
            </a:r>
            <a:endParaRPr lang="en-NZ" sz="2000" dirty="0" smtClean="0"/>
          </a:p>
          <a:p>
            <a:pPr lvl="1">
              <a:spcBef>
                <a:spcPts val="1200"/>
              </a:spcBef>
              <a:buNone/>
              <a:tabLst>
                <a:tab pos="1617663" algn="l"/>
              </a:tabLst>
            </a:pPr>
            <a:r>
              <a:rPr lang="en-NZ" sz="2000" b="1" dirty="0" smtClean="0"/>
              <a:t>while</a:t>
            </a:r>
            <a:r>
              <a:rPr lang="en-NZ" sz="2000" dirty="0" smtClean="0"/>
              <a:t> pos &lt; m</a:t>
            </a:r>
          </a:p>
          <a:p>
            <a:pPr lvl="2">
              <a:buNone/>
              <a:tabLst>
                <a:tab pos="1617663" algn="l"/>
                <a:tab pos="3587750" algn="l"/>
              </a:tabLst>
            </a:pPr>
            <a:r>
              <a:rPr lang="en-NZ" sz="1800" b="1" dirty="0" smtClean="0"/>
              <a:t>if</a:t>
            </a:r>
            <a:r>
              <a:rPr lang="en-NZ" sz="1800" dirty="0" smtClean="0"/>
              <a:t>  S[pos - 1] = S[ j ]     	//</a:t>
            </a:r>
            <a:r>
              <a:rPr lang="en-NZ" sz="1800" i="1" dirty="0" smtClean="0"/>
              <a:t>substrings  </a:t>
            </a:r>
            <a:r>
              <a:rPr lang="en-NZ" sz="1800" i="1" dirty="0" smtClean="0">
                <a:solidFill>
                  <a:srgbClr val="FF0000"/>
                </a:solidFill>
              </a:rPr>
              <a:t>...pos-1 </a:t>
            </a:r>
            <a:r>
              <a:rPr lang="en-NZ" sz="1800" i="1" dirty="0" smtClean="0"/>
              <a:t>and </a:t>
            </a:r>
            <a:r>
              <a:rPr lang="en-NZ" sz="1800" i="1" dirty="0" smtClean="0">
                <a:solidFill>
                  <a:srgbClr val="007A31"/>
                </a:solidFill>
              </a:rPr>
              <a:t>0..j </a:t>
            </a:r>
            <a:r>
              <a:rPr lang="en-NZ" sz="1800" i="1" dirty="0" smtClean="0"/>
              <a:t>match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smtClean="0"/>
              <a:t>M[pos] ←  j+1,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err="1" smtClean="0"/>
              <a:t>pos</a:t>
            </a:r>
            <a:r>
              <a:rPr lang="en-NZ" sz="1800" dirty="0" smtClean="0"/>
              <a:t>++,   j++ </a:t>
            </a:r>
          </a:p>
          <a:p>
            <a:pPr lvl="2">
              <a:buNone/>
              <a:tabLst>
                <a:tab pos="1617663" algn="l"/>
                <a:tab pos="3587750" algn="l"/>
              </a:tabLst>
            </a:pPr>
            <a:r>
              <a:rPr lang="en-NZ" sz="1800" b="1" dirty="0" smtClean="0"/>
              <a:t>else if  </a:t>
            </a:r>
            <a:r>
              <a:rPr lang="en-NZ" sz="1800" dirty="0" smtClean="0"/>
              <a:t> j &gt; 0 	//</a:t>
            </a:r>
            <a:r>
              <a:rPr lang="en-NZ" sz="1800" i="1" dirty="0" smtClean="0"/>
              <a:t> mismatch, restart the prefix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smtClean="0"/>
              <a:t>j ← M[ j ]</a:t>
            </a:r>
          </a:p>
          <a:p>
            <a:pPr lvl="2">
              <a:buNone/>
              <a:tabLst>
                <a:tab pos="1617663" algn="l"/>
                <a:tab pos="3587750" algn="l"/>
              </a:tabLst>
            </a:pPr>
            <a:r>
              <a:rPr lang="en-NZ" sz="1800" b="1" dirty="0" smtClean="0"/>
              <a:t>else</a:t>
            </a:r>
            <a:r>
              <a:rPr lang="en-NZ" sz="1800" dirty="0" smtClean="0"/>
              <a:t>   // </a:t>
            </a:r>
            <a:r>
              <a:rPr lang="en-NZ" sz="1800" i="1" dirty="0" smtClean="0"/>
              <a:t>j = 0</a:t>
            </a:r>
            <a:r>
              <a:rPr lang="en-NZ" sz="1800" dirty="0" smtClean="0"/>
              <a:t>	//</a:t>
            </a:r>
            <a:r>
              <a:rPr lang="en-NZ" sz="1800" i="1" dirty="0" smtClean="0"/>
              <a:t> we have run out of candidate prefixes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smtClean="0"/>
              <a:t>M[pos] ← 0,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err="1" smtClean="0"/>
              <a:t>pos</a:t>
            </a:r>
            <a:r>
              <a:rPr lang="en-NZ" sz="1800" dirty="0" smtClean="0"/>
              <a:t>++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/>
              <a:t> </a:t>
            </a:r>
            <a:r>
              <a:rPr lang="en-NZ" sz="1800" dirty="0" smtClean="0"/>
              <a:t>			</a:t>
            </a:r>
            <a:endParaRPr lang="en-N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2204864"/>
            <a:ext cx="223224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NZ" sz="2400" dirty="0" err="1" smtClean="0">
                <a:latin typeface="Courier New" pitchFamily="49" charset="0"/>
                <a:cs typeface="Courier New" pitchFamily="49" charset="0"/>
              </a:rPr>
              <a:t>ananaba</a:t>
            </a:r>
          </a:p>
          <a:p>
            <a:pPr>
              <a:spcBef>
                <a:spcPts val="600"/>
              </a:spcBef>
            </a:pPr>
            <a:r>
              <a:rPr lang="en-NZ" sz="2400" dirty="0" err="1" smtClean="0">
                <a:latin typeface="Courier New" pitchFamily="49" charset="0"/>
                <a:cs typeface="Courier New" pitchFamily="49" charset="0"/>
              </a:rPr>
              <a:t>ananaba</a:t>
            </a:r>
            <a:endParaRPr lang="en-NZ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1052736"/>
            <a:ext cx="41764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NZ" sz="1800" dirty="0" smtClean="0">
                <a:latin typeface="+mn-lt"/>
                <a:cs typeface="Courier New" pitchFamily="49" charset="0"/>
              </a:rPr>
              <a:t>M:   </a:t>
            </a:r>
            <a:r>
              <a:rPr lang="en-N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0   1   2   3   4   5   6     </a:t>
            </a:r>
          </a:p>
          <a:p>
            <a:pPr>
              <a:spcBef>
                <a:spcPts val="0"/>
              </a:spcBef>
            </a:pP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|-1 | 0 | 0 | </a:t>
            </a:r>
            <a:r>
              <a:rPr lang="en-NZ" sz="1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N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1 |   |   |</a:t>
            </a:r>
            <a:endParaRPr lang="en-NZ" sz="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29014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52120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75226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98332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64288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9530" y="2304891"/>
            <a:ext cx="1839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49" charset="0"/>
              </a:rPr>
              <a:t>a</a:t>
            </a:r>
            <a:r>
              <a:rPr lang="en-US" sz="2000" dirty="0" err="1" smtClean="0">
                <a:latin typeface="Courier" pitchFamily="49" charset="0"/>
              </a:rPr>
              <a:t>bcdefg</a:t>
            </a:r>
            <a:endParaRPr lang="en-US" sz="2000" dirty="0" smtClean="0">
              <a:latin typeface="Courier" pitchFamily="49" charset="0"/>
            </a:endParaRPr>
          </a:p>
          <a:p>
            <a:r>
              <a:rPr lang="en-US" sz="2000" dirty="0" err="1" smtClean="0">
                <a:latin typeface="Courier" pitchFamily="49" charset="0"/>
              </a:rPr>
              <a:t>abcdefg</a:t>
            </a:r>
            <a:endParaRPr lang="en-AU" sz="20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6629400" cy="762000"/>
          </a:xfrm>
        </p:spPr>
        <p:txBody>
          <a:bodyPr/>
          <a:lstStyle/>
          <a:p>
            <a:r>
              <a:rPr lang="en-US" smtClean="0"/>
              <a:t>KMP – Partial Match Table</a:t>
            </a:r>
            <a:endParaRPr lang="en-US"/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838200" y="2819400"/>
            <a:ext cx="7315200" cy="32766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45720" tIns="0" rIns="45720" bIns="0" anchor="b">
            <a:norm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r>
              <a:rPr lang="en-US" sz="3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T[i] = pm(W[0…i-1], W);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r>
              <a:rPr lang="en-US" sz="3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pm(A, B){</a:t>
            </a:r>
          </a:p>
          <a:p>
            <a:pPr eaLnBrk="1" fontAlgn="auto" hangingPunct="1"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r>
              <a:rPr lang="en-US" sz="3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2000" b="1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largest proper suffix of </a:t>
            </a:r>
            <a:r>
              <a:rPr lang="en-US" sz="20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	</a:t>
            </a:r>
          </a:p>
          <a:p>
            <a:pPr eaLnBrk="1" fontAlgn="auto" hangingPunct="1"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r>
              <a:rPr lang="en-US" sz="2000" b="1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which is also a prefix of </a:t>
            </a:r>
            <a:r>
              <a:rPr lang="en-US" sz="20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r>
              <a:rPr lang="en-US" sz="3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M.length;</a:t>
            </a:r>
            <a:endParaRPr lang="en-US" sz="3200" b="1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r>
              <a:rPr lang="en-US" sz="3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295400"/>
          <a:ext cx="6858000" cy="111252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Index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295400"/>
          <a:ext cx="6858000" cy="111252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8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6629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KMP – partial matching table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72971"/>
              </p:ext>
            </p:extLst>
          </p:nvPr>
        </p:nvGraphicFramePr>
        <p:xfrm>
          <a:off x="685800" y="1630680"/>
          <a:ext cx="6858000" cy="111252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>
          <a:xfrm>
            <a:off x="990600" y="3733800"/>
            <a:ext cx="2133600" cy="457200"/>
          </a:xfrm>
          <a:prstGeom prst="rect">
            <a:avLst/>
          </a:prstGeom>
        </p:spPr>
        <p:txBody>
          <a:bodyPr vert="horz" lIns="45720" tIns="0" rIns="45720" bIns="0" anchor="b">
            <a:normAutofit lnSpcReduction="10000"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30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6629400" cy="762000"/>
          </a:xfrm>
        </p:spPr>
        <p:txBody>
          <a:bodyPr/>
          <a:lstStyle/>
          <a:p>
            <a:r>
              <a:rPr lang="en-US" dirty="0" smtClean="0"/>
              <a:t>KMP – example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630680"/>
          <a:ext cx="6858000" cy="111252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Index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>
          <a:xfrm>
            <a:off x="990600" y="3733800"/>
            <a:ext cx="2133600" cy="457200"/>
          </a:xfrm>
          <a:prstGeom prst="rect">
            <a:avLst/>
          </a:prstGeom>
        </p:spPr>
        <p:txBody>
          <a:bodyPr vert="horz" lIns="45720" tIns="0" rIns="45720" bIns="0" anchor="b">
            <a:normAutofit lnSpcReduction="10000"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ABCDABD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90600" y="4267200"/>
            <a:ext cx="5867400" cy="457200"/>
          </a:xfrm>
          <a:prstGeom prst="rect">
            <a:avLst/>
          </a:prstGeom>
        </p:spPr>
        <p:txBody>
          <a:bodyPr vert="horz" lIns="45720" tIns="0" rIns="45720" bIns="0" anchor="b">
            <a:normAutofit fontScale="92500"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ABCABCDAABABCDABCDABDE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548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6629400" cy="762000"/>
          </a:xfrm>
        </p:spPr>
        <p:txBody>
          <a:bodyPr/>
          <a:lstStyle/>
          <a:p>
            <a:r>
              <a:rPr lang="en-US" dirty="0" smtClean="0"/>
              <a:t>KMP – example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41780"/>
              </p:ext>
            </p:extLst>
          </p:nvPr>
        </p:nvGraphicFramePr>
        <p:xfrm>
          <a:off x="685800" y="1630680"/>
          <a:ext cx="6858000" cy="111252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>
          <a:xfrm>
            <a:off x="990600" y="3733800"/>
            <a:ext cx="2133600" cy="457200"/>
          </a:xfrm>
          <a:prstGeom prst="rect">
            <a:avLst/>
          </a:prstGeom>
        </p:spPr>
        <p:txBody>
          <a:bodyPr vert="horz" lIns="45720" tIns="0" rIns="45720" bIns="0" anchor="b">
            <a:normAutofit lnSpcReduction="10000"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90600" y="4267200"/>
            <a:ext cx="5867400" cy="457200"/>
          </a:xfrm>
          <a:prstGeom prst="rect">
            <a:avLst/>
          </a:prstGeom>
        </p:spPr>
        <p:txBody>
          <a:bodyPr vert="horz" lIns="45720" tIns="0" rIns="45720" bIns="0" anchor="b">
            <a:normAutofit lnSpcReduction="10000"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9BD5"/>
              </a:buClr>
              <a:buSzPct val="80000"/>
              <a:buFont typeface="Wingdings 2"/>
              <a:buNone/>
              <a:defRPr/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310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KNP: Building the table.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NZ" sz="2000" b="1" dirty="0" smtClean="0"/>
              <a:t>input</a:t>
            </a:r>
            <a:r>
              <a:rPr lang="en-NZ" sz="2000" dirty="0" smtClean="0"/>
              <a:t>:    S[0 .. m-1]    // </a:t>
            </a:r>
            <a:r>
              <a:rPr lang="en-NZ" sz="2000" i="1" dirty="0" smtClean="0"/>
              <a:t>the string</a:t>
            </a:r>
            <a:endParaRPr lang="en-NZ" sz="2000" dirty="0" smtClean="0"/>
          </a:p>
          <a:p>
            <a:pPr lvl="1">
              <a:buNone/>
            </a:pPr>
            <a:r>
              <a:rPr lang="en-NZ" sz="2000" b="1" dirty="0" smtClean="0"/>
              <a:t>output</a:t>
            </a:r>
            <a:r>
              <a:rPr lang="en-NZ" sz="2000" dirty="0" smtClean="0"/>
              <a:t>:  M[0 .. m-1]   // </a:t>
            </a:r>
            <a:r>
              <a:rPr lang="en-NZ" sz="2000" i="1" dirty="0" smtClean="0"/>
              <a:t>match table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buNone/>
              <a:tabLst>
                <a:tab pos="1617663" algn="l"/>
              </a:tabLst>
            </a:pPr>
            <a:r>
              <a:rPr lang="en-NZ" sz="2000" b="1" dirty="0" smtClean="0"/>
              <a:t>initialise</a:t>
            </a:r>
            <a:r>
              <a:rPr lang="en-NZ" sz="2000" dirty="0" smtClean="0"/>
              <a:t>:  </a:t>
            </a:r>
            <a:r>
              <a:rPr lang="en-NZ" sz="2000" dirty="0"/>
              <a:t>M[0] ← -1</a:t>
            </a:r>
            <a:br>
              <a:rPr lang="en-NZ" sz="2000" dirty="0"/>
            </a:br>
            <a:r>
              <a:rPr lang="en-NZ" sz="2000" dirty="0"/>
              <a:t>	M[1] ← 0 </a:t>
            </a:r>
            <a:br>
              <a:rPr lang="en-NZ" sz="2000" dirty="0"/>
            </a:br>
            <a:r>
              <a:rPr lang="en-NZ" sz="2000" dirty="0" smtClean="0"/>
              <a:t> 	</a:t>
            </a:r>
            <a:r>
              <a:rPr lang="en-NZ" sz="2000" dirty="0" smtClean="0">
                <a:solidFill>
                  <a:srgbClr val="339933"/>
                </a:solidFill>
              </a:rPr>
              <a:t>j </a:t>
            </a:r>
            <a:r>
              <a:rPr lang="en-NZ" sz="2000" dirty="0" smtClean="0"/>
              <a:t>← 0                // </a:t>
            </a:r>
            <a:r>
              <a:rPr lang="en-NZ" sz="2000" i="1" dirty="0" smtClean="0"/>
              <a:t>position in prefix</a:t>
            </a:r>
            <a:br>
              <a:rPr lang="en-NZ" sz="2000" i="1" dirty="0" smtClean="0"/>
            </a:br>
            <a:r>
              <a:rPr lang="en-NZ" sz="2000" i="1" dirty="0" smtClean="0"/>
              <a:t>	</a:t>
            </a:r>
            <a:r>
              <a:rPr lang="en-NZ" sz="2000" dirty="0" err="1">
                <a:solidFill>
                  <a:srgbClr val="FF0000"/>
                </a:solidFill>
              </a:rPr>
              <a:t>pos</a:t>
            </a:r>
            <a:r>
              <a:rPr lang="en-NZ" sz="2000" dirty="0"/>
              <a:t> ← 2     </a:t>
            </a:r>
            <a:r>
              <a:rPr lang="en-NZ" sz="2000" dirty="0" smtClean="0"/>
              <a:t>      // </a:t>
            </a:r>
            <a:r>
              <a:rPr lang="en-NZ" sz="2000" i="1" dirty="0"/>
              <a:t>position in </a:t>
            </a:r>
            <a:r>
              <a:rPr lang="en-NZ" sz="2000" i="1" dirty="0" smtClean="0"/>
              <a:t>table</a:t>
            </a:r>
            <a:r>
              <a:rPr lang="en-NZ" sz="2000" dirty="0"/>
              <a:t>	</a:t>
            </a:r>
            <a:endParaRPr lang="en-NZ" sz="2000" dirty="0" smtClean="0"/>
          </a:p>
          <a:p>
            <a:pPr lvl="1">
              <a:spcBef>
                <a:spcPts val="1200"/>
              </a:spcBef>
              <a:buNone/>
              <a:tabLst>
                <a:tab pos="1617663" algn="l"/>
              </a:tabLst>
            </a:pPr>
            <a:r>
              <a:rPr lang="en-NZ" sz="2000" b="1" dirty="0" smtClean="0"/>
              <a:t>while</a:t>
            </a:r>
            <a:r>
              <a:rPr lang="en-NZ" sz="2000" dirty="0" smtClean="0"/>
              <a:t> pos &lt; m</a:t>
            </a:r>
          </a:p>
          <a:p>
            <a:pPr lvl="2">
              <a:buNone/>
              <a:tabLst>
                <a:tab pos="1617663" algn="l"/>
                <a:tab pos="3587750" algn="l"/>
              </a:tabLst>
            </a:pPr>
            <a:r>
              <a:rPr lang="en-NZ" sz="1800" b="1" dirty="0" smtClean="0"/>
              <a:t>if</a:t>
            </a:r>
            <a:r>
              <a:rPr lang="en-NZ" sz="1800" dirty="0" smtClean="0"/>
              <a:t>  S[pos - 1] = S[ j ]     	//</a:t>
            </a:r>
            <a:r>
              <a:rPr lang="en-NZ" sz="1800" i="1" dirty="0" smtClean="0"/>
              <a:t>substrings  </a:t>
            </a:r>
            <a:r>
              <a:rPr lang="en-NZ" sz="1800" i="1" dirty="0" smtClean="0">
                <a:solidFill>
                  <a:srgbClr val="FF0000"/>
                </a:solidFill>
              </a:rPr>
              <a:t>...pos-1 </a:t>
            </a:r>
            <a:r>
              <a:rPr lang="en-NZ" sz="1800" i="1" dirty="0" smtClean="0"/>
              <a:t>and </a:t>
            </a:r>
            <a:r>
              <a:rPr lang="en-NZ" sz="1800" i="1" dirty="0" smtClean="0">
                <a:solidFill>
                  <a:srgbClr val="007A31"/>
                </a:solidFill>
              </a:rPr>
              <a:t>0..j </a:t>
            </a:r>
            <a:r>
              <a:rPr lang="en-NZ" sz="1800" i="1" dirty="0" smtClean="0"/>
              <a:t>match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smtClean="0"/>
              <a:t>M[pos] ←  j+1,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err="1" smtClean="0"/>
              <a:t>pos</a:t>
            </a:r>
            <a:r>
              <a:rPr lang="en-NZ" sz="1800" dirty="0" smtClean="0"/>
              <a:t>++,   j++ </a:t>
            </a:r>
          </a:p>
          <a:p>
            <a:pPr lvl="2">
              <a:buNone/>
              <a:tabLst>
                <a:tab pos="1617663" algn="l"/>
                <a:tab pos="3587750" algn="l"/>
              </a:tabLst>
            </a:pPr>
            <a:r>
              <a:rPr lang="en-NZ" sz="1800" b="1" dirty="0" smtClean="0"/>
              <a:t>else if  </a:t>
            </a:r>
            <a:r>
              <a:rPr lang="en-NZ" sz="1800" dirty="0" smtClean="0"/>
              <a:t> j &gt; 0 	//</a:t>
            </a:r>
            <a:r>
              <a:rPr lang="en-NZ" sz="1800" i="1" dirty="0" smtClean="0"/>
              <a:t> mismatch, restart the prefix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smtClean="0"/>
              <a:t>j ← M[ j ]</a:t>
            </a:r>
          </a:p>
          <a:p>
            <a:pPr lvl="2">
              <a:buNone/>
              <a:tabLst>
                <a:tab pos="1617663" algn="l"/>
                <a:tab pos="3587750" algn="l"/>
              </a:tabLst>
            </a:pPr>
            <a:r>
              <a:rPr lang="en-NZ" sz="1800" b="1" dirty="0" smtClean="0"/>
              <a:t>else</a:t>
            </a:r>
            <a:r>
              <a:rPr lang="en-NZ" sz="1800" dirty="0" smtClean="0"/>
              <a:t>   // </a:t>
            </a:r>
            <a:r>
              <a:rPr lang="en-NZ" sz="1800" i="1" dirty="0" smtClean="0"/>
              <a:t>j = 0</a:t>
            </a:r>
            <a:r>
              <a:rPr lang="en-NZ" sz="1800" dirty="0" smtClean="0"/>
              <a:t>	//</a:t>
            </a:r>
            <a:r>
              <a:rPr lang="en-NZ" sz="1800" i="1" dirty="0" smtClean="0"/>
              <a:t> we have run out of candidate prefixes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smtClean="0"/>
              <a:t>M[pos] ← 0,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err="1" smtClean="0"/>
              <a:t>pos</a:t>
            </a:r>
            <a:r>
              <a:rPr lang="en-NZ" sz="1800" dirty="0" smtClean="0"/>
              <a:t>++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/>
              <a:t> </a:t>
            </a:r>
            <a:r>
              <a:rPr lang="en-NZ" sz="1800" dirty="0" smtClean="0"/>
              <a:t>			</a:t>
            </a:r>
            <a:endParaRPr lang="en-N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2204864"/>
            <a:ext cx="223224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NZ" sz="2400" dirty="0" err="1" smtClean="0">
                <a:latin typeface="Courier New" pitchFamily="49" charset="0"/>
                <a:cs typeface="Courier New" pitchFamily="49" charset="0"/>
              </a:rPr>
              <a:t>andandba</a:t>
            </a:r>
            <a:endParaRPr lang="en-NZ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NZ" sz="2400" dirty="0" err="1" smtClean="0">
                <a:latin typeface="Courier New" pitchFamily="49" charset="0"/>
                <a:cs typeface="Courier New" pitchFamily="49" charset="0"/>
              </a:rPr>
              <a:t>andandba</a:t>
            </a:r>
            <a:endParaRPr lang="en-NZ" sz="2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804248" y="3140968"/>
            <a:ext cx="432048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6239759" y="2276872"/>
            <a:ext cx="454350" cy="158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644008" y="1052736"/>
            <a:ext cx="4464496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NZ" sz="1800" dirty="0" smtClean="0">
                <a:latin typeface="+mn-lt"/>
                <a:cs typeface="Courier New" pitchFamily="49" charset="0"/>
              </a:rPr>
              <a:t>M:   </a:t>
            </a:r>
            <a:r>
              <a:rPr lang="en-N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0   1   2   3   4   5   6   7  </a:t>
            </a:r>
          </a:p>
          <a:p>
            <a:pPr>
              <a:spcBef>
                <a:spcPts val="0"/>
              </a:spcBef>
            </a:pP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|-1 | 0 | 0 | </a:t>
            </a:r>
            <a:r>
              <a:rPr lang="en-NZ" sz="1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N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1 | 2 | 3 | 0|</a:t>
            </a:r>
            <a:endParaRPr lang="en-NZ" sz="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NZ" sz="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29014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52120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75226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98332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64288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68344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172400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676456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43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764482AF-3122-4D46-801D-465C88DE2D54}" vid="{8BC9679D-E89F-4D1C-B0F5-FCB5BCDC2E6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261</Template>
  <TotalTime>6766</TotalTime>
  <Words>565</Words>
  <Application>Microsoft Macintosh PowerPoint</Application>
  <PresentationFormat>On-screen Show (4:3)</PresentationFormat>
  <Paragraphs>269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Adobe Myungjo Std M</vt:lpstr>
      <vt:lpstr>Arial Unicode MS</vt:lpstr>
      <vt:lpstr>Calibri</vt:lpstr>
      <vt:lpstr>Calibri Light</vt:lpstr>
      <vt:lpstr>Consolas</vt:lpstr>
      <vt:lpstr>Courier</vt:lpstr>
      <vt:lpstr>Courier New</vt:lpstr>
      <vt:lpstr>ＭＳ Ｐゴシック</vt:lpstr>
      <vt:lpstr>Times New Roman</vt:lpstr>
      <vt:lpstr>Wingdings 2</vt:lpstr>
      <vt:lpstr>Arial</vt:lpstr>
      <vt:lpstr>Office Theme</vt:lpstr>
      <vt:lpstr>Alex's Lectures</vt:lpstr>
      <vt:lpstr>String Searching 2 of 2</vt:lpstr>
      <vt:lpstr>String search</vt:lpstr>
      <vt:lpstr>Knuth Morris Pratt</vt:lpstr>
      <vt:lpstr>KMP: Build the partial match table.</vt:lpstr>
      <vt:lpstr>KMP – Partial Match Table</vt:lpstr>
      <vt:lpstr>KMP – partial matching table</vt:lpstr>
      <vt:lpstr>KMP – example</vt:lpstr>
      <vt:lpstr>KMP – example</vt:lpstr>
      <vt:lpstr>KNP: Building the table.</vt:lpstr>
      <vt:lpstr>KMP – example (hard)</vt:lpstr>
      <vt:lpstr>String search</vt:lpstr>
      <vt:lpstr>Boyer Moore: string search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COMP 261  # 1</dc:title>
  <dc:creator>pondy</dc:creator>
  <cp:lastModifiedBy>Alex Potanin</cp:lastModifiedBy>
  <cp:revision>146</cp:revision>
  <cp:lastPrinted>2016-04-21T02:56:44Z</cp:lastPrinted>
  <dcterms:created xsi:type="dcterms:W3CDTF">2010-07-11T23:26:10Z</dcterms:created>
  <dcterms:modified xsi:type="dcterms:W3CDTF">2016-05-09T21:45:27Z</dcterms:modified>
</cp:coreProperties>
</file>