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5" r:id="rId3"/>
    <p:sldId id="346" r:id="rId4"/>
    <p:sldId id="360" r:id="rId5"/>
    <p:sldId id="347" r:id="rId6"/>
    <p:sldId id="348" r:id="rId7"/>
    <p:sldId id="350" r:id="rId8"/>
    <p:sldId id="353" r:id="rId9"/>
    <p:sldId id="354" r:id="rId10"/>
    <p:sldId id="355" r:id="rId11"/>
    <p:sldId id="356" r:id="rId12"/>
    <p:sldId id="358" r:id="rId13"/>
    <p:sldId id="359" r:id="rId14"/>
    <p:sldId id="357" r:id="rId15"/>
  </p:sldIdLst>
  <p:sldSz cx="9144000" cy="6858000" type="screen4x3"/>
  <p:notesSz cx="7099300" cy="10234613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3333CC"/>
    <a:srgbClr val="006600"/>
    <a:srgbClr val="FFFFCC"/>
    <a:srgbClr val="339933"/>
    <a:srgbClr val="642100"/>
    <a:srgbClr val="993300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095" autoAdjust="0"/>
  </p:normalViewPr>
  <p:slideViewPr>
    <p:cSldViewPr>
      <p:cViewPr varScale="1">
        <p:scale>
          <a:sx n="163" d="100"/>
          <a:sy n="163" d="100"/>
        </p:scale>
        <p:origin x="172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532" y="2"/>
            <a:ext cx="3047772" cy="47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0997" y="2"/>
            <a:ext cx="3047772" cy="47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532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0997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fld id="{4E15C23F-C1C7-4EA4-8CB7-7B377D69E4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645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47" cy="5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53" y="0"/>
            <a:ext cx="3075147" cy="5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82638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44" y="4865755"/>
            <a:ext cx="5210412" cy="459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9" tIns="47977" rIns="95949" bIns="47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4321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53" y="9724321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fld id="{523DD735-E035-47E5-BAC5-6A6B641C0E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6531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Compressed text revealed</a:t>
            </a:r>
            <a:r>
              <a:rPr lang="en-NZ" baseline="0" dirty="0" smtClean="0"/>
              <a:t> as step through animation:</a:t>
            </a:r>
          </a:p>
          <a:p>
            <a:pPr marL="0" lvl="1" defTabSz="792709">
              <a:defRPr/>
            </a:pP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contrived</a:t>
            </a:r>
            <a:r>
              <a:rPr lang="en-NZ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NZ" sz="1700" i="1" dirty="0">
                <a:cs typeface="Courier New" panose="02070309020205020404" pitchFamily="49" charset="0"/>
              </a:rPr>
              <a:t>[15,5]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NZ" sz="1700" i="1" dirty="0">
                <a:cs typeface="Courier New" panose="02070309020205020404" pitchFamily="49" charset="0"/>
              </a:rPr>
              <a:t>[2,2]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NZ" sz="1700" i="1" dirty="0">
                <a:cs typeface="Courier New" panose="02070309020205020404" pitchFamily="49" charset="0"/>
              </a:rPr>
              <a:t>[</a:t>
            </a:r>
            <a:r>
              <a:rPr lang="en-NZ" sz="1700" i="1" dirty="0" smtClean="0">
                <a:cs typeface="Courier New" panose="02070309020205020404" pitchFamily="49" charset="0"/>
              </a:rPr>
              <a:t>22,4]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NZ" sz="1700" i="1" dirty="0">
                <a:cs typeface="Courier New" panose="02070309020205020404" pitchFamily="49" charset="0"/>
              </a:rPr>
              <a:t>[9,3][35,5]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NZ" sz="1700" i="1" dirty="0">
                <a:cs typeface="Courier New" panose="02070309020205020404" pitchFamily="49" charset="0"/>
              </a:rPr>
              <a:t>[12,4]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880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Compressed text revealed</a:t>
            </a:r>
            <a:r>
              <a:rPr lang="en-NZ" baseline="0" dirty="0" smtClean="0"/>
              <a:t> as step through animation:</a:t>
            </a:r>
          </a:p>
          <a:p>
            <a:pPr marL="0" lvl="1" defTabSz="792709">
              <a:defRPr/>
            </a:pP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contrived</a:t>
            </a:r>
            <a:r>
              <a:rPr lang="en-NZ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NZ" sz="1700" i="1" dirty="0">
                <a:cs typeface="Courier New" panose="02070309020205020404" pitchFamily="49" charset="0"/>
              </a:rPr>
              <a:t>[15,5]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NZ" sz="1700" i="1" dirty="0">
                <a:cs typeface="Courier New" panose="02070309020205020404" pitchFamily="49" charset="0"/>
              </a:rPr>
              <a:t>[2,2]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NZ" sz="1700" i="1" dirty="0">
                <a:cs typeface="Courier New" panose="02070309020205020404" pitchFamily="49" charset="0"/>
              </a:rPr>
              <a:t>[</a:t>
            </a:r>
            <a:r>
              <a:rPr lang="en-NZ" sz="1700" i="1" dirty="0" smtClean="0">
                <a:cs typeface="Courier New" panose="02070309020205020404" pitchFamily="49" charset="0"/>
              </a:rPr>
              <a:t>22,4]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NZ" sz="1700" i="1" dirty="0">
                <a:cs typeface="Courier New" panose="02070309020205020404" pitchFamily="49" charset="0"/>
              </a:rPr>
              <a:t>[9,3][35,5]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NZ" sz="1700" i="1" dirty="0">
                <a:cs typeface="Courier New" panose="02070309020205020404" pitchFamily="49" charset="0"/>
              </a:rPr>
              <a:t>[12,4]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>
                <a:solidFill>
                  <a:srgbClr val="000000"/>
                </a:solidFill>
              </a:rPr>
              <a:pPr/>
              <a:t>4</a:t>
            </a:fld>
            <a:endParaRPr lang="en-NZ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4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Got to here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855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  <p:extLst>
      <p:ext uri="{BB962C8B-B14F-4D97-AF65-F5344CB8AC3E}">
        <p14:creationId xmlns:p14="http://schemas.microsoft.com/office/powerpoint/2010/main" val="7747285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9909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23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19816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13711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8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905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600" dirty="0" smtClean="0"/>
              <a:t>Compression and Huffman Coding</a:t>
            </a:r>
            <a:endParaRPr lang="en-NZ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Frequency based encoding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/>
          <a:lstStyle/>
          <a:p>
            <a:pPr marL="0" indent="0">
              <a:buNone/>
              <a:tabLst>
                <a:tab pos="895350" algn="l"/>
                <a:tab pos="1619250" algn="l"/>
                <a:tab pos="2333625" algn="l"/>
                <a:tab pos="3048000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NZ" dirty="0" err="1" smtClean="0"/>
              <a:t>msg</a:t>
            </a:r>
            <a:r>
              <a:rPr lang="en-NZ" dirty="0" smtClean="0"/>
              <a:t>:	0	1	2	3	4	5	6	7	8	9	10</a:t>
            </a:r>
          </a:p>
          <a:p>
            <a:pPr marL="0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2000" dirty="0" smtClean="0"/>
              <a:t>code:</a:t>
            </a:r>
            <a:r>
              <a:rPr lang="en-AU" dirty="0" smtClean="0"/>
              <a:t>   	</a:t>
            </a:r>
            <a:r>
              <a:rPr lang="en-AU" sz="1800" dirty="0" smtClean="0"/>
              <a:t>0	1	10	11	100	101	110	111	1000	1001	1010</a:t>
            </a:r>
          </a:p>
          <a:p>
            <a:pPr marL="0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endParaRPr lang="en-AU" sz="1800" dirty="0"/>
          </a:p>
          <a:p>
            <a:pPr marL="0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dirty="0"/>
              <a:t>S</a:t>
            </a:r>
            <a:r>
              <a:rPr lang="en-AU" dirty="0" smtClean="0"/>
              <a:t>uppose 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dirty="0" smtClean="0"/>
              <a:t>0  occurs 50% of the time, </a:t>
            </a:r>
            <a:br>
              <a:rPr lang="en-AU" dirty="0" smtClean="0"/>
            </a:br>
            <a:r>
              <a:rPr lang="en-AU" dirty="0" smtClean="0"/>
              <a:t>1 occurs 20% of time, 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dirty="0" smtClean="0"/>
              <a:t>2-5    5% each, 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dirty="0" smtClean="0"/>
              <a:t>6-10  2% 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499991" y="2708920"/>
            <a:ext cx="41488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encode with variable length code:</a:t>
            </a:r>
          </a:p>
          <a:p>
            <a:pPr lvl="1">
              <a:tabLst>
                <a:tab pos="2333625" algn="l"/>
              </a:tabLst>
            </a:pPr>
            <a:r>
              <a:rPr lang="en-AU" sz="2000" dirty="0" smtClean="0"/>
              <a:t>0    by   '0'	most common</a:t>
            </a:r>
          </a:p>
          <a:p>
            <a:pPr marL="914400" lvl="1" indent="-457200">
              <a:buAutoNum type="arabicPlain"/>
              <a:tabLst>
                <a:tab pos="2333625" algn="l"/>
              </a:tabLst>
            </a:pPr>
            <a:r>
              <a:rPr lang="en-AU" sz="2000" dirty="0" smtClean="0"/>
              <a:t>by   '1'	</a:t>
            </a:r>
            <a:r>
              <a:rPr lang="en-AU" sz="2000" dirty="0" err="1" smtClean="0"/>
              <a:t>msgs</a:t>
            </a:r>
            <a:r>
              <a:rPr lang="en-AU" sz="2000" dirty="0" smtClean="0"/>
              <a:t> have</a:t>
            </a:r>
          </a:p>
          <a:p>
            <a:pPr marL="914400" lvl="1" indent="-457200">
              <a:buAutoNum type="arabicPlain"/>
              <a:tabLst>
                <a:tab pos="2333625" algn="l"/>
              </a:tabLst>
            </a:pPr>
            <a:r>
              <a:rPr lang="en-AU" sz="2000" dirty="0" smtClean="0"/>
              <a:t>by   '10'	shorter codes</a:t>
            </a:r>
          </a:p>
          <a:p>
            <a:pPr marL="914400" lvl="1" indent="-457200">
              <a:buAutoNum type="arabicPlain"/>
              <a:tabLst>
                <a:tab pos="2333625" algn="l"/>
              </a:tabLst>
            </a:pPr>
            <a:r>
              <a:rPr lang="en-AU" sz="2000" dirty="0" smtClean="0"/>
              <a:t>by   '11'</a:t>
            </a:r>
          </a:p>
          <a:p>
            <a:pPr marL="914400" lvl="1" indent="-457200">
              <a:buAutoNum type="arabicPlain"/>
              <a:tabLst>
                <a:tab pos="2333625" algn="l"/>
              </a:tabLst>
            </a:pPr>
            <a:r>
              <a:rPr lang="en-AU" sz="2000" dirty="0" smtClean="0"/>
              <a:t>by   '100'</a:t>
            </a:r>
          </a:p>
          <a:p>
            <a:pPr marL="914400" lvl="1" indent="-457200">
              <a:buAutoNum type="arabicPlain"/>
              <a:tabLst>
                <a:tab pos="2333625" algn="l"/>
              </a:tabLst>
            </a:pPr>
            <a:r>
              <a:rPr lang="en-AU" sz="2000" dirty="0" smtClean="0"/>
              <a:t>by   '101'</a:t>
            </a:r>
          </a:p>
          <a:p>
            <a:pPr marL="914400" lvl="1" indent="-457200">
              <a:buAutoNum type="arabicPlain"/>
            </a:pPr>
            <a:endParaRPr lang="en-AU" sz="2000" dirty="0" smtClean="0"/>
          </a:p>
          <a:p>
            <a:pPr marL="914400" lvl="1" indent="-457200">
              <a:buFont typeface="Wingdings" panose="05000000000000000000" pitchFamily="2" charset="2"/>
              <a:buAutoNum type="arabicPlain" startAt="10"/>
            </a:pPr>
            <a:r>
              <a:rPr lang="en-AU" sz="2000" dirty="0" smtClean="0"/>
              <a:t>by   '1010'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9913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Variable length encoding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 smtClean="0"/>
              <a:t>More efficient to have variable length codes</a:t>
            </a:r>
          </a:p>
          <a:p>
            <a:r>
              <a:rPr lang="en-AU" sz="1800" dirty="0" smtClean="0"/>
              <a:t>Problem: where are the boundaries?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	000010010101001101001100001111000111100001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 smtClean="0">
                <a:cs typeface="Courier New" panose="02070309020205020404" pitchFamily="49" charset="0"/>
              </a:rPr>
              <a:t>Need codes that tell you where the end is:</a:t>
            </a:r>
          </a:p>
          <a:p>
            <a:pPr>
              <a:tabLst>
                <a:tab pos="1076325" algn="l"/>
                <a:tab pos="1790700" algn="l"/>
                <a:tab pos="2514600" algn="l"/>
                <a:tab pos="3228975" algn="l"/>
                <a:tab pos="3943350" algn="l"/>
                <a:tab pos="4667250" algn="l"/>
                <a:tab pos="5562600" algn="l"/>
                <a:tab pos="6457950" algn="l"/>
                <a:tab pos="7353300" algn="l"/>
                <a:tab pos="8248650" algn="l"/>
              </a:tabLst>
            </a:pPr>
            <a:r>
              <a:rPr lang="en-US" sz="1800" dirty="0" smtClean="0">
                <a:cs typeface="Courier New" panose="02070309020205020404" pitchFamily="49" charset="0"/>
              </a:rPr>
              <a:t> </a:t>
            </a:r>
            <a:r>
              <a:rPr lang="de-DE" sz="1800" dirty="0">
                <a:cs typeface="Courier New" panose="02070309020205020404" pitchFamily="49" charset="0"/>
              </a:rPr>
              <a:t>msg:	0	1	2	3	4	5	6	7	8	9	</a:t>
            </a:r>
          </a:p>
          <a:p>
            <a:pPr>
              <a:tabLst>
                <a:tab pos="1076325" algn="l"/>
                <a:tab pos="1790700" algn="l"/>
                <a:tab pos="2514600" algn="l"/>
                <a:tab pos="3228975" algn="l"/>
                <a:tab pos="3943350" algn="l"/>
                <a:tab pos="4667250" algn="l"/>
                <a:tab pos="5562600" algn="l"/>
                <a:tab pos="6457950" algn="l"/>
                <a:tab pos="7353300" algn="l"/>
                <a:tab pos="8248650" algn="l"/>
              </a:tabLst>
            </a:pPr>
            <a:r>
              <a:rPr lang="de-DE" sz="1200" dirty="0">
                <a:cs typeface="Courier New" panose="02070309020205020404" pitchFamily="49" charset="0"/>
              </a:rPr>
              <a:t>code:   	</a:t>
            </a:r>
            <a:r>
              <a:rPr lang="de-DE" sz="1200" dirty="0" smtClean="0">
                <a:cs typeface="Courier New" panose="02070309020205020404" pitchFamily="49" charset="0"/>
              </a:rPr>
              <a:t>0</a:t>
            </a:r>
            <a:r>
              <a:rPr lang="de-DE" sz="1200" dirty="0"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cs typeface="Courier New" panose="02070309020205020404" pitchFamily="49" charset="0"/>
              </a:rPr>
              <a:t>      10</a:t>
            </a:r>
            <a:r>
              <a:rPr lang="de-DE" sz="1200" dirty="0"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cs typeface="Courier New" panose="02070309020205020404" pitchFamily="49" charset="0"/>
              </a:rPr>
              <a:t>     1100</a:t>
            </a:r>
            <a:r>
              <a:rPr lang="de-DE" sz="1200" dirty="0"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cs typeface="Courier New" panose="02070309020205020404" pitchFamily="49" charset="0"/>
              </a:rPr>
              <a:t>   11101</a:t>
            </a:r>
            <a:r>
              <a:rPr lang="de-DE" sz="1200" dirty="0"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cs typeface="Courier New" panose="02070309020205020404" pitchFamily="49" charset="0"/>
              </a:rPr>
              <a:t>  11100</a:t>
            </a:r>
            <a:r>
              <a:rPr lang="de-DE" sz="1200" dirty="0"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cs typeface="Courier New" panose="02070309020205020404" pitchFamily="49" charset="0"/>
              </a:rPr>
              <a:t>11111</a:t>
            </a:r>
            <a:r>
              <a:rPr lang="de-DE" sz="1200" dirty="0"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cs typeface="Courier New" panose="02070309020205020404" pitchFamily="49" charset="0"/>
              </a:rPr>
              <a:t>11010</a:t>
            </a:r>
            <a:r>
              <a:rPr lang="de-DE" sz="1200" dirty="0"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cs typeface="Courier New" panose="02070309020205020404" pitchFamily="49" charset="0"/>
              </a:rPr>
              <a:t>110110  ....</a:t>
            </a:r>
            <a:endParaRPr lang="de-DE" sz="1800" dirty="0">
              <a:cs typeface="Courier New" panose="02070309020205020404" pitchFamily="49" charset="0"/>
            </a:endParaRPr>
          </a:p>
          <a:p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"Prefix" coding scheme </a:t>
            </a:r>
          </a:p>
          <a:p>
            <a:pPr marL="373063" lvl="1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no code is the prefix of another code.</a:t>
            </a:r>
          </a:p>
          <a:p>
            <a:pPr marL="0" indent="0">
              <a:buNone/>
            </a:pPr>
            <a:endParaRPr lang="en-AU" sz="1800" dirty="0"/>
          </a:p>
          <a:p>
            <a:endParaRPr lang="en-NZ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31640" y="1844824"/>
            <a:ext cx="6048672" cy="504056"/>
            <a:chOff x="429444" y="6093296"/>
            <a:chExt cx="6158780" cy="43204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429444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00894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475656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171353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315369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194323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375026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870970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220072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228184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6588224" y="6093296"/>
              <a:ext cx="0" cy="4320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747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Building the tree</a:t>
            </a:r>
            <a:endParaRPr lang="en-N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0:  50</a:t>
            </a:r>
            <a:r>
              <a:rPr lang="en-AU" sz="1800" dirty="0"/>
              <a:t>% </a:t>
            </a:r>
            <a:r>
              <a:rPr lang="en-AU" sz="1800" dirty="0" smtClean="0"/>
              <a:t> </a:t>
            </a:r>
          </a:p>
          <a:p>
            <a:pPr marL="373063" lvl="1" indent="0">
              <a:spcBef>
                <a:spcPts val="24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1:  20% </a:t>
            </a:r>
            <a:endParaRPr lang="en-AU" sz="1800" dirty="0"/>
          </a:p>
          <a:p>
            <a:pPr marL="373063" lvl="1" indent="0">
              <a:spcBef>
                <a:spcPts val="30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2:  5%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3:  5%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4:  5%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5:  5%</a:t>
            </a:r>
          </a:p>
          <a:p>
            <a:pPr marL="373063" lvl="1" indent="0">
              <a:spcBef>
                <a:spcPts val="24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6:  2%</a:t>
            </a:r>
          </a:p>
          <a:p>
            <a:pPr marL="373063" lvl="1" indent="0">
              <a:spcBef>
                <a:spcPts val="18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7:  2%</a:t>
            </a:r>
          </a:p>
          <a:p>
            <a:pPr marL="373063" lvl="1" indent="0">
              <a:spcBef>
                <a:spcPts val="18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8:  2</a:t>
            </a:r>
            <a:r>
              <a:rPr lang="en-AU" sz="1800" dirty="0"/>
              <a:t>%</a:t>
            </a:r>
          </a:p>
          <a:p>
            <a:pPr marL="373063" lvl="1" indent="0">
              <a:spcBef>
                <a:spcPts val="18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9:  2</a:t>
            </a:r>
            <a:r>
              <a:rPr lang="en-AU" sz="1800" dirty="0"/>
              <a:t>%</a:t>
            </a:r>
          </a:p>
          <a:p>
            <a:pPr marL="373063" lvl="1" indent="-192088">
              <a:spcBef>
                <a:spcPts val="18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10:  </a:t>
            </a:r>
            <a:r>
              <a:rPr lang="en-AU" sz="1800" dirty="0"/>
              <a:t>2</a:t>
            </a:r>
            <a:r>
              <a:rPr lang="en-AU" sz="1800" dirty="0" smtClean="0"/>
              <a:t>%</a:t>
            </a:r>
            <a:endParaRPr lang="en-AU" sz="1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09836" y="3789040"/>
            <a:ext cx="7590556" cy="2802979"/>
            <a:chOff x="509836" y="3789040"/>
            <a:chExt cx="7590556" cy="2802979"/>
          </a:xfrm>
        </p:grpSpPr>
        <p:sp>
          <p:nvSpPr>
            <p:cNvPr id="4" name="Oval 3"/>
            <p:cNvSpPr/>
            <p:nvPr/>
          </p:nvSpPr>
          <p:spPr bwMode="auto">
            <a:xfrm>
              <a:off x="6948264" y="5900886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9</a:t>
              </a:r>
              <a:r>
                <a:rPr kumimoji="0" lang="en-NZ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2%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7812360" y="5900886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050" dirty="0"/>
                <a:t> </a:t>
              </a:r>
              <a:r>
                <a:rPr lang="en-NZ" sz="1050" dirty="0" smtClean="0"/>
                <a:t>      10   </a:t>
              </a:r>
              <a:r>
                <a:rPr lang="en-NZ" sz="1000" dirty="0"/>
                <a:t>2</a:t>
              </a:r>
              <a:r>
                <a:rPr lang="en-NZ" sz="1000" dirty="0" smtClean="0"/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380312" y="514227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a   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4" idx="0"/>
            </p:cNvCxnSpPr>
            <p:nvPr/>
          </p:nvCxnSpPr>
          <p:spPr bwMode="auto">
            <a:xfrm flipH="1">
              <a:off x="7092280" y="5388129"/>
              <a:ext cx="330213" cy="51275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" name="Straight Arrow Connector 9"/>
            <p:cNvCxnSpPr>
              <a:stCxn id="6" idx="5"/>
              <a:endCxn id="5" idx="0"/>
            </p:cNvCxnSpPr>
            <p:nvPr/>
          </p:nvCxnSpPr>
          <p:spPr bwMode="auto">
            <a:xfrm>
              <a:off x="7626163" y="5388129"/>
              <a:ext cx="330213" cy="51275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509836" y="6068913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09836" y="6592019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447081" y="3789040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a: 4%</a:t>
              </a:r>
              <a:endParaRPr lang="en-NZ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09836" y="3839269"/>
            <a:ext cx="5430316" cy="2470051"/>
            <a:chOff x="509836" y="3839269"/>
            <a:chExt cx="5430316" cy="2470051"/>
          </a:xfrm>
        </p:grpSpPr>
        <p:sp>
          <p:nvSpPr>
            <p:cNvPr id="13" name="Oval 12"/>
            <p:cNvSpPr/>
            <p:nvPr/>
          </p:nvSpPr>
          <p:spPr bwMode="auto">
            <a:xfrm>
              <a:off x="4644008" y="602128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7  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2%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652120" y="602128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050" dirty="0"/>
                <a:t> </a:t>
              </a:r>
              <a:r>
                <a:rPr lang="en-NZ" sz="1050" dirty="0" smtClean="0"/>
                <a:t>      8   </a:t>
              </a:r>
              <a:r>
                <a:rPr lang="en-NZ" sz="1000" dirty="0"/>
                <a:t>2</a:t>
              </a:r>
              <a:r>
                <a:rPr lang="en-NZ" sz="1000" dirty="0" smtClean="0"/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148064" y="5244113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b   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6" name="Straight Arrow Connector 15"/>
            <p:cNvCxnSpPr>
              <a:stCxn id="15" idx="3"/>
              <a:endCxn id="13" idx="0"/>
            </p:cNvCxnSpPr>
            <p:nvPr/>
          </p:nvCxnSpPr>
          <p:spPr bwMode="auto">
            <a:xfrm flipH="1">
              <a:off x="4788024" y="5489964"/>
              <a:ext cx="402221" cy="5313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5" idx="5"/>
              <a:endCxn id="14" idx="0"/>
            </p:cNvCxnSpPr>
            <p:nvPr/>
          </p:nvCxnSpPr>
          <p:spPr bwMode="auto">
            <a:xfrm>
              <a:off x="5393915" y="5489964"/>
              <a:ext cx="402221" cy="5313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09836" y="5511899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509836" y="5007843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447081" y="4105647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b: 4%</a:t>
              </a:r>
              <a:endParaRPr lang="en-NZ" sz="1200" dirty="0"/>
            </a:p>
          </p:txBody>
        </p:sp>
        <p:sp>
          <p:nvSpPr>
            <p:cNvPr id="40" name="Left Brace 39"/>
            <p:cNvSpPr/>
            <p:nvPr/>
          </p:nvSpPr>
          <p:spPr bwMode="auto">
            <a:xfrm>
              <a:off x="1259632" y="3839269"/>
              <a:ext cx="288032" cy="623581"/>
            </a:xfrm>
            <a:prstGeom prst="leftBrace">
              <a:avLst>
                <a:gd name="adj1" fmla="val 34788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09836" y="2416242"/>
            <a:ext cx="8094612" cy="3014068"/>
            <a:chOff x="509836" y="2416242"/>
            <a:chExt cx="8094612" cy="3014068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509836" y="3855715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8316416" y="514227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050" dirty="0"/>
                <a:t> </a:t>
              </a:r>
              <a:r>
                <a:rPr lang="en-NZ" sz="1050" dirty="0" smtClean="0"/>
                <a:t>      5   </a:t>
              </a:r>
              <a:r>
                <a:rPr lang="en-NZ" sz="1000" dirty="0" smtClean="0"/>
                <a:t>5%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7884368" y="440110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d   </a:t>
              </a:r>
              <a:r>
                <a:rPr lang="en-NZ" sz="1000" dirty="0"/>
                <a:t>9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6" name="Straight Arrow Connector 35"/>
            <p:cNvCxnSpPr>
              <a:stCxn id="35" idx="3"/>
              <a:endCxn id="6" idx="7"/>
            </p:cNvCxnSpPr>
            <p:nvPr/>
          </p:nvCxnSpPr>
          <p:spPr bwMode="auto">
            <a:xfrm flipH="1">
              <a:off x="7626163" y="4646959"/>
              <a:ext cx="300386" cy="5375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35" idx="5"/>
              <a:endCxn id="34" idx="0"/>
            </p:cNvCxnSpPr>
            <p:nvPr/>
          </p:nvCxnSpPr>
          <p:spPr bwMode="auto">
            <a:xfrm>
              <a:off x="8130219" y="4646959"/>
              <a:ext cx="330213" cy="49531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1701205" y="2416242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d:  9%</a:t>
              </a:r>
              <a:endParaRPr lang="en-NZ" sz="1200" dirty="0"/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1486358" y="4005064"/>
              <a:ext cx="78554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509836" y="1628800"/>
            <a:ext cx="4680409" cy="3903345"/>
            <a:chOff x="509836" y="1628800"/>
            <a:chExt cx="4680409" cy="3903345"/>
          </a:xfrm>
        </p:grpSpPr>
        <p:sp>
          <p:nvSpPr>
            <p:cNvPr id="25" name="Oval 24"/>
            <p:cNvSpPr/>
            <p:nvPr/>
          </p:nvSpPr>
          <p:spPr bwMode="auto">
            <a:xfrm>
              <a:off x="4067944" y="5244113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6  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2%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572000" y="4502943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c   </a:t>
              </a:r>
              <a:r>
                <a:rPr lang="en-NZ" sz="1000" dirty="0"/>
                <a:t>6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7" name="Straight Arrow Connector 26"/>
            <p:cNvCxnSpPr>
              <a:stCxn id="26" idx="3"/>
              <a:endCxn id="25" idx="0"/>
            </p:cNvCxnSpPr>
            <p:nvPr/>
          </p:nvCxnSpPr>
          <p:spPr bwMode="auto">
            <a:xfrm flipH="1">
              <a:off x="4211960" y="4748794"/>
              <a:ext cx="402221" cy="49531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26" idx="5"/>
              <a:endCxn id="15" idx="1"/>
            </p:cNvCxnSpPr>
            <p:nvPr/>
          </p:nvCxnSpPr>
          <p:spPr bwMode="auto">
            <a:xfrm>
              <a:off x="4817851" y="4748794"/>
              <a:ext cx="372394" cy="5375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1701205" y="2699628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c</a:t>
              </a:r>
              <a:r>
                <a:rPr lang="en-NZ" sz="1200" dirty="0" smtClean="0"/>
                <a:t>:  6%</a:t>
              </a:r>
              <a:endParaRPr lang="en-NZ" sz="1200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09836" y="4431779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486358" y="4293096"/>
              <a:ext cx="78554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" name="Left Brace 47"/>
            <p:cNvSpPr/>
            <p:nvPr/>
          </p:nvSpPr>
          <p:spPr bwMode="auto">
            <a:xfrm>
              <a:off x="1475656" y="1628800"/>
              <a:ext cx="288032" cy="1368152"/>
            </a:xfrm>
            <a:prstGeom prst="leftBrace">
              <a:avLst>
                <a:gd name="adj1" fmla="val 34788"/>
                <a:gd name="adj2" fmla="val 2928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09836" y="2132856"/>
            <a:ext cx="6510436" cy="3297454"/>
            <a:chOff x="509836" y="2132856"/>
            <a:chExt cx="6510436" cy="3297454"/>
          </a:xfrm>
        </p:grpSpPr>
        <p:sp>
          <p:nvSpPr>
            <p:cNvPr id="42" name="Oval 41"/>
            <p:cNvSpPr/>
            <p:nvPr/>
          </p:nvSpPr>
          <p:spPr bwMode="auto">
            <a:xfrm>
              <a:off x="6012160" y="514227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4</a:t>
              </a:r>
              <a:r>
                <a:rPr kumimoji="0" lang="en-NZ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NZ" sz="1000" dirty="0"/>
                <a:t>5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240" y="514227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050" dirty="0"/>
                <a:t> </a:t>
              </a:r>
              <a:r>
                <a:rPr lang="en-NZ" sz="1050" dirty="0" smtClean="0"/>
                <a:t>      3   </a:t>
              </a:r>
              <a:r>
                <a:rPr lang="en-NZ" sz="1000" dirty="0" smtClean="0"/>
                <a:t>5%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372200" y="440110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e  </a:t>
              </a:r>
              <a:r>
                <a:rPr lang="en-NZ" sz="1000" dirty="0" smtClean="0"/>
                <a:t>10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45" name="Straight Arrow Connector 44"/>
            <p:cNvCxnSpPr>
              <a:stCxn id="44" idx="3"/>
              <a:endCxn id="42" idx="0"/>
            </p:cNvCxnSpPr>
            <p:nvPr/>
          </p:nvCxnSpPr>
          <p:spPr bwMode="auto">
            <a:xfrm flipH="1">
              <a:off x="6156176" y="4646959"/>
              <a:ext cx="258205" cy="49531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>
              <a:stCxn id="44" idx="5"/>
              <a:endCxn id="43" idx="0"/>
            </p:cNvCxnSpPr>
            <p:nvPr/>
          </p:nvCxnSpPr>
          <p:spPr bwMode="auto">
            <a:xfrm>
              <a:off x="6618051" y="4646959"/>
              <a:ext cx="258205" cy="49531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1701205" y="2132856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e</a:t>
              </a:r>
              <a:r>
                <a:rPr lang="en-NZ" sz="1200" dirty="0" smtClean="0"/>
                <a:t>: 10%</a:t>
              </a:r>
              <a:endParaRPr lang="en-NZ" sz="1200" dirty="0"/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509836" y="3385567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09836" y="2919611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539552" y="1844824"/>
            <a:ext cx="4074629" cy="2946151"/>
            <a:chOff x="539552" y="1844824"/>
            <a:chExt cx="4074629" cy="2946151"/>
          </a:xfrm>
        </p:grpSpPr>
        <p:sp>
          <p:nvSpPr>
            <p:cNvPr id="51" name="Oval 50"/>
            <p:cNvSpPr/>
            <p:nvPr/>
          </p:nvSpPr>
          <p:spPr bwMode="auto">
            <a:xfrm>
              <a:off x="3491880" y="4502943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2</a:t>
              </a:r>
              <a:r>
                <a:rPr kumimoji="0" lang="en-NZ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NZ" sz="1000" dirty="0"/>
                <a:t>5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995936" y="3776686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f  </a:t>
              </a:r>
              <a:r>
                <a:rPr lang="en-NZ" sz="1000" dirty="0" smtClean="0"/>
                <a:t>11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53" name="Straight Arrow Connector 52"/>
            <p:cNvCxnSpPr>
              <a:stCxn id="52" idx="3"/>
              <a:endCxn id="51" idx="0"/>
            </p:cNvCxnSpPr>
            <p:nvPr/>
          </p:nvCxnSpPr>
          <p:spPr bwMode="auto">
            <a:xfrm flipH="1">
              <a:off x="3635896" y="4022537"/>
              <a:ext cx="402221" cy="48040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52" idx="5"/>
              <a:endCxn id="26" idx="1"/>
            </p:cNvCxnSpPr>
            <p:nvPr/>
          </p:nvCxnSpPr>
          <p:spPr bwMode="auto">
            <a:xfrm>
              <a:off x="4241787" y="4022537"/>
              <a:ext cx="372394" cy="52258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701205" y="1844824"/>
              <a:ext cx="6525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f:  11%</a:t>
              </a:r>
              <a:endParaRPr lang="en-NZ" sz="1200" dirty="0"/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539552" y="2468513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01205" y="2891036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1701205" y="1556792"/>
            <a:ext cx="6225344" cy="2886497"/>
            <a:chOff x="1701205" y="1556792"/>
            <a:chExt cx="6225344" cy="2886497"/>
          </a:xfrm>
        </p:grpSpPr>
        <p:sp>
          <p:nvSpPr>
            <p:cNvPr id="59" name="Oval 58"/>
            <p:cNvSpPr/>
            <p:nvPr/>
          </p:nvSpPr>
          <p:spPr bwMode="auto">
            <a:xfrm>
              <a:off x="7164288" y="3621410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g   </a:t>
              </a:r>
              <a:r>
                <a:rPr lang="en-NZ" sz="1000" dirty="0" smtClean="0"/>
                <a:t>19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60" name="Straight Arrow Connector 59"/>
            <p:cNvCxnSpPr>
              <a:stCxn id="59" idx="3"/>
              <a:endCxn id="44" idx="7"/>
            </p:cNvCxnSpPr>
            <p:nvPr/>
          </p:nvCxnSpPr>
          <p:spPr bwMode="auto">
            <a:xfrm flipH="1">
              <a:off x="6618051" y="3867261"/>
              <a:ext cx="588418" cy="57602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9" idx="5"/>
              <a:endCxn id="35" idx="1"/>
            </p:cNvCxnSpPr>
            <p:nvPr/>
          </p:nvCxnSpPr>
          <p:spPr bwMode="auto">
            <a:xfrm>
              <a:off x="7410139" y="3867261"/>
              <a:ext cx="516410" cy="57602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1701205" y="1556792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g</a:t>
              </a:r>
              <a:r>
                <a:rPr lang="en-NZ" sz="1200" dirty="0" smtClean="0"/>
                <a:t>: 19%</a:t>
              </a:r>
              <a:endParaRPr lang="en-NZ" sz="1200" dirty="0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1701205" y="2608337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01205" y="2325638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1547664" y="1259468"/>
            <a:ext cx="5658805" cy="2559399"/>
            <a:chOff x="1547664" y="1259468"/>
            <a:chExt cx="5658805" cy="2559399"/>
          </a:xfrm>
        </p:grpSpPr>
        <p:sp>
          <p:nvSpPr>
            <p:cNvPr id="67" name="Oval 66"/>
            <p:cNvSpPr/>
            <p:nvPr/>
          </p:nvSpPr>
          <p:spPr bwMode="auto">
            <a:xfrm>
              <a:off x="6054341" y="2823145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h   </a:t>
              </a:r>
              <a:r>
                <a:rPr lang="en-NZ" sz="1000" dirty="0" smtClean="0"/>
                <a:t>30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68" name="Straight Arrow Connector 67"/>
            <p:cNvCxnSpPr>
              <a:stCxn id="67" idx="3"/>
              <a:endCxn id="52" idx="7"/>
            </p:cNvCxnSpPr>
            <p:nvPr/>
          </p:nvCxnSpPr>
          <p:spPr bwMode="auto">
            <a:xfrm flipH="1">
              <a:off x="4241787" y="3068996"/>
              <a:ext cx="1854735" cy="74987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9" name="Straight Arrow Connector 68"/>
            <p:cNvCxnSpPr>
              <a:stCxn id="67" idx="5"/>
              <a:endCxn id="59" idx="1"/>
            </p:cNvCxnSpPr>
            <p:nvPr/>
          </p:nvCxnSpPr>
          <p:spPr bwMode="auto">
            <a:xfrm>
              <a:off x="6300192" y="3068996"/>
              <a:ext cx="906277" cy="5945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1547664" y="1259468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h: 30%</a:t>
              </a:r>
              <a:endParaRPr lang="en-NZ" sz="1200" dirty="0"/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1701205" y="2026940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1701205" y="1738908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7" name="Group 96"/>
          <p:cNvGrpSpPr/>
          <p:nvPr/>
        </p:nvGrpSpPr>
        <p:grpSpPr>
          <a:xfrm>
            <a:off x="540296" y="971436"/>
            <a:ext cx="5556226" cy="2139741"/>
            <a:chOff x="540296" y="971436"/>
            <a:chExt cx="5556226" cy="2139741"/>
          </a:xfrm>
        </p:grpSpPr>
        <p:sp>
          <p:nvSpPr>
            <p:cNvPr id="75" name="Oval 74"/>
            <p:cNvSpPr/>
            <p:nvPr/>
          </p:nvSpPr>
          <p:spPr bwMode="auto">
            <a:xfrm>
              <a:off x="4788024" y="2823145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1</a:t>
              </a:r>
              <a:r>
                <a:rPr kumimoji="0" lang="en-NZ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NZ" sz="1000" dirty="0" smtClean="0"/>
                <a:t>20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364088" y="206084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 j   </a:t>
              </a:r>
              <a:r>
                <a:rPr lang="en-NZ" sz="1000" dirty="0" smtClean="0"/>
                <a:t>50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endPara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77" name="Straight Arrow Connector 76"/>
            <p:cNvCxnSpPr>
              <a:stCxn id="76" idx="3"/>
              <a:endCxn id="75" idx="0"/>
            </p:cNvCxnSpPr>
            <p:nvPr/>
          </p:nvCxnSpPr>
          <p:spPr bwMode="auto">
            <a:xfrm flipH="1">
              <a:off x="4932040" y="2306699"/>
              <a:ext cx="474229" cy="51644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stCxn id="76" idx="5"/>
              <a:endCxn id="67" idx="1"/>
            </p:cNvCxnSpPr>
            <p:nvPr/>
          </p:nvCxnSpPr>
          <p:spPr bwMode="auto">
            <a:xfrm>
              <a:off x="5609939" y="2306699"/>
              <a:ext cx="486583" cy="55862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619672" y="971436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j</a:t>
              </a:r>
              <a:r>
                <a:rPr lang="en-NZ" sz="1200" dirty="0" smtClean="0"/>
                <a:t>: </a:t>
              </a:r>
              <a:r>
                <a:rPr lang="en-NZ" sz="1200" dirty="0"/>
                <a:t>5</a:t>
              </a:r>
              <a:r>
                <a:rPr lang="en-NZ" sz="1200" dirty="0" smtClean="0"/>
                <a:t>0%</a:t>
              </a:r>
              <a:endParaRPr lang="en-NZ" sz="1200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1619672" y="1446684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540296" y="1792635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577652" y="1162844"/>
            <a:ext cx="4870798" cy="1186036"/>
            <a:chOff x="577652" y="1162844"/>
            <a:chExt cx="4870798" cy="1186036"/>
          </a:xfrm>
        </p:grpSpPr>
        <p:sp>
          <p:nvSpPr>
            <p:cNvPr id="83" name="Oval 82"/>
            <p:cNvSpPr/>
            <p:nvPr/>
          </p:nvSpPr>
          <p:spPr bwMode="auto">
            <a:xfrm>
              <a:off x="4139952" y="2060848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 0</a:t>
              </a:r>
              <a:r>
                <a:rPr kumimoji="0" lang="en-NZ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NZ" sz="1000" dirty="0"/>
                <a:t>5</a:t>
              </a:r>
              <a:r>
                <a:rPr lang="en-NZ" sz="1000" dirty="0" smtClean="0"/>
                <a:t>0</a:t>
              </a:r>
              <a:r>
                <a:rPr kumimoji="0" lang="en-NZ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%</a:t>
              </a: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716016" y="1298551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           </a:t>
              </a:r>
            </a:p>
          </p:txBody>
        </p:sp>
        <p:cxnSp>
          <p:nvCxnSpPr>
            <p:cNvPr id="85" name="Straight Arrow Connector 84"/>
            <p:cNvCxnSpPr>
              <a:stCxn id="84" idx="3"/>
              <a:endCxn id="83" idx="0"/>
            </p:cNvCxnSpPr>
            <p:nvPr/>
          </p:nvCxnSpPr>
          <p:spPr bwMode="auto">
            <a:xfrm flipH="1">
              <a:off x="4283968" y="1544402"/>
              <a:ext cx="474229" cy="51644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6" name="Straight Arrow Connector 85"/>
            <p:cNvCxnSpPr>
              <a:stCxn id="84" idx="5"/>
            </p:cNvCxnSpPr>
            <p:nvPr/>
          </p:nvCxnSpPr>
          <p:spPr bwMode="auto">
            <a:xfrm>
              <a:off x="4961867" y="1544402"/>
              <a:ext cx="486583" cy="55862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1619672" y="1162844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77652" y="1178471"/>
              <a:ext cx="86409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7092280" y="1052736"/>
            <a:ext cx="1872208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NZ" sz="1050" dirty="0"/>
              <a:t>V</a:t>
            </a:r>
            <a:r>
              <a:rPr lang="en-NZ" sz="1050" dirty="0" smtClean="0"/>
              <a:t>iew the </a:t>
            </a:r>
            <a:r>
              <a:rPr lang="en-NZ" sz="1050" dirty="0" err="1" smtClean="0"/>
              <a:t>powerpoint</a:t>
            </a:r>
            <a:endParaRPr lang="en-NZ" sz="1050" dirty="0" smtClean="0"/>
          </a:p>
          <a:p>
            <a:r>
              <a:rPr lang="en-NZ" sz="1050" dirty="0" smtClean="0"/>
              <a:t>animation!</a:t>
            </a:r>
            <a:endParaRPr lang="en-NZ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1492288" y="6536084"/>
            <a:ext cx="74722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NZ" sz="1050" dirty="0" smtClean="0"/>
              <a:t>New nodes added in the order indicated by their letters! The letters don't mean anything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9875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 Assigning the codes</a:t>
            </a:r>
            <a:endParaRPr lang="en-N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0:  50%    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1:  20%</a:t>
            </a:r>
            <a:endParaRPr lang="en-AU" sz="1800" dirty="0"/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2:  5%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3:  5%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4:  5%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5:  5%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6:  2%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7:  2%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8:  2%</a:t>
            </a:r>
            <a:endParaRPr lang="en-AU" sz="1800" dirty="0"/>
          </a:p>
          <a:p>
            <a:pPr marL="373063" lvl="1" indent="0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9:  2%</a:t>
            </a:r>
            <a:endParaRPr lang="en-AU" sz="1800" dirty="0"/>
          </a:p>
          <a:p>
            <a:pPr marL="373063" lvl="1" indent="-192088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10:  2%</a:t>
            </a:r>
          </a:p>
          <a:p>
            <a:pPr marL="373063" lvl="1" indent="-192088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endParaRPr lang="en-AU" sz="1800" dirty="0"/>
          </a:p>
          <a:p>
            <a:pPr marL="373063" lvl="1" indent="-192088">
              <a:spcBef>
                <a:spcPts val="1200"/>
              </a:spcBef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average </a:t>
            </a:r>
            <a:r>
              <a:rPr lang="en-AU" sz="1800" dirty="0" err="1" smtClean="0"/>
              <a:t>msg</a:t>
            </a:r>
            <a:r>
              <a:rPr lang="en-AU" sz="1800" dirty="0" smtClean="0"/>
              <a:t> length = (1*.5)+(2*.2)+(4*.05)+(5*.17)+(6*.08) = 2.43 bits</a:t>
            </a:r>
            <a:endParaRPr lang="en-AU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948264" y="602128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9</a:t>
            </a:r>
            <a:r>
              <a:rPr kumimoji="0" lang="en-NZ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2%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812360" y="602128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1050" dirty="0"/>
              <a:t> </a:t>
            </a:r>
            <a:r>
              <a:rPr lang="en-NZ" sz="1050" dirty="0" smtClean="0"/>
              <a:t>      10   </a:t>
            </a:r>
            <a:r>
              <a:rPr lang="en-NZ" sz="1000" dirty="0"/>
              <a:t>2</a:t>
            </a:r>
            <a:r>
              <a:rPr lang="en-NZ" sz="1000" dirty="0" smtClean="0"/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80312" y="524411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a   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Arrow Connector 7"/>
          <p:cNvCxnSpPr>
            <a:stCxn id="6" idx="3"/>
            <a:endCxn id="4" idx="0"/>
          </p:cNvCxnSpPr>
          <p:nvPr/>
        </p:nvCxnSpPr>
        <p:spPr bwMode="auto">
          <a:xfrm flipH="1">
            <a:off x="7092280" y="5489964"/>
            <a:ext cx="330213" cy="5313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6" idx="5"/>
            <a:endCxn id="5" idx="0"/>
          </p:cNvCxnSpPr>
          <p:nvPr/>
        </p:nvCxnSpPr>
        <p:spPr bwMode="auto">
          <a:xfrm>
            <a:off x="7626163" y="5489964"/>
            <a:ext cx="330213" cy="5313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4355976" y="602128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7  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2%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364088" y="602128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1050" dirty="0"/>
              <a:t> </a:t>
            </a:r>
            <a:r>
              <a:rPr lang="en-NZ" sz="1050" dirty="0" smtClean="0"/>
              <a:t>      8   </a:t>
            </a:r>
            <a:r>
              <a:rPr lang="en-NZ" sz="1000" dirty="0"/>
              <a:t>2</a:t>
            </a:r>
            <a:r>
              <a:rPr lang="en-NZ" sz="1000" dirty="0" smtClean="0"/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60032" y="524411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b   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6" name="Straight Arrow Connector 15"/>
          <p:cNvCxnSpPr>
            <a:stCxn id="15" idx="3"/>
            <a:endCxn id="13" idx="0"/>
          </p:cNvCxnSpPr>
          <p:nvPr/>
        </p:nvCxnSpPr>
        <p:spPr bwMode="auto">
          <a:xfrm flipH="1">
            <a:off x="4499992" y="5489964"/>
            <a:ext cx="402221" cy="5313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5" idx="5"/>
            <a:endCxn id="14" idx="0"/>
          </p:cNvCxnSpPr>
          <p:nvPr/>
        </p:nvCxnSpPr>
        <p:spPr bwMode="auto">
          <a:xfrm>
            <a:off x="5105883" y="5489964"/>
            <a:ext cx="402221" cy="5313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8316416" y="524411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1050" dirty="0"/>
              <a:t> </a:t>
            </a:r>
            <a:r>
              <a:rPr lang="en-NZ" sz="1050" dirty="0" smtClean="0"/>
              <a:t>      5   </a:t>
            </a:r>
            <a:r>
              <a:rPr lang="en-NZ" sz="1000" dirty="0" smtClean="0"/>
              <a:t>5%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884368" y="450294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d   </a:t>
            </a:r>
            <a:r>
              <a:rPr lang="en-NZ" sz="1000" dirty="0"/>
              <a:t>9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6" name="Straight Arrow Connector 35"/>
          <p:cNvCxnSpPr>
            <a:stCxn id="35" idx="3"/>
            <a:endCxn id="6" idx="7"/>
          </p:cNvCxnSpPr>
          <p:nvPr/>
        </p:nvCxnSpPr>
        <p:spPr bwMode="auto">
          <a:xfrm flipH="1">
            <a:off x="7626163" y="4748794"/>
            <a:ext cx="300386" cy="5375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35" idx="5"/>
            <a:endCxn id="34" idx="0"/>
          </p:cNvCxnSpPr>
          <p:nvPr/>
        </p:nvCxnSpPr>
        <p:spPr bwMode="auto">
          <a:xfrm>
            <a:off x="8130219" y="4748794"/>
            <a:ext cx="330213" cy="495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3779912" y="524411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6  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2%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4283968" y="450294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c   </a:t>
            </a:r>
            <a:r>
              <a:rPr lang="en-NZ" sz="1000" dirty="0"/>
              <a:t>6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7" name="Straight Arrow Connector 26"/>
          <p:cNvCxnSpPr>
            <a:stCxn id="26" idx="3"/>
            <a:endCxn id="25" idx="0"/>
          </p:cNvCxnSpPr>
          <p:nvPr/>
        </p:nvCxnSpPr>
        <p:spPr bwMode="auto">
          <a:xfrm flipH="1">
            <a:off x="3923928" y="4748794"/>
            <a:ext cx="402221" cy="495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26" idx="5"/>
            <a:endCxn id="15" idx="1"/>
          </p:cNvCxnSpPr>
          <p:nvPr/>
        </p:nvCxnSpPr>
        <p:spPr bwMode="auto">
          <a:xfrm>
            <a:off x="4529819" y="4748794"/>
            <a:ext cx="372394" cy="5375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5868144" y="524411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4</a:t>
            </a:r>
            <a:r>
              <a:rPr kumimoji="0" lang="en-NZ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NZ" sz="1000" dirty="0"/>
              <a:t>5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588224" y="524411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1050" dirty="0"/>
              <a:t> </a:t>
            </a:r>
            <a:r>
              <a:rPr lang="en-NZ" sz="1050" dirty="0" smtClean="0"/>
              <a:t>      3   </a:t>
            </a:r>
            <a:r>
              <a:rPr lang="en-NZ" sz="1000" dirty="0" smtClean="0"/>
              <a:t>5%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228184" y="450294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e  </a:t>
            </a:r>
            <a:r>
              <a:rPr lang="en-NZ" sz="1000" dirty="0" smtClean="0"/>
              <a:t>10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5" name="Straight Arrow Connector 44"/>
          <p:cNvCxnSpPr>
            <a:stCxn id="44" idx="3"/>
            <a:endCxn id="42" idx="0"/>
          </p:cNvCxnSpPr>
          <p:nvPr/>
        </p:nvCxnSpPr>
        <p:spPr bwMode="auto">
          <a:xfrm flipH="1">
            <a:off x="6012160" y="4748794"/>
            <a:ext cx="258205" cy="495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6" name="Straight Arrow Connector 45"/>
          <p:cNvCxnSpPr>
            <a:stCxn id="44" idx="5"/>
            <a:endCxn id="43" idx="0"/>
          </p:cNvCxnSpPr>
          <p:nvPr/>
        </p:nvCxnSpPr>
        <p:spPr bwMode="auto">
          <a:xfrm>
            <a:off x="6474035" y="4748794"/>
            <a:ext cx="258205" cy="495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3203848" y="450294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2</a:t>
            </a:r>
            <a:r>
              <a:rPr kumimoji="0" lang="en-NZ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NZ" sz="1000" dirty="0"/>
              <a:t>5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3707904" y="362141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f  </a:t>
            </a:r>
            <a:r>
              <a:rPr lang="en-NZ" sz="1000" dirty="0" smtClean="0"/>
              <a:t>11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3" name="Straight Arrow Connector 52"/>
          <p:cNvCxnSpPr>
            <a:stCxn id="52" idx="3"/>
            <a:endCxn id="51" idx="0"/>
          </p:cNvCxnSpPr>
          <p:nvPr/>
        </p:nvCxnSpPr>
        <p:spPr bwMode="auto">
          <a:xfrm flipH="1">
            <a:off x="3347864" y="3867261"/>
            <a:ext cx="402221" cy="63568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>
            <a:stCxn id="52" idx="5"/>
            <a:endCxn id="26" idx="1"/>
          </p:cNvCxnSpPr>
          <p:nvPr/>
        </p:nvCxnSpPr>
        <p:spPr bwMode="auto">
          <a:xfrm>
            <a:off x="3953755" y="3867261"/>
            <a:ext cx="372394" cy="6778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7164288" y="362141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g   </a:t>
            </a:r>
            <a:r>
              <a:rPr lang="en-NZ" sz="1000" dirty="0" smtClean="0"/>
              <a:t>19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0" name="Straight Arrow Connector 59"/>
          <p:cNvCxnSpPr>
            <a:stCxn id="59" idx="3"/>
            <a:endCxn id="44" idx="7"/>
          </p:cNvCxnSpPr>
          <p:nvPr/>
        </p:nvCxnSpPr>
        <p:spPr bwMode="auto">
          <a:xfrm flipH="1">
            <a:off x="6474035" y="3867261"/>
            <a:ext cx="732434" cy="6778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>
            <a:stCxn id="59" idx="5"/>
            <a:endCxn id="35" idx="1"/>
          </p:cNvCxnSpPr>
          <p:nvPr/>
        </p:nvCxnSpPr>
        <p:spPr bwMode="auto">
          <a:xfrm>
            <a:off x="7410139" y="3867261"/>
            <a:ext cx="516410" cy="6778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6054341" y="2823145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h   </a:t>
            </a:r>
            <a:r>
              <a:rPr lang="en-NZ" sz="1000" dirty="0" smtClean="0"/>
              <a:t>30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8" name="Straight Arrow Connector 67"/>
          <p:cNvCxnSpPr>
            <a:stCxn id="67" idx="3"/>
            <a:endCxn id="52" idx="7"/>
          </p:cNvCxnSpPr>
          <p:nvPr/>
        </p:nvCxnSpPr>
        <p:spPr bwMode="auto">
          <a:xfrm flipH="1">
            <a:off x="3953755" y="3068996"/>
            <a:ext cx="2142767" cy="59459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>
            <a:stCxn id="67" idx="5"/>
            <a:endCxn id="59" idx="1"/>
          </p:cNvCxnSpPr>
          <p:nvPr/>
        </p:nvCxnSpPr>
        <p:spPr bwMode="auto">
          <a:xfrm>
            <a:off x="6300192" y="3068996"/>
            <a:ext cx="906277" cy="59459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4788024" y="2823145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1</a:t>
            </a:r>
            <a:r>
              <a:rPr kumimoji="0" lang="en-NZ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NZ" sz="1000" dirty="0" smtClean="0"/>
              <a:t>20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5364088" y="206084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 j   </a:t>
            </a:r>
            <a:r>
              <a:rPr lang="en-NZ" sz="1000" dirty="0" smtClean="0"/>
              <a:t>50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endParaRPr kumimoji="0" lang="en-NZ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7" name="Straight Arrow Connector 76"/>
          <p:cNvCxnSpPr>
            <a:stCxn id="76" idx="3"/>
            <a:endCxn id="75" idx="0"/>
          </p:cNvCxnSpPr>
          <p:nvPr/>
        </p:nvCxnSpPr>
        <p:spPr bwMode="auto">
          <a:xfrm flipH="1">
            <a:off x="4932040" y="2306699"/>
            <a:ext cx="474229" cy="5164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Arrow Connector 77"/>
          <p:cNvCxnSpPr>
            <a:stCxn id="76" idx="5"/>
            <a:endCxn id="67" idx="1"/>
          </p:cNvCxnSpPr>
          <p:nvPr/>
        </p:nvCxnSpPr>
        <p:spPr bwMode="auto">
          <a:xfrm>
            <a:off x="5609939" y="2306699"/>
            <a:ext cx="486583" cy="5586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4139952" y="206084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 0</a:t>
            </a:r>
            <a:r>
              <a:rPr kumimoji="0" lang="en-NZ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NZ" sz="1000" dirty="0"/>
              <a:t>5</a:t>
            </a:r>
            <a:r>
              <a:rPr lang="en-NZ" sz="1000" dirty="0" smtClean="0"/>
              <a:t>0</a:t>
            </a:r>
            <a:r>
              <a:rPr kumimoji="0" lang="en-NZ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4716016" y="1298551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  </a:t>
            </a:r>
          </a:p>
        </p:txBody>
      </p:sp>
      <p:cxnSp>
        <p:nvCxnSpPr>
          <p:cNvPr id="85" name="Straight Arrow Connector 84"/>
          <p:cNvCxnSpPr>
            <a:stCxn id="84" idx="3"/>
            <a:endCxn id="83" idx="0"/>
          </p:cNvCxnSpPr>
          <p:nvPr/>
        </p:nvCxnSpPr>
        <p:spPr bwMode="auto">
          <a:xfrm flipH="1">
            <a:off x="4283968" y="1544402"/>
            <a:ext cx="474229" cy="5164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4" idx="5"/>
          </p:cNvCxnSpPr>
          <p:nvPr/>
        </p:nvCxnSpPr>
        <p:spPr bwMode="auto">
          <a:xfrm>
            <a:off x="4961867" y="1544402"/>
            <a:ext cx="486583" cy="5586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402027" y="1022775"/>
            <a:ext cx="2448272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050" dirty="0" smtClean="0"/>
              <a:t>Assign </a:t>
            </a:r>
          </a:p>
          <a:p>
            <a:r>
              <a:rPr lang="en-NZ" sz="1050" dirty="0" smtClean="0"/>
              <a:t>parent code + 0 </a:t>
            </a:r>
            <a:r>
              <a:rPr lang="en-NZ" sz="1050" dirty="0"/>
              <a:t>to left </a:t>
            </a:r>
            <a:r>
              <a:rPr lang="en-NZ" sz="1050" dirty="0" smtClean="0"/>
              <a:t>child</a:t>
            </a:r>
          </a:p>
          <a:p>
            <a:r>
              <a:rPr lang="en-NZ" sz="1050" dirty="0" smtClean="0"/>
              <a:t>parent code + 1 </a:t>
            </a:r>
            <a:r>
              <a:rPr lang="en-NZ" sz="1050" dirty="0"/>
              <a:t>to </a:t>
            </a:r>
            <a:r>
              <a:rPr lang="en-NZ" sz="1050" dirty="0" smtClean="0"/>
              <a:t>right child</a:t>
            </a:r>
            <a:endParaRPr lang="en-NZ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256026" y="15897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148064" y="15897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FF0000"/>
                </a:solidFill>
              </a:rPr>
              <a:t>1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88024" y="237501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44746" y="237501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</a:t>
            </a:r>
            <a:r>
              <a:rPr lang="en-NZ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97596" y="692696"/>
            <a:ext cx="7200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100" dirty="0" smtClean="0">
                <a:solidFill>
                  <a:srgbClr val="FF0000"/>
                </a:solidFill>
              </a:rPr>
              <a:t>Code</a:t>
            </a:r>
            <a:endParaRPr lang="en-NZ" sz="105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32040" y="3301243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93432" y="3301243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</a:t>
            </a:r>
            <a:r>
              <a:rPr lang="en-NZ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67944" y="400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110</a:t>
            </a:r>
            <a:r>
              <a:rPr lang="en-NZ" sz="1050" b="1" dirty="0" smtClean="0">
                <a:solidFill>
                  <a:srgbClr val="FF0000"/>
                </a:solidFill>
              </a:rPr>
              <a:t>1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987824" y="400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110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590189" y="400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</a:t>
            </a:r>
            <a:r>
              <a:rPr lang="en-NZ" sz="1050" b="1" dirty="0" smtClean="0">
                <a:solidFill>
                  <a:srgbClr val="FF0000"/>
                </a:solidFill>
              </a:rPr>
              <a:t>1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72200" y="400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37861" y="484941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1101</a:t>
            </a:r>
            <a:r>
              <a:rPr lang="en-NZ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19872" y="484941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1101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92080" y="564150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11011</a:t>
            </a:r>
            <a:r>
              <a:rPr lang="en-NZ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23928" y="564150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11011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10269" y="486916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1111</a:t>
            </a:r>
            <a:r>
              <a:rPr lang="en-NZ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164288" y="486916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1111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54316" y="486916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1110</a:t>
            </a:r>
            <a:r>
              <a:rPr lang="en-NZ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501957" y="486916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1110</a:t>
            </a:r>
            <a:r>
              <a:rPr lang="en-NZ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734205" y="564150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11110</a:t>
            </a:r>
            <a:r>
              <a:rPr lang="en-NZ" sz="1050" b="1" dirty="0" smtClean="0">
                <a:solidFill>
                  <a:srgbClr val="FF0000"/>
                </a:solidFill>
              </a:rPr>
              <a:t>1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16216" y="564150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990000"/>
                </a:solidFill>
              </a:rPr>
              <a:t>11110</a:t>
            </a:r>
            <a:r>
              <a:rPr lang="en-NZ" sz="1050" b="1" dirty="0" smtClean="0">
                <a:solidFill>
                  <a:srgbClr val="FF0000"/>
                </a:solidFill>
              </a:rPr>
              <a:t>0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5919" y="986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801788" y="14351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10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97657" y="1893292"/>
            <a:ext cx="5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1100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03051" y="2351395"/>
            <a:ext cx="6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11101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08445" y="2809498"/>
            <a:ext cx="6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11100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13839" y="3267601"/>
            <a:ext cx="64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11111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819233" y="3725704"/>
            <a:ext cx="67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11010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26171" y="4183807"/>
            <a:ext cx="761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110110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814059" y="4641910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110111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811472" y="5100013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111100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08885" y="5558116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111101</a:t>
            </a:r>
            <a:endParaRPr lang="en-N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Huffman Coding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 smtClean="0"/>
              <a:t>Generates the best set of codes,</a:t>
            </a:r>
            <a:r>
              <a:rPr lang="en-NZ" sz="1800" dirty="0"/>
              <a:t> </a:t>
            </a:r>
            <a:r>
              <a:rPr lang="en-NZ" sz="1800" dirty="0" smtClean="0"/>
              <a:t> given frequencies/probabilities on all the messages.</a:t>
            </a:r>
          </a:p>
          <a:p>
            <a:r>
              <a:rPr lang="en-AU" sz="1800" dirty="0" smtClean="0"/>
              <a:t>Creates a binary tree to construct the codes.</a:t>
            </a:r>
          </a:p>
          <a:p>
            <a:endParaRPr lang="en-AU" sz="1800" dirty="0"/>
          </a:p>
          <a:p>
            <a:pPr marL="446088" lvl="1" indent="0">
              <a:buNone/>
            </a:pPr>
            <a:r>
              <a:rPr lang="en-AU" sz="1800" dirty="0"/>
              <a:t>C</a:t>
            </a:r>
            <a:r>
              <a:rPr lang="en-AU" sz="1800" dirty="0" smtClean="0"/>
              <a:t>onstruct a </a:t>
            </a:r>
            <a:r>
              <a:rPr lang="en-AU" sz="1800" dirty="0"/>
              <a:t>leaf node </a:t>
            </a:r>
            <a:r>
              <a:rPr lang="en-AU" sz="1800" dirty="0" smtClean="0"/>
              <a:t>for each message with </a:t>
            </a:r>
            <a:r>
              <a:rPr lang="en-AU" sz="1800" dirty="0"/>
              <a:t>the given probability </a:t>
            </a:r>
            <a:endParaRPr lang="en-AU" sz="1800" dirty="0" smtClean="0"/>
          </a:p>
          <a:p>
            <a:pPr marL="446088" lvl="1" indent="0">
              <a:buNone/>
            </a:pPr>
            <a:r>
              <a:rPr lang="en-AU" sz="1800" dirty="0" smtClean="0"/>
              <a:t>Create a priority queue of messages,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AU" sz="1600" dirty="0" smtClean="0"/>
              <a:t>(lowest probability = highest priority)</a:t>
            </a:r>
          </a:p>
          <a:p>
            <a:pPr marL="446088" lvl="1" indent="0">
              <a:buNone/>
            </a:pPr>
            <a:r>
              <a:rPr lang="en-AU" sz="1800" b="1" dirty="0" smtClean="0"/>
              <a:t>while</a:t>
            </a:r>
            <a:r>
              <a:rPr lang="en-AU" sz="1800" dirty="0" smtClean="0"/>
              <a:t> there is more than one node in the queue: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AU" sz="1600" dirty="0" smtClean="0"/>
              <a:t>remove the top two nodes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AU" sz="1600" dirty="0" smtClean="0"/>
              <a:t>create a new tree node with these two nodes as children.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AU" sz="1600" dirty="0" smtClean="0"/>
              <a:t>node probability = sum of two nodes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AU" sz="1600" dirty="0" smtClean="0"/>
              <a:t>add new node to the queue</a:t>
            </a:r>
          </a:p>
          <a:p>
            <a:pPr marL="446088" lvl="1" indent="0">
              <a:buNone/>
            </a:pPr>
            <a:r>
              <a:rPr lang="en-AU" sz="1800" dirty="0" smtClean="0"/>
              <a:t>final node is root of tree.</a:t>
            </a:r>
          </a:p>
          <a:p>
            <a:pPr marL="446088" lvl="1" indent="0">
              <a:spcBef>
                <a:spcPts val="1200"/>
              </a:spcBef>
              <a:buNone/>
            </a:pPr>
            <a:r>
              <a:rPr lang="en-AU" sz="1800" dirty="0" smtClean="0"/>
              <a:t>Traverse tree to assign codes:</a:t>
            </a:r>
          </a:p>
          <a:p>
            <a:pPr marL="854075" lvl="2" indent="0">
              <a:buNone/>
            </a:pPr>
            <a:r>
              <a:rPr lang="en-AU" sz="1600" dirty="0" smtClean="0"/>
              <a:t>if node has code c, assign  c0 to left child, c1 to right child</a:t>
            </a:r>
            <a:endParaRPr lang="en-AU" sz="1600" dirty="0"/>
          </a:p>
          <a:p>
            <a:pPr marL="73025" indent="0">
              <a:buNone/>
            </a:pPr>
            <a:r>
              <a:rPr lang="en-AU" sz="1800" dirty="0" smtClean="0"/>
              <a:t>Video on YouTube: Text compression with Huffman coding  </a:t>
            </a:r>
          </a:p>
          <a:p>
            <a:pPr marL="446088" lvl="1" indent="0">
              <a:buNone/>
            </a:pPr>
            <a:endParaRPr lang="en-AU" sz="1800" dirty="0"/>
          </a:p>
          <a:p>
            <a:pPr marL="446088" lvl="1" indent="0">
              <a:buNone/>
            </a:pP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1870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Compression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Reducing the memory required to store some information.</a:t>
            </a:r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/>
          </a:p>
          <a:p>
            <a:r>
              <a:rPr lang="en-NZ" sz="2400" dirty="0" smtClean="0"/>
              <a:t>Lossless compression </a:t>
            </a:r>
            <a:r>
              <a:rPr lang="en-NZ" sz="2400" dirty="0" err="1" smtClean="0"/>
              <a:t>vs</a:t>
            </a:r>
            <a:r>
              <a:rPr lang="en-NZ" sz="2400" dirty="0" smtClean="0"/>
              <a:t> </a:t>
            </a:r>
            <a:r>
              <a:rPr lang="en-NZ" sz="2400" dirty="0" err="1" smtClean="0"/>
              <a:t>lossy</a:t>
            </a:r>
            <a:r>
              <a:rPr lang="en-NZ" sz="2400" dirty="0" smtClean="0"/>
              <a:t> compression</a:t>
            </a:r>
          </a:p>
          <a:p>
            <a:pPr marL="0" indent="0">
              <a:buNone/>
            </a:pPr>
            <a:endParaRPr lang="en-NZ" sz="2400" dirty="0" smtClean="0"/>
          </a:p>
          <a:p>
            <a:r>
              <a:rPr lang="en-NZ" sz="2400" dirty="0" smtClean="0"/>
              <a:t>Lossless compression only possible if there is redundancy in the original</a:t>
            </a:r>
          </a:p>
          <a:p>
            <a:pPr lvl="1"/>
            <a:r>
              <a:rPr lang="en-NZ" sz="2400" dirty="0" err="1" smtClean="0"/>
              <a:t>eg</a:t>
            </a:r>
            <a:r>
              <a:rPr lang="en-NZ" sz="2400" dirty="0" smtClean="0"/>
              <a:t>, repeated patterns</a:t>
            </a:r>
          </a:p>
          <a:p>
            <a:pPr lvl="1"/>
            <a:r>
              <a:rPr lang="en-NZ" sz="2400" dirty="0" smtClean="0"/>
              <a:t>compression identifies and removes some of the redundant elements.</a:t>
            </a:r>
          </a:p>
          <a:p>
            <a:endParaRPr lang="en-NZ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87624" y="1988840"/>
            <a:ext cx="223224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Original text/image/sound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39952" y="2168860"/>
            <a:ext cx="1152128" cy="432048"/>
          </a:xfrm>
          <a:prstGeom prst="roundRect">
            <a:avLst>
              <a:gd name="adj" fmla="val 431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compress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12160" y="2096852"/>
            <a:ext cx="158417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compressed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text/image/sound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 bwMode="auto">
          <a:xfrm>
            <a:off x="3419872" y="2384884"/>
            <a:ext cx="7200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5292080" y="2384884"/>
            <a:ext cx="7200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18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Lempel-Ziv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Lossless compression.</a:t>
            </a:r>
          </a:p>
          <a:p>
            <a:r>
              <a:rPr lang="en-NZ" sz="2000" dirty="0" smtClean="0"/>
              <a:t>LZ77 = simple compression, using repeated patterns </a:t>
            </a:r>
          </a:p>
          <a:p>
            <a:pPr lvl="1"/>
            <a:r>
              <a:rPr lang="en-NZ" sz="2000" dirty="0" smtClean="0"/>
              <a:t>basis for many later, more sophisticated compression schemes.</a:t>
            </a:r>
          </a:p>
          <a:p>
            <a:pPr lvl="1"/>
            <a:endParaRPr lang="en-NZ" sz="2000" dirty="0"/>
          </a:p>
          <a:p>
            <a:r>
              <a:rPr lang="en-NZ" sz="2000" dirty="0" smtClean="0"/>
              <a:t>Key idea:</a:t>
            </a:r>
          </a:p>
          <a:p>
            <a:pPr lvl="1"/>
            <a:r>
              <a:rPr lang="en-NZ" sz="2000" dirty="0" smtClean="0"/>
              <a:t>If you find a repeated pattern, replace the later occurrences by a link to the first:</a:t>
            </a:r>
          </a:p>
          <a:p>
            <a:pPr lvl="1"/>
            <a:endParaRPr lang="en-NZ" sz="2000" dirty="0"/>
          </a:p>
          <a:p>
            <a:pPr marL="446088" lvl="1" indent="0">
              <a:buNone/>
            </a:pPr>
            <a:r>
              <a:rPr lang="en-NZ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contrived text containing riveting contrasting</a:t>
            </a:r>
          </a:p>
          <a:p>
            <a:pPr marL="446088" lvl="1" indent="0">
              <a:buNone/>
            </a:pP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1" indent="0">
              <a:buNone/>
            </a:pP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1" indent="0">
              <a:buNone/>
            </a:pP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contrived text</a:t>
            </a:r>
            <a:r>
              <a:rPr lang="en-NZ" sz="1200" i="1" dirty="0" smtClean="0">
                <a:cs typeface="Courier New" panose="02070309020205020404" pitchFamily="49" charset="0"/>
              </a:rPr>
              <a:t>[15,5]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NZ" sz="1200" i="1" dirty="0" smtClean="0">
                <a:cs typeface="Courier New" panose="02070309020205020404" pitchFamily="49" charset="0"/>
              </a:rPr>
              <a:t>[2,2]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NZ" sz="1200" i="1" dirty="0" smtClean="0">
                <a:cs typeface="Courier New" panose="02070309020205020404" pitchFamily="49" charset="0"/>
              </a:rPr>
              <a:t>[22,4]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NZ" sz="1200" i="1" dirty="0" smtClean="0">
                <a:cs typeface="Courier New" panose="02070309020205020404" pitchFamily="49" charset="0"/>
              </a:rPr>
              <a:t>[9,3][35,5]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NZ" sz="1200" i="1" dirty="0" smtClean="0">
                <a:cs typeface="Courier New" panose="02070309020205020404" pitchFamily="49" charset="0"/>
              </a:rPr>
              <a:t>[12,4]</a:t>
            </a:r>
            <a:endParaRPr lang="en-NZ" sz="1200" i="1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7590108" y="4386808"/>
            <a:ext cx="654300" cy="23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131840" y="4386808"/>
            <a:ext cx="79044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796136" y="4386808"/>
            <a:ext cx="49276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395212" y="4386808"/>
            <a:ext cx="28803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340475" y="4386808"/>
            <a:ext cx="79044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004700" y="4386808"/>
            <a:ext cx="608533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942764" y="5118348"/>
            <a:ext cx="9091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5064" y="5118348"/>
            <a:ext cx="648072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56413" y="5229200"/>
            <a:ext cx="619643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51564" y="4979549"/>
            <a:ext cx="153666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60232" y="5157192"/>
            <a:ext cx="118133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2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Lempel-Ziv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pPr marL="0" lvl="1" indent="0">
              <a:buClr>
                <a:srgbClr val="3333CC"/>
              </a:buClr>
              <a:buNone/>
            </a:pPr>
            <a:r>
              <a:rPr lang="en-NZ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contrived text containing riveting contrasting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        </a:t>
            </a:r>
            <a:endParaRPr lang="en-US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>
              <a:buClr>
                <a:srgbClr val="3333CC"/>
              </a:buClr>
              <a:buNone/>
            </a:pP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a][0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n][0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t][0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r][0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v][0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d][10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t]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[4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x][3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 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][15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a][15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n][2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g][11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r][</a:t>
            </a: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22</a:t>
            </a: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][9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c][35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a][0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s][12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t]</a:t>
            </a:r>
            <a:endParaRPr lang="en-NZ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endParaRPr lang="en-NZ" sz="2000" dirty="0" smtClean="0"/>
          </a:p>
          <a:p>
            <a:pPr lvl="1"/>
            <a:endParaRPr lang="en-NZ" sz="2000" dirty="0"/>
          </a:p>
          <a:p>
            <a:pPr lvl="1"/>
            <a:endParaRPr lang="en-NZ" sz="2000" dirty="0" smtClean="0"/>
          </a:p>
          <a:p>
            <a:pPr lvl="1"/>
            <a:endParaRPr lang="en-NZ" sz="2000" dirty="0"/>
          </a:p>
          <a:p>
            <a:pPr marL="446088" lvl="1" indent="0">
              <a:buNone/>
            </a:pPr>
            <a:r>
              <a:rPr lang="en-NZ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N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contrived text containing riveting contrasting</a:t>
            </a:r>
          </a:p>
          <a:p>
            <a:pPr marL="446088" lvl="1" indent="0">
              <a:buNone/>
            </a:pPr>
            <a:endParaRPr lang="en-NZ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1" indent="0">
              <a:buNone/>
            </a:pPr>
            <a:endParaRPr lang="en-NZ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1" indent="0">
              <a:buNone/>
            </a:pP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contrived text</a:t>
            </a:r>
            <a:r>
              <a:rPr lang="en-NZ" sz="1200" i="1" dirty="0">
                <a:cs typeface="Courier New" panose="02070309020205020404" pitchFamily="49" charset="0"/>
              </a:rPr>
              <a:t>[15,5] 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NZ" sz="1200" i="1" dirty="0">
                <a:cs typeface="Courier New" panose="02070309020205020404" pitchFamily="49" charset="0"/>
              </a:rPr>
              <a:t>[2,2]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NZ" sz="1200" i="1" dirty="0">
                <a:cs typeface="Courier New" panose="02070309020205020404" pitchFamily="49" charset="0"/>
              </a:rPr>
              <a:t>[22,4]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NZ" sz="1200" i="1" dirty="0">
                <a:cs typeface="Courier New" panose="02070309020205020404" pitchFamily="49" charset="0"/>
              </a:rPr>
              <a:t>[9,3][35,5]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NZ" sz="1200" i="1" dirty="0">
                <a:cs typeface="Courier New" panose="02070309020205020404" pitchFamily="49" charset="0"/>
              </a:rPr>
              <a:t>[12,4]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7590108" y="4386808"/>
            <a:ext cx="654300" cy="23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131840" y="4386808"/>
            <a:ext cx="79044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796136" y="4386808"/>
            <a:ext cx="49276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395212" y="4386808"/>
            <a:ext cx="28803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340475" y="4386808"/>
            <a:ext cx="79044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004700" y="4386808"/>
            <a:ext cx="608533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2942764" y="5118348"/>
            <a:ext cx="9091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855064" y="5118348"/>
            <a:ext cx="648072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56413" y="5229200"/>
            <a:ext cx="619643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051564" y="4979549"/>
            <a:ext cx="153666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660232" y="5157192"/>
            <a:ext cx="118133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Lempel-Ziv 77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Outputs a string of tuples</a:t>
            </a:r>
          </a:p>
          <a:p>
            <a:pPr lvl="1"/>
            <a:r>
              <a:rPr lang="en-NZ" sz="2000" dirty="0" smtClean="0"/>
              <a:t>tuple = [offset, length, </a:t>
            </a:r>
            <a:r>
              <a:rPr lang="en-NZ" sz="2000" dirty="0" err="1" smtClean="0"/>
              <a:t>nextCharacter</a:t>
            </a:r>
            <a:r>
              <a:rPr lang="en-NZ" sz="2000" dirty="0" smtClean="0"/>
              <a:t>]   or  [0,0,character]</a:t>
            </a:r>
          </a:p>
          <a:p>
            <a:pPr>
              <a:spcBef>
                <a:spcPts val="1800"/>
              </a:spcBef>
            </a:pPr>
            <a:r>
              <a:rPr lang="en-NZ" sz="2000" dirty="0" smtClean="0"/>
              <a:t>Moves a cursor through the text one character at a time</a:t>
            </a:r>
          </a:p>
          <a:p>
            <a:pPr lvl="1"/>
            <a:r>
              <a:rPr lang="en-NZ" sz="2000" dirty="0" smtClean="0"/>
              <a:t>cursor points at the next character to be encoded.</a:t>
            </a:r>
          </a:p>
          <a:p>
            <a:pPr>
              <a:spcBef>
                <a:spcPts val="1800"/>
              </a:spcBef>
            </a:pPr>
            <a:r>
              <a:rPr lang="en-NZ" sz="2000" dirty="0" smtClean="0"/>
              <a:t>Drags  a "sliding window" behind the cursor.</a:t>
            </a:r>
          </a:p>
          <a:p>
            <a:pPr lvl="1"/>
            <a:r>
              <a:rPr lang="en-NZ" sz="2000" dirty="0" smtClean="0"/>
              <a:t>searches for matches only in this sliding window</a:t>
            </a:r>
          </a:p>
          <a:p>
            <a:pPr>
              <a:spcBef>
                <a:spcPts val="1800"/>
              </a:spcBef>
            </a:pPr>
            <a:r>
              <a:rPr lang="en-AU" sz="2000" dirty="0" smtClean="0"/>
              <a:t>Expands a </a:t>
            </a:r>
            <a:r>
              <a:rPr lang="en-AU" sz="2000" dirty="0" err="1" smtClean="0"/>
              <a:t>lookahead</a:t>
            </a:r>
            <a:r>
              <a:rPr lang="en-AU" sz="2000" dirty="0" smtClean="0"/>
              <a:t> buffer from the cursor</a:t>
            </a:r>
          </a:p>
          <a:p>
            <a:pPr lvl="1"/>
            <a:r>
              <a:rPr lang="en-AU" sz="2000" dirty="0" smtClean="0"/>
              <a:t>this is the string it wants to match in the sliding window.</a:t>
            </a:r>
          </a:p>
          <a:p>
            <a:pPr>
              <a:spcBef>
                <a:spcPts val="1800"/>
              </a:spcBef>
            </a:pPr>
            <a:r>
              <a:rPr lang="en-AU" sz="2000" dirty="0" smtClean="0"/>
              <a:t>Searches for a match for the longest possible </a:t>
            </a:r>
            <a:r>
              <a:rPr lang="en-AU" sz="2000" dirty="0" err="1" smtClean="0"/>
              <a:t>lookahead</a:t>
            </a:r>
            <a:endParaRPr lang="en-AU" sz="2000" dirty="0"/>
          </a:p>
          <a:p>
            <a:pPr lvl="1"/>
            <a:r>
              <a:rPr lang="en-AU" sz="2000" dirty="0" smtClean="0"/>
              <a:t>stops expanding when there isn't a match</a:t>
            </a:r>
          </a:p>
          <a:p>
            <a:pPr>
              <a:spcBef>
                <a:spcPts val="1800"/>
              </a:spcBef>
            </a:pPr>
            <a:r>
              <a:rPr lang="en-AU" sz="2000" dirty="0" smtClean="0"/>
              <a:t>Insert tuple of match point, length, and next character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6189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Lempel-Ziv 77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1"/>
            <a:ext cx="9144000" cy="5949280"/>
          </a:xfrm>
        </p:spPr>
        <p:txBody>
          <a:bodyPr/>
          <a:lstStyle/>
          <a:p>
            <a:endParaRPr lang="en-AU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skljsadf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lkjhwep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oury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dmsmesjkh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fjdhfjdfjdpppdjkhf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sdjkh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fjdhfjds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fjksdh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kjjjfiuiwe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dsd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fdsf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sdsa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Algorithm</a:t>
            </a:r>
          </a:p>
          <a:p>
            <a:pPr marL="446088" lvl="1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cursor </a:t>
            </a:r>
            <a:r>
              <a:rPr lang="en-US" sz="2000" dirty="0">
                <a:cs typeface="Courier New" panose="02070309020205020404" pitchFamily="49" charset="0"/>
                <a:sym typeface="Symbol"/>
              </a:rPr>
              <a:t>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</a:p>
          <a:p>
            <a:pPr marL="446088" lvl="1" indent="0"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windowSize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  <a:sym typeface="Symbol"/>
              </a:rPr>
              <a:t> 100 // some suitable size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446088" lvl="1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while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cursor</a:t>
            </a:r>
            <a:r>
              <a:rPr lang="en-US" sz="2000" dirty="0" smtClean="0">
                <a:cs typeface="Courier New" panose="02070309020205020404" pitchFamily="49" charset="0"/>
              </a:rPr>
              <a:t> &lt; </a:t>
            </a:r>
            <a:r>
              <a:rPr lang="en-US" sz="2000" dirty="0" err="1" smtClean="0">
                <a:cs typeface="Courier New" panose="02070309020205020404" pitchFamily="49" charset="0"/>
              </a:rPr>
              <a:t>text.size</a:t>
            </a:r>
            <a:endParaRPr lang="en-US" sz="2000" dirty="0">
              <a:cs typeface="Courier New" panose="02070309020205020404" pitchFamily="49" charset="0"/>
            </a:endParaRPr>
          </a:p>
          <a:p>
            <a:pPr marL="854075" lvl="2" indent="0">
              <a:spcBef>
                <a:spcPts val="0"/>
              </a:spcBef>
              <a:buNone/>
            </a:pPr>
            <a:r>
              <a:rPr lang="en-US" sz="1800" dirty="0" err="1" smtClean="0">
                <a:cs typeface="Courier New" panose="02070309020205020404" pitchFamily="49" charset="0"/>
              </a:rPr>
              <a:t>lookahead</a:t>
            </a:r>
            <a:r>
              <a:rPr lang="en-US" sz="1800" dirty="0" smtClean="0"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 0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sz="1800" dirty="0" err="1" smtClean="0">
                <a:cs typeface="Courier New" panose="02070309020205020404" pitchFamily="49" charset="0"/>
              </a:rPr>
              <a:t>prevMatch</a:t>
            </a:r>
            <a:r>
              <a:rPr lang="en-US" sz="1800" dirty="0" smtClean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  <a:sym typeface="Symbol"/>
              </a:rPr>
              <a:t></a:t>
            </a:r>
            <a:r>
              <a:rPr lang="en-US" sz="1800" dirty="0">
                <a:cs typeface="Courier New" panose="02070309020205020404" pitchFamily="49" charset="0"/>
              </a:rPr>
              <a:t> 0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loop </a:t>
            </a:r>
          </a:p>
          <a:p>
            <a:pPr marL="1262063" lvl="3" indent="0">
              <a:spcBef>
                <a:spcPts val="0"/>
              </a:spcBef>
              <a:buNone/>
              <a:tabLst>
                <a:tab pos="3771900" algn="l"/>
              </a:tabLst>
            </a:pP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match </a:t>
            </a: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 </a:t>
            </a:r>
            <a:r>
              <a:rPr lang="en-US" sz="1800" dirty="0" err="1" smtClean="0">
                <a:cs typeface="Courier New" panose="02070309020205020404" pitchFamily="49" charset="0"/>
                <a:sym typeface="Symbol"/>
              </a:rPr>
              <a:t>stringMatch</a:t>
            </a: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(	</a:t>
            </a:r>
            <a:r>
              <a:rPr lang="en-US" sz="1800" dirty="0" smtClean="0">
                <a:solidFill>
                  <a:srgbClr val="006600"/>
                </a:solidFill>
                <a:cs typeface="Courier New" panose="02070309020205020404" pitchFamily="49" charset="0"/>
                <a:sym typeface="Symbol"/>
              </a:rPr>
              <a:t>text[cursor.. </a:t>
            </a:r>
            <a:r>
              <a:rPr lang="en-US" sz="1800" dirty="0" err="1" smtClean="0">
                <a:solidFill>
                  <a:srgbClr val="006600"/>
                </a:solidFill>
                <a:cs typeface="Courier New" panose="02070309020205020404" pitchFamily="49" charset="0"/>
                <a:sym typeface="Symbol"/>
              </a:rPr>
              <a:t>cursor+lookahead</a:t>
            </a:r>
            <a:r>
              <a:rPr lang="en-US" sz="1800" dirty="0" smtClean="0">
                <a:solidFill>
                  <a:srgbClr val="006600"/>
                </a:solidFill>
                <a:cs typeface="Courier New" panose="02070309020205020404" pitchFamily="49" charset="0"/>
                <a:sym typeface="Symbol"/>
              </a:rPr>
              <a:t>]</a:t>
            </a: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,</a:t>
            </a:r>
            <a:br>
              <a:rPr lang="en-US" sz="1800" dirty="0" smtClean="0">
                <a:cs typeface="Courier New" panose="02070309020205020404" pitchFamily="49" charset="0"/>
                <a:sym typeface="Symbol"/>
              </a:rPr>
            </a:b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18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            </a:t>
            </a:r>
            <a:r>
              <a:rPr lang="en-US" sz="1800" dirty="0" smtClean="0">
                <a:solidFill>
                  <a:srgbClr val="3333CC"/>
                </a:solidFill>
                <a:cs typeface="Courier New" panose="02070309020205020404" pitchFamily="49" charset="0"/>
                <a:sym typeface="Symbol"/>
              </a:rPr>
              <a:t>text[(cursor&lt;</a:t>
            </a:r>
            <a:r>
              <a:rPr lang="en-US" sz="1800" dirty="0" err="1" smtClean="0">
                <a:solidFill>
                  <a:srgbClr val="3333CC"/>
                </a:solidFill>
                <a:cs typeface="Courier New" panose="02070309020205020404" pitchFamily="49" charset="0"/>
                <a:sym typeface="Symbol"/>
              </a:rPr>
              <a:t>windowSize</a:t>
            </a:r>
            <a:r>
              <a:rPr lang="en-US" sz="1800" dirty="0" smtClean="0">
                <a:solidFill>
                  <a:srgbClr val="3333CC"/>
                </a:solidFill>
                <a:cs typeface="Courier New" panose="02070309020205020404" pitchFamily="49" charset="0"/>
                <a:sym typeface="Symbol"/>
              </a:rPr>
              <a:t>)?0:cursor-windowSize </a:t>
            </a:r>
            <a:r>
              <a:rPr lang="en-US" sz="1800" dirty="0" smtClean="0">
                <a:solidFill>
                  <a:srgbClr val="3333CC"/>
                </a:solidFill>
                <a:cs typeface="Courier New" panose="02070309020205020404" pitchFamily="49" charset="0"/>
                <a:sym typeface="Symbol"/>
              </a:rPr>
              <a:t>.. cursor-1]</a:t>
            </a: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 )</a:t>
            </a:r>
          </a:p>
          <a:p>
            <a:pPr marL="1262063" lvl="3" indent="0">
              <a:spcBef>
                <a:spcPts val="0"/>
              </a:spcBef>
              <a:buNone/>
              <a:tabLst>
                <a:tab pos="3409950" algn="l"/>
              </a:tabLst>
            </a:pP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if match succeeded </a:t>
            </a: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then</a:t>
            </a:r>
          </a:p>
          <a:p>
            <a:pPr marL="1262063" lvl="3" indent="0">
              <a:spcBef>
                <a:spcPts val="0"/>
              </a:spcBef>
              <a:buNone/>
              <a:tabLst>
                <a:tab pos="3409950" algn="l"/>
              </a:tabLst>
            </a:pPr>
            <a:r>
              <a:rPr lang="en-US" sz="1800" dirty="0" smtClean="0">
                <a:cs typeface="Courier New" panose="02070309020205020404" pitchFamily="49" charset="0"/>
                <a:sym typeface="Symbol"/>
              </a:rPr>
              <a:t>      </a:t>
            </a:r>
            <a:r>
              <a:rPr lang="en-US" sz="1600" dirty="0" err="1" smtClean="0">
                <a:cs typeface="Courier New" panose="02070309020205020404" pitchFamily="49" charset="0"/>
                <a:sym typeface="Symbol"/>
              </a:rPr>
              <a:t>prevMatch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= 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match</a:t>
            </a:r>
          </a:p>
          <a:p>
            <a:pPr marL="1670050" lvl="4" indent="0">
              <a:spcBef>
                <a:spcPts val="0"/>
              </a:spcBef>
              <a:buNone/>
              <a:tabLst>
                <a:tab pos="3409950" algn="l"/>
              </a:tabLst>
            </a:pPr>
            <a:r>
              <a:rPr lang="en-US" sz="1600" dirty="0" err="1" smtClean="0">
                <a:cs typeface="Courier New" panose="02070309020205020404" pitchFamily="49" charset="0"/>
                <a:sym typeface="Symbol"/>
              </a:rPr>
              <a:t>lookahead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++</a:t>
            </a:r>
            <a:endParaRPr lang="en-US" sz="1600" dirty="0">
              <a:cs typeface="Courier New" panose="02070309020205020404" pitchFamily="49" charset="0"/>
            </a:endParaRPr>
          </a:p>
          <a:p>
            <a:pPr marL="1262063" lvl="3" indent="0">
              <a:spcBef>
                <a:spcPts val="0"/>
              </a:spcBef>
              <a:buNone/>
              <a:tabLst>
                <a:tab pos="3409950" algn="l"/>
              </a:tabLst>
            </a:pPr>
            <a:r>
              <a:rPr lang="en-US" sz="1800" dirty="0">
                <a:cs typeface="Courier New" panose="02070309020205020404" pitchFamily="49" charset="0"/>
                <a:sym typeface="Symbol"/>
              </a:rPr>
              <a:t>else</a:t>
            </a:r>
          </a:p>
          <a:p>
            <a:pPr marL="1670050" lvl="4" indent="0">
              <a:spcBef>
                <a:spcPts val="0"/>
              </a:spcBef>
              <a:buNone/>
              <a:tabLst>
                <a:tab pos="3409950" algn="l"/>
              </a:tabLst>
            </a:pP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output( 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[suitable value for </a:t>
            </a:r>
            <a:r>
              <a:rPr lang="en-US" sz="1600" dirty="0" err="1" smtClean="0">
                <a:cs typeface="Courier New" panose="02070309020205020404" pitchFamily="49" charset="0"/>
                <a:sym typeface="Symbol"/>
              </a:rPr>
              <a:t>prevMatch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sz="1600" dirty="0" err="1" smtClean="0">
                <a:cs typeface="Courier New" panose="02070309020205020404" pitchFamily="49" charset="0"/>
                <a:sym typeface="Symbol"/>
              </a:rPr>
              <a:t>lookahead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 - 1, text[</a:t>
            </a:r>
            <a:r>
              <a:rPr lang="en-US" sz="1600" dirty="0" err="1" smtClean="0">
                <a:solidFill>
                  <a:srgbClr val="FF0000"/>
                </a:solidFill>
                <a:cs typeface="Courier New" panose="02070309020205020404" pitchFamily="49" charset="0"/>
                <a:sym typeface="Symbol"/>
              </a:rPr>
              <a:t>cursor</a:t>
            </a:r>
            <a:r>
              <a:rPr lang="en-US" sz="1600" dirty="0" err="1" smtClean="0">
                <a:cs typeface="Courier New" panose="02070309020205020404" pitchFamily="49" charset="0"/>
                <a:sym typeface="Symbol"/>
              </a:rPr>
              <a:t>+lookahead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 - </a:t>
            </a:r>
            <a:r>
              <a:rPr lang="en-US" sz="1600" smtClean="0">
                <a:cs typeface="Courier New" panose="02070309020205020404" pitchFamily="49" charset="0"/>
                <a:sym typeface="Symbol"/>
              </a:rPr>
              <a:t>1]])</a:t>
            </a:r>
            <a:endParaRPr lang="en-US" sz="1600" dirty="0" smtClean="0">
              <a:cs typeface="Courier New" panose="02070309020205020404" pitchFamily="49" charset="0"/>
              <a:sym typeface="Symbol"/>
            </a:endParaRPr>
          </a:p>
          <a:p>
            <a:pPr marL="1670050" lvl="4" indent="0">
              <a:spcBef>
                <a:spcPts val="0"/>
              </a:spcBef>
              <a:buNone/>
              <a:tabLst>
                <a:tab pos="3409950" algn="l"/>
              </a:tabLst>
            </a:pPr>
            <a:r>
              <a:rPr lang="en-US" sz="1600" dirty="0" smtClean="0">
                <a:solidFill>
                  <a:srgbClr val="FF0000"/>
                </a:solidFill>
                <a:cs typeface="Courier New" panose="02070309020205020404" pitchFamily="49" charset="0"/>
                <a:sym typeface="Symbol"/>
              </a:rPr>
              <a:t>cursor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 </a:t>
            </a:r>
            <a:r>
              <a:rPr lang="en-US" sz="1600" dirty="0">
                <a:solidFill>
                  <a:srgbClr val="FF0000"/>
                </a:solidFill>
                <a:cs typeface="Courier New" panose="02070309020205020404" pitchFamily="49" charset="0"/>
                <a:sym typeface="Symbol"/>
              </a:rPr>
              <a:t>cursor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 + </a:t>
            </a:r>
            <a:r>
              <a:rPr lang="en-US" sz="1600" dirty="0" err="1" smtClean="0">
                <a:cs typeface="Courier New" panose="02070309020205020404" pitchFamily="49" charset="0"/>
                <a:sym typeface="Symbol"/>
              </a:rPr>
              <a:t>lookahead</a:t>
            </a: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   </a:t>
            </a:r>
            <a:endParaRPr lang="en-US" sz="1600" dirty="0" smtClean="0">
              <a:cs typeface="Courier New" panose="02070309020205020404" pitchFamily="49" charset="0"/>
              <a:sym typeface="Symbol"/>
            </a:endParaRPr>
          </a:p>
          <a:p>
            <a:pPr marL="1670050" lvl="4" indent="0">
              <a:spcBef>
                <a:spcPts val="0"/>
              </a:spcBef>
              <a:buNone/>
              <a:tabLst>
                <a:tab pos="3409950" algn="l"/>
              </a:tabLst>
            </a:pPr>
            <a:r>
              <a:rPr lang="en-US" sz="1600" dirty="0" smtClean="0">
                <a:cs typeface="Courier New" panose="02070309020205020404" pitchFamily="49" charset="0"/>
                <a:sym typeface="Symbol"/>
              </a:rPr>
              <a:t>break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5073" y="1412776"/>
            <a:ext cx="3528392" cy="7200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Down Arrow 4"/>
          <p:cNvSpPr/>
          <p:nvPr/>
        </p:nvSpPr>
        <p:spPr bwMode="auto">
          <a:xfrm flipV="1">
            <a:off x="4888607" y="1556792"/>
            <a:ext cx="144016" cy="432048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17751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97337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78292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59247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40202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21157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2112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83067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64022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44977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25932" y="1412776"/>
            <a:ext cx="64430" cy="720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156176" y="1772816"/>
            <a:ext cx="2880320" cy="1224136"/>
          </a:xfrm>
          <a:prstGeom prst="wedgeRoundRectCallout">
            <a:avLst>
              <a:gd name="adj1" fmla="val -41241"/>
              <a:gd name="adj2" fmla="val 10296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Cursor – </a:t>
            </a:r>
            <a:r>
              <a:rPr lang="en-US" sz="1600" dirty="0" err="1" smtClean="0"/>
              <a:t>WindowSize</a:t>
            </a:r>
            <a:endParaRPr lang="en-US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should never point before 0,</a:t>
            </a:r>
            <a:endParaRPr lang="en-US" sz="16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cursor+lookahead</a:t>
            </a:r>
            <a:r>
              <a:rPr lang="en-US" sz="1600" dirty="0" smtClean="0"/>
              <a:t> mustn't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go past end of 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4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Decompression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81075"/>
            <a:ext cx="9108504" cy="5876925"/>
          </a:xfrm>
        </p:spPr>
        <p:txBody>
          <a:bodyPr/>
          <a:lstStyle/>
          <a:p>
            <a:pPr marL="0" lvl="1" indent="0">
              <a:buNone/>
            </a:pPr>
            <a:r>
              <a:rPr lang="en-N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contrived text containing riveting </a:t>
            </a:r>
            <a:r>
              <a:rPr lang="en-N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contrasting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        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[0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a][0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  ][0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c][0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o</a:t>
            </a:r>
            <a:r>
              <a:rPr lang="en-US" sz="2000" dirty="0">
                <a:cs typeface="Courier New" panose="02070309020205020404" pitchFamily="49" charset="0"/>
              </a:rPr>
              <a:t>][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n</a:t>
            </a:r>
            <a:r>
              <a:rPr lang="en-US" sz="2000" dirty="0">
                <a:cs typeface="Courier New" panose="02070309020205020404" pitchFamily="49" charset="0"/>
              </a:rPr>
              <a:t>][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t</a:t>
            </a:r>
            <a:r>
              <a:rPr lang="en-US" sz="2000" dirty="0">
                <a:cs typeface="Courier New" panose="02070309020205020404" pitchFamily="49" charset="0"/>
              </a:rPr>
              <a:t>][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r</a:t>
            </a:r>
            <a:r>
              <a:rPr lang="en-US" sz="2000" dirty="0">
                <a:cs typeface="Courier New" panose="02070309020205020404" pitchFamily="49" charset="0"/>
              </a:rPr>
              <a:t>][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][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v</a:t>
            </a:r>
            <a:r>
              <a:rPr lang="en-US" sz="2000" dirty="0">
                <a:cs typeface="Courier New" panose="02070309020205020404" pitchFamily="49" charset="0"/>
              </a:rPr>
              <a:t>][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e</a:t>
            </a:r>
            <a:r>
              <a:rPr lang="en-US" sz="2000" dirty="0">
                <a:cs typeface="Courier New" panose="02070309020205020404" pitchFamily="49" charset="0"/>
              </a:rPr>
              <a:t>][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d][10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t]</a:t>
            </a: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[4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x][3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cs typeface="Courier New" panose="02070309020205020404" pitchFamily="49" charset="0"/>
              </a:rPr>
              <a:t>,  </a:t>
            </a:r>
            <a:r>
              <a:rPr lang="en-US" sz="2000" dirty="0" smtClean="0">
                <a:cs typeface="Courier New" panose="02070309020205020404" pitchFamily="49" charset="0"/>
              </a:rPr>
              <a:t>][15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a][15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n][2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2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g][11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r][</a:t>
            </a:r>
            <a:r>
              <a:rPr lang="en-US" sz="2000" dirty="0" smtClean="0">
                <a:cs typeface="Courier New" panose="02070309020205020404" pitchFamily="49" charset="0"/>
              </a:rPr>
              <a:t>22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3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cs typeface="Courier New" panose="02070309020205020404" pitchFamily="49" charset="0"/>
              </a:rPr>
              <a:t>][9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c][35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a][0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s][12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cs typeface="Courier New" panose="02070309020205020404" pitchFamily="49" charset="0"/>
              </a:rPr>
              <a:t>,</a:t>
            </a:r>
            <a:r>
              <a:rPr lang="en-US" sz="2000" dirty="0"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cs typeface="Courier New" panose="02070309020205020404" pitchFamily="49" charset="0"/>
              </a:rPr>
              <a:t>]</a:t>
            </a:r>
            <a:endParaRPr lang="en-NZ" sz="2000" dirty="0" smtClean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Decompression:  Decode each tuple in turn:</a:t>
            </a:r>
          </a:p>
          <a:p>
            <a:pPr marL="446088" lvl="1" indent="0">
              <a:buNone/>
            </a:pPr>
            <a:r>
              <a:rPr lang="en-US" dirty="0" smtClean="0"/>
              <a:t>cursor </a:t>
            </a:r>
            <a:r>
              <a:rPr lang="en-US" dirty="0" smtClean="0">
                <a:sym typeface="Symbol"/>
              </a:rPr>
              <a:t> 0 </a:t>
            </a:r>
          </a:p>
          <a:p>
            <a:pPr marL="446088" lvl="1" indent="0">
              <a:buNone/>
            </a:pPr>
            <a:r>
              <a:rPr lang="en-US" dirty="0" smtClean="0"/>
              <a:t>for each tuple </a:t>
            </a:r>
          </a:p>
          <a:p>
            <a:pPr marL="819150" lvl="2" indent="0">
              <a:buNone/>
            </a:pPr>
            <a:r>
              <a:rPr lang="en-US" dirty="0" smtClean="0"/>
              <a:t>[0, 0, </a:t>
            </a:r>
            <a:r>
              <a:rPr lang="en-US" i="1" dirty="0" err="1" smtClean="0"/>
              <a:t>ch</a:t>
            </a:r>
            <a:r>
              <a:rPr lang="en-US" dirty="0" smtClean="0"/>
              <a:t> ]  </a:t>
            </a:r>
            <a:r>
              <a:rPr lang="en-US" dirty="0" smtClean="0">
                <a:sym typeface="Symbol"/>
              </a:rPr>
              <a:t>   output[cursor++] </a:t>
            </a:r>
            <a:r>
              <a:rPr lang="en-US" dirty="0" smtClean="0"/>
              <a:t> </a:t>
            </a:r>
            <a:r>
              <a:rPr lang="en-US" i="1" dirty="0" err="1" smtClean="0"/>
              <a:t>ch</a:t>
            </a:r>
            <a:r>
              <a:rPr lang="en-US" i="1" dirty="0" smtClean="0"/>
              <a:t> </a:t>
            </a:r>
            <a:endParaRPr lang="en-US" dirty="0" smtClean="0"/>
          </a:p>
          <a:p>
            <a:pPr marL="819150" lvl="2" indent="0">
              <a:buNone/>
            </a:pPr>
            <a:r>
              <a:rPr lang="en-US" dirty="0" smtClean="0"/>
              <a:t>[</a:t>
            </a:r>
            <a:r>
              <a:rPr lang="en-US" i="1" dirty="0" smtClean="0"/>
              <a:t>offset</a:t>
            </a:r>
            <a:r>
              <a:rPr lang="en-US" dirty="0" smtClean="0"/>
              <a:t>, </a:t>
            </a:r>
            <a:r>
              <a:rPr lang="en-US" i="1" dirty="0" err="1" smtClean="0"/>
              <a:t>length,ch</a:t>
            </a:r>
            <a:r>
              <a:rPr lang="en-US" dirty="0" smtClean="0"/>
              <a:t> </a:t>
            </a:r>
            <a:r>
              <a:rPr lang="en-US" dirty="0"/>
              <a:t>] 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endParaRPr lang="en-US" dirty="0" smtClean="0"/>
          </a:p>
          <a:p>
            <a:pPr marL="1227138" lvl="3" indent="0">
              <a:buNone/>
            </a:pPr>
            <a:r>
              <a:rPr lang="en-US" dirty="0" smtClean="0"/>
              <a:t>for j = 0 to length-1 </a:t>
            </a:r>
          </a:p>
          <a:p>
            <a:pPr marL="1635125" lvl="4" indent="0">
              <a:buNone/>
            </a:pPr>
            <a:r>
              <a:rPr lang="en-US" dirty="0" smtClean="0"/>
              <a:t>output [cursor++]  </a:t>
            </a:r>
            <a:r>
              <a:rPr lang="en-US" dirty="0" smtClean="0">
                <a:sym typeface="Symbol"/>
              </a:rPr>
              <a:t>  output[cursor-</a:t>
            </a:r>
            <a:r>
              <a:rPr lang="en-US" i="1" dirty="0" smtClean="0">
                <a:sym typeface="Symbol"/>
              </a:rPr>
              <a:t>offset</a:t>
            </a:r>
            <a:r>
              <a:rPr lang="en-US" dirty="0" smtClean="0">
                <a:sym typeface="Symbol"/>
              </a:rPr>
              <a:t> ]</a:t>
            </a:r>
          </a:p>
          <a:p>
            <a:pPr marL="1227138" lvl="3" indent="0">
              <a:buNone/>
            </a:pPr>
            <a:r>
              <a:rPr lang="en-US" dirty="0" smtClean="0">
                <a:sym typeface="Symbol"/>
              </a:rPr>
              <a:t>output[cursor++]    </a:t>
            </a:r>
            <a:r>
              <a:rPr lang="en-US" i="1" dirty="0" err="1" smtClean="0">
                <a:sym typeface="Symbol"/>
              </a:rPr>
              <a:t>ch</a:t>
            </a:r>
            <a:endParaRPr lang="en-US" i="1" dirty="0" smtClean="0"/>
          </a:p>
          <a:p>
            <a:pPr marL="1227138" lvl="3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35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Huffman Encoding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Problem: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Given a set of symbols/messages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encode them as bit strings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minimising the total number of bits.</a:t>
            </a:r>
            <a:endParaRPr lang="en-NZ" dirty="0"/>
          </a:p>
          <a:p>
            <a:r>
              <a:rPr lang="en-NZ" dirty="0" smtClean="0"/>
              <a:t>Messages: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characters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numbers</a:t>
            </a:r>
            <a:r>
              <a:rPr lang="en-NZ" dirty="0" smtClean="0">
                <a:sym typeface="Wingdings" panose="05000000000000000000" pitchFamily="2" charset="2"/>
              </a:rPr>
              <a:t>.</a:t>
            </a:r>
            <a:endParaRPr lang="en-N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4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Equal Length Codes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62050"/>
            <a:ext cx="8959850" cy="5876925"/>
          </a:xfrm>
        </p:spPr>
        <p:txBody>
          <a:bodyPr/>
          <a:lstStyle/>
          <a:p>
            <a:pPr marL="0" indent="0">
              <a:buNone/>
              <a:tabLst>
                <a:tab pos="895350" algn="l"/>
                <a:tab pos="1619250" algn="l"/>
                <a:tab pos="2333625" algn="l"/>
                <a:tab pos="3048000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2400" dirty="0" smtClean="0"/>
              <a:t>Equal length codes:</a:t>
            </a:r>
            <a:endParaRPr lang="en-NZ" sz="2400" dirty="0" smtClean="0"/>
          </a:p>
          <a:p>
            <a:pPr marL="0" indent="0">
              <a:buNone/>
              <a:tabLst>
                <a:tab pos="895350" algn="l"/>
                <a:tab pos="1619250" algn="l"/>
                <a:tab pos="2333625" algn="l"/>
                <a:tab pos="3048000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NZ" sz="2400" dirty="0" err="1" smtClean="0"/>
              <a:t>msg</a:t>
            </a:r>
            <a:r>
              <a:rPr lang="en-NZ" sz="2400" dirty="0" smtClean="0"/>
              <a:t>:	0	1	2	3	4	5	6	7	8	9	10</a:t>
            </a:r>
          </a:p>
          <a:p>
            <a:pPr marL="0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1800" dirty="0" smtClean="0"/>
              <a:t>code:</a:t>
            </a:r>
            <a:r>
              <a:rPr lang="en-AU" sz="2400" dirty="0" smtClean="0"/>
              <a:t>   	</a:t>
            </a:r>
            <a:r>
              <a:rPr lang="en-AU" sz="1600" dirty="0" smtClean="0"/>
              <a:t>0000	0001	0010	0011	0100	0101	0110	0111	1000	1001	1010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endParaRPr lang="en-AU" sz="2400" dirty="0" smtClean="0"/>
          </a:p>
          <a:p>
            <a:pPr marL="0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2400" dirty="0" err="1" smtClean="0"/>
              <a:t>msg</a:t>
            </a:r>
            <a:r>
              <a:rPr lang="en-AU" sz="2400" dirty="0" smtClean="0"/>
              <a:t>:	a	b	c	d	e	f	g	…	z	_</a:t>
            </a:r>
            <a:endParaRPr lang="en-AU" sz="2400" dirty="0"/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AU" sz="2400" dirty="0" smtClean="0"/>
              <a:t>	</a:t>
            </a:r>
            <a:r>
              <a:rPr lang="en-AU" sz="1400" dirty="0" smtClean="0"/>
              <a:t>00001	00010	00011	00100	00101	00110	00111	…	11010	11011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endParaRPr lang="en-US" sz="1400" dirty="0" smtClean="0"/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endParaRPr lang="en-US" sz="2400" dirty="0" smtClean="0"/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US" sz="2400" dirty="0" smtClean="0"/>
              <a:t>N </a:t>
            </a:r>
            <a:r>
              <a:rPr lang="en-US" sz="2400" dirty="0"/>
              <a:t>different messages, log</a:t>
            </a:r>
            <a:r>
              <a:rPr lang="en-US" sz="800" dirty="0"/>
              <a:t>2</a:t>
            </a:r>
            <a:r>
              <a:rPr lang="en-US" sz="2400" dirty="0"/>
              <a:t>N bits per </a:t>
            </a:r>
            <a:r>
              <a:rPr lang="en-US" sz="2400" dirty="0" smtClean="0"/>
              <a:t>message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10 numbers, message length = 4</a:t>
            </a:r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    26 letters, message length = 5 </a:t>
            </a:r>
            <a:endParaRPr lang="en-US" sz="2400" dirty="0"/>
          </a:p>
          <a:p>
            <a:pPr marL="373063" lvl="1" indent="0">
              <a:buNone/>
              <a:tabLst>
                <a:tab pos="895350" algn="l"/>
                <a:tab pos="1619250" algn="l"/>
                <a:tab pos="2238375" algn="l"/>
                <a:tab pos="2962275" algn="l"/>
                <a:tab pos="3771900" algn="l"/>
                <a:tab pos="4486275" algn="l"/>
                <a:tab pos="5200650" algn="l"/>
                <a:tab pos="5924550" algn="l"/>
                <a:tab pos="6638925" algn="l"/>
                <a:tab pos="7353300" algn="l"/>
                <a:tab pos="8077200" algn="l"/>
              </a:tabLst>
            </a:pPr>
            <a:r>
              <a:rPr lang="en-US" sz="2400" dirty="0" smtClean="0"/>
              <a:t>If there are many repeated messages, can we do better?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0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7303</TotalTime>
  <Words>1110</Words>
  <Application>Microsoft Office PowerPoint</Application>
  <PresentationFormat>On-screen Show (4:3)</PresentationFormat>
  <Paragraphs>278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ＭＳ Ｐゴシック</vt:lpstr>
      <vt:lpstr>Arial</vt:lpstr>
      <vt:lpstr>Courier New</vt:lpstr>
      <vt:lpstr>Symbol</vt:lpstr>
      <vt:lpstr>Times New Roman</vt:lpstr>
      <vt:lpstr>Wingdings</vt:lpstr>
      <vt:lpstr>Alex's Lectures</vt:lpstr>
      <vt:lpstr>Compression and Huffman Coding</vt:lpstr>
      <vt:lpstr>Compression</vt:lpstr>
      <vt:lpstr>Lempel-Ziv</vt:lpstr>
      <vt:lpstr>Lempel-Ziv</vt:lpstr>
      <vt:lpstr>Lempel-Ziv 77</vt:lpstr>
      <vt:lpstr>Lempel-Ziv 77 </vt:lpstr>
      <vt:lpstr>Decompression</vt:lpstr>
      <vt:lpstr>Huffman Encoding</vt:lpstr>
      <vt:lpstr>Equal Length Codes</vt:lpstr>
      <vt:lpstr>Frequency based encoding</vt:lpstr>
      <vt:lpstr>Variable length encoding</vt:lpstr>
      <vt:lpstr>Example: Building the tree</vt:lpstr>
      <vt:lpstr>Example:  Assigning the codes</vt:lpstr>
      <vt:lpstr>Huffman Coding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COMP 261  # 1</dc:title>
  <dc:creator>pondy</dc:creator>
  <cp:lastModifiedBy>Alex Potanin</cp:lastModifiedBy>
  <cp:revision>171</cp:revision>
  <cp:lastPrinted>2016-05-16T01:33:28Z</cp:lastPrinted>
  <dcterms:created xsi:type="dcterms:W3CDTF">2010-07-11T23:26:10Z</dcterms:created>
  <dcterms:modified xsi:type="dcterms:W3CDTF">2016-05-16T01:34:05Z</dcterms:modified>
</cp:coreProperties>
</file>