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18" r:id="rId14"/>
    <p:sldId id="320" r:id="rId15"/>
    <p:sldId id="322" r:id="rId16"/>
    <p:sldId id="321" r:id="rId17"/>
  </p:sldIdLst>
  <p:sldSz cx="9144000" cy="6858000" type="screen4x3"/>
  <p:notesSz cx="7099300" cy="10234613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00"/>
    <a:srgbClr val="3333CC"/>
    <a:srgbClr val="008000"/>
    <a:srgbClr val="339933"/>
    <a:srgbClr val="FFFF99"/>
    <a:srgbClr val="FF0000"/>
    <a:srgbClr val="993300"/>
    <a:srgbClr val="9900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708" autoAdjust="0"/>
  </p:normalViewPr>
  <p:slideViewPr>
    <p:cSldViewPr>
      <p:cViewPr varScale="1">
        <p:scale>
          <a:sx n="100" d="100"/>
          <a:sy n="100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0531" y="1"/>
            <a:ext cx="3047772" cy="4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 defTabSz="952902">
              <a:defRPr sz="1000" i="1" baseline="30000"/>
            </a:lvl1pPr>
          </a:lstStyle>
          <a:p>
            <a:endParaRPr lang="en-N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0997" y="1"/>
            <a:ext cx="3047772" cy="4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 algn="r" defTabSz="952902">
              <a:defRPr sz="1000" i="1" baseline="30000"/>
            </a:lvl1pPr>
          </a:lstStyle>
          <a:p>
            <a:endParaRPr lang="en-NZ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531" y="9683594"/>
            <a:ext cx="3047772" cy="5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 defTabSz="952902">
              <a:defRPr sz="1000" i="1" baseline="30000"/>
            </a:lvl1pPr>
          </a:lstStyle>
          <a:p>
            <a:endParaRPr lang="en-NZ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0997" y="9683594"/>
            <a:ext cx="3047772" cy="5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 algn="r" defTabSz="952902">
              <a:defRPr sz="1000" i="1" baseline="30000"/>
            </a:lvl1pPr>
          </a:lstStyle>
          <a:p>
            <a:fld id="{4E15C23F-C1C7-4EA4-8CB7-7B377D69E45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7898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147" cy="5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>
              <a:defRPr sz="1000" i="1" baseline="30000"/>
            </a:lvl1pPr>
          </a:lstStyle>
          <a:p>
            <a:endParaRPr lang="en-NZ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154" y="0"/>
            <a:ext cx="3075147" cy="5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baseline="30000"/>
            </a:lvl1pPr>
          </a:lstStyle>
          <a:p>
            <a:endParaRPr lang="en-NZ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782638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444" y="4865754"/>
            <a:ext cx="5210412" cy="459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49" tIns="47977" rIns="95949" bIns="479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4322"/>
            <a:ext cx="3075147" cy="51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>
              <a:defRPr sz="1000" i="1" baseline="30000"/>
            </a:lvl1pPr>
          </a:lstStyle>
          <a:p>
            <a:endParaRPr lang="en-NZ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154" y="9724322"/>
            <a:ext cx="3075147" cy="51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baseline="30000"/>
            </a:lvl1pPr>
          </a:lstStyle>
          <a:p>
            <a:fld id="{523DD735-E035-47E5-BAC5-6A6B641C0E1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2955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to have</a:t>
            </a:r>
            <a:r>
              <a:rPr lang="en-US" baseline="0" dirty="0" smtClean="0"/>
              <a:t> </a:t>
            </a:r>
            <a:r>
              <a:rPr lang="en-US" baseline="0" dirty="0" smtClean="0"/>
              <a:t>a long digression at the end of the "longest path" segment (prompted by a question) on NP, tractability, and computability, including a brief overview of the halting problem and a sketch of its proof, and the implication for compilers, and a mention of </a:t>
            </a:r>
            <a:r>
              <a:rPr lang="en-US" baseline="0" dirty="0" err="1" smtClean="0"/>
              <a:t>parameterised</a:t>
            </a:r>
            <a:r>
              <a:rPr lang="en-US" baseline="0" dirty="0" smtClean="0"/>
              <a:t> complexity, so that NP or intractable problems may be perfectly tractable for certain subclasses,  ending with the general importance of knowing whether problems are </a:t>
            </a:r>
            <a:r>
              <a:rPr lang="en-US" baseline="0" dirty="0" err="1" smtClean="0"/>
              <a:t>uncomputable</a:t>
            </a:r>
            <a:r>
              <a:rPr lang="en-US" baseline="0" dirty="0" smtClean="0"/>
              <a:t> or </a:t>
            </a:r>
            <a:r>
              <a:rPr lang="en-US" baseline="0" dirty="0" smtClean="0"/>
              <a:t>intractable….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036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NZ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NZ" noProof="0" dirty="0" smtClean="0"/>
          </a:p>
        </p:txBody>
      </p:sp>
    </p:spTree>
    <p:extLst>
      <p:ext uri="{BB962C8B-B14F-4D97-AF65-F5344CB8AC3E}">
        <p14:creationId xmlns:p14="http://schemas.microsoft.com/office/powerpoint/2010/main" val="4811646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54CBA-0F57-4FA8-ACC3-90EF93878DA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76564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7879DA-54F3-4DEB-B146-FD60182700D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5954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860D2-6B3F-43F0-A397-EA641B00492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26622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4CFF15-E849-41E9-A5D1-F84CD176B9A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86383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79388" y="1268413"/>
            <a:ext cx="8785225" cy="1944687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9FB8E440-684F-4734-9BA2-1C80544FECE6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268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3600" dirty="0"/>
              <a:t>Network </a:t>
            </a:r>
            <a:r>
              <a:rPr lang="en-NZ" sz="3600" dirty="0" smtClean="0"/>
              <a:t>Flow</a:t>
            </a:r>
            <a:br>
              <a:rPr lang="en-NZ" sz="3600" dirty="0" smtClean="0"/>
            </a:br>
            <a:r>
              <a:rPr lang="en-NZ" sz="3600" dirty="0" smtClean="0"/>
              <a:t>Longest Paths</a:t>
            </a:r>
            <a:br>
              <a:rPr lang="en-NZ" sz="3600" dirty="0" smtClean="0"/>
            </a:br>
            <a:r>
              <a:rPr lang="en-NZ" sz="3600" dirty="0" smtClean="0"/>
              <a:t>Backtracking </a:t>
            </a:r>
            <a:r>
              <a:rPr lang="en-NZ" sz="3600" dirty="0" smtClean="0"/>
              <a:t>DFS</a:t>
            </a:r>
            <a:endParaRPr lang="en-NZ" sz="2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Edmonds-Karp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lvl="1" indent="0">
              <a:buNone/>
            </a:pPr>
            <a:endParaRPr lang="en-AU" sz="2400" dirty="0" smtClean="0"/>
          </a:p>
          <a:p>
            <a:pPr marL="446088" lvl="1" indent="0">
              <a:buNone/>
            </a:pPr>
            <a:r>
              <a:rPr lang="en-AU" sz="2400" dirty="0" smtClean="0"/>
              <a:t>flow[</a:t>
            </a:r>
            <a:r>
              <a:rPr lang="en-AU" sz="2400" dirty="0" err="1" smtClean="0"/>
              <a:t>u,v</a:t>
            </a:r>
            <a:r>
              <a:rPr lang="en-AU" sz="2400" dirty="0"/>
              <a:t>]</a:t>
            </a:r>
            <a:r>
              <a:rPr lang="en-AU" sz="2400" dirty="0" smtClean="0"/>
              <a:t> </a:t>
            </a:r>
            <a:r>
              <a:rPr lang="en-AU" sz="2400" dirty="0" smtClean="0">
                <a:sym typeface="Symbol"/>
              </a:rPr>
              <a:t> 0  for all nodes u, v</a:t>
            </a:r>
          </a:p>
          <a:p>
            <a:pPr marL="446088" lvl="1" indent="0">
              <a:buNone/>
            </a:pPr>
            <a:r>
              <a:rPr lang="en-AU" sz="2400" dirty="0" err="1" smtClean="0">
                <a:sym typeface="Symbol"/>
              </a:rPr>
              <a:t>totalFlow</a:t>
            </a:r>
            <a:r>
              <a:rPr lang="en-AU" sz="2400" dirty="0" smtClean="0">
                <a:sym typeface="Symbol"/>
              </a:rPr>
              <a:t>    0</a:t>
            </a:r>
          </a:p>
          <a:p>
            <a:pPr marL="446088" lvl="1" indent="0">
              <a:buNone/>
            </a:pPr>
            <a:r>
              <a:rPr lang="en-AU" sz="2400" b="1" dirty="0" smtClean="0">
                <a:sym typeface="Symbol"/>
              </a:rPr>
              <a:t>repeat</a:t>
            </a:r>
          </a:p>
          <a:p>
            <a:pPr marL="854075" lvl="2" indent="0">
              <a:buNone/>
            </a:pPr>
            <a:r>
              <a:rPr lang="en-AU" sz="2000" dirty="0" smtClean="0">
                <a:sym typeface="Symbol"/>
              </a:rPr>
              <a:t>path</a:t>
            </a: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  </a:t>
            </a:r>
            <a:r>
              <a:rPr lang="en-AU" sz="2000" dirty="0" err="1" smtClean="0">
                <a:sym typeface="Symbol"/>
              </a:rPr>
              <a:t>BreadthFirstSearch</a:t>
            </a:r>
            <a:r>
              <a:rPr lang="en-AU" sz="2000" dirty="0" smtClean="0">
                <a:sym typeface="Symbol"/>
              </a:rPr>
              <a:t>(source, sink)</a:t>
            </a:r>
          </a:p>
          <a:p>
            <a:pPr marL="854075" lvl="2" indent="0">
              <a:buNone/>
            </a:pPr>
            <a:r>
              <a:rPr lang="en-AU" sz="2000" dirty="0" err="1" smtClean="0">
                <a:sym typeface="Symbol"/>
              </a:rPr>
              <a:t>pathFlow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>
                <a:sym typeface="Symbol"/>
              </a:rPr>
              <a:t>  </a:t>
            </a:r>
            <a:r>
              <a:rPr lang="en-AU" sz="2000" dirty="0" err="1" smtClean="0">
                <a:sym typeface="Symbol"/>
              </a:rPr>
              <a:t>minRemainingCapacity</a:t>
            </a:r>
            <a:r>
              <a:rPr lang="en-AU" sz="2000" dirty="0" smtClean="0">
                <a:sym typeface="Symbol"/>
              </a:rPr>
              <a:t>(path)</a:t>
            </a:r>
          </a:p>
          <a:p>
            <a:pPr marL="854075" lvl="2" indent="0">
              <a:buNone/>
            </a:pPr>
            <a:r>
              <a:rPr lang="en-AU" sz="2000" b="1" dirty="0" smtClean="0">
                <a:sym typeface="Symbol"/>
              </a:rPr>
              <a:t>if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pathFlow</a:t>
            </a:r>
            <a:r>
              <a:rPr lang="en-AU" sz="2000" dirty="0" smtClean="0">
                <a:sym typeface="Symbol"/>
              </a:rPr>
              <a:t> = 0   </a:t>
            </a:r>
            <a:r>
              <a:rPr lang="en-AU" sz="2000" b="1" dirty="0" smtClean="0">
                <a:sym typeface="Symbol"/>
              </a:rPr>
              <a:t>break</a:t>
            </a:r>
          </a:p>
          <a:p>
            <a:pPr marL="854075" lvl="2" indent="0">
              <a:buNone/>
            </a:pPr>
            <a:r>
              <a:rPr lang="en-AU" sz="2000" dirty="0" err="1" smtClean="0"/>
              <a:t>totalFlow</a:t>
            </a:r>
            <a:r>
              <a:rPr lang="en-AU" sz="2000" dirty="0" smtClean="0"/>
              <a:t>  +=  </a:t>
            </a:r>
            <a:r>
              <a:rPr lang="en-AU" sz="2000" dirty="0" err="1" smtClean="0"/>
              <a:t>pathFlow</a:t>
            </a:r>
            <a:endParaRPr lang="en-AU" sz="2000" dirty="0" smtClean="0"/>
          </a:p>
          <a:p>
            <a:pPr marL="854075" lvl="2" indent="0">
              <a:buNone/>
            </a:pPr>
            <a:r>
              <a:rPr lang="en-AU" sz="2000" b="1" dirty="0" smtClean="0"/>
              <a:t>for</a:t>
            </a:r>
            <a:r>
              <a:rPr lang="en-AU" sz="2000" dirty="0" smtClean="0"/>
              <a:t> </a:t>
            </a:r>
            <a:r>
              <a:rPr lang="en-AU" sz="2000" b="1" dirty="0" smtClean="0"/>
              <a:t>each</a:t>
            </a:r>
            <a:r>
              <a:rPr lang="en-AU" sz="2000" dirty="0" smtClean="0"/>
              <a:t>  u – v in path</a:t>
            </a:r>
            <a:endParaRPr lang="en-AU" sz="2000" dirty="0" smtClean="0">
              <a:latin typeface="Arial Unicode MS"/>
              <a:ea typeface="Arial Unicode MS"/>
              <a:cs typeface="Arial Unicode MS"/>
            </a:endParaRPr>
          </a:p>
          <a:p>
            <a:pPr marL="1262063" lvl="3" indent="0">
              <a:buNone/>
            </a:pPr>
            <a:r>
              <a:rPr lang="en-AU" sz="2000" dirty="0" smtClean="0">
                <a:sym typeface="Symbol"/>
              </a:rPr>
              <a:t>flow[u, v]  +=  </a:t>
            </a:r>
            <a:r>
              <a:rPr lang="en-AU" sz="2000" dirty="0" err="1" smtClean="0">
                <a:sym typeface="Symbol"/>
              </a:rPr>
              <a:t>pathFlow</a:t>
            </a:r>
            <a:endParaRPr lang="en-AU" sz="2000" dirty="0" smtClean="0">
              <a:sym typeface="Symbol"/>
            </a:endParaRPr>
          </a:p>
          <a:p>
            <a:pPr marL="1262063" lvl="3" indent="0">
              <a:buNone/>
            </a:pPr>
            <a:r>
              <a:rPr lang="en-AU" sz="2000" dirty="0" smtClean="0">
                <a:sym typeface="Symbol"/>
              </a:rPr>
              <a:t>flow[v, u]  –</a:t>
            </a:r>
            <a:r>
              <a:rPr lang="en-AU" sz="2800" baseline="-14000" dirty="0" smtClean="0">
                <a:sym typeface="Symbol"/>
              </a:rPr>
              <a:t>=</a:t>
            </a:r>
            <a:r>
              <a:rPr lang="en-AU" sz="2000" dirty="0" smtClean="0">
                <a:sym typeface="Symbol"/>
              </a:rPr>
              <a:t>  </a:t>
            </a:r>
            <a:r>
              <a:rPr lang="en-AU" sz="2000" dirty="0" err="1" smtClean="0">
                <a:sym typeface="Symbol"/>
              </a:rPr>
              <a:t>pathFlow</a:t>
            </a:r>
            <a:endParaRPr lang="en-AU" sz="2000" dirty="0" smtClean="0">
              <a:sym typeface="Symbol"/>
            </a:endParaRPr>
          </a:p>
          <a:p>
            <a:pPr marL="446088" lvl="1" indent="0">
              <a:spcBef>
                <a:spcPts val="1200"/>
              </a:spcBef>
              <a:buNone/>
            </a:pPr>
            <a:r>
              <a:rPr lang="en-AU" sz="2400" b="1" dirty="0" smtClean="0">
                <a:sym typeface="Symbol"/>
              </a:rPr>
              <a:t>return</a:t>
            </a:r>
            <a:r>
              <a:rPr lang="en-AU" sz="2400" dirty="0" smtClean="0">
                <a:sym typeface="Symbol"/>
              </a:rPr>
              <a:t> </a:t>
            </a:r>
            <a:r>
              <a:rPr lang="en-AU" sz="2400" dirty="0" err="1" smtClean="0">
                <a:sym typeface="Symbol"/>
              </a:rPr>
              <a:t>totalFlow</a:t>
            </a:r>
            <a:endParaRPr lang="en-NZ" sz="2400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652120" y="1268760"/>
            <a:ext cx="2592288" cy="864096"/>
          </a:xfrm>
          <a:prstGeom prst="wedgeRoundRectCallout">
            <a:avLst>
              <a:gd name="adj1" fmla="val -56107"/>
              <a:gd name="adj2" fmla="val 82520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Finds shortest path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(counting # edges only)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84979" y="3356992"/>
            <a:ext cx="2851517" cy="864096"/>
          </a:xfrm>
          <a:prstGeom prst="wedgeRoundRectCallout">
            <a:avLst>
              <a:gd name="adj1" fmla="val -54200"/>
              <a:gd name="adj2" fmla="val -77642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Finds minimum remaining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capacity of edges 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the path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84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BreadthFirstSearch</a:t>
            </a:r>
            <a:r>
              <a:rPr lang="en-AU" dirty="0" smtClean="0"/>
              <a:t> (flow)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025" indent="0">
              <a:buNone/>
            </a:pPr>
            <a:r>
              <a:rPr lang="en-AU" sz="1800" b="1" dirty="0" smtClean="0"/>
              <a:t>for</a:t>
            </a:r>
            <a:r>
              <a:rPr lang="en-AU" sz="1800" dirty="0" smtClean="0"/>
              <a:t> </a:t>
            </a:r>
            <a:r>
              <a:rPr lang="en-AU" sz="1800" b="1" dirty="0" smtClean="0"/>
              <a:t>each</a:t>
            </a:r>
            <a:r>
              <a:rPr lang="en-AU" sz="1800" dirty="0" smtClean="0"/>
              <a:t>  node, </a:t>
            </a:r>
          </a:p>
          <a:p>
            <a:pPr marL="446088" lvl="1" indent="0">
              <a:buNone/>
            </a:pPr>
            <a:r>
              <a:rPr lang="en-AU" sz="2400" dirty="0" smtClean="0"/>
              <a:t>initialise parent(node)</a:t>
            </a:r>
            <a:r>
              <a:rPr lang="en-AU" sz="2400" dirty="0" smtClean="0">
                <a:sym typeface="Symbol"/>
              </a:rPr>
              <a:t>  null      </a:t>
            </a:r>
            <a:r>
              <a:rPr lang="en-AU" sz="2400" i="1" dirty="0" smtClean="0">
                <a:sym typeface="Symbol"/>
              </a:rPr>
              <a:t>// records  path and  “visited”</a:t>
            </a:r>
          </a:p>
          <a:p>
            <a:pPr marL="73025" indent="0">
              <a:buNone/>
            </a:pPr>
            <a:r>
              <a:rPr lang="en-AU" sz="1800" dirty="0" err="1" smtClean="0"/>
              <a:t>queue.enqueue</a:t>
            </a:r>
            <a:r>
              <a:rPr lang="en-AU" sz="1800" dirty="0" smtClean="0"/>
              <a:t> (source)</a:t>
            </a:r>
          </a:p>
          <a:p>
            <a:pPr marL="73025" indent="0">
              <a:buNone/>
            </a:pPr>
            <a:r>
              <a:rPr lang="en-AU" sz="1800" b="1" dirty="0" smtClean="0"/>
              <a:t>while</a:t>
            </a:r>
            <a:r>
              <a:rPr lang="en-AU" sz="1800" dirty="0" smtClean="0"/>
              <a:t> queue is not empty </a:t>
            </a:r>
          </a:p>
          <a:p>
            <a:pPr marL="446088" lvl="1" indent="0">
              <a:buNone/>
            </a:pPr>
            <a:r>
              <a:rPr lang="en-AU" sz="2400" dirty="0" smtClean="0"/>
              <a:t>node </a:t>
            </a:r>
            <a:r>
              <a:rPr lang="en-AU" sz="2400" dirty="0">
                <a:sym typeface="Symbol"/>
              </a:rPr>
              <a:t> </a:t>
            </a:r>
            <a:r>
              <a:rPr lang="en-AU" sz="2400" dirty="0" smtClean="0">
                <a:sym typeface="Symbol"/>
              </a:rPr>
              <a:t>  </a:t>
            </a:r>
            <a:r>
              <a:rPr lang="en-AU" sz="2400" dirty="0" err="1" smtClean="0">
                <a:sym typeface="Symbol"/>
              </a:rPr>
              <a:t>queue.dequeue</a:t>
            </a:r>
            <a:endParaRPr lang="en-AU" sz="2400" dirty="0" smtClean="0">
              <a:sym typeface="Symbol"/>
            </a:endParaRPr>
          </a:p>
          <a:p>
            <a:pPr marL="446088" lvl="1" indent="0">
              <a:buNone/>
            </a:pPr>
            <a:r>
              <a:rPr lang="en-AU" sz="2400" b="1" dirty="0" smtClean="0">
                <a:sym typeface="Symbol"/>
              </a:rPr>
              <a:t>for</a:t>
            </a:r>
            <a:r>
              <a:rPr lang="en-AU" sz="2400" dirty="0" smtClean="0">
                <a:sym typeface="Symbol"/>
              </a:rPr>
              <a:t> </a:t>
            </a:r>
            <a:r>
              <a:rPr lang="en-AU" sz="2400" b="1" dirty="0" smtClean="0">
                <a:sym typeface="Symbol"/>
              </a:rPr>
              <a:t>each</a:t>
            </a:r>
            <a:r>
              <a:rPr lang="en-AU" sz="2400" dirty="0" smtClean="0">
                <a:sym typeface="Symbol"/>
              </a:rPr>
              <a:t>  neighbour node  </a:t>
            </a:r>
          </a:p>
          <a:p>
            <a:pPr marL="854075" lvl="2" indent="0">
              <a:buNone/>
            </a:pPr>
            <a:r>
              <a:rPr lang="en-AU" sz="2000" b="1" dirty="0"/>
              <a:t>if</a:t>
            </a:r>
            <a:r>
              <a:rPr lang="en-AU" sz="2000" dirty="0"/>
              <a:t>  </a:t>
            </a:r>
            <a:r>
              <a:rPr lang="en-AU" sz="2000" dirty="0" smtClean="0"/>
              <a:t>parent(neighbour) </a:t>
            </a:r>
            <a:r>
              <a:rPr lang="en-AU" sz="2000" dirty="0"/>
              <a:t>=</a:t>
            </a:r>
            <a:r>
              <a:rPr lang="en-AU" sz="2000" dirty="0" smtClean="0"/>
              <a:t> </a:t>
            </a:r>
            <a:r>
              <a:rPr lang="en-AU" sz="2000" dirty="0"/>
              <a:t>null </a:t>
            </a:r>
            <a:r>
              <a:rPr lang="en-AU" sz="2000" dirty="0" smtClean="0"/>
              <a:t>&amp;&amp; </a:t>
            </a:r>
            <a:r>
              <a:rPr lang="en-AU" sz="2000" dirty="0" err="1" smtClean="0"/>
              <a:t>remainingCap</a:t>
            </a:r>
            <a:r>
              <a:rPr lang="en-AU" sz="2000" dirty="0" smtClean="0"/>
              <a:t>(node, neighbour) &gt; 0</a:t>
            </a:r>
          </a:p>
          <a:p>
            <a:pPr marL="1262063" lvl="3" indent="0">
              <a:buNone/>
            </a:pPr>
            <a:r>
              <a:rPr lang="en-AU" sz="2000" dirty="0" smtClean="0"/>
              <a:t>parent(neighbour) </a:t>
            </a:r>
            <a:r>
              <a:rPr lang="en-AU" sz="2000" dirty="0" smtClean="0">
                <a:sym typeface="Symbol"/>
              </a:rPr>
              <a:t> node</a:t>
            </a:r>
          </a:p>
          <a:p>
            <a:pPr marL="1262063" lvl="3" indent="0">
              <a:buNone/>
            </a:pPr>
            <a:r>
              <a:rPr lang="en-AU" sz="2000" b="1" dirty="0" smtClean="0">
                <a:sym typeface="Symbol"/>
              </a:rPr>
              <a:t>if </a:t>
            </a:r>
            <a:r>
              <a:rPr lang="en-AU" sz="2000" dirty="0" smtClean="0">
                <a:sym typeface="Symbol"/>
              </a:rPr>
              <a:t> neighbour = sink   </a:t>
            </a:r>
            <a:r>
              <a:rPr lang="en-AU" sz="2000" b="1" dirty="0" smtClean="0">
                <a:sym typeface="Symbol"/>
              </a:rPr>
              <a:t>return  </a:t>
            </a:r>
            <a:r>
              <a:rPr lang="en-AU" sz="2000" dirty="0" err="1" smtClean="0">
                <a:sym typeface="Symbol"/>
              </a:rPr>
              <a:t>makePath</a:t>
            </a:r>
            <a:r>
              <a:rPr lang="en-AU" sz="2000" dirty="0" smtClean="0">
                <a:sym typeface="Symbol"/>
              </a:rPr>
              <a:t>(sink)</a:t>
            </a:r>
          </a:p>
          <a:p>
            <a:pPr marL="1262063" lvl="3" indent="0">
              <a:buNone/>
            </a:pPr>
            <a:r>
              <a:rPr lang="en-AU" sz="2000" b="1" dirty="0" smtClean="0">
                <a:sym typeface="Symbol"/>
              </a:rPr>
              <a:t>else  </a:t>
            </a:r>
            <a:r>
              <a:rPr lang="en-AU" sz="2000" dirty="0" err="1" smtClean="0">
                <a:sym typeface="Symbol"/>
              </a:rPr>
              <a:t>queue.enqueue</a:t>
            </a:r>
            <a:r>
              <a:rPr lang="en-AU" sz="2000" dirty="0" smtClean="0">
                <a:sym typeface="Symbol"/>
              </a:rPr>
              <a:t>(neighbour)</a:t>
            </a:r>
          </a:p>
          <a:p>
            <a:pPr marL="73025" indent="0">
              <a:buNone/>
            </a:pPr>
            <a:r>
              <a:rPr lang="en-AU" sz="1800" b="1" dirty="0" smtClean="0">
                <a:sym typeface="Symbol"/>
              </a:rPr>
              <a:t>return</a:t>
            </a:r>
            <a:r>
              <a:rPr lang="en-AU" sz="1800" dirty="0" smtClean="0">
                <a:sym typeface="Symbol"/>
              </a:rPr>
              <a:t>  null   </a:t>
            </a:r>
            <a:r>
              <a:rPr lang="en-AU" sz="1800" i="1" dirty="0" smtClean="0">
                <a:sym typeface="Symbol"/>
              </a:rPr>
              <a:t>//  failed to find a path.</a:t>
            </a:r>
            <a:endParaRPr lang="en-NZ" sz="1800" i="1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156176" y="4450067"/>
            <a:ext cx="2592288" cy="864096"/>
          </a:xfrm>
          <a:prstGeom prst="wedgeRoundRectCallout">
            <a:avLst>
              <a:gd name="adj1" fmla="val -37517"/>
              <a:gd name="adj2" fmla="val -73352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Constructs path back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from sink to source,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using parent links.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315438" y="1844824"/>
            <a:ext cx="2592288" cy="864096"/>
          </a:xfrm>
          <a:prstGeom prst="wedgeRoundRectCallout">
            <a:avLst>
              <a:gd name="adj1" fmla="val -65641"/>
              <a:gd name="adj2" fmla="val 116841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remaining capacity on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the</a:t>
            </a:r>
            <a:r>
              <a:rPr lang="en-US" sz="1800" dirty="0"/>
              <a:t> </a:t>
            </a:r>
            <a:r>
              <a:rPr lang="en-US" sz="1800" dirty="0" smtClean="0"/>
              <a:t>edge from node to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/>
              <a:t>neighbour</a:t>
            </a:r>
            <a:r>
              <a:rPr lang="en-US" sz="1800" dirty="0" smtClean="0"/>
              <a:t>.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15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Flow Algorithms.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Ford – Fulkerson</a:t>
            </a:r>
          </a:p>
          <a:p>
            <a:pPr lvl="1"/>
            <a:r>
              <a:rPr lang="en-US" sz="2000" dirty="0" smtClean="0"/>
              <a:t>repeatedly find "augmenting" paths.</a:t>
            </a:r>
          </a:p>
          <a:p>
            <a:pPr lvl="1"/>
            <a:r>
              <a:rPr lang="en-US" sz="2000" dirty="0" smtClean="0"/>
              <a:t>doesn't specify how to find the next path to add. </a:t>
            </a:r>
          </a:p>
          <a:p>
            <a:pPr lvl="1"/>
            <a:r>
              <a:rPr lang="en-US" sz="2000" dirty="0" smtClean="0"/>
              <a:t>there are cases where it is very slow, or even doesn't terminate!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Edmonds – Karp</a:t>
            </a:r>
          </a:p>
          <a:p>
            <a:pPr lvl="1"/>
            <a:r>
              <a:rPr lang="en-US" sz="2000" dirty="0" smtClean="0"/>
              <a:t>= Ford – Fulkerson, but using Breadth First search to find next path</a:t>
            </a:r>
          </a:p>
          <a:p>
            <a:pPr lvl="1"/>
            <a:r>
              <a:rPr lang="en-US" sz="2000" dirty="0" smtClean="0"/>
              <a:t> O(NE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         (#nodes  x  #edges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 smtClean="0"/>
              <a:t>Push-</a:t>
            </a:r>
            <a:r>
              <a:rPr lang="en-US" sz="2000" dirty="0" err="1" smtClean="0"/>
              <a:t>relabel</a:t>
            </a:r>
            <a:endParaRPr lang="en-US" sz="2000" dirty="0"/>
          </a:p>
          <a:p>
            <a:pPr lvl="1"/>
            <a:r>
              <a:rPr lang="en-US" sz="2000" dirty="0" smtClean="0"/>
              <a:t>pushes flow out from source, like fluid flow.</a:t>
            </a:r>
          </a:p>
          <a:p>
            <a:pPr lvl="1"/>
            <a:r>
              <a:rPr lang="en-US" sz="2000" dirty="0" smtClean="0"/>
              <a:t>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E)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 smtClean="0"/>
              <a:t>Push-</a:t>
            </a:r>
            <a:r>
              <a:rPr lang="en-US" sz="2000" dirty="0" err="1" smtClean="0"/>
              <a:t>relabel</a:t>
            </a:r>
            <a:r>
              <a:rPr lang="en-US" sz="2000" dirty="0" smtClean="0"/>
              <a:t>  with dynamic trees</a:t>
            </a:r>
            <a:endParaRPr lang="en-US" sz="2000" dirty="0"/>
          </a:p>
          <a:p>
            <a:pPr lvl="1"/>
            <a:r>
              <a:rPr lang="en-US" sz="2000" dirty="0" smtClean="0"/>
              <a:t>O(NE log 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/ E) )</a:t>
            </a:r>
            <a:endParaRPr lang="en-NZ" sz="2000" dirty="0"/>
          </a:p>
          <a:p>
            <a:pPr>
              <a:spcBef>
                <a:spcPts val="1200"/>
              </a:spcBef>
            </a:pPr>
            <a:r>
              <a:rPr lang="en-US" sz="2000" dirty="0" err="1" smtClean="0"/>
              <a:t>Orlin's</a:t>
            </a:r>
            <a:r>
              <a:rPr lang="en-US" sz="2000" dirty="0" smtClean="0"/>
              <a:t> algorithm (2012)</a:t>
            </a:r>
          </a:p>
          <a:p>
            <a:pPr lvl="1"/>
            <a:r>
              <a:rPr lang="en-US" sz="2000" dirty="0" smtClean="0"/>
              <a:t>O(NE)</a:t>
            </a:r>
          </a:p>
        </p:txBody>
      </p:sp>
    </p:spTree>
    <p:extLst>
      <p:ext uri="{BB962C8B-B14F-4D97-AF65-F5344CB8AC3E}">
        <p14:creationId xmlns:p14="http://schemas.microsoft.com/office/powerpoint/2010/main" val="1271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Longest Paths: Backtracking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 smtClean="0"/>
              <a:t>Can't use </a:t>
            </a:r>
            <a:r>
              <a:rPr lang="en-NZ" sz="2400" dirty="0" err="1" smtClean="0"/>
              <a:t>Dijkstra's</a:t>
            </a:r>
            <a:r>
              <a:rPr lang="en-NZ" sz="2400" dirty="0" smtClean="0"/>
              <a:t> algorithm for longest paths:</a:t>
            </a:r>
          </a:p>
          <a:p>
            <a:endParaRPr lang="en-NZ" sz="2400" dirty="0" smtClean="0"/>
          </a:p>
          <a:p>
            <a:endParaRPr lang="en-NZ" sz="2400" dirty="0" smtClean="0"/>
          </a:p>
          <a:p>
            <a:endParaRPr lang="en-NZ" sz="2400" dirty="0" smtClean="0"/>
          </a:p>
          <a:p>
            <a:endParaRPr lang="en-NZ" sz="2400" dirty="0" smtClean="0"/>
          </a:p>
          <a:p>
            <a:endParaRPr lang="en-NZ" sz="2400" dirty="0" smtClean="0"/>
          </a:p>
          <a:p>
            <a:endParaRPr lang="en-NZ" sz="2400" dirty="0" smtClean="0"/>
          </a:p>
          <a:p>
            <a:endParaRPr lang="en-NZ" sz="2400" dirty="0" smtClean="0"/>
          </a:p>
          <a:p>
            <a:endParaRPr lang="en-NZ" sz="2400" dirty="0" smtClean="0"/>
          </a:p>
          <a:p>
            <a:endParaRPr lang="en-NZ" sz="2400" dirty="0" smtClean="0"/>
          </a:p>
          <a:p>
            <a:r>
              <a:rPr lang="en-NZ" sz="2400" dirty="0" smtClean="0"/>
              <a:t>Need to look ahead to make right decision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⇒  need to backtrack</a:t>
            </a:r>
            <a:endParaRPr lang="en-NZ" sz="2400" dirty="0"/>
          </a:p>
        </p:txBody>
      </p:sp>
      <p:sp>
        <p:nvSpPr>
          <p:cNvPr id="68" name="Oval 67"/>
          <p:cNvSpPr/>
          <p:nvPr/>
        </p:nvSpPr>
        <p:spPr bwMode="auto">
          <a:xfrm>
            <a:off x="1511728" y="1988840"/>
            <a:ext cx="612000" cy="61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2807872" y="1484784"/>
            <a:ext cx="612000" cy="61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4896104" y="1844824"/>
            <a:ext cx="612000" cy="61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6768312" y="3212976"/>
            <a:ext cx="612000" cy="61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6768312" y="1988840"/>
            <a:ext cx="612000" cy="6120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73" name="Oval 72"/>
          <p:cNvSpPr/>
          <p:nvPr/>
        </p:nvSpPr>
        <p:spPr bwMode="auto">
          <a:xfrm>
            <a:off x="3527952" y="2610407"/>
            <a:ext cx="612000" cy="612000"/>
          </a:xfrm>
          <a:prstGeom prst="ellipse">
            <a:avLst/>
          </a:prstGeom>
          <a:solidFill>
            <a:srgbClr val="3399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1871768" y="3068960"/>
            <a:ext cx="612000" cy="61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3023896" y="4437112"/>
            <a:ext cx="612000" cy="61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4752088" y="3645024"/>
            <a:ext cx="612000" cy="61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5688192" y="4365104"/>
            <a:ext cx="612000" cy="61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F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8" name="Straight Connector 77"/>
          <p:cNvCxnSpPr>
            <a:stCxn id="68" idx="4"/>
            <a:endCxn id="74" idx="0"/>
          </p:cNvCxnSpPr>
          <p:nvPr/>
        </p:nvCxnSpPr>
        <p:spPr bwMode="auto">
          <a:xfrm rot="16200000" flipH="1">
            <a:off x="1763688" y="2654880"/>
            <a:ext cx="468120" cy="3600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9" name="Straight Connector 78"/>
          <p:cNvCxnSpPr>
            <a:stCxn id="69" idx="2"/>
            <a:endCxn id="68" idx="7"/>
          </p:cNvCxnSpPr>
          <p:nvPr/>
        </p:nvCxnSpPr>
        <p:spPr bwMode="auto">
          <a:xfrm rot="10800000" flipV="1">
            <a:off x="2034104" y="1790783"/>
            <a:ext cx="773769" cy="28768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Straight Arrow Connector 79"/>
          <p:cNvCxnSpPr>
            <a:stCxn id="70" idx="5"/>
            <a:endCxn id="71" idx="1"/>
          </p:cNvCxnSpPr>
          <p:nvPr/>
        </p:nvCxnSpPr>
        <p:spPr bwMode="auto">
          <a:xfrm rot="16200000" flipH="1">
            <a:off x="5670507" y="2115171"/>
            <a:ext cx="935402" cy="14394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Straight Connector 80"/>
          <p:cNvCxnSpPr>
            <a:stCxn id="73" idx="1"/>
            <a:endCxn id="69" idx="5"/>
          </p:cNvCxnSpPr>
          <p:nvPr/>
        </p:nvCxnSpPr>
        <p:spPr bwMode="auto">
          <a:xfrm rot="16200000" flipV="1">
            <a:off x="3127476" y="2209931"/>
            <a:ext cx="692873" cy="28733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Straight Connector 81"/>
          <p:cNvCxnSpPr>
            <a:stCxn id="73" idx="7"/>
          </p:cNvCxnSpPr>
          <p:nvPr/>
        </p:nvCxnSpPr>
        <p:spPr bwMode="auto">
          <a:xfrm rot="5400000" flipH="1" flipV="1">
            <a:off x="4199129" y="2003058"/>
            <a:ext cx="548172" cy="84577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Straight Connector 82"/>
          <p:cNvCxnSpPr>
            <a:stCxn id="70" idx="6"/>
            <a:endCxn id="72" idx="2"/>
          </p:cNvCxnSpPr>
          <p:nvPr/>
        </p:nvCxnSpPr>
        <p:spPr bwMode="auto">
          <a:xfrm>
            <a:off x="5508104" y="2150824"/>
            <a:ext cx="1260208" cy="144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4" name="Straight Connector 83"/>
          <p:cNvCxnSpPr>
            <a:stCxn id="72" idx="4"/>
            <a:endCxn id="71" idx="0"/>
          </p:cNvCxnSpPr>
          <p:nvPr/>
        </p:nvCxnSpPr>
        <p:spPr bwMode="auto">
          <a:xfrm rot="5400000">
            <a:off x="6768244" y="2906908"/>
            <a:ext cx="61213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>
            <a:stCxn id="72" idx="3"/>
            <a:endCxn id="76" idx="7"/>
          </p:cNvCxnSpPr>
          <p:nvPr/>
        </p:nvCxnSpPr>
        <p:spPr bwMode="auto">
          <a:xfrm rot="5400000">
            <a:off x="5454483" y="2331195"/>
            <a:ext cx="1223434" cy="158347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6" name="Straight Connector 85"/>
          <p:cNvCxnSpPr>
            <a:stCxn id="70" idx="4"/>
            <a:endCxn id="76" idx="0"/>
          </p:cNvCxnSpPr>
          <p:nvPr/>
        </p:nvCxnSpPr>
        <p:spPr bwMode="auto">
          <a:xfrm rot="5400000">
            <a:off x="4535996" y="2978916"/>
            <a:ext cx="1188200" cy="144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7" name="Straight Connector 86"/>
          <p:cNvCxnSpPr>
            <a:stCxn id="73" idx="5"/>
            <a:endCxn id="76" idx="1"/>
          </p:cNvCxnSpPr>
          <p:nvPr/>
        </p:nvCxnSpPr>
        <p:spPr bwMode="auto">
          <a:xfrm rot="16200000" flipH="1">
            <a:off x="4145087" y="3038022"/>
            <a:ext cx="601867" cy="79138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8" name="Straight Connector 87"/>
          <p:cNvCxnSpPr>
            <a:stCxn id="76" idx="2"/>
            <a:endCxn id="74" idx="6"/>
          </p:cNvCxnSpPr>
          <p:nvPr/>
        </p:nvCxnSpPr>
        <p:spPr bwMode="auto">
          <a:xfrm rot="10800000">
            <a:off x="2483768" y="3374960"/>
            <a:ext cx="2268320" cy="57606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9" name="Straight Connector 88"/>
          <p:cNvCxnSpPr>
            <a:stCxn id="69" idx="4"/>
            <a:endCxn id="75" idx="0"/>
          </p:cNvCxnSpPr>
          <p:nvPr/>
        </p:nvCxnSpPr>
        <p:spPr bwMode="auto">
          <a:xfrm rot="16200000" flipH="1">
            <a:off x="2051720" y="3158936"/>
            <a:ext cx="2340328" cy="21602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0" name="Straight Connector 89"/>
          <p:cNvCxnSpPr>
            <a:stCxn id="74" idx="5"/>
            <a:endCxn id="75" idx="1"/>
          </p:cNvCxnSpPr>
          <p:nvPr/>
        </p:nvCxnSpPr>
        <p:spPr bwMode="auto">
          <a:xfrm rot="16200000" flipH="1">
            <a:off x="2286131" y="3699347"/>
            <a:ext cx="935402" cy="71937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1" name="Straight Connector 90"/>
          <p:cNvCxnSpPr>
            <a:stCxn id="73" idx="4"/>
            <a:endCxn id="75" idx="7"/>
          </p:cNvCxnSpPr>
          <p:nvPr/>
        </p:nvCxnSpPr>
        <p:spPr bwMode="auto">
          <a:xfrm rot="5400000">
            <a:off x="3037947" y="3730732"/>
            <a:ext cx="1304330" cy="28768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" name="Straight Connector 91"/>
          <p:cNvCxnSpPr>
            <a:stCxn id="76" idx="3"/>
            <a:endCxn id="75" idx="6"/>
          </p:cNvCxnSpPr>
          <p:nvPr/>
        </p:nvCxnSpPr>
        <p:spPr bwMode="auto">
          <a:xfrm rot="5400000">
            <a:off x="3950949" y="3852347"/>
            <a:ext cx="575713" cy="120581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3" name="Straight Connector 92"/>
          <p:cNvCxnSpPr>
            <a:stCxn id="75" idx="5"/>
            <a:endCxn id="77" idx="2"/>
          </p:cNvCxnSpPr>
          <p:nvPr/>
        </p:nvCxnSpPr>
        <p:spPr bwMode="auto">
          <a:xfrm rot="5400000" flipH="1" flipV="1">
            <a:off x="4473039" y="3744335"/>
            <a:ext cx="288383" cy="214192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4" name="Straight Connector 93"/>
          <p:cNvCxnSpPr>
            <a:stCxn id="71" idx="3"/>
            <a:endCxn id="77" idx="7"/>
          </p:cNvCxnSpPr>
          <p:nvPr/>
        </p:nvCxnSpPr>
        <p:spPr bwMode="auto">
          <a:xfrm rot="5400000">
            <a:off x="6174563" y="3771355"/>
            <a:ext cx="719378" cy="64737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5" name="Straight Connector 94"/>
          <p:cNvCxnSpPr>
            <a:stCxn id="76" idx="5"/>
            <a:endCxn id="77" idx="1"/>
          </p:cNvCxnSpPr>
          <p:nvPr/>
        </p:nvCxnSpPr>
        <p:spPr bwMode="auto">
          <a:xfrm rot="16200000" flipH="1">
            <a:off x="5382475" y="4059387"/>
            <a:ext cx="287330" cy="50335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7" name="Straight Connector 96"/>
          <p:cNvCxnSpPr>
            <a:stCxn id="68" idx="6"/>
            <a:endCxn id="73" idx="2"/>
          </p:cNvCxnSpPr>
          <p:nvPr/>
        </p:nvCxnSpPr>
        <p:spPr bwMode="auto">
          <a:xfrm>
            <a:off x="2123728" y="2294840"/>
            <a:ext cx="1404224" cy="62156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5904216" y="1916832"/>
            <a:ext cx="46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16</a:t>
            </a:r>
            <a:endParaRPr lang="en-NZ" dirty="0"/>
          </a:p>
        </p:txBody>
      </p:sp>
      <p:sp>
        <p:nvSpPr>
          <p:cNvPr id="100" name="TextBox 99"/>
          <p:cNvSpPr txBox="1"/>
          <p:nvPr/>
        </p:nvSpPr>
        <p:spPr>
          <a:xfrm>
            <a:off x="3383936" y="213285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101" name="TextBox 100"/>
          <p:cNvSpPr txBox="1"/>
          <p:nvPr/>
        </p:nvSpPr>
        <p:spPr>
          <a:xfrm>
            <a:off x="2051720" y="1700808"/>
            <a:ext cx="39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27</a:t>
            </a:r>
            <a:endParaRPr lang="en-NZ" dirty="0"/>
          </a:p>
        </p:txBody>
      </p:sp>
      <p:sp>
        <p:nvSpPr>
          <p:cNvPr id="102" name="TextBox 101"/>
          <p:cNvSpPr txBox="1"/>
          <p:nvPr/>
        </p:nvSpPr>
        <p:spPr>
          <a:xfrm>
            <a:off x="4464056" y="467889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25</a:t>
            </a:r>
            <a:endParaRPr lang="en-NZ" dirty="0"/>
          </a:p>
        </p:txBody>
      </p:sp>
      <p:sp>
        <p:nvSpPr>
          <p:cNvPr id="103" name="TextBox 102"/>
          <p:cNvSpPr txBox="1"/>
          <p:nvPr/>
        </p:nvSpPr>
        <p:spPr>
          <a:xfrm>
            <a:off x="4176024" y="227687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7</a:t>
            </a:r>
            <a:endParaRPr lang="en-NZ" dirty="0"/>
          </a:p>
        </p:txBody>
      </p:sp>
      <p:sp>
        <p:nvSpPr>
          <p:cNvPr id="104" name="TextBox 103"/>
          <p:cNvSpPr txBox="1"/>
          <p:nvPr/>
        </p:nvSpPr>
        <p:spPr>
          <a:xfrm>
            <a:off x="2987824" y="292494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NZ" dirty="0"/>
          </a:p>
        </p:txBody>
      </p:sp>
      <p:sp>
        <p:nvSpPr>
          <p:cNvPr id="105" name="TextBox 104"/>
          <p:cNvSpPr txBox="1"/>
          <p:nvPr/>
        </p:nvSpPr>
        <p:spPr>
          <a:xfrm>
            <a:off x="4788024" y="2564904"/>
            <a:ext cx="39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17</a:t>
            </a:r>
            <a:endParaRPr lang="en-NZ" dirty="0"/>
          </a:p>
        </p:txBody>
      </p:sp>
      <p:sp>
        <p:nvSpPr>
          <p:cNvPr id="106" name="TextBox 105"/>
          <p:cNvSpPr txBox="1"/>
          <p:nvPr/>
        </p:nvSpPr>
        <p:spPr>
          <a:xfrm>
            <a:off x="3887992" y="371703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3</a:t>
            </a:r>
            <a:endParaRPr lang="en-NZ" dirty="0"/>
          </a:p>
        </p:txBody>
      </p:sp>
      <p:sp>
        <p:nvSpPr>
          <p:cNvPr id="107" name="TextBox 106"/>
          <p:cNvSpPr txBox="1"/>
          <p:nvPr/>
        </p:nvSpPr>
        <p:spPr>
          <a:xfrm>
            <a:off x="6408272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23</a:t>
            </a:r>
            <a:endParaRPr lang="en-NZ" dirty="0"/>
          </a:p>
        </p:txBody>
      </p:sp>
      <p:sp>
        <p:nvSpPr>
          <p:cNvPr id="108" name="TextBox 107"/>
          <p:cNvSpPr txBox="1"/>
          <p:nvPr/>
        </p:nvSpPr>
        <p:spPr>
          <a:xfrm>
            <a:off x="5868144" y="245682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109" name="TextBox 108"/>
          <p:cNvSpPr txBox="1"/>
          <p:nvPr/>
        </p:nvSpPr>
        <p:spPr>
          <a:xfrm>
            <a:off x="5328152" y="400506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18</a:t>
            </a:r>
            <a:endParaRPr lang="en-NZ" dirty="0"/>
          </a:p>
        </p:txBody>
      </p:sp>
      <p:sp>
        <p:nvSpPr>
          <p:cNvPr id="110" name="TextBox 109"/>
          <p:cNvSpPr txBox="1"/>
          <p:nvPr/>
        </p:nvSpPr>
        <p:spPr>
          <a:xfrm>
            <a:off x="6984336" y="285293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4</a:t>
            </a:r>
            <a:endParaRPr lang="en-NZ" dirty="0"/>
          </a:p>
        </p:txBody>
      </p:sp>
      <p:sp>
        <p:nvSpPr>
          <p:cNvPr id="111" name="TextBox 110"/>
          <p:cNvSpPr txBox="1"/>
          <p:nvPr/>
        </p:nvSpPr>
        <p:spPr>
          <a:xfrm>
            <a:off x="5436096" y="315715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7</a:t>
            </a:r>
            <a:endParaRPr lang="en-NZ" dirty="0"/>
          </a:p>
        </p:txBody>
      </p:sp>
      <p:sp>
        <p:nvSpPr>
          <p:cNvPr id="112" name="TextBox 111"/>
          <p:cNvSpPr txBox="1"/>
          <p:nvPr/>
        </p:nvSpPr>
        <p:spPr>
          <a:xfrm>
            <a:off x="2303816" y="393305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10</a:t>
            </a:r>
            <a:endParaRPr lang="en-NZ" dirty="0"/>
          </a:p>
        </p:txBody>
      </p:sp>
      <p:sp>
        <p:nvSpPr>
          <p:cNvPr id="113" name="TextBox 112"/>
          <p:cNvSpPr txBox="1"/>
          <p:nvPr/>
        </p:nvSpPr>
        <p:spPr>
          <a:xfrm>
            <a:off x="3419872" y="390655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8</a:t>
            </a:r>
            <a:endParaRPr lang="en-NZ" dirty="0"/>
          </a:p>
        </p:txBody>
      </p:sp>
      <p:sp>
        <p:nvSpPr>
          <p:cNvPr id="114" name="TextBox 113"/>
          <p:cNvSpPr txBox="1"/>
          <p:nvPr/>
        </p:nvSpPr>
        <p:spPr>
          <a:xfrm>
            <a:off x="2303816" y="242088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9</a:t>
            </a:r>
            <a:endParaRPr lang="en-NZ" dirty="0"/>
          </a:p>
        </p:txBody>
      </p:sp>
      <p:sp>
        <p:nvSpPr>
          <p:cNvPr id="115" name="TextBox 114"/>
          <p:cNvSpPr txBox="1"/>
          <p:nvPr/>
        </p:nvSpPr>
        <p:spPr>
          <a:xfrm>
            <a:off x="1367576" y="2689175"/>
            <a:ext cx="68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100</a:t>
            </a:r>
            <a:endParaRPr lang="en-NZ" dirty="0"/>
          </a:p>
        </p:txBody>
      </p:sp>
      <p:sp>
        <p:nvSpPr>
          <p:cNvPr id="116" name="TextBox 115"/>
          <p:cNvSpPr txBox="1"/>
          <p:nvPr/>
        </p:nvSpPr>
        <p:spPr>
          <a:xfrm>
            <a:off x="4104016" y="419458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14</a:t>
            </a:r>
            <a:endParaRPr lang="en-NZ" dirty="0"/>
          </a:p>
        </p:txBody>
      </p:sp>
      <p:sp>
        <p:nvSpPr>
          <p:cNvPr id="117" name="TextBox 116"/>
          <p:cNvSpPr txBox="1"/>
          <p:nvPr/>
        </p:nvSpPr>
        <p:spPr>
          <a:xfrm>
            <a:off x="4104016" y="328573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6</a:t>
            </a:r>
            <a:endParaRPr lang="en-NZ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Paths: Backtracking DFS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buNone/>
              <a:tabLst>
                <a:tab pos="1162050" algn="l"/>
              </a:tabLst>
            </a:pPr>
            <a:r>
              <a:rPr lang="en-NZ" sz="1800" b="1" dirty="0" smtClean="0"/>
              <a:t>Initialise</a:t>
            </a:r>
            <a:r>
              <a:rPr lang="en-NZ" sz="1800" dirty="0" smtClean="0"/>
              <a:t>: 	</a:t>
            </a:r>
            <a:r>
              <a:rPr lang="en-NZ" sz="1800" dirty="0" err="1" smtClean="0"/>
              <a:t>longestpath</a:t>
            </a:r>
            <a:r>
              <a:rPr lang="en-NZ" sz="1800" dirty="0" smtClean="0"/>
              <a:t> ← null, </a:t>
            </a:r>
            <a:r>
              <a:rPr lang="en-NZ" sz="1800" dirty="0" err="1" smtClean="0"/>
              <a:t>maxLength</a:t>
            </a:r>
            <a:r>
              <a:rPr lang="en-NZ" sz="1800" dirty="0" smtClean="0"/>
              <a:t> ← 0,   </a:t>
            </a:r>
            <a:r>
              <a:rPr lang="en-NZ" sz="1800" dirty="0" smtClean="0">
                <a:latin typeface="Arial Unicode MS"/>
                <a:ea typeface="Arial Unicode MS"/>
                <a:cs typeface="Arial Unicode MS"/>
              </a:rPr>
              <a:t>∀ </a:t>
            </a:r>
            <a:r>
              <a:rPr lang="en-NZ" sz="1800" dirty="0" smtClean="0"/>
              <a:t>nodes: </a:t>
            </a:r>
            <a:r>
              <a:rPr lang="en-NZ" sz="1800" dirty="0" err="1" smtClean="0"/>
              <a:t>unvisit</a:t>
            </a:r>
            <a:r>
              <a:rPr lang="en-NZ" sz="1800" dirty="0" smtClean="0"/>
              <a:t>(node </a:t>
            </a:r>
            <a:r>
              <a:rPr lang="en-US" sz="1800" dirty="0" smtClean="0"/>
              <a:t>)</a:t>
            </a:r>
            <a:endParaRPr lang="en-NZ" sz="1800" dirty="0" smtClean="0"/>
          </a:p>
          <a:p>
            <a:pPr lvl="1">
              <a:spcBef>
                <a:spcPts val="400"/>
              </a:spcBef>
              <a:buNone/>
            </a:pPr>
            <a:r>
              <a:rPr lang="en-US" sz="2400" dirty="0" smtClean="0">
                <a:sym typeface="Symbol"/>
              </a:rPr>
              <a:t>visit(start )</a:t>
            </a:r>
          </a:p>
          <a:p>
            <a:pPr lvl="1">
              <a:spcBef>
                <a:spcPts val="400"/>
              </a:spcBef>
              <a:buNone/>
            </a:pPr>
            <a:r>
              <a:rPr lang="en-US" sz="2400" dirty="0" err="1" smtClean="0">
                <a:sym typeface="Symbol"/>
              </a:rPr>
              <a:t>recDFS</a:t>
            </a:r>
            <a:r>
              <a:rPr lang="en-US" sz="2400" dirty="0" smtClean="0">
                <a:sym typeface="Symbol"/>
              </a:rPr>
              <a:t>(start, 0, null)</a:t>
            </a:r>
            <a:endParaRPr lang="en-NZ" sz="2400" dirty="0" smtClean="0">
              <a:sym typeface="Symbol"/>
            </a:endParaRPr>
          </a:p>
          <a:p>
            <a:pPr lvl="1">
              <a:spcBef>
                <a:spcPts val="1800"/>
              </a:spcBef>
              <a:buNone/>
            </a:pPr>
            <a:r>
              <a:rPr lang="en-NZ" sz="2400" u="sng" dirty="0" err="1" smtClean="0"/>
              <a:t>recDFS</a:t>
            </a:r>
            <a:r>
              <a:rPr lang="en-NZ" sz="2400" dirty="0" smtClean="0"/>
              <a:t> (node, </a:t>
            </a:r>
            <a:r>
              <a:rPr lang="en-NZ" sz="2400" dirty="0" err="1" smtClean="0"/>
              <a:t>pathLength</a:t>
            </a:r>
            <a:r>
              <a:rPr lang="en-NZ" sz="2400" dirty="0" smtClean="0"/>
              <a:t>, path):</a:t>
            </a:r>
          </a:p>
          <a:p>
            <a:pPr lvl="2">
              <a:spcBef>
                <a:spcPts val="400"/>
              </a:spcBef>
              <a:buNone/>
            </a:pPr>
            <a:r>
              <a:rPr lang="en-NZ" sz="2000" b="1" dirty="0" smtClean="0"/>
              <a:t>for</a:t>
            </a:r>
            <a:r>
              <a:rPr lang="en-NZ" sz="2000" dirty="0" smtClean="0"/>
              <a:t> </a:t>
            </a:r>
            <a:r>
              <a:rPr lang="en-NZ" sz="2000" b="1" dirty="0" smtClean="0"/>
              <a:t>each</a:t>
            </a:r>
            <a:r>
              <a:rPr lang="en-NZ" sz="2000" dirty="0" smtClean="0"/>
              <a:t>  edge  from node</a:t>
            </a:r>
          </a:p>
          <a:p>
            <a:pPr lvl="3">
              <a:spcBef>
                <a:spcPts val="400"/>
              </a:spcBef>
              <a:buNone/>
            </a:pPr>
            <a:r>
              <a:rPr lang="en-US" sz="2000" dirty="0" err="1" smtClean="0"/>
              <a:t>neighbour</a:t>
            </a:r>
            <a:r>
              <a:rPr lang="en-US" sz="2000" dirty="0" smtClean="0"/>
              <a:t> </a:t>
            </a:r>
            <a:r>
              <a:rPr lang="en-NZ" sz="2000" dirty="0" smtClean="0"/>
              <a:t>← </a:t>
            </a:r>
            <a:r>
              <a:rPr lang="en-NZ" sz="2000" dirty="0" err="1" smtClean="0"/>
              <a:t>edge.other</a:t>
            </a:r>
            <a:r>
              <a:rPr lang="en-NZ" sz="2000" dirty="0" smtClean="0"/>
              <a:t>,  </a:t>
            </a:r>
            <a:r>
              <a:rPr lang="en-US" sz="2000" dirty="0" err="1" smtClean="0"/>
              <a:t>newLength</a:t>
            </a:r>
            <a:r>
              <a:rPr lang="en-US" sz="2000" dirty="0" smtClean="0"/>
              <a:t> </a:t>
            </a:r>
            <a:r>
              <a:rPr lang="en-NZ" sz="2000" dirty="0" smtClean="0"/>
              <a:t>← </a:t>
            </a:r>
            <a:r>
              <a:rPr lang="en-NZ" sz="2000" dirty="0" err="1" smtClean="0"/>
              <a:t>pathLength</a:t>
            </a:r>
            <a:r>
              <a:rPr lang="en-NZ" sz="2000" dirty="0" smtClean="0"/>
              <a:t> +</a:t>
            </a:r>
            <a:r>
              <a:rPr lang="en-NZ" sz="2000" dirty="0" err="1" smtClean="0"/>
              <a:t>edge.length</a:t>
            </a:r>
            <a:r>
              <a:rPr lang="en-NZ" sz="2000" dirty="0" smtClean="0"/>
              <a:t> </a:t>
            </a:r>
          </a:p>
          <a:p>
            <a:pPr lvl="3">
              <a:spcBef>
                <a:spcPts val="400"/>
              </a:spcBef>
              <a:buNone/>
            </a:pP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 err="1" smtClean="0"/>
              <a:t>neighbour</a:t>
            </a:r>
            <a:r>
              <a:rPr lang="en-US" sz="2000" dirty="0" smtClean="0"/>
              <a:t> = goal </a:t>
            </a:r>
            <a:r>
              <a:rPr lang="en-US" sz="2000" b="1" dirty="0" smtClean="0"/>
              <a:t>then</a:t>
            </a:r>
            <a:r>
              <a:rPr lang="en-US" sz="2000" dirty="0" smtClean="0"/>
              <a:t> </a:t>
            </a:r>
          </a:p>
          <a:p>
            <a:pPr lvl="4">
              <a:spcBef>
                <a:spcPts val="400"/>
              </a:spcBef>
              <a:buNone/>
            </a:pPr>
            <a:r>
              <a:rPr lang="en-NZ" sz="1800" b="1" dirty="0" smtClean="0"/>
              <a:t>if</a:t>
            </a:r>
            <a:r>
              <a:rPr lang="en-NZ" sz="1800" dirty="0" smtClean="0"/>
              <a:t>  </a:t>
            </a:r>
            <a:r>
              <a:rPr lang="en-NZ" sz="1800" dirty="0" err="1" smtClean="0"/>
              <a:t>newLength</a:t>
            </a:r>
            <a:r>
              <a:rPr lang="en-NZ" sz="1800" dirty="0" smtClean="0"/>
              <a:t> &gt; </a:t>
            </a:r>
            <a:r>
              <a:rPr lang="en-NZ" sz="1800" dirty="0" err="1" smtClean="0"/>
              <a:t>maxLength</a:t>
            </a:r>
            <a:r>
              <a:rPr lang="en-NZ" sz="1800" dirty="0" smtClean="0"/>
              <a:t>  </a:t>
            </a:r>
            <a:r>
              <a:rPr lang="en-NZ" sz="1800" b="1" dirty="0" smtClean="0"/>
              <a:t>then</a:t>
            </a:r>
            <a:r>
              <a:rPr lang="en-NZ" sz="1800" dirty="0" smtClean="0"/>
              <a:t> </a:t>
            </a:r>
          </a:p>
          <a:p>
            <a:pPr lvl="5">
              <a:spcBef>
                <a:spcPts val="400"/>
              </a:spcBef>
              <a:buNone/>
            </a:pPr>
            <a:r>
              <a:rPr lang="en-NZ" sz="2400" dirty="0" err="1" smtClean="0"/>
              <a:t>maxLength</a:t>
            </a:r>
            <a:r>
              <a:rPr lang="en-NZ" sz="2400" dirty="0" smtClean="0"/>
              <a:t> ← </a:t>
            </a:r>
            <a:r>
              <a:rPr lang="en-NZ" sz="2400" dirty="0" err="1" smtClean="0"/>
              <a:t>newLength</a:t>
            </a:r>
            <a:endParaRPr lang="en-NZ" sz="2400" dirty="0" smtClean="0"/>
          </a:p>
          <a:p>
            <a:pPr lvl="5">
              <a:spcBef>
                <a:spcPts val="400"/>
              </a:spcBef>
              <a:buNone/>
            </a:pPr>
            <a:r>
              <a:rPr lang="en-NZ" sz="2400" dirty="0" err="1" smtClean="0"/>
              <a:t>longestPath</a:t>
            </a:r>
            <a:r>
              <a:rPr lang="en-NZ" sz="2400" dirty="0" smtClean="0"/>
              <a:t> = path </a:t>
            </a:r>
          </a:p>
          <a:p>
            <a:pPr lvl="3">
              <a:spcBef>
                <a:spcPts val="400"/>
              </a:spcBef>
              <a:buNone/>
            </a:pPr>
            <a:r>
              <a:rPr lang="en-US" sz="2000" b="1" dirty="0" smtClean="0"/>
              <a:t>else if</a:t>
            </a:r>
            <a:r>
              <a:rPr lang="en-US" sz="2000" dirty="0" smtClean="0"/>
              <a:t> not visited(</a:t>
            </a:r>
            <a:r>
              <a:rPr lang="en-US" sz="2000" dirty="0" err="1" smtClean="0"/>
              <a:t>neighbour</a:t>
            </a:r>
            <a:r>
              <a:rPr lang="en-US" sz="2000" dirty="0" smtClean="0"/>
              <a:t> )  </a:t>
            </a:r>
            <a:r>
              <a:rPr lang="en-US" sz="2000" b="1" dirty="0" smtClean="0"/>
              <a:t>then</a:t>
            </a:r>
            <a:endParaRPr lang="en-NZ" sz="2000" b="1" dirty="0" smtClean="0"/>
          </a:p>
          <a:p>
            <a:pPr lvl="4">
              <a:spcBef>
                <a:spcPts val="400"/>
              </a:spcBef>
              <a:buNone/>
            </a:pPr>
            <a:r>
              <a:rPr lang="en-NZ" sz="1800" dirty="0" smtClean="0"/>
              <a:t>visit(neighbour )</a:t>
            </a:r>
          </a:p>
          <a:p>
            <a:pPr lvl="4">
              <a:spcBef>
                <a:spcPts val="400"/>
              </a:spcBef>
              <a:buNone/>
            </a:pPr>
            <a:r>
              <a:rPr lang="en-NZ" sz="1800" dirty="0" err="1" smtClean="0"/>
              <a:t>recDFS</a:t>
            </a:r>
            <a:r>
              <a:rPr lang="en-NZ" sz="1800" dirty="0" smtClean="0"/>
              <a:t>(</a:t>
            </a:r>
            <a:r>
              <a:rPr lang="en-NZ" sz="1800" dirty="0" smtClean="0">
                <a:sym typeface="Symbol"/>
              </a:rPr>
              <a:t>neighbour,</a:t>
            </a:r>
            <a:r>
              <a:rPr lang="en-NZ" sz="1800" dirty="0" smtClean="0"/>
              <a:t> </a:t>
            </a:r>
            <a:r>
              <a:rPr lang="en-NZ" sz="1800" dirty="0" err="1" smtClean="0"/>
              <a:t>newLength</a:t>
            </a:r>
            <a:r>
              <a:rPr lang="en-NZ" sz="1800" dirty="0" smtClean="0"/>
              <a:t>, append(neighbour, path)</a:t>
            </a:r>
          </a:p>
          <a:p>
            <a:pPr lvl="4">
              <a:spcBef>
                <a:spcPts val="400"/>
              </a:spcBef>
              <a:buNone/>
            </a:pPr>
            <a:r>
              <a:rPr lang="en-NZ" sz="1800" dirty="0" err="1" smtClean="0"/>
              <a:t>unvisit</a:t>
            </a:r>
            <a:r>
              <a:rPr lang="en-NZ" sz="1800" dirty="0" smtClean="0"/>
              <a:t>(neighbour )</a:t>
            </a:r>
            <a:endParaRPr lang="en-NZ" sz="1800" b="1" dirty="0" smtClean="0"/>
          </a:p>
          <a:p>
            <a:endParaRPr lang="en-NZ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835696" y="1427524"/>
            <a:ext cx="3960440" cy="273284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6216" y="6021288"/>
            <a:ext cx="1296144" cy="216024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55776" y="2780928"/>
            <a:ext cx="1296144" cy="216024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75656" y="3789040"/>
            <a:ext cx="4608512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7704" y="4538616"/>
            <a:ext cx="4032448" cy="936104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Paths: Backtracking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800"/>
              </a:spcBef>
              <a:buNone/>
              <a:tabLst>
                <a:tab pos="1608138" algn="l"/>
              </a:tabLst>
            </a:pPr>
            <a:r>
              <a:rPr lang="en-NZ" sz="2000" b="1" dirty="0" smtClean="0"/>
              <a:t>Initialise</a:t>
            </a:r>
            <a:r>
              <a:rPr lang="en-NZ" sz="2000" dirty="0" smtClean="0"/>
              <a:t>: 	 fringe</a:t>
            </a:r>
            <a:r>
              <a:rPr lang="en-US" sz="2000" dirty="0" smtClean="0">
                <a:sym typeface="Symbol"/>
              </a:rPr>
              <a:t> </a:t>
            </a:r>
            <a:r>
              <a:rPr lang="en-NZ" sz="2000" dirty="0" smtClean="0"/>
              <a:t>← </a:t>
            </a:r>
            <a:r>
              <a:rPr lang="en-US" sz="2000" dirty="0" smtClean="0">
                <a:sym typeface="Symbol"/>
              </a:rPr>
              <a:t>new Stack / Queue / </a:t>
            </a:r>
            <a:r>
              <a:rPr lang="en-US" sz="2000" dirty="0" err="1" smtClean="0">
                <a:sym typeface="Symbol"/>
              </a:rPr>
              <a:t>PriorityQueue</a:t>
            </a:r>
            <a:endParaRPr lang="en-US" sz="2000" dirty="0" smtClean="0">
              <a:sym typeface="Symbol"/>
            </a:endParaRPr>
          </a:p>
          <a:p>
            <a:pPr lvl="1">
              <a:spcBef>
                <a:spcPts val="400"/>
              </a:spcBef>
              <a:buNone/>
              <a:tabLst>
                <a:tab pos="1608138" algn="l"/>
              </a:tabLst>
            </a:pPr>
            <a:r>
              <a:rPr lang="en-US" sz="2000" dirty="0" smtClean="0">
                <a:sym typeface="Symbol"/>
              </a:rPr>
              <a:t>		</a:t>
            </a:r>
            <a:r>
              <a:rPr lang="en-NZ" sz="2000" dirty="0" err="1" smtClean="0"/>
              <a:t>longestpath</a:t>
            </a:r>
            <a:r>
              <a:rPr lang="en-NZ" sz="2000" dirty="0" smtClean="0"/>
              <a:t> ← null, </a:t>
            </a:r>
            <a:r>
              <a:rPr lang="en-NZ" sz="2000" dirty="0" err="1" smtClean="0"/>
              <a:t>maxLength</a:t>
            </a:r>
            <a:r>
              <a:rPr lang="en-NZ" sz="2000" dirty="0" smtClean="0"/>
              <a:t> ← 0,  </a:t>
            </a:r>
            <a:endParaRPr lang="en-US" sz="2000" dirty="0" smtClean="0">
              <a:sym typeface="Symbol"/>
            </a:endParaRPr>
          </a:p>
          <a:p>
            <a:pPr lvl="1">
              <a:spcBef>
                <a:spcPts val="1200"/>
              </a:spcBef>
              <a:buNone/>
            </a:pPr>
            <a:r>
              <a:rPr lang="en-US" sz="2000" dirty="0" smtClean="0">
                <a:sym typeface="Symbol"/>
              </a:rPr>
              <a:t>push start, null, 0 onto fringe</a:t>
            </a:r>
            <a:endParaRPr lang="en-NZ" sz="2000" dirty="0" smtClean="0">
              <a:sym typeface="Symbol"/>
            </a:endParaRPr>
          </a:p>
          <a:p>
            <a:pPr lvl="1">
              <a:spcBef>
                <a:spcPts val="1800"/>
              </a:spcBef>
              <a:buNone/>
            </a:pPr>
            <a:r>
              <a:rPr lang="en-NZ" sz="2000" b="1" dirty="0" smtClean="0"/>
              <a:t>while</a:t>
            </a:r>
            <a:r>
              <a:rPr lang="en-NZ" sz="2000" dirty="0" smtClean="0"/>
              <a:t>  fringe  not empty</a:t>
            </a:r>
          </a:p>
          <a:p>
            <a:pPr lvl="2">
              <a:spcBef>
                <a:spcPts val="400"/>
              </a:spcBef>
              <a:buNone/>
            </a:pPr>
            <a:r>
              <a:rPr lang="en-US" sz="1800" dirty="0" smtClean="0">
                <a:sym typeface="Symbol"/>
              </a:rPr>
              <a:t> </a:t>
            </a:r>
            <a:r>
              <a:rPr lang="en-NZ" sz="1800" dirty="0" smtClean="0"/>
              <a:t>node, path , </a:t>
            </a:r>
            <a:r>
              <a:rPr lang="en-NZ" sz="1800" dirty="0" err="1" smtClean="0"/>
              <a:t>pathLength</a:t>
            </a:r>
            <a:r>
              <a:rPr lang="en-US" sz="1800" dirty="0" smtClean="0">
                <a:sym typeface="Symbol"/>
              </a:rPr>
              <a:t></a:t>
            </a:r>
            <a:r>
              <a:rPr lang="en-NZ" sz="1800" dirty="0" smtClean="0">
                <a:sym typeface="Symbol"/>
              </a:rPr>
              <a:t>  ← pop fringe</a:t>
            </a:r>
            <a:endParaRPr lang="en-NZ" sz="1800" dirty="0" smtClean="0"/>
          </a:p>
          <a:p>
            <a:pPr lvl="2">
              <a:spcBef>
                <a:spcPts val="400"/>
              </a:spcBef>
              <a:buNone/>
            </a:pPr>
            <a:r>
              <a:rPr lang="en-NZ" sz="1800" b="1" dirty="0" smtClean="0"/>
              <a:t>for</a:t>
            </a:r>
            <a:r>
              <a:rPr lang="en-NZ" sz="1800" dirty="0" smtClean="0"/>
              <a:t> </a:t>
            </a:r>
            <a:r>
              <a:rPr lang="en-NZ" sz="1800" b="1" dirty="0" smtClean="0"/>
              <a:t>each</a:t>
            </a:r>
            <a:r>
              <a:rPr lang="en-NZ" sz="1800" dirty="0" smtClean="0"/>
              <a:t>  edge  from node</a:t>
            </a:r>
          </a:p>
          <a:p>
            <a:pPr lvl="3">
              <a:spcBef>
                <a:spcPts val="400"/>
              </a:spcBef>
              <a:buNone/>
            </a:pPr>
            <a:r>
              <a:rPr lang="en-US" sz="1800" dirty="0" err="1" smtClean="0"/>
              <a:t>neighbour</a:t>
            </a:r>
            <a:r>
              <a:rPr lang="en-US" sz="1800" dirty="0" smtClean="0"/>
              <a:t> </a:t>
            </a:r>
            <a:r>
              <a:rPr lang="en-NZ" sz="1800" dirty="0" smtClean="0"/>
              <a:t>← </a:t>
            </a:r>
            <a:r>
              <a:rPr lang="en-NZ" sz="1800" dirty="0" err="1" smtClean="0"/>
              <a:t>edge.other</a:t>
            </a:r>
            <a:r>
              <a:rPr lang="en-NZ" sz="1800" dirty="0" smtClean="0"/>
              <a:t>,  </a:t>
            </a:r>
          </a:p>
          <a:p>
            <a:pPr lvl="3">
              <a:spcBef>
                <a:spcPts val="400"/>
              </a:spcBef>
              <a:buNone/>
            </a:pPr>
            <a:r>
              <a:rPr lang="en-US" sz="1800" dirty="0" err="1" smtClean="0"/>
              <a:t>newLength</a:t>
            </a:r>
            <a:r>
              <a:rPr lang="en-US" sz="1800" dirty="0" smtClean="0"/>
              <a:t> </a:t>
            </a:r>
            <a:r>
              <a:rPr lang="en-NZ" sz="1800" dirty="0" smtClean="0"/>
              <a:t>← </a:t>
            </a:r>
            <a:r>
              <a:rPr lang="en-NZ" sz="1800" dirty="0" err="1" smtClean="0"/>
              <a:t>pathLength</a:t>
            </a:r>
            <a:r>
              <a:rPr lang="en-NZ" sz="1800" dirty="0" smtClean="0"/>
              <a:t> +</a:t>
            </a:r>
            <a:r>
              <a:rPr lang="en-NZ" sz="1800" dirty="0" err="1" smtClean="0"/>
              <a:t>edge.length</a:t>
            </a:r>
            <a:r>
              <a:rPr lang="en-NZ" sz="1800" dirty="0" smtClean="0"/>
              <a:t> </a:t>
            </a:r>
          </a:p>
          <a:p>
            <a:pPr lvl="3">
              <a:spcBef>
                <a:spcPts val="400"/>
              </a:spcBef>
              <a:buNone/>
            </a:pP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dirty="0" err="1" smtClean="0"/>
              <a:t>neighbour</a:t>
            </a:r>
            <a:r>
              <a:rPr lang="en-US" sz="1800" dirty="0" smtClean="0"/>
              <a:t> = goal </a:t>
            </a:r>
            <a:r>
              <a:rPr lang="en-US" sz="1800" b="1" dirty="0" smtClean="0"/>
              <a:t>then</a:t>
            </a:r>
            <a:r>
              <a:rPr lang="en-US" sz="1800" dirty="0" smtClean="0"/>
              <a:t> </a:t>
            </a:r>
          </a:p>
          <a:p>
            <a:pPr lvl="4">
              <a:spcBef>
                <a:spcPts val="400"/>
              </a:spcBef>
              <a:buNone/>
            </a:pPr>
            <a:r>
              <a:rPr lang="en-NZ" sz="1600" b="1" dirty="0" smtClean="0"/>
              <a:t>if</a:t>
            </a:r>
            <a:r>
              <a:rPr lang="en-NZ" sz="1600" dirty="0" smtClean="0"/>
              <a:t>  </a:t>
            </a:r>
            <a:r>
              <a:rPr lang="en-NZ" sz="1600" dirty="0" err="1" smtClean="0"/>
              <a:t>newLength</a:t>
            </a:r>
            <a:r>
              <a:rPr lang="en-NZ" sz="1600" dirty="0" smtClean="0"/>
              <a:t> &gt; </a:t>
            </a:r>
            <a:r>
              <a:rPr lang="en-NZ" sz="1600" dirty="0" err="1" smtClean="0"/>
              <a:t>maxLength</a:t>
            </a:r>
            <a:r>
              <a:rPr lang="en-NZ" sz="1600" dirty="0" smtClean="0"/>
              <a:t>  </a:t>
            </a:r>
            <a:r>
              <a:rPr lang="en-NZ" sz="1600" b="1" dirty="0" smtClean="0"/>
              <a:t>then</a:t>
            </a:r>
            <a:r>
              <a:rPr lang="en-NZ" sz="1600" dirty="0" smtClean="0"/>
              <a:t> </a:t>
            </a:r>
          </a:p>
          <a:p>
            <a:pPr lvl="5">
              <a:spcBef>
                <a:spcPts val="400"/>
              </a:spcBef>
              <a:buNone/>
            </a:pPr>
            <a:r>
              <a:rPr lang="en-NZ" sz="2000" dirty="0" err="1" smtClean="0"/>
              <a:t>maxLength</a:t>
            </a:r>
            <a:r>
              <a:rPr lang="en-NZ" sz="2000" dirty="0" smtClean="0"/>
              <a:t> ← </a:t>
            </a:r>
            <a:r>
              <a:rPr lang="en-NZ" sz="2000" dirty="0" err="1" smtClean="0"/>
              <a:t>newLength</a:t>
            </a:r>
            <a:endParaRPr lang="en-NZ" sz="2000" dirty="0" smtClean="0"/>
          </a:p>
          <a:p>
            <a:pPr lvl="5">
              <a:spcBef>
                <a:spcPts val="400"/>
              </a:spcBef>
              <a:buNone/>
            </a:pPr>
            <a:r>
              <a:rPr lang="en-NZ" sz="2000" dirty="0" err="1" smtClean="0"/>
              <a:t>longestPath</a:t>
            </a:r>
            <a:r>
              <a:rPr lang="en-NZ" sz="2000" dirty="0" smtClean="0"/>
              <a:t> = path </a:t>
            </a:r>
          </a:p>
          <a:p>
            <a:pPr lvl="3">
              <a:spcBef>
                <a:spcPts val="400"/>
              </a:spcBef>
              <a:buNone/>
            </a:pPr>
            <a:r>
              <a:rPr lang="en-US" sz="1800" b="1" dirty="0" smtClean="0"/>
              <a:t>else if</a:t>
            </a:r>
            <a:r>
              <a:rPr lang="en-US" sz="1800" dirty="0" smtClean="0"/>
              <a:t>  </a:t>
            </a:r>
            <a:r>
              <a:rPr lang="en-US" sz="1800" dirty="0" err="1" smtClean="0"/>
              <a:t>neighbour</a:t>
            </a:r>
            <a:r>
              <a:rPr lang="en-US" sz="1800" dirty="0" smtClean="0"/>
              <a:t> not on path  </a:t>
            </a:r>
            <a:r>
              <a:rPr lang="en-US" sz="1800" b="1" dirty="0" smtClean="0"/>
              <a:t>then</a:t>
            </a:r>
            <a:endParaRPr lang="en-NZ" sz="1800" b="1" dirty="0" smtClean="0"/>
          </a:p>
          <a:p>
            <a:pPr lvl="4">
              <a:spcBef>
                <a:spcPts val="400"/>
              </a:spcBef>
              <a:buNone/>
            </a:pPr>
            <a:r>
              <a:rPr lang="en-NZ" sz="1600" dirty="0" smtClean="0"/>
              <a:t>push </a:t>
            </a:r>
            <a:r>
              <a:rPr lang="en-US" sz="1600" dirty="0" smtClean="0">
                <a:sym typeface="Symbol"/>
              </a:rPr>
              <a:t></a:t>
            </a:r>
            <a:r>
              <a:rPr lang="en-NZ" sz="1600" dirty="0" smtClean="0">
                <a:sym typeface="Symbol"/>
              </a:rPr>
              <a:t>neighbour</a:t>
            </a:r>
            <a:r>
              <a:rPr lang="en-NZ" sz="1600" dirty="0" smtClean="0"/>
              <a:t>, cons(neighbour, path )</a:t>
            </a:r>
            <a:r>
              <a:rPr lang="en-NZ" sz="1600" dirty="0" smtClean="0">
                <a:sym typeface="Symbol"/>
              </a:rPr>
              <a:t> ,</a:t>
            </a:r>
            <a:r>
              <a:rPr lang="en-NZ" sz="1600" dirty="0" smtClean="0"/>
              <a:t> </a:t>
            </a:r>
            <a:r>
              <a:rPr lang="en-NZ" sz="1600" dirty="0" err="1" smtClean="0"/>
              <a:t>newLength</a:t>
            </a:r>
            <a:r>
              <a:rPr lang="en-NZ" sz="1600" dirty="0" smtClean="0"/>
              <a:t> </a:t>
            </a:r>
            <a:r>
              <a:rPr lang="en-US" sz="1600" dirty="0" smtClean="0">
                <a:sym typeface="Symbol"/>
              </a:rPr>
              <a:t></a:t>
            </a:r>
            <a:br>
              <a:rPr lang="en-US" sz="1600" dirty="0" smtClean="0">
                <a:sym typeface="Symbol"/>
              </a:rPr>
            </a:br>
            <a:r>
              <a:rPr lang="en-US" sz="1600" dirty="0" smtClean="0">
                <a:sym typeface="Symbol"/>
              </a:rPr>
              <a:t>      onto fringe</a:t>
            </a:r>
            <a:endParaRPr lang="en-NZ" sz="1600" dirty="0" smtClean="0"/>
          </a:p>
          <a:p>
            <a:endParaRPr lang="en-NZ" sz="2000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96336" y="4553703"/>
            <a:ext cx="1309237" cy="1011683"/>
          </a:xfrm>
          <a:prstGeom prst="wedgeRoundRectCallout">
            <a:avLst>
              <a:gd name="adj1" fmla="val -192607"/>
              <a:gd name="adj2" fmla="val 66165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Use path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to avoid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cycles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5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for General Graph Search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Is the graph explicit or implicit </a:t>
            </a:r>
          </a:p>
          <a:p>
            <a:pPr lvl="1"/>
            <a:r>
              <a:rPr lang="en-US" sz="2000" dirty="0" smtClean="0"/>
              <a:t>can be hard to record visited  with  implicit graphs</a:t>
            </a:r>
          </a:p>
          <a:p>
            <a:pPr>
              <a:spcBef>
                <a:spcPts val="1600"/>
              </a:spcBef>
            </a:pPr>
            <a:r>
              <a:rPr lang="en-US" sz="2000" dirty="0" smtClean="0"/>
              <a:t>keep track of paths or not</a:t>
            </a:r>
          </a:p>
          <a:p>
            <a:pPr lvl="1"/>
            <a:r>
              <a:rPr lang="en-US" sz="2000" dirty="0" smtClean="0"/>
              <a:t>If only want to find a node, then don't record path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visit only once  or  backtrack</a:t>
            </a:r>
          </a:p>
          <a:p>
            <a:pPr lvl="1"/>
            <a:r>
              <a:rPr lang="en-US" sz="2000" dirty="0" smtClean="0"/>
              <a:t>visit only once only considers first path to a node</a:t>
            </a:r>
          </a:p>
          <a:p>
            <a:pPr lvl="2">
              <a:buNone/>
            </a:pPr>
            <a:r>
              <a:rPr lang="en-US" sz="1800" dirty="0" smtClean="0"/>
              <a:t>⇒ search constructs a tree </a:t>
            </a:r>
          </a:p>
          <a:p>
            <a:pPr lvl="1"/>
            <a:r>
              <a:rPr lang="en-US" sz="2000" dirty="0" smtClean="0"/>
              <a:t>backtrack considers all paths to a node</a:t>
            </a:r>
          </a:p>
          <a:p>
            <a:pPr lvl="2">
              <a:buNone/>
            </a:pPr>
            <a:r>
              <a:rPr lang="en-US" sz="1800" dirty="0" smtClean="0"/>
              <a:t>⇒ search constructs a DAG (Directed acyclic Graph)</a:t>
            </a:r>
          </a:p>
          <a:p>
            <a:pPr lvl="2">
              <a:buNone/>
            </a:pPr>
            <a:r>
              <a:rPr lang="en-US" sz="1800" b="1" dirty="0" smtClean="0"/>
              <a:t>Note</a:t>
            </a:r>
            <a:r>
              <a:rPr lang="en-US" sz="1800" dirty="0" smtClean="0"/>
              <a:t>: if you don't care about paths, no point in backtracking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DFS, BFS, PFS(priority first search)</a:t>
            </a:r>
          </a:p>
          <a:p>
            <a:pPr lvl="1"/>
            <a:r>
              <a:rPr lang="en-US" sz="2000" dirty="0" smtClean="0"/>
              <a:t>If using PFS, what is the priority?</a:t>
            </a:r>
          </a:p>
          <a:p>
            <a:pPr lvl="2"/>
            <a:r>
              <a:rPr lang="en-US" sz="1800" dirty="0" smtClean="0"/>
              <a:t>local: next edge,  node value,  estimate of "promise"</a:t>
            </a:r>
          </a:p>
          <a:p>
            <a:pPr lvl="2"/>
            <a:r>
              <a:rPr lang="en-US" sz="1800" dirty="0" smtClean="0"/>
              <a:t>path cost:  cost so far, or cost so far plus estimate to goal. 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Flow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maximum total flow/traffic/capacity possible from node A to node D?</a:t>
            </a:r>
            <a:endParaRPr lang="en-NZ" dirty="0"/>
          </a:p>
        </p:txBody>
      </p:sp>
      <p:sp>
        <p:nvSpPr>
          <p:cNvPr id="4" name="Oval 3"/>
          <p:cNvSpPr/>
          <p:nvPr/>
        </p:nvSpPr>
        <p:spPr bwMode="auto">
          <a:xfrm>
            <a:off x="1043744" y="3177040"/>
            <a:ext cx="612000" cy="612000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339888" y="2672984"/>
            <a:ext cx="612000" cy="61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428120" y="3033024"/>
            <a:ext cx="612000" cy="61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408272" y="4545192"/>
            <a:ext cx="612000" cy="61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300328" y="3177040"/>
            <a:ext cx="612000" cy="6120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67912" y="3717032"/>
            <a:ext cx="612000" cy="612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331640" y="4257160"/>
            <a:ext cx="612000" cy="61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555912" y="5625312"/>
            <a:ext cx="612000" cy="61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284104" y="4833224"/>
            <a:ext cx="612000" cy="61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400160" y="5805264"/>
            <a:ext cx="612000" cy="61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F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4" name="Straight Connector 13"/>
          <p:cNvCxnSpPr>
            <a:stCxn id="4" idx="4"/>
            <a:endCxn id="10" idx="1"/>
          </p:cNvCxnSpPr>
          <p:nvPr/>
        </p:nvCxnSpPr>
        <p:spPr bwMode="auto">
          <a:xfrm>
            <a:off x="1349744" y="3789040"/>
            <a:ext cx="71521" cy="55774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5" name="Straight Connector 14"/>
          <p:cNvCxnSpPr>
            <a:stCxn id="4" idx="7"/>
            <a:endCxn id="5" idx="2"/>
          </p:cNvCxnSpPr>
          <p:nvPr/>
        </p:nvCxnSpPr>
        <p:spPr bwMode="auto">
          <a:xfrm flipV="1">
            <a:off x="1566119" y="2978984"/>
            <a:ext cx="773769" cy="28768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6" name="Straight Arrow Connector 15"/>
          <p:cNvCxnSpPr>
            <a:stCxn id="6" idx="5"/>
            <a:endCxn id="7" idx="1"/>
          </p:cNvCxnSpPr>
          <p:nvPr/>
        </p:nvCxnSpPr>
        <p:spPr bwMode="auto">
          <a:xfrm>
            <a:off x="4950495" y="3555399"/>
            <a:ext cx="1547402" cy="107941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7" name="Straight Connector 16"/>
          <p:cNvCxnSpPr>
            <a:stCxn id="5" idx="5"/>
            <a:endCxn id="9" idx="1"/>
          </p:cNvCxnSpPr>
          <p:nvPr/>
        </p:nvCxnSpPr>
        <p:spPr bwMode="auto">
          <a:xfrm>
            <a:off x="2862263" y="3195359"/>
            <a:ext cx="395274" cy="6112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8" name="Straight Connector 17"/>
          <p:cNvCxnSpPr>
            <a:stCxn id="9" idx="7"/>
            <a:endCxn id="6" idx="2"/>
          </p:cNvCxnSpPr>
          <p:nvPr/>
        </p:nvCxnSpPr>
        <p:spPr bwMode="auto">
          <a:xfrm flipV="1">
            <a:off x="3690287" y="3339024"/>
            <a:ext cx="737833" cy="46763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9" name="Straight Connector 18"/>
          <p:cNvCxnSpPr>
            <a:stCxn id="6" idx="6"/>
            <a:endCxn id="8" idx="2"/>
          </p:cNvCxnSpPr>
          <p:nvPr/>
        </p:nvCxnSpPr>
        <p:spPr bwMode="auto">
          <a:xfrm>
            <a:off x="5040120" y="3339024"/>
            <a:ext cx="1260208" cy="144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0" name="Straight Connector 19"/>
          <p:cNvCxnSpPr>
            <a:stCxn id="7" idx="0"/>
            <a:endCxn id="8" idx="4"/>
          </p:cNvCxnSpPr>
          <p:nvPr/>
        </p:nvCxnSpPr>
        <p:spPr bwMode="auto">
          <a:xfrm flipH="1" flipV="1">
            <a:off x="6606328" y="3789040"/>
            <a:ext cx="107944" cy="75615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1" name="Straight Connector 20"/>
          <p:cNvCxnSpPr>
            <a:stCxn id="12" idx="7"/>
            <a:endCxn id="8" idx="3"/>
          </p:cNvCxnSpPr>
          <p:nvPr/>
        </p:nvCxnSpPr>
        <p:spPr bwMode="auto">
          <a:xfrm flipV="1">
            <a:off x="4806479" y="3699415"/>
            <a:ext cx="1583474" cy="122343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2" name="Straight Connector 21"/>
          <p:cNvCxnSpPr>
            <a:stCxn id="6" idx="4"/>
            <a:endCxn id="12" idx="0"/>
          </p:cNvCxnSpPr>
          <p:nvPr/>
        </p:nvCxnSpPr>
        <p:spPr bwMode="auto">
          <a:xfrm rot="5400000">
            <a:off x="4068012" y="4167116"/>
            <a:ext cx="1188200" cy="144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3" name="Straight Connector 22"/>
          <p:cNvCxnSpPr>
            <a:stCxn id="9" idx="5"/>
            <a:endCxn id="12" idx="1"/>
          </p:cNvCxnSpPr>
          <p:nvPr/>
        </p:nvCxnSpPr>
        <p:spPr bwMode="auto">
          <a:xfrm>
            <a:off x="3690287" y="4239407"/>
            <a:ext cx="683442" cy="68344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4" name="Straight Connector 23"/>
          <p:cNvCxnSpPr>
            <a:stCxn id="10" idx="6"/>
            <a:endCxn id="12" idx="2"/>
          </p:cNvCxnSpPr>
          <p:nvPr/>
        </p:nvCxnSpPr>
        <p:spPr bwMode="auto">
          <a:xfrm>
            <a:off x="1943640" y="4563160"/>
            <a:ext cx="2340464" cy="57606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5" name="Straight Connector 24"/>
          <p:cNvCxnSpPr>
            <a:stCxn id="5" idx="4"/>
            <a:endCxn id="11" idx="0"/>
          </p:cNvCxnSpPr>
          <p:nvPr/>
        </p:nvCxnSpPr>
        <p:spPr bwMode="auto">
          <a:xfrm rot="16200000" flipH="1">
            <a:off x="1583736" y="4347136"/>
            <a:ext cx="2340328" cy="21602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6" name="Straight Connector 25"/>
          <p:cNvCxnSpPr>
            <a:stCxn id="10" idx="5"/>
            <a:endCxn id="11" idx="1"/>
          </p:cNvCxnSpPr>
          <p:nvPr/>
        </p:nvCxnSpPr>
        <p:spPr bwMode="auto">
          <a:xfrm>
            <a:off x="1854015" y="4779535"/>
            <a:ext cx="791522" cy="93540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7" name="Straight Connector 26"/>
          <p:cNvCxnSpPr>
            <a:stCxn id="9" idx="4"/>
            <a:endCxn id="11" idx="7"/>
          </p:cNvCxnSpPr>
          <p:nvPr/>
        </p:nvCxnSpPr>
        <p:spPr bwMode="auto">
          <a:xfrm flipH="1">
            <a:off x="3078287" y="4329032"/>
            <a:ext cx="395625" cy="138590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8" name="Straight Connector 27"/>
          <p:cNvCxnSpPr>
            <a:stCxn id="11" idx="6"/>
            <a:endCxn id="12" idx="3"/>
          </p:cNvCxnSpPr>
          <p:nvPr/>
        </p:nvCxnSpPr>
        <p:spPr bwMode="auto">
          <a:xfrm flipV="1">
            <a:off x="3167912" y="5355599"/>
            <a:ext cx="1205817" cy="57571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9" name="Straight Connector 28"/>
          <p:cNvCxnSpPr>
            <a:stCxn id="11" idx="5"/>
            <a:endCxn id="13" idx="2"/>
          </p:cNvCxnSpPr>
          <p:nvPr/>
        </p:nvCxnSpPr>
        <p:spPr bwMode="auto">
          <a:xfrm flipV="1">
            <a:off x="3078287" y="6111264"/>
            <a:ext cx="2321873" cy="364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30" name="Straight Connector 29"/>
          <p:cNvCxnSpPr>
            <a:stCxn id="13" idx="7"/>
            <a:endCxn id="7" idx="3"/>
          </p:cNvCxnSpPr>
          <p:nvPr/>
        </p:nvCxnSpPr>
        <p:spPr bwMode="auto">
          <a:xfrm flipV="1">
            <a:off x="5922535" y="5067567"/>
            <a:ext cx="575362" cy="82732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31" name="Straight Connector 30"/>
          <p:cNvCxnSpPr>
            <a:stCxn id="12" idx="5"/>
            <a:endCxn id="13" idx="1"/>
          </p:cNvCxnSpPr>
          <p:nvPr/>
        </p:nvCxnSpPr>
        <p:spPr bwMode="auto">
          <a:xfrm>
            <a:off x="4806479" y="5355599"/>
            <a:ext cx="683306" cy="53929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32" name="Straight Connector 31"/>
          <p:cNvCxnSpPr>
            <a:stCxn id="4" idx="6"/>
            <a:endCxn id="9" idx="2"/>
          </p:cNvCxnSpPr>
          <p:nvPr/>
        </p:nvCxnSpPr>
        <p:spPr bwMode="auto">
          <a:xfrm>
            <a:off x="1655744" y="3483040"/>
            <a:ext cx="1512168" cy="53999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292080" y="3105032"/>
            <a:ext cx="46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16</a:t>
            </a:r>
            <a:endParaRPr lang="en-NZ" dirty="0"/>
          </a:p>
        </p:txBody>
      </p:sp>
      <p:sp>
        <p:nvSpPr>
          <p:cNvPr id="34" name="TextBox 33"/>
          <p:cNvSpPr txBox="1"/>
          <p:nvPr/>
        </p:nvSpPr>
        <p:spPr>
          <a:xfrm>
            <a:off x="3031947" y="3284984"/>
            <a:ext cx="39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11</a:t>
            </a:r>
            <a:endParaRPr lang="en-NZ" dirty="0"/>
          </a:p>
        </p:txBody>
      </p:sp>
      <p:sp>
        <p:nvSpPr>
          <p:cNvPr id="35" name="TextBox 34"/>
          <p:cNvSpPr txBox="1"/>
          <p:nvPr/>
        </p:nvSpPr>
        <p:spPr>
          <a:xfrm>
            <a:off x="1583736" y="2889008"/>
            <a:ext cx="39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27</a:t>
            </a:r>
            <a:endParaRPr lang="en-NZ" dirty="0"/>
          </a:p>
        </p:txBody>
      </p:sp>
      <p:sp>
        <p:nvSpPr>
          <p:cNvPr id="36" name="TextBox 35"/>
          <p:cNvSpPr txBox="1"/>
          <p:nvPr/>
        </p:nvSpPr>
        <p:spPr>
          <a:xfrm>
            <a:off x="3996072" y="586709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25</a:t>
            </a:r>
            <a:endParaRPr lang="en-NZ" dirty="0"/>
          </a:p>
        </p:txBody>
      </p:sp>
      <p:sp>
        <p:nvSpPr>
          <p:cNvPr id="37" name="TextBox 36"/>
          <p:cNvSpPr txBox="1"/>
          <p:nvPr/>
        </p:nvSpPr>
        <p:spPr>
          <a:xfrm>
            <a:off x="3851920" y="33569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7</a:t>
            </a:r>
            <a:endParaRPr lang="en-NZ" dirty="0"/>
          </a:p>
        </p:txBody>
      </p:sp>
      <p:sp>
        <p:nvSpPr>
          <p:cNvPr id="38" name="TextBox 37"/>
          <p:cNvSpPr txBox="1"/>
          <p:nvPr/>
        </p:nvSpPr>
        <p:spPr>
          <a:xfrm>
            <a:off x="2465868" y="408551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NZ" dirty="0"/>
          </a:p>
        </p:txBody>
      </p:sp>
      <p:sp>
        <p:nvSpPr>
          <p:cNvPr id="39" name="TextBox 38"/>
          <p:cNvSpPr txBox="1"/>
          <p:nvPr/>
        </p:nvSpPr>
        <p:spPr>
          <a:xfrm>
            <a:off x="4320040" y="3753104"/>
            <a:ext cx="39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17</a:t>
            </a:r>
            <a:endParaRPr lang="en-NZ" dirty="0"/>
          </a:p>
        </p:txBody>
      </p:sp>
      <p:sp>
        <p:nvSpPr>
          <p:cNvPr id="40" name="TextBox 39"/>
          <p:cNvSpPr txBox="1"/>
          <p:nvPr/>
        </p:nvSpPr>
        <p:spPr>
          <a:xfrm>
            <a:off x="3420008" y="490523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3</a:t>
            </a:r>
            <a:endParaRPr lang="en-NZ" dirty="0"/>
          </a:p>
        </p:txBody>
      </p:sp>
      <p:sp>
        <p:nvSpPr>
          <p:cNvPr id="41" name="TextBox 40"/>
          <p:cNvSpPr txBox="1"/>
          <p:nvPr/>
        </p:nvSpPr>
        <p:spPr>
          <a:xfrm>
            <a:off x="5868144" y="51571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23</a:t>
            </a:r>
            <a:endParaRPr lang="en-NZ" dirty="0"/>
          </a:p>
        </p:txBody>
      </p:sp>
      <p:sp>
        <p:nvSpPr>
          <p:cNvPr id="42" name="TextBox 41"/>
          <p:cNvSpPr txBox="1"/>
          <p:nvPr/>
        </p:nvSpPr>
        <p:spPr>
          <a:xfrm>
            <a:off x="5070490" y="376445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43" name="TextBox 42"/>
          <p:cNvSpPr txBox="1"/>
          <p:nvPr/>
        </p:nvSpPr>
        <p:spPr>
          <a:xfrm>
            <a:off x="4860168" y="519326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18</a:t>
            </a:r>
            <a:endParaRPr lang="en-NZ" dirty="0"/>
          </a:p>
        </p:txBody>
      </p:sp>
      <p:sp>
        <p:nvSpPr>
          <p:cNvPr id="44" name="TextBox 43"/>
          <p:cNvSpPr txBox="1"/>
          <p:nvPr/>
        </p:nvSpPr>
        <p:spPr>
          <a:xfrm>
            <a:off x="6652844" y="4133358"/>
            <a:ext cx="431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40</a:t>
            </a:r>
            <a:endParaRPr lang="en-NZ" dirty="0"/>
          </a:p>
        </p:txBody>
      </p:sp>
      <p:sp>
        <p:nvSpPr>
          <p:cNvPr id="45" name="TextBox 44"/>
          <p:cNvSpPr txBox="1"/>
          <p:nvPr/>
        </p:nvSpPr>
        <p:spPr>
          <a:xfrm>
            <a:off x="4968112" y="434535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7</a:t>
            </a:r>
            <a:endParaRPr lang="en-NZ" dirty="0"/>
          </a:p>
        </p:txBody>
      </p:sp>
      <p:sp>
        <p:nvSpPr>
          <p:cNvPr id="46" name="TextBox 45"/>
          <p:cNvSpPr txBox="1"/>
          <p:nvPr/>
        </p:nvSpPr>
        <p:spPr>
          <a:xfrm>
            <a:off x="1691680" y="5121256"/>
            <a:ext cx="57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100</a:t>
            </a:r>
            <a:endParaRPr lang="en-NZ" dirty="0"/>
          </a:p>
        </p:txBody>
      </p:sp>
      <p:sp>
        <p:nvSpPr>
          <p:cNvPr id="47" name="TextBox 46"/>
          <p:cNvSpPr txBox="1"/>
          <p:nvPr/>
        </p:nvSpPr>
        <p:spPr>
          <a:xfrm>
            <a:off x="2951888" y="509475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8</a:t>
            </a:r>
            <a:endParaRPr lang="en-NZ" dirty="0"/>
          </a:p>
        </p:txBody>
      </p:sp>
      <p:sp>
        <p:nvSpPr>
          <p:cNvPr id="48" name="TextBox 47"/>
          <p:cNvSpPr txBox="1"/>
          <p:nvPr/>
        </p:nvSpPr>
        <p:spPr>
          <a:xfrm>
            <a:off x="1835832" y="360908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9</a:t>
            </a:r>
            <a:endParaRPr lang="en-NZ" dirty="0"/>
          </a:p>
        </p:txBody>
      </p:sp>
      <p:sp>
        <p:nvSpPr>
          <p:cNvPr id="49" name="TextBox 48"/>
          <p:cNvSpPr txBox="1"/>
          <p:nvPr/>
        </p:nvSpPr>
        <p:spPr>
          <a:xfrm>
            <a:off x="989432" y="3950785"/>
            <a:ext cx="41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10</a:t>
            </a:r>
            <a:endParaRPr lang="en-NZ" dirty="0"/>
          </a:p>
        </p:txBody>
      </p:sp>
      <p:sp>
        <p:nvSpPr>
          <p:cNvPr id="50" name="TextBox 49"/>
          <p:cNvSpPr txBox="1"/>
          <p:nvPr/>
        </p:nvSpPr>
        <p:spPr>
          <a:xfrm>
            <a:off x="3779912" y="55172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14</a:t>
            </a:r>
            <a:endParaRPr lang="en-NZ" dirty="0"/>
          </a:p>
        </p:txBody>
      </p:sp>
      <p:sp>
        <p:nvSpPr>
          <p:cNvPr id="51" name="TextBox 50"/>
          <p:cNvSpPr txBox="1"/>
          <p:nvPr/>
        </p:nvSpPr>
        <p:spPr>
          <a:xfrm>
            <a:off x="3779776" y="4221088"/>
            <a:ext cx="43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16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6818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Maximum Flow problem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Given</a:t>
            </a:r>
          </a:p>
          <a:p>
            <a:pPr lvl="1"/>
            <a:r>
              <a:rPr lang="en-NZ" sz="2000" dirty="0" smtClean="0"/>
              <a:t>a directed weighted graph  </a:t>
            </a:r>
            <a:br>
              <a:rPr lang="en-NZ" sz="2000" dirty="0" smtClean="0"/>
            </a:br>
            <a:r>
              <a:rPr lang="en-NZ" sz="2000" dirty="0" err="1" smtClean="0"/>
              <a:t>ie</a:t>
            </a:r>
            <a:r>
              <a:rPr lang="en-NZ" sz="2000" dirty="0" smtClean="0"/>
              <a:t>, edges </a:t>
            </a:r>
            <a:r>
              <a:rPr lang="en-NZ" sz="2000" dirty="0" err="1" smtClean="0"/>
              <a:t>labeled</a:t>
            </a:r>
            <a:r>
              <a:rPr lang="en-NZ" sz="2000" dirty="0" smtClean="0"/>
              <a:t> with positive numbers = “capacity”</a:t>
            </a:r>
          </a:p>
          <a:p>
            <a:pPr lvl="1"/>
            <a:r>
              <a:rPr lang="en-NZ" sz="2000" dirty="0" smtClean="0"/>
              <a:t>a source node and a sink node</a:t>
            </a:r>
          </a:p>
          <a:p>
            <a:pPr>
              <a:spcBef>
                <a:spcPts val="1800"/>
              </a:spcBef>
            </a:pPr>
            <a:r>
              <a:rPr lang="en-NZ" sz="2000" dirty="0" smtClean="0"/>
              <a:t>Find</a:t>
            </a:r>
          </a:p>
          <a:p>
            <a:pPr lvl="1"/>
            <a:r>
              <a:rPr lang="en-NZ" sz="2000" dirty="0" smtClean="0"/>
              <a:t>a positive flow on each edge that maximises the total flow out of the source such that </a:t>
            </a:r>
          </a:p>
          <a:p>
            <a:pPr lvl="2"/>
            <a:r>
              <a:rPr lang="en-AU" sz="1800" dirty="0" smtClean="0"/>
              <a:t>flow on any edge is at most the capacity of the edge</a:t>
            </a:r>
          </a:p>
          <a:p>
            <a:pPr lvl="2"/>
            <a:r>
              <a:rPr lang="en-AU" sz="1800" dirty="0" smtClean="0"/>
              <a:t>net flow into any node = net flow out of the node</a:t>
            </a:r>
            <a:br>
              <a:rPr lang="en-AU" sz="1800" dirty="0" smtClean="0"/>
            </a:br>
            <a:r>
              <a:rPr lang="en-AU" sz="1800" dirty="0" smtClean="0"/>
              <a:t>except for source and sink nodes.</a:t>
            </a:r>
          </a:p>
          <a:p>
            <a:pPr>
              <a:spcBef>
                <a:spcPts val="1800"/>
              </a:spcBef>
            </a:pPr>
            <a:r>
              <a:rPr lang="en-AU" sz="2000" dirty="0" smtClean="0"/>
              <a:t>Some solutions:</a:t>
            </a:r>
          </a:p>
          <a:p>
            <a:pPr lvl="1"/>
            <a:r>
              <a:rPr lang="en-NZ" sz="2000" dirty="0"/>
              <a:t>Ford–Fulkerson </a:t>
            </a:r>
            <a:r>
              <a:rPr lang="en-NZ" sz="2000" dirty="0" smtClean="0"/>
              <a:t>Algorithm</a:t>
            </a:r>
          </a:p>
          <a:p>
            <a:pPr lvl="1"/>
            <a:r>
              <a:rPr lang="en-NZ" sz="2000" dirty="0"/>
              <a:t>Edmonds–Karp </a:t>
            </a:r>
            <a:r>
              <a:rPr lang="en-NZ" sz="2000" dirty="0" smtClean="0"/>
              <a:t>algorithm  (= Ford-Fulkerson but using BFS)</a:t>
            </a:r>
          </a:p>
          <a:p>
            <a:pPr lvl="1"/>
            <a:r>
              <a:rPr lang="en-NZ" sz="2000" dirty="0" err="1"/>
              <a:t>Dinitz</a:t>
            </a:r>
            <a:r>
              <a:rPr lang="en-NZ" sz="2000" dirty="0"/>
              <a:t> blocking flow </a:t>
            </a:r>
            <a:r>
              <a:rPr lang="en-NZ" sz="2000" dirty="0" smtClean="0"/>
              <a:t>algorithm</a:t>
            </a:r>
          </a:p>
          <a:p>
            <a:pPr lvl="1"/>
            <a:r>
              <a:rPr lang="en-AU" sz="2000" dirty="0" smtClean="0"/>
              <a:t>Push-relabel </a:t>
            </a:r>
            <a:r>
              <a:rPr lang="en-AU" sz="2000" dirty="0"/>
              <a:t>maximum flow </a:t>
            </a:r>
            <a:r>
              <a:rPr lang="en-AU" sz="2000" dirty="0" smtClean="0"/>
              <a:t>algorithm (and variations)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81614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Edmonds–Karp / Ford-Fulkerson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Key idea:</a:t>
            </a:r>
          </a:p>
          <a:p>
            <a:pPr lvl="1"/>
            <a:r>
              <a:rPr lang="en-AU" sz="2400" dirty="0" smtClean="0"/>
              <a:t>Each edge </a:t>
            </a:r>
            <a:r>
              <a:rPr lang="en-AU" sz="2400" i="1" dirty="0" smtClean="0"/>
              <a:t>u </a:t>
            </a:r>
            <a:r>
              <a:rPr lang="en-AU" sz="2400" i="1" dirty="0" smtClean="0">
                <a:latin typeface="Arial Unicode MS"/>
                <a:ea typeface="Arial Unicode MS"/>
                <a:cs typeface="Arial Unicode MS"/>
              </a:rPr>
              <a:t>→</a:t>
            </a:r>
            <a:r>
              <a:rPr lang="en-AU" sz="2400" i="1" dirty="0" smtClean="0"/>
              <a:t> v</a:t>
            </a:r>
            <a:r>
              <a:rPr lang="en-AU" sz="2400" dirty="0" smtClean="0"/>
              <a:t>  has a capacity  cap(</a:t>
            </a:r>
            <a:r>
              <a:rPr lang="en-AU" sz="2400" i="1" dirty="0" smtClean="0"/>
              <a:t>u, v </a:t>
            </a:r>
            <a:r>
              <a:rPr lang="en-AU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AU" sz="2400" dirty="0" smtClean="0"/>
              <a:t>For every </a:t>
            </a:r>
            <a:r>
              <a:rPr lang="en-AU" sz="2400" dirty="0"/>
              <a:t>edge </a:t>
            </a:r>
            <a:r>
              <a:rPr lang="en-AU" sz="2400" i="1" dirty="0"/>
              <a:t>u </a:t>
            </a:r>
            <a:r>
              <a:rPr lang="en-AU" sz="2400" i="1" dirty="0" smtClean="0"/>
              <a:t> </a:t>
            </a:r>
            <a:r>
              <a:rPr lang="en-AU" sz="2400" dirty="0" smtClean="0">
                <a:latin typeface="Arial Unicode MS"/>
                <a:ea typeface="Arial Unicode MS"/>
                <a:cs typeface="Arial Unicode MS"/>
              </a:rPr>
              <a:t>→</a:t>
            </a:r>
            <a:r>
              <a:rPr lang="en-AU" sz="2400" i="1" dirty="0" smtClean="0"/>
              <a:t> v,  </a:t>
            </a:r>
            <a:r>
              <a:rPr lang="en-AU" sz="2400" dirty="0" smtClean="0"/>
              <a:t>where there is no edge </a:t>
            </a:r>
            <a:r>
              <a:rPr lang="en-AU" sz="2400" i="1" dirty="0" smtClean="0"/>
              <a:t>v  </a:t>
            </a:r>
            <a:r>
              <a:rPr lang="en-AU" sz="2400" dirty="0"/>
              <a:t>→</a:t>
            </a:r>
            <a:r>
              <a:rPr lang="en-AU" sz="2400" i="1" dirty="0"/>
              <a:t> u</a:t>
            </a:r>
            <a:r>
              <a:rPr lang="en-AU" sz="2400" i="1" dirty="0" smtClean="0"/>
              <a:t> </a:t>
            </a:r>
            <a:r>
              <a:rPr lang="en-AU" sz="2400" dirty="0"/>
              <a:t> </a:t>
            </a:r>
            <a:r>
              <a:rPr lang="en-AU" sz="2400" dirty="0" smtClean="0"/>
              <a:t>then </a:t>
            </a:r>
            <a:br>
              <a:rPr lang="en-AU" sz="2400" dirty="0" smtClean="0"/>
            </a:br>
            <a:r>
              <a:rPr lang="en-AU" sz="2400" dirty="0" smtClean="0"/>
              <a:t> 	add a phantom edge </a:t>
            </a:r>
            <a:r>
              <a:rPr lang="en-AU" sz="2400" i="1" dirty="0"/>
              <a:t>v</a:t>
            </a:r>
            <a:r>
              <a:rPr lang="en-AU" sz="2400" i="1" dirty="0" smtClean="0"/>
              <a:t> </a:t>
            </a:r>
            <a:r>
              <a:rPr lang="en-AU" sz="2400" i="1" dirty="0" smtClean="0">
                <a:latin typeface="Arial Unicode MS"/>
                <a:ea typeface="Arial Unicode MS"/>
                <a:cs typeface="Arial Unicode MS"/>
              </a:rPr>
              <a:t>↝</a:t>
            </a:r>
            <a:r>
              <a:rPr lang="en-AU" sz="2400" i="1" dirty="0" smtClean="0"/>
              <a:t> u</a:t>
            </a:r>
            <a:r>
              <a:rPr lang="en-AU" sz="2400" dirty="0" smtClean="0"/>
              <a:t>  with capacity 0</a:t>
            </a:r>
          </a:p>
          <a:p>
            <a:pPr lvl="1">
              <a:spcBef>
                <a:spcPts val="600"/>
              </a:spcBef>
            </a:pPr>
            <a:r>
              <a:rPr lang="en-AU" sz="2400" dirty="0" smtClean="0"/>
              <a:t>Add a  flow (=0)  for each edge (and phantom edge): </a:t>
            </a:r>
          </a:p>
          <a:p>
            <a:pPr lvl="2">
              <a:spcBef>
                <a:spcPts val="600"/>
              </a:spcBef>
            </a:pPr>
            <a:r>
              <a:rPr lang="en-AU" sz="2000" dirty="0" smtClean="0"/>
              <a:t>flow(</a:t>
            </a:r>
            <a:r>
              <a:rPr lang="en-AU" sz="2000" i="1" dirty="0" err="1" smtClean="0"/>
              <a:t>u,v</a:t>
            </a:r>
            <a:r>
              <a:rPr lang="en-AU" sz="2000" i="1" dirty="0" smtClean="0"/>
              <a:t> </a:t>
            </a:r>
            <a:r>
              <a:rPr lang="en-AU" sz="2000" dirty="0" smtClean="0"/>
              <a:t>) =  – flow(</a:t>
            </a:r>
            <a:r>
              <a:rPr lang="en-AU" sz="2000" i="1" dirty="0" err="1" smtClean="0"/>
              <a:t>v,u</a:t>
            </a:r>
            <a:r>
              <a:rPr lang="en-AU" sz="2000" dirty="0" smtClean="0"/>
              <a:t> )</a:t>
            </a:r>
          </a:p>
          <a:p>
            <a:pPr lvl="2">
              <a:spcBef>
                <a:spcPts val="600"/>
              </a:spcBef>
            </a:pPr>
            <a:r>
              <a:rPr lang="en-AU" sz="2000" dirty="0" smtClean="0"/>
              <a:t>for each edge (including all the phantom edges):</a:t>
            </a:r>
          </a:p>
          <a:p>
            <a:pPr lvl="3">
              <a:spcBef>
                <a:spcPts val="600"/>
              </a:spcBef>
            </a:pPr>
            <a:r>
              <a:rPr lang="en-AU" sz="2000" dirty="0" smtClean="0"/>
              <a:t>Remaining-capacity(edge)  =  capacity(edge)  –  flow(edge)</a:t>
            </a:r>
          </a:p>
          <a:p>
            <a:pPr marL="1227138" lvl="3" indent="0">
              <a:buNone/>
            </a:pPr>
            <a:r>
              <a:rPr lang="en-AU" sz="2000" dirty="0" smtClean="0"/>
              <a:t>	</a:t>
            </a:r>
          </a:p>
          <a:p>
            <a:pPr lvl="1"/>
            <a:r>
              <a:rPr lang="en-AU" sz="2400" dirty="0" smtClean="0"/>
              <a:t>Repeatedly </a:t>
            </a:r>
          </a:p>
          <a:p>
            <a:pPr lvl="2"/>
            <a:r>
              <a:rPr lang="en-AU" sz="2000" dirty="0" smtClean="0"/>
              <a:t>find a path from source to sink with non-zero remaining capacity</a:t>
            </a:r>
            <a:br>
              <a:rPr lang="en-AU" sz="2000" dirty="0" smtClean="0"/>
            </a:br>
            <a:r>
              <a:rPr lang="en-AU" sz="2000" dirty="0" smtClean="0"/>
              <a:t>on each edge of the path</a:t>
            </a:r>
          </a:p>
          <a:p>
            <a:pPr lvl="2"/>
            <a:r>
              <a:rPr lang="en-AU" sz="2000" dirty="0" smtClean="0"/>
              <a:t>find </a:t>
            </a:r>
            <a:r>
              <a:rPr lang="en-AU" sz="2000" dirty="0" err="1" smtClean="0"/>
              <a:t>minCap</a:t>
            </a:r>
            <a:r>
              <a:rPr lang="en-AU" sz="2000" dirty="0" smtClean="0"/>
              <a:t>, the smallest remaining-capacity edge along the path</a:t>
            </a:r>
          </a:p>
          <a:p>
            <a:pPr lvl="2"/>
            <a:r>
              <a:rPr lang="en-AU" sz="2000" dirty="0" smtClean="0"/>
              <a:t>add </a:t>
            </a:r>
            <a:r>
              <a:rPr lang="en-AU" sz="2000" dirty="0" err="1" smtClean="0"/>
              <a:t>minCap</a:t>
            </a:r>
            <a:r>
              <a:rPr lang="en-AU" sz="2000" dirty="0" smtClean="0"/>
              <a:t> to the flow of each edge on the path 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1058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(From Wikipedia)</a:t>
            </a:r>
          </a:p>
          <a:p>
            <a:pPr marL="446088" lvl="1" indent="0">
              <a:buNone/>
            </a:pPr>
            <a:r>
              <a:rPr lang="en-AU" dirty="0" smtClean="0"/>
              <a:t>black = capacity,      </a:t>
            </a:r>
            <a:r>
              <a:rPr lang="en-AU" dirty="0" smtClean="0">
                <a:solidFill>
                  <a:srgbClr val="FF0000"/>
                </a:solidFill>
              </a:rPr>
              <a:t>red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0000"/>
                </a:solidFill>
              </a:rPr>
              <a:t>= flow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835696" y="2852936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err="1" smtClean="0"/>
              <a:t>Src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355976" y="2852936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516216" y="2852936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F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835696" y="5229200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55976" y="5229200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516216" y="5229200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Sink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95836" y="4041068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2" name="Straight Arrow Connector 11"/>
          <p:cNvCxnSpPr>
            <a:stCxn id="4" idx="4"/>
            <a:endCxn id="7" idx="0"/>
          </p:cNvCxnSpPr>
          <p:nvPr/>
        </p:nvCxnSpPr>
        <p:spPr bwMode="auto">
          <a:xfrm>
            <a:off x="2087724" y="3356992"/>
            <a:ext cx="0" cy="18722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6" name="Straight Arrow Connector 15"/>
          <p:cNvCxnSpPr>
            <a:stCxn id="10" idx="7"/>
            <a:endCxn id="5" idx="3"/>
          </p:cNvCxnSpPr>
          <p:nvPr/>
        </p:nvCxnSpPr>
        <p:spPr bwMode="auto">
          <a:xfrm flipV="1">
            <a:off x="3526075" y="3283175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8" name="Straight Arrow Connector 17"/>
          <p:cNvCxnSpPr>
            <a:stCxn id="8" idx="2"/>
            <a:endCxn id="7" idx="6"/>
          </p:cNvCxnSpPr>
          <p:nvPr/>
        </p:nvCxnSpPr>
        <p:spPr bwMode="auto">
          <a:xfrm flipH="1">
            <a:off x="2339752" y="5481228"/>
            <a:ext cx="201622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0" name="Straight Arrow Connector 19"/>
          <p:cNvCxnSpPr>
            <a:stCxn id="5" idx="6"/>
            <a:endCxn id="6" idx="2"/>
          </p:cNvCxnSpPr>
          <p:nvPr/>
        </p:nvCxnSpPr>
        <p:spPr bwMode="auto">
          <a:xfrm>
            <a:off x="4860032" y="3104964"/>
            <a:ext cx="165618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2" name="Straight Arrow Connector 21"/>
          <p:cNvCxnSpPr>
            <a:endCxn id="8" idx="0"/>
          </p:cNvCxnSpPr>
          <p:nvPr/>
        </p:nvCxnSpPr>
        <p:spPr bwMode="auto">
          <a:xfrm flipH="1">
            <a:off x="4608004" y="3356992"/>
            <a:ext cx="31928" cy="18722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4" name="Straight Arrow Connector 23"/>
          <p:cNvCxnSpPr>
            <a:stCxn id="4" idx="6"/>
            <a:endCxn id="5" idx="2"/>
          </p:cNvCxnSpPr>
          <p:nvPr/>
        </p:nvCxnSpPr>
        <p:spPr bwMode="auto">
          <a:xfrm>
            <a:off x="2339752" y="3104964"/>
            <a:ext cx="201622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6" name="Straight Arrow Connector 25"/>
          <p:cNvCxnSpPr>
            <a:stCxn id="10" idx="1"/>
            <a:endCxn id="4" idx="5"/>
          </p:cNvCxnSpPr>
          <p:nvPr/>
        </p:nvCxnSpPr>
        <p:spPr bwMode="auto">
          <a:xfrm flipH="1" flipV="1">
            <a:off x="2265935" y="3283175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8" name="Straight Arrow Connector 27"/>
          <p:cNvCxnSpPr>
            <a:stCxn id="10" idx="5"/>
            <a:endCxn id="8" idx="1"/>
          </p:cNvCxnSpPr>
          <p:nvPr/>
        </p:nvCxnSpPr>
        <p:spPr bwMode="auto">
          <a:xfrm>
            <a:off x="3526075" y="4471307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30" name="Straight Arrow Connector 29"/>
          <p:cNvCxnSpPr>
            <a:stCxn id="7" idx="7"/>
            <a:endCxn id="10" idx="3"/>
          </p:cNvCxnSpPr>
          <p:nvPr/>
        </p:nvCxnSpPr>
        <p:spPr bwMode="auto">
          <a:xfrm flipV="1">
            <a:off x="2265935" y="4471307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stCxn id="6" idx="4"/>
            <a:endCxn id="9" idx="0"/>
          </p:cNvCxnSpPr>
          <p:nvPr/>
        </p:nvCxnSpPr>
        <p:spPr bwMode="auto">
          <a:xfrm>
            <a:off x="6768244" y="3356992"/>
            <a:ext cx="0" cy="18722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51" name="Straight Arrow Connector 50"/>
          <p:cNvCxnSpPr>
            <a:stCxn id="8" idx="6"/>
            <a:endCxn id="9" idx="2"/>
          </p:cNvCxnSpPr>
          <p:nvPr/>
        </p:nvCxnSpPr>
        <p:spPr bwMode="auto">
          <a:xfrm>
            <a:off x="4860032" y="5481228"/>
            <a:ext cx="165618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178974" y="2830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3</a:t>
            </a:r>
            <a:endParaRPr lang="en-NZ" sz="1800" dirty="0"/>
          </a:p>
        </p:txBody>
      </p:sp>
      <p:sp>
        <p:nvSpPr>
          <p:cNvPr id="55" name="TextBox 54"/>
          <p:cNvSpPr txBox="1"/>
          <p:nvPr/>
        </p:nvSpPr>
        <p:spPr>
          <a:xfrm>
            <a:off x="3718127" y="3515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1</a:t>
            </a:r>
            <a:endParaRPr lang="en-NZ" sz="1800" dirty="0"/>
          </a:p>
        </p:txBody>
      </p:sp>
      <p:sp>
        <p:nvSpPr>
          <p:cNvPr id="56" name="TextBox 55"/>
          <p:cNvSpPr txBox="1"/>
          <p:nvPr/>
        </p:nvSpPr>
        <p:spPr>
          <a:xfrm>
            <a:off x="3178974" y="52066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1</a:t>
            </a:r>
            <a:endParaRPr lang="en-NZ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5555238" y="5215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1</a:t>
            </a:r>
            <a:endParaRPr lang="en-NZ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8413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9</a:t>
            </a:r>
            <a:endParaRPr lang="en-NZ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5436096" y="2830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6</a:t>
            </a:r>
            <a:endParaRPr lang="en-NZ" sz="1800" dirty="0"/>
          </a:p>
        </p:txBody>
      </p:sp>
      <p:sp>
        <p:nvSpPr>
          <p:cNvPr id="60" name="TextBox 59"/>
          <p:cNvSpPr txBox="1"/>
          <p:nvPr/>
        </p:nvSpPr>
        <p:spPr>
          <a:xfrm>
            <a:off x="1872767" y="40677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3</a:t>
            </a:r>
            <a:endParaRPr lang="en-NZ" sz="1800" dirty="0"/>
          </a:p>
        </p:txBody>
      </p:sp>
      <p:sp>
        <p:nvSpPr>
          <p:cNvPr id="61" name="TextBox 60"/>
          <p:cNvSpPr txBox="1"/>
          <p:nvPr/>
        </p:nvSpPr>
        <p:spPr>
          <a:xfrm>
            <a:off x="4400100" y="40823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2</a:t>
            </a:r>
            <a:endParaRPr lang="en-NZ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2674918" y="3491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3</a:t>
            </a:r>
            <a:endParaRPr lang="en-NZ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2483768" y="4653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4</a:t>
            </a:r>
            <a:endParaRPr lang="en-NZ" sz="1800" dirty="0"/>
          </a:p>
        </p:txBody>
      </p:sp>
      <p:sp>
        <p:nvSpPr>
          <p:cNvPr id="64" name="TextBox 63"/>
          <p:cNvSpPr txBox="1"/>
          <p:nvPr/>
        </p:nvSpPr>
        <p:spPr>
          <a:xfrm>
            <a:off x="3851920" y="45811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2</a:t>
            </a:r>
            <a:endParaRPr lang="en-NZ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3357927" y="3050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97080" y="36100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57927" y="5426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34191" y="5435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07366" y="4099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15049" y="3050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51720" y="41623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9053" y="41769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5776" y="36728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2721" y="4747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55038" y="4787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 bwMode="auto">
          <a:xfrm flipH="1">
            <a:off x="4608004" y="3356992"/>
            <a:ext cx="31928" cy="187220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2339752" y="3104964"/>
            <a:ext cx="201622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4860032" y="5481228"/>
            <a:ext cx="165618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sp>
        <p:nvSpPr>
          <p:cNvPr id="79" name="Oval 78"/>
          <p:cNvSpPr/>
          <p:nvPr/>
        </p:nvSpPr>
        <p:spPr bwMode="auto">
          <a:xfrm>
            <a:off x="5545175" y="5204486"/>
            <a:ext cx="335406" cy="369332"/>
          </a:xfrm>
          <a:prstGeom prst="ellipse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937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(From Wikipedia)</a:t>
            </a:r>
          </a:p>
          <a:p>
            <a:pPr marL="446088" lvl="1" indent="0">
              <a:buNone/>
            </a:pPr>
            <a:r>
              <a:rPr lang="en-AU" dirty="0" smtClean="0"/>
              <a:t>black = capacity,      </a:t>
            </a:r>
            <a:r>
              <a:rPr lang="en-AU" dirty="0" smtClean="0">
                <a:solidFill>
                  <a:srgbClr val="FF0000"/>
                </a:solidFill>
              </a:rPr>
              <a:t>red = flow</a:t>
            </a:r>
            <a:r>
              <a:rPr lang="en-AU" dirty="0" smtClean="0"/>
              <a:t>, </a:t>
            </a:r>
          </a:p>
          <a:p>
            <a:pPr marL="446088" lvl="1" indent="0">
              <a:buNone/>
            </a:pPr>
            <a:r>
              <a:rPr lang="en-AU" dirty="0" smtClean="0">
                <a:solidFill>
                  <a:srgbClr val="008000"/>
                </a:solidFill>
              </a:rPr>
              <a:t>(</a:t>
            </a:r>
            <a:r>
              <a:rPr lang="en-AU" dirty="0">
                <a:solidFill>
                  <a:srgbClr val="008000"/>
                </a:solidFill>
              </a:rPr>
              <a:t>green) </a:t>
            </a:r>
            <a:r>
              <a:rPr lang="en-AU" dirty="0" smtClean="0">
                <a:solidFill>
                  <a:srgbClr val="008000"/>
                </a:solidFill>
              </a:rPr>
              <a:t>= remaining capacity</a:t>
            </a:r>
            <a:endParaRPr lang="en-NZ" dirty="0">
              <a:solidFill>
                <a:srgbClr val="00800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835696" y="2852936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err="1" smtClean="0"/>
              <a:t>Src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355976" y="2852936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516216" y="2852936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F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835696" y="5229200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55976" y="5229200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516216" y="5229200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Sink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95836" y="4041068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2" name="Straight Arrow Connector 11"/>
          <p:cNvCxnSpPr>
            <a:stCxn id="4" idx="4"/>
            <a:endCxn id="7" idx="0"/>
          </p:cNvCxnSpPr>
          <p:nvPr/>
        </p:nvCxnSpPr>
        <p:spPr bwMode="auto">
          <a:xfrm>
            <a:off x="2087724" y="3356992"/>
            <a:ext cx="0" cy="18722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6" name="Straight Arrow Connector 15"/>
          <p:cNvCxnSpPr>
            <a:stCxn id="10" idx="7"/>
            <a:endCxn id="5" idx="3"/>
          </p:cNvCxnSpPr>
          <p:nvPr/>
        </p:nvCxnSpPr>
        <p:spPr bwMode="auto">
          <a:xfrm flipV="1">
            <a:off x="3526075" y="3283175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8" name="Straight Arrow Connector 17"/>
          <p:cNvCxnSpPr>
            <a:stCxn id="8" idx="2"/>
            <a:endCxn id="7" idx="6"/>
          </p:cNvCxnSpPr>
          <p:nvPr/>
        </p:nvCxnSpPr>
        <p:spPr bwMode="auto">
          <a:xfrm flipH="1">
            <a:off x="2339752" y="5481228"/>
            <a:ext cx="201622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0" name="Straight Arrow Connector 19"/>
          <p:cNvCxnSpPr>
            <a:stCxn id="5" idx="6"/>
            <a:endCxn id="6" idx="2"/>
          </p:cNvCxnSpPr>
          <p:nvPr/>
        </p:nvCxnSpPr>
        <p:spPr bwMode="auto">
          <a:xfrm>
            <a:off x="4860032" y="3104964"/>
            <a:ext cx="165618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2" name="Straight Arrow Connector 21"/>
          <p:cNvCxnSpPr>
            <a:endCxn id="8" idx="0"/>
          </p:cNvCxnSpPr>
          <p:nvPr/>
        </p:nvCxnSpPr>
        <p:spPr bwMode="auto">
          <a:xfrm flipH="1">
            <a:off x="4608004" y="3356992"/>
            <a:ext cx="31928" cy="18722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4" name="Straight Arrow Connector 23"/>
          <p:cNvCxnSpPr>
            <a:stCxn id="4" idx="6"/>
            <a:endCxn id="5" idx="2"/>
          </p:cNvCxnSpPr>
          <p:nvPr/>
        </p:nvCxnSpPr>
        <p:spPr bwMode="auto">
          <a:xfrm>
            <a:off x="2339752" y="3104964"/>
            <a:ext cx="201622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6" name="Straight Arrow Connector 25"/>
          <p:cNvCxnSpPr>
            <a:stCxn id="10" idx="1"/>
            <a:endCxn id="4" idx="5"/>
          </p:cNvCxnSpPr>
          <p:nvPr/>
        </p:nvCxnSpPr>
        <p:spPr bwMode="auto">
          <a:xfrm flipH="1" flipV="1">
            <a:off x="2265935" y="3283175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8" name="Straight Arrow Connector 27"/>
          <p:cNvCxnSpPr>
            <a:stCxn id="10" idx="5"/>
            <a:endCxn id="8" idx="1"/>
          </p:cNvCxnSpPr>
          <p:nvPr/>
        </p:nvCxnSpPr>
        <p:spPr bwMode="auto">
          <a:xfrm>
            <a:off x="3526075" y="4471307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30" name="Straight Arrow Connector 29"/>
          <p:cNvCxnSpPr>
            <a:stCxn id="7" idx="7"/>
            <a:endCxn id="10" idx="3"/>
          </p:cNvCxnSpPr>
          <p:nvPr/>
        </p:nvCxnSpPr>
        <p:spPr bwMode="auto">
          <a:xfrm flipV="1">
            <a:off x="2265935" y="4471307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stCxn id="6" idx="4"/>
            <a:endCxn id="9" idx="0"/>
          </p:cNvCxnSpPr>
          <p:nvPr/>
        </p:nvCxnSpPr>
        <p:spPr bwMode="auto">
          <a:xfrm>
            <a:off x="6768244" y="3356992"/>
            <a:ext cx="0" cy="18722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51" name="Straight Arrow Connector 50"/>
          <p:cNvCxnSpPr>
            <a:stCxn id="8" idx="6"/>
            <a:endCxn id="9" idx="2"/>
          </p:cNvCxnSpPr>
          <p:nvPr/>
        </p:nvCxnSpPr>
        <p:spPr bwMode="auto">
          <a:xfrm>
            <a:off x="4860032" y="5481228"/>
            <a:ext cx="165618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178974" y="2830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3</a:t>
            </a:r>
            <a:endParaRPr lang="en-NZ" sz="1800" dirty="0"/>
          </a:p>
        </p:txBody>
      </p:sp>
      <p:sp>
        <p:nvSpPr>
          <p:cNvPr id="55" name="TextBox 54"/>
          <p:cNvSpPr txBox="1"/>
          <p:nvPr/>
        </p:nvSpPr>
        <p:spPr>
          <a:xfrm>
            <a:off x="3718127" y="3515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1</a:t>
            </a:r>
            <a:endParaRPr lang="en-NZ" sz="1800" dirty="0"/>
          </a:p>
        </p:txBody>
      </p:sp>
      <p:sp>
        <p:nvSpPr>
          <p:cNvPr id="56" name="TextBox 55"/>
          <p:cNvSpPr txBox="1"/>
          <p:nvPr/>
        </p:nvSpPr>
        <p:spPr>
          <a:xfrm>
            <a:off x="3178974" y="52066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1</a:t>
            </a:r>
            <a:endParaRPr lang="en-NZ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5555238" y="5215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1</a:t>
            </a:r>
            <a:endParaRPr lang="en-NZ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8413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9</a:t>
            </a:r>
            <a:endParaRPr lang="en-NZ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5436096" y="2830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6</a:t>
            </a:r>
            <a:endParaRPr lang="en-NZ" sz="1800" dirty="0"/>
          </a:p>
        </p:txBody>
      </p:sp>
      <p:sp>
        <p:nvSpPr>
          <p:cNvPr id="60" name="TextBox 59"/>
          <p:cNvSpPr txBox="1"/>
          <p:nvPr/>
        </p:nvSpPr>
        <p:spPr>
          <a:xfrm>
            <a:off x="1872767" y="40677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3</a:t>
            </a:r>
            <a:endParaRPr lang="en-NZ" sz="1800" dirty="0"/>
          </a:p>
        </p:txBody>
      </p:sp>
      <p:sp>
        <p:nvSpPr>
          <p:cNvPr id="61" name="TextBox 60"/>
          <p:cNvSpPr txBox="1"/>
          <p:nvPr/>
        </p:nvSpPr>
        <p:spPr>
          <a:xfrm>
            <a:off x="4400100" y="40823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2</a:t>
            </a:r>
            <a:endParaRPr lang="en-NZ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2674918" y="3491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3</a:t>
            </a:r>
            <a:endParaRPr lang="en-NZ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2483768" y="4653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4</a:t>
            </a:r>
            <a:endParaRPr lang="en-NZ" sz="1800" dirty="0"/>
          </a:p>
        </p:txBody>
      </p:sp>
      <p:sp>
        <p:nvSpPr>
          <p:cNvPr id="64" name="TextBox 63"/>
          <p:cNvSpPr txBox="1"/>
          <p:nvPr/>
        </p:nvSpPr>
        <p:spPr>
          <a:xfrm>
            <a:off x="3851920" y="45811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2</a:t>
            </a:r>
            <a:endParaRPr lang="en-NZ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3357927" y="3050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1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97080" y="36100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57927" y="5426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34191" y="5435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1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07366" y="4099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15049" y="3050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51720" y="41623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9053" y="41769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1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5776" y="36728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2721" y="4747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55038" y="4787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860032" y="3103897"/>
            <a:ext cx="165618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339752" y="3103897"/>
            <a:ext cx="201622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48" name="Straight Arrow Connector 47"/>
          <p:cNvCxnSpPr>
            <a:stCxn id="6" idx="4"/>
            <a:endCxn id="9" idx="0"/>
          </p:cNvCxnSpPr>
          <p:nvPr/>
        </p:nvCxnSpPr>
        <p:spPr bwMode="auto">
          <a:xfrm>
            <a:off x="6768244" y="3356992"/>
            <a:ext cx="0" cy="187220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915816" y="26369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(2)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1960" y="39237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(1)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879836" y="2586443"/>
            <a:ext cx="430733" cy="481450"/>
          </a:xfrm>
          <a:prstGeom prst="ellipse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64088" y="50131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(0)</a:t>
            </a:r>
            <a:endParaRPr lang="en-NZ" sz="1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06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(From Wikipedia)</a:t>
            </a:r>
          </a:p>
          <a:p>
            <a:pPr marL="446088" lvl="1" indent="0">
              <a:buNone/>
            </a:pPr>
            <a:r>
              <a:rPr lang="en-AU" dirty="0" smtClean="0"/>
              <a:t>black = capacity,      </a:t>
            </a:r>
            <a:r>
              <a:rPr lang="en-AU" dirty="0" smtClean="0">
                <a:solidFill>
                  <a:srgbClr val="FF0000"/>
                </a:solidFill>
              </a:rPr>
              <a:t>red = flow</a:t>
            </a:r>
            <a:r>
              <a:rPr lang="en-AU" dirty="0" smtClean="0"/>
              <a:t>, </a:t>
            </a:r>
          </a:p>
          <a:p>
            <a:pPr marL="446088" lvl="1" indent="0">
              <a:buNone/>
            </a:pPr>
            <a:r>
              <a:rPr lang="en-AU" dirty="0" smtClean="0">
                <a:solidFill>
                  <a:srgbClr val="008000"/>
                </a:solidFill>
              </a:rPr>
              <a:t>(</a:t>
            </a:r>
            <a:r>
              <a:rPr lang="en-AU" dirty="0">
                <a:solidFill>
                  <a:srgbClr val="008000"/>
                </a:solidFill>
              </a:rPr>
              <a:t>green) </a:t>
            </a:r>
            <a:r>
              <a:rPr lang="en-AU" dirty="0" smtClean="0">
                <a:solidFill>
                  <a:srgbClr val="008000"/>
                </a:solidFill>
              </a:rPr>
              <a:t>= remaining capacity</a:t>
            </a:r>
            <a:endParaRPr lang="en-NZ" dirty="0">
              <a:solidFill>
                <a:srgbClr val="00800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835696" y="2852936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err="1" smtClean="0"/>
              <a:t>Src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355976" y="2852936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516216" y="2852936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F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835696" y="5229200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55976" y="5229200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516216" y="5229200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Sink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95836" y="4041068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2" name="Straight Arrow Connector 11"/>
          <p:cNvCxnSpPr>
            <a:stCxn id="4" idx="4"/>
            <a:endCxn id="7" idx="0"/>
          </p:cNvCxnSpPr>
          <p:nvPr/>
        </p:nvCxnSpPr>
        <p:spPr bwMode="auto">
          <a:xfrm>
            <a:off x="2087724" y="3356992"/>
            <a:ext cx="0" cy="18722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6" name="Straight Arrow Connector 15"/>
          <p:cNvCxnSpPr>
            <a:stCxn id="10" idx="7"/>
            <a:endCxn id="5" idx="3"/>
          </p:cNvCxnSpPr>
          <p:nvPr/>
        </p:nvCxnSpPr>
        <p:spPr bwMode="auto">
          <a:xfrm flipV="1">
            <a:off x="3526075" y="3283175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8" name="Straight Arrow Connector 17"/>
          <p:cNvCxnSpPr>
            <a:stCxn id="8" idx="2"/>
            <a:endCxn id="7" idx="6"/>
          </p:cNvCxnSpPr>
          <p:nvPr/>
        </p:nvCxnSpPr>
        <p:spPr bwMode="auto">
          <a:xfrm flipH="1">
            <a:off x="2339752" y="5481228"/>
            <a:ext cx="201622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0" name="Straight Arrow Connector 19"/>
          <p:cNvCxnSpPr>
            <a:stCxn id="5" idx="6"/>
            <a:endCxn id="6" idx="2"/>
          </p:cNvCxnSpPr>
          <p:nvPr/>
        </p:nvCxnSpPr>
        <p:spPr bwMode="auto">
          <a:xfrm>
            <a:off x="4860032" y="3104964"/>
            <a:ext cx="165618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2" name="Straight Arrow Connector 21"/>
          <p:cNvCxnSpPr>
            <a:endCxn id="8" idx="0"/>
          </p:cNvCxnSpPr>
          <p:nvPr/>
        </p:nvCxnSpPr>
        <p:spPr bwMode="auto">
          <a:xfrm flipH="1">
            <a:off x="4608004" y="3356992"/>
            <a:ext cx="31928" cy="18722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4" name="Straight Arrow Connector 23"/>
          <p:cNvCxnSpPr>
            <a:stCxn id="4" idx="6"/>
            <a:endCxn id="5" idx="2"/>
          </p:cNvCxnSpPr>
          <p:nvPr/>
        </p:nvCxnSpPr>
        <p:spPr bwMode="auto">
          <a:xfrm>
            <a:off x="2339752" y="3104964"/>
            <a:ext cx="201622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6" name="Straight Arrow Connector 25"/>
          <p:cNvCxnSpPr>
            <a:stCxn id="10" idx="1"/>
            <a:endCxn id="4" idx="5"/>
          </p:cNvCxnSpPr>
          <p:nvPr/>
        </p:nvCxnSpPr>
        <p:spPr bwMode="auto">
          <a:xfrm flipH="1" flipV="1">
            <a:off x="2265935" y="3283175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8" name="Straight Arrow Connector 27"/>
          <p:cNvCxnSpPr>
            <a:stCxn id="10" idx="5"/>
            <a:endCxn id="8" idx="1"/>
          </p:cNvCxnSpPr>
          <p:nvPr/>
        </p:nvCxnSpPr>
        <p:spPr bwMode="auto">
          <a:xfrm>
            <a:off x="3526075" y="4471307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30" name="Straight Arrow Connector 29"/>
          <p:cNvCxnSpPr>
            <a:stCxn id="7" idx="7"/>
            <a:endCxn id="10" idx="3"/>
          </p:cNvCxnSpPr>
          <p:nvPr/>
        </p:nvCxnSpPr>
        <p:spPr bwMode="auto">
          <a:xfrm flipV="1">
            <a:off x="2265935" y="4471307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stCxn id="6" idx="4"/>
            <a:endCxn id="9" idx="0"/>
          </p:cNvCxnSpPr>
          <p:nvPr/>
        </p:nvCxnSpPr>
        <p:spPr bwMode="auto">
          <a:xfrm>
            <a:off x="6768244" y="3356992"/>
            <a:ext cx="0" cy="18722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51" name="Straight Arrow Connector 50"/>
          <p:cNvCxnSpPr>
            <a:stCxn id="8" idx="6"/>
            <a:endCxn id="9" idx="2"/>
          </p:cNvCxnSpPr>
          <p:nvPr/>
        </p:nvCxnSpPr>
        <p:spPr bwMode="auto">
          <a:xfrm>
            <a:off x="4860032" y="5481228"/>
            <a:ext cx="165618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178974" y="2830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3</a:t>
            </a:r>
            <a:endParaRPr lang="en-NZ" sz="1800" dirty="0"/>
          </a:p>
        </p:txBody>
      </p:sp>
      <p:sp>
        <p:nvSpPr>
          <p:cNvPr id="55" name="TextBox 54"/>
          <p:cNvSpPr txBox="1"/>
          <p:nvPr/>
        </p:nvSpPr>
        <p:spPr>
          <a:xfrm>
            <a:off x="3718127" y="3515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1</a:t>
            </a:r>
            <a:endParaRPr lang="en-NZ" sz="1800" dirty="0"/>
          </a:p>
        </p:txBody>
      </p:sp>
      <p:sp>
        <p:nvSpPr>
          <p:cNvPr id="56" name="TextBox 55"/>
          <p:cNvSpPr txBox="1"/>
          <p:nvPr/>
        </p:nvSpPr>
        <p:spPr>
          <a:xfrm>
            <a:off x="3178974" y="52066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1</a:t>
            </a:r>
            <a:endParaRPr lang="en-NZ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5555238" y="5215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1</a:t>
            </a:r>
            <a:endParaRPr lang="en-NZ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8413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9</a:t>
            </a:r>
            <a:endParaRPr lang="en-NZ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5436096" y="2830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6</a:t>
            </a:r>
            <a:endParaRPr lang="en-NZ" sz="1800" dirty="0"/>
          </a:p>
        </p:txBody>
      </p:sp>
      <p:sp>
        <p:nvSpPr>
          <p:cNvPr id="60" name="TextBox 59"/>
          <p:cNvSpPr txBox="1"/>
          <p:nvPr/>
        </p:nvSpPr>
        <p:spPr>
          <a:xfrm>
            <a:off x="1872767" y="40677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3</a:t>
            </a:r>
            <a:endParaRPr lang="en-NZ" sz="1800" dirty="0"/>
          </a:p>
        </p:txBody>
      </p:sp>
      <p:sp>
        <p:nvSpPr>
          <p:cNvPr id="61" name="TextBox 60"/>
          <p:cNvSpPr txBox="1"/>
          <p:nvPr/>
        </p:nvSpPr>
        <p:spPr>
          <a:xfrm>
            <a:off x="4400100" y="40823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2</a:t>
            </a:r>
            <a:endParaRPr lang="en-NZ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2674918" y="3491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3</a:t>
            </a:r>
            <a:endParaRPr lang="en-NZ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2483768" y="4653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4</a:t>
            </a:r>
            <a:endParaRPr lang="en-NZ" sz="1800" dirty="0"/>
          </a:p>
        </p:txBody>
      </p:sp>
      <p:sp>
        <p:nvSpPr>
          <p:cNvPr id="64" name="TextBox 63"/>
          <p:cNvSpPr txBox="1"/>
          <p:nvPr/>
        </p:nvSpPr>
        <p:spPr>
          <a:xfrm>
            <a:off x="3851920" y="45811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2</a:t>
            </a:r>
            <a:endParaRPr lang="en-NZ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3357927" y="3050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3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97080" y="36100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57927" y="5426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34191" y="5435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1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07366" y="4099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rgbClr val="FF0000"/>
                </a:solidFill>
              </a:rPr>
              <a:t>2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15049" y="3050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2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51720" y="41623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9053" y="41769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1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5776" y="36728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2721" y="4747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55038" y="4787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endCxn id="10" idx="3"/>
          </p:cNvCxnSpPr>
          <p:nvPr/>
        </p:nvCxnSpPr>
        <p:spPr bwMode="auto">
          <a:xfrm flipV="1">
            <a:off x="2269189" y="4471307"/>
            <a:ext cx="900464" cy="8276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47" name="Straight Arrow Connector 46"/>
          <p:cNvCxnSpPr>
            <a:stCxn id="4" idx="4"/>
            <a:endCxn id="7" idx="0"/>
          </p:cNvCxnSpPr>
          <p:nvPr/>
        </p:nvCxnSpPr>
        <p:spPr bwMode="auto">
          <a:xfrm>
            <a:off x="2087724" y="3356992"/>
            <a:ext cx="0" cy="187220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6775399" y="3360572"/>
            <a:ext cx="0" cy="187220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987824" y="26369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(0)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1960" y="39237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(1)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695627" y="3488137"/>
            <a:ext cx="335406" cy="369332"/>
          </a:xfrm>
          <a:prstGeom prst="ellipse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64088" y="50131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(0)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20072" y="26369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(4)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00192" y="38610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(7)</a:t>
            </a:r>
            <a:endParaRPr lang="en-NZ" sz="1800" dirty="0">
              <a:solidFill>
                <a:srgbClr val="008000"/>
              </a:solidFill>
            </a:endParaRPr>
          </a:p>
        </p:txBody>
      </p:sp>
      <p:cxnSp>
        <p:nvCxnSpPr>
          <p:cNvPr id="79" name="Straight Arrow Connector 78"/>
          <p:cNvCxnSpPr>
            <a:stCxn id="5" idx="6"/>
            <a:endCxn id="6" idx="2"/>
          </p:cNvCxnSpPr>
          <p:nvPr/>
        </p:nvCxnSpPr>
        <p:spPr bwMode="auto">
          <a:xfrm>
            <a:off x="4860032" y="3104964"/>
            <a:ext cx="165618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80" name="Straight Arrow Connector 79"/>
          <p:cNvCxnSpPr>
            <a:stCxn id="10" idx="7"/>
            <a:endCxn id="5" idx="3"/>
          </p:cNvCxnSpPr>
          <p:nvPr/>
        </p:nvCxnSpPr>
        <p:spPr bwMode="auto">
          <a:xfrm flipV="1">
            <a:off x="3526075" y="3283175"/>
            <a:ext cx="903718" cy="83171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9800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959850" cy="5876925"/>
          </a:xfrm>
        </p:spPr>
        <p:txBody>
          <a:bodyPr/>
          <a:lstStyle/>
          <a:p>
            <a:r>
              <a:rPr lang="en-AU" sz="2000" dirty="0" smtClean="0"/>
              <a:t>(From Wikipedia)</a:t>
            </a:r>
          </a:p>
          <a:p>
            <a:pPr marL="446088" lvl="1" indent="0">
              <a:buNone/>
            </a:pPr>
            <a:r>
              <a:rPr lang="en-AU" sz="2000" dirty="0" smtClean="0"/>
              <a:t>black = capacity,      </a:t>
            </a:r>
            <a:r>
              <a:rPr lang="en-AU" sz="2000" dirty="0" smtClean="0">
                <a:solidFill>
                  <a:srgbClr val="FF0000"/>
                </a:solidFill>
              </a:rPr>
              <a:t>red = flow</a:t>
            </a:r>
            <a:r>
              <a:rPr lang="en-AU" sz="2000" dirty="0" smtClean="0"/>
              <a:t>,     </a:t>
            </a:r>
          </a:p>
          <a:p>
            <a:pPr marL="446088" lvl="1" indent="0">
              <a:buNone/>
            </a:pPr>
            <a:r>
              <a:rPr lang="en-AU" sz="2000" dirty="0" smtClean="0">
                <a:solidFill>
                  <a:srgbClr val="008000"/>
                </a:solidFill>
              </a:rPr>
              <a:t>(green) = remaining capacity</a:t>
            </a:r>
          </a:p>
          <a:p>
            <a:pPr marL="446088" lvl="1" indent="0">
              <a:buNone/>
            </a:pPr>
            <a:r>
              <a:rPr lang="en-AU" sz="2000" dirty="0" smtClean="0">
                <a:solidFill>
                  <a:srgbClr val="3333CC"/>
                </a:solidFill>
              </a:rPr>
              <a:t>(blue)  </a:t>
            </a:r>
            <a:r>
              <a:rPr lang="en-AU" sz="2000" dirty="0">
                <a:solidFill>
                  <a:srgbClr val="3333CC"/>
                </a:solidFill>
              </a:rPr>
              <a:t>= remaining </a:t>
            </a:r>
            <a:r>
              <a:rPr lang="en-AU" sz="2000" dirty="0" smtClean="0">
                <a:solidFill>
                  <a:srgbClr val="3333CC"/>
                </a:solidFill>
              </a:rPr>
              <a:t>capacity on phantom edge (cancels flow on real edge)</a:t>
            </a:r>
          </a:p>
          <a:p>
            <a:pPr marL="446088" lvl="1" indent="0">
              <a:buNone/>
            </a:pPr>
            <a:endParaRPr lang="en-AU" sz="2000" dirty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 smtClean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 smtClean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 smtClean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 smtClean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 smtClean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r>
              <a:rPr lang="en-AU" sz="2000" dirty="0" smtClean="0">
                <a:solidFill>
                  <a:srgbClr val="3333CC"/>
                </a:solidFill>
              </a:rPr>
              <a:t>Flow on phantom edge can reverse a wrong decision earlier.</a:t>
            </a:r>
            <a:endParaRPr lang="en-AU" sz="2000" dirty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NZ" sz="2000" dirty="0">
              <a:solidFill>
                <a:srgbClr val="00800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835696" y="2852936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err="1" smtClean="0"/>
              <a:t>Src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355976" y="2852936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516216" y="2852936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F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835696" y="5229200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55976" y="5229200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516216" y="5229200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Sink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95836" y="4041068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2" name="Straight Arrow Connector 11"/>
          <p:cNvCxnSpPr>
            <a:stCxn id="4" idx="4"/>
            <a:endCxn id="7" idx="0"/>
          </p:cNvCxnSpPr>
          <p:nvPr/>
        </p:nvCxnSpPr>
        <p:spPr bwMode="auto">
          <a:xfrm>
            <a:off x="2087724" y="3356992"/>
            <a:ext cx="0" cy="18722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6" name="Straight Arrow Connector 15"/>
          <p:cNvCxnSpPr>
            <a:stCxn id="10" idx="7"/>
            <a:endCxn id="5" idx="3"/>
          </p:cNvCxnSpPr>
          <p:nvPr/>
        </p:nvCxnSpPr>
        <p:spPr bwMode="auto">
          <a:xfrm flipV="1">
            <a:off x="3526075" y="3283175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8" name="Straight Arrow Connector 17"/>
          <p:cNvCxnSpPr>
            <a:stCxn id="8" idx="2"/>
            <a:endCxn id="7" idx="6"/>
          </p:cNvCxnSpPr>
          <p:nvPr/>
        </p:nvCxnSpPr>
        <p:spPr bwMode="auto">
          <a:xfrm flipH="1">
            <a:off x="2339752" y="5481228"/>
            <a:ext cx="201622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0" name="Straight Arrow Connector 19"/>
          <p:cNvCxnSpPr>
            <a:stCxn id="5" idx="6"/>
            <a:endCxn id="6" idx="2"/>
          </p:cNvCxnSpPr>
          <p:nvPr/>
        </p:nvCxnSpPr>
        <p:spPr bwMode="auto">
          <a:xfrm>
            <a:off x="4860032" y="3104964"/>
            <a:ext cx="165618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2" name="Straight Arrow Connector 21"/>
          <p:cNvCxnSpPr>
            <a:endCxn id="8" idx="0"/>
          </p:cNvCxnSpPr>
          <p:nvPr/>
        </p:nvCxnSpPr>
        <p:spPr bwMode="auto">
          <a:xfrm flipH="1">
            <a:off x="4608004" y="3356992"/>
            <a:ext cx="31928" cy="18722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4" name="Straight Arrow Connector 23"/>
          <p:cNvCxnSpPr>
            <a:stCxn id="4" idx="6"/>
            <a:endCxn id="5" idx="2"/>
          </p:cNvCxnSpPr>
          <p:nvPr/>
        </p:nvCxnSpPr>
        <p:spPr bwMode="auto">
          <a:xfrm>
            <a:off x="2339752" y="3104964"/>
            <a:ext cx="201622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6" name="Straight Arrow Connector 25"/>
          <p:cNvCxnSpPr>
            <a:stCxn id="10" idx="1"/>
            <a:endCxn id="4" idx="5"/>
          </p:cNvCxnSpPr>
          <p:nvPr/>
        </p:nvCxnSpPr>
        <p:spPr bwMode="auto">
          <a:xfrm flipH="1" flipV="1">
            <a:off x="2265935" y="3283175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8" name="Straight Arrow Connector 27"/>
          <p:cNvCxnSpPr>
            <a:stCxn id="10" idx="5"/>
            <a:endCxn id="8" idx="1"/>
          </p:cNvCxnSpPr>
          <p:nvPr/>
        </p:nvCxnSpPr>
        <p:spPr bwMode="auto">
          <a:xfrm>
            <a:off x="3526075" y="4471307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30" name="Straight Arrow Connector 29"/>
          <p:cNvCxnSpPr>
            <a:stCxn id="7" idx="7"/>
            <a:endCxn id="10" idx="3"/>
          </p:cNvCxnSpPr>
          <p:nvPr/>
        </p:nvCxnSpPr>
        <p:spPr bwMode="auto">
          <a:xfrm flipV="1">
            <a:off x="2265935" y="4471307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stCxn id="6" idx="4"/>
            <a:endCxn id="9" idx="0"/>
          </p:cNvCxnSpPr>
          <p:nvPr/>
        </p:nvCxnSpPr>
        <p:spPr bwMode="auto">
          <a:xfrm>
            <a:off x="6768244" y="3356992"/>
            <a:ext cx="0" cy="18722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51" name="Straight Arrow Connector 50"/>
          <p:cNvCxnSpPr>
            <a:stCxn id="8" idx="6"/>
            <a:endCxn id="9" idx="2"/>
          </p:cNvCxnSpPr>
          <p:nvPr/>
        </p:nvCxnSpPr>
        <p:spPr bwMode="auto">
          <a:xfrm>
            <a:off x="4860032" y="5481228"/>
            <a:ext cx="165618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178974" y="2830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3</a:t>
            </a:r>
            <a:endParaRPr lang="en-NZ" sz="1800" dirty="0"/>
          </a:p>
        </p:txBody>
      </p:sp>
      <p:sp>
        <p:nvSpPr>
          <p:cNvPr id="55" name="TextBox 54"/>
          <p:cNvSpPr txBox="1"/>
          <p:nvPr/>
        </p:nvSpPr>
        <p:spPr>
          <a:xfrm>
            <a:off x="3718127" y="3515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1</a:t>
            </a:r>
            <a:endParaRPr lang="en-NZ" sz="1800" dirty="0"/>
          </a:p>
        </p:txBody>
      </p:sp>
      <p:sp>
        <p:nvSpPr>
          <p:cNvPr id="56" name="TextBox 55"/>
          <p:cNvSpPr txBox="1"/>
          <p:nvPr/>
        </p:nvSpPr>
        <p:spPr>
          <a:xfrm>
            <a:off x="3178974" y="52066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1</a:t>
            </a:r>
            <a:endParaRPr lang="en-NZ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5555238" y="5215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1</a:t>
            </a:r>
            <a:endParaRPr lang="en-NZ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8413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9</a:t>
            </a:r>
            <a:endParaRPr lang="en-NZ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5436096" y="2830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6</a:t>
            </a:r>
            <a:endParaRPr lang="en-NZ" sz="1800" dirty="0"/>
          </a:p>
        </p:txBody>
      </p:sp>
      <p:sp>
        <p:nvSpPr>
          <p:cNvPr id="60" name="TextBox 59"/>
          <p:cNvSpPr txBox="1"/>
          <p:nvPr/>
        </p:nvSpPr>
        <p:spPr>
          <a:xfrm>
            <a:off x="1872767" y="40677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3</a:t>
            </a:r>
            <a:endParaRPr lang="en-NZ" sz="1800" dirty="0"/>
          </a:p>
        </p:txBody>
      </p:sp>
      <p:sp>
        <p:nvSpPr>
          <p:cNvPr id="61" name="TextBox 60"/>
          <p:cNvSpPr txBox="1"/>
          <p:nvPr/>
        </p:nvSpPr>
        <p:spPr>
          <a:xfrm>
            <a:off x="4400100" y="40823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2</a:t>
            </a:r>
            <a:endParaRPr lang="en-NZ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2674918" y="3491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3</a:t>
            </a:r>
            <a:endParaRPr lang="en-NZ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2483768" y="4653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4</a:t>
            </a:r>
            <a:endParaRPr lang="en-NZ" sz="1800" dirty="0"/>
          </a:p>
        </p:txBody>
      </p:sp>
      <p:sp>
        <p:nvSpPr>
          <p:cNvPr id="64" name="TextBox 63"/>
          <p:cNvSpPr txBox="1"/>
          <p:nvPr/>
        </p:nvSpPr>
        <p:spPr>
          <a:xfrm>
            <a:off x="3851920" y="45811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2</a:t>
            </a:r>
            <a:endParaRPr lang="en-NZ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3357927" y="3050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3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97080" y="36100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1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57927" y="5426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34191" y="5435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1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07366" y="4099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3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15049" y="3050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3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51720" y="41623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1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9053" y="41769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1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5776" y="36728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2721" y="4747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1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55038" y="4787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2278510" y="4478614"/>
            <a:ext cx="900464" cy="8276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087724" y="3343704"/>
            <a:ext cx="0" cy="187220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4639932" y="3382056"/>
            <a:ext cx="0" cy="187220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987824" y="26369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(0)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1960" y="39237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(1)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735506" y="4367264"/>
            <a:ext cx="421466" cy="447106"/>
          </a:xfrm>
          <a:prstGeom prst="ellipse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64088" y="50131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(0)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20072" y="26369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(3)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00192" y="38610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(6)</a:t>
            </a:r>
            <a:endParaRPr lang="en-NZ" sz="1800" dirty="0">
              <a:solidFill>
                <a:srgbClr val="008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 bwMode="auto">
          <a:xfrm>
            <a:off x="4846457" y="3127709"/>
            <a:ext cx="165618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3514380" y="4460660"/>
            <a:ext cx="903718" cy="83171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3457134" y="33569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(0)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81667" y="4478614"/>
            <a:ext cx="513473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(3)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635129" y="389462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(2)</a:t>
            </a:r>
            <a:endParaRPr lang="en-NZ" sz="1800" dirty="0">
              <a:solidFill>
                <a:srgbClr val="008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6779534" y="3404286"/>
            <a:ext cx="0" cy="187220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690178" y="439646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3333CC"/>
                </a:solidFill>
              </a:rPr>
              <a:t>(1)</a:t>
            </a:r>
            <a:endParaRPr lang="en-NZ" sz="18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2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959850" cy="5876925"/>
          </a:xfrm>
        </p:spPr>
        <p:txBody>
          <a:bodyPr/>
          <a:lstStyle/>
          <a:p>
            <a:r>
              <a:rPr lang="en-AU" sz="2000" dirty="0" smtClean="0"/>
              <a:t>(From Wikipedia)</a:t>
            </a:r>
          </a:p>
          <a:p>
            <a:pPr marL="446088" lvl="1" indent="0">
              <a:buNone/>
            </a:pPr>
            <a:r>
              <a:rPr lang="en-AU" sz="2000" dirty="0" smtClean="0"/>
              <a:t>black = capacity,      </a:t>
            </a:r>
            <a:r>
              <a:rPr lang="en-AU" sz="2000" dirty="0" smtClean="0">
                <a:solidFill>
                  <a:srgbClr val="FF0000"/>
                </a:solidFill>
              </a:rPr>
              <a:t>red = flow</a:t>
            </a:r>
            <a:r>
              <a:rPr lang="en-AU" sz="2000" dirty="0" smtClean="0"/>
              <a:t>,     </a:t>
            </a:r>
          </a:p>
          <a:p>
            <a:pPr marL="446088" lvl="1" indent="0">
              <a:buNone/>
            </a:pPr>
            <a:r>
              <a:rPr lang="en-AU" sz="2000" dirty="0" smtClean="0">
                <a:solidFill>
                  <a:srgbClr val="008000"/>
                </a:solidFill>
              </a:rPr>
              <a:t>(green) = remaining capacity</a:t>
            </a:r>
          </a:p>
          <a:p>
            <a:pPr marL="446088" lvl="1" indent="0">
              <a:buNone/>
            </a:pPr>
            <a:r>
              <a:rPr lang="en-AU" sz="2000" dirty="0" smtClean="0">
                <a:solidFill>
                  <a:srgbClr val="3333CC"/>
                </a:solidFill>
              </a:rPr>
              <a:t>(blue)  </a:t>
            </a:r>
            <a:r>
              <a:rPr lang="en-AU" sz="2000" dirty="0">
                <a:solidFill>
                  <a:srgbClr val="3333CC"/>
                </a:solidFill>
              </a:rPr>
              <a:t>= remaining </a:t>
            </a:r>
            <a:r>
              <a:rPr lang="en-AU" sz="2000" dirty="0" smtClean="0">
                <a:solidFill>
                  <a:srgbClr val="3333CC"/>
                </a:solidFill>
              </a:rPr>
              <a:t>capacity on phantom edge (cancels flow on real edge)</a:t>
            </a:r>
          </a:p>
          <a:p>
            <a:pPr marL="446088" lvl="1" indent="0">
              <a:buNone/>
            </a:pPr>
            <a:endParaRPr lang="en-AU" sz="2000" dirty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 smtClean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 smtClean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 smtClean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 smtClean="0">
              <a:solidFill>
                <a:srgbClr val="3333CC"/>
              </a:solidFill>
            </a:endParaRPr>
          </a:p>
          <a:p>
            <a:pPr marL="446088" lvl="1" indent="0">
              <a:buNone/>
            </a:pPr>
            <a:endParaRPr lang="en-AU" sz="2000" dirty="0" smtClean="0">
              <a:solidFill>
                <a:srgbClr val="3333CC"/>
              </a:solidFill>
            </a:endParaRPr>
          </a:p>
          <a:p>
            <a:pPr marL="446088" lvl="1" indent="0">
              <a:spcBef>
                <a:spcPts val="1200"/>
              </a:spcBef>
              <a:buNone/>
            </a:pPr>
            <a:r>
              <a:rPr lang="en-AU" sz="2000" dirty="0" smtClean="0"/>
              <a:t>No more paths;   Total flow is  5</a:t>
            </a:r>
          </a:p>
          <a:p>
            <a:pPr marL="446088" lvl="1" indent="0">
              <a:spcBef>
                <a:spcPts val="1200"/>
              </a:spcBef>
              <a:buNone/>
            </a:pPr>
            <a:r>
              <a:rPr lang="en-AU" sz="2000" dirty="0" smtClean="0"/>
              <a:t>Minimum cut  =  capacity 5.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835696" y="2852936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err="1" smtClean="0"/>
              <a:t>Src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355976" y="2852936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516216" y="2852936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F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835696" y="5229200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55976" y="5229200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516216" y="5229200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Sink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95836" y="4041068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2" name="Straight Arrow Connector 11"/>
          <p:cNvCxnSpPr>
            <a:stCxn id="4" idx="4"/>
            <a:endCxn id="7" idx="0"/>
          </p:cNvCxnSpPr>
          <p:nvPr/>
        </p:nvCxnSpPr>
        <p:spPr bwMode="auto">
          <a:xfrm>
            <a:off x="2087724" y="3356992"/>
            <a:ext cx="0" cy="18722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6" name="Straight Arrow Connector 15"/>
          <p:cNvCxnSpPr>
            <a:stCxn id="10" idx="7"/>
            <a:endCxn id="5" idx="3"/>
          </p:cNvCxnSpPr>
          <p:nvPr/>
        </p:nvCxnSpPr>
        <p:spPr bwMode="auto">
          <a:xfrm flipV="1">
            <a:off x="3526075" y="3283175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18" name="Straight Arrow Connector 17"/>
          <p:cNvCxnSpPr>
            <a:stCxn id="8" idx="2"/>
            <a:endCxn id="7" idx="6"/>
          </p:cNvCxnSpPr>
          <p:nvPr/>
        </p:nvCxnSpPr>
        <p:spPr bwMode="auto">
          <a:xfrm flipH="1">
            <a:off x="2339752" y="5481228"/>
            <a:ext cx="201622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0" name="Straight Arrow Connector 19"/>
          <p:cNvCxnSpPr>
            <a:stCxn id="5" idx="6"/>
            <a:endCxn id="6" idx="2"/>
          </p:cNvCxnSpPr>
          <p:nvPr/>
        </p:nvCxnSpPr>
        <p:spPr bwMode="auto">
          <a:xfrm>
            <a:off x="4860032" y="3104964"/>
            <a:ext cx="165618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2" name="Straight Arrow Connector 21"/>
          <p:cNvCxnSpPr>
            <a:endCxn id="8" idx="0"/>
          </p:cNvCxnSpPr>
          <p:nvPr/>
        </p:nvCxnSpPr>
        <p:spPr bwMode="auto">
          <a:xfrm flipH="1">
            <a:off x="4608004" y="3356992"/>
            <a:ext cx="31928" cy="18722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4" name="Straight Arrow Connector 23"/>
          <p:cNvCxnSpPr>
            <a:stCxn id="4" idx="6"/>
            <a:endCxn id="5" idx="2"/>
          </p:cNvCxnSpPr>
          <p:nvPr/>
        </p:nvCxnSpPr>
        <p:spPr bwMode="auto">
          <a:xfrm>
            <a:off x="2339752" y="3104964"/>
            <a:ext cx="201622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6" name="Straight Arrow Connector 25"/>
          <p:cNvCxnSpPr>
            <a:stCxn id="10" idx="1"/>
            <a:endCxn id="4" idx="5"/>
          </p:cNvCxnSpPr>
          <p:nvPr/>
        </p:nvCxnSpPr>
        <p:spPr bwMode="auto">
          <a:xfrm flipH="1" flipV="1">
            <a:off x="2265935" y="3283175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28" name="Straight Arrow Connector 27"/>
          <p:cNvCxnSpPr>
            <a:stCxn id="10" idx="5"/>
            <a:endCxn id="8" idx="1"/>
          </p:cNvCxnSpPr>
          <p:nvPr/>
        </p:nvCxnSpPr>
        <p:spPr bwMode="auto">
          <a:xfrm>
            <a:off x="3526075" y="4471307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30" name="Straight Arrow Connector 29"/>
          <p:cNvCxnSpPr>
            <a:stCxn id="7" idx="7"/>
            <a:endCxn id="10" idx="3"/>
          </p:cNvCxnSpPr>
          <p:nvPr/>
        </p:nvCxnSpPr>
        <p:spPr bwMode="auto">
          <a:xfrm flipV="1">
            <a:off x="2265935" y="4471307"/>
            <a:ext cx="903718" cy="8317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stCxn id="6" idx="4"/>
            <a:endCxn id="9" idx="0"/>
          </p:cNvCxnSpPr>
          <p:nvPr/>
        </p:nvCxnSpPr>
        <p:spPr bwMode="auto">
          <a:xfrm>
            <a:off x="6768244" y="3356992"/>
            <a:ext cx="0" cy="18722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cxnSp>
        <p:nvCxnSpPr>
          <p:cNvPr id="51" name="Straight Arrow Connector 50"/>
          <p:cNvCxnSpPr>
            <a:stCxn id="8" idx="6"/>
            <a:endCxn id="9" idx="2"/>
          </p:cNvCxnSpPr>
          <p:nvPr/>
        </p:nvCxnSpPr>
        <p:spPr bwMode="auto">
          <a:xfrm>
            <a:off x="4860032" y="5481228"/>
            <a:ext cx="165618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178974" y="2830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3</a:t>
            </a:r>
            <a:endParaRPr lang="en-NZ" sz="1800" dirty="0"/>
          </a:p>
        </p:txBody>
      </p:sp>
      <p:sp>
        <p:nvSpPr>
          <p:cNvPr id="55" name="TextBox 54"/>
          <p:cNvSpPr txBox="1"/>
          <p:nvPr/>
        </p:nvSpPr>
        <p:spPr>
          <a:xfrm>
            <a:off x="3718127" y="3515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1</a:t>
            </a:r>
            <a:endParaRPr lang="en-NZ" sz="1800" dirty="0"/>
          </a:p>
        </p:txBody>
      </p:sp>
      <p:sp>
        <p:nvSpPr>
          <p:cNvPr id="56" name="TextBox 55"/>
          <p:cNvSpPr txBox="1"/>
          <p:nvPr/>
        </p:nvSpPr>
        <p:spPr>
          <a:xfrm>
            <a:off x="3178974" y="52066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1</a:t>
            </a:r>
            <a:endParaRPr lang="en-NZ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5555238" y="5215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1</a:t>
            </a:r>
            <a:endParaRPr lang="en-NZ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8413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9</a:t>
            </a:r>
            <a:endParaRPr lang="en-NZ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5436096" y="2830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6</a:t>
            </a:r>
            <a:endParaRPr lang="en-NZ" sz="1800" dirty="0"/>
          </a:p>
        </p:txBody>
      </p:sp>
      <p:sp>
        <p:nvSpPr>
          <p:cNvPr id="60" name="TextBox 59"/>
          <p:cNvSpPr txBox="1"/>
          <p:nvPr/>
        </p:nvSpPr>
        <p:spPr>
          <a:xfrm>
            <a:off x="1872767" y="40677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3</a:t>
            </a:r>
            <a:endParaRPr lang="en-NZ" sz="1800" dirty="0"/>
          </a:p>
        </p:txBody>
      </p:sp>
      <p:sp>
        <p:nvSpPr>
          <p:cNvPr id="61" name="TextBox 60"/>
          <p:cNvSpPr txBox="1"/>
          <p:nvPr/>
        </p:nvSpPr>
        <p:spPr>
          <a:xfrm>
            <a:off x="4400100" y="40823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2</a:t>
            </a:r>
            <a:endParaRPr lang="en-NZ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2674918" y="3491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3</a:t>
            </a:r>
            <a:endParaRPr lang="en-NZ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2483768" y="4653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4</a:t>
            </a:r>
            <a:endParaRPr lang="en-NZ" sz="1800" dirty="0"/>
          </a:p>
        </p:txBody>
      </p:sp>
      <p:sp>
        <p:nvSpPr>
          <p:cNvPr id="64" name="TextBox 63"/>
          <p:cNvSpPr txBox="1"/>
          <p:nvPr/>
        </p:nvSpPr>
        <p:spPr>
          <a:xfrm>
            <a:off x="3851920" y="45811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2</a:t>
            </a:r>
            <a:endParaRPr lang="en-NZ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3357927" y="3050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3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97080" y="36100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1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57927" y="5426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34191" y="5435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1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07366" y="4099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4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15049" y="3050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rgbClr val="FF0000"/>
                </a:solidFill>
              </a:rPr>
              <a:t>4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51720" y="41623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2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9053" y="41769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rgbClr val="FF0000"/>
                </a:solidFill>
              </a:rPr>
              <a:t>0</a:t>
            </a:r>
            <a:endParaRPr lang="en-NZ" sz="18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5776" y="36728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FF0000"/>
                </a:solidFill>
              </a:rPr>
              <a:t>0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2721" y="4747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rgbClr val="FF0000"/>
                </a:solidFill>
              </a:rPr>
              <a:t>2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55038" y="4787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rgbClr val="FF0000"/>
                </a:solidFill>
              </a:rPr>
              <a:t>1</a:t>
            </a:r>
            <a:endParaRPr lang="en-NZ" sz="1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87824" y="26369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(0)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1960" y="39237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(2)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64088" y="50131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(0)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20072" y="26369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(2)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00192" y="38610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(5)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57134" y="33569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(0)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81667" y="44786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(2)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635129" y="389462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(1)</a:t>
            </a:r>
            <a:endParaRPr lang="en-NZ" sz="1800" dirty="0">
              <a:solidFill>
                <a:srgbClr val="008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90178" y="439646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3333CC"/>
                </a:solidFill>
              </a:rPr>
              <a:t>(0)</a:t>
            </a:r>
            <a:endParaRPr lang="en-NZ" sz="1800" dirty="0">
              <a:solidFill>
                <a:srgbClr val="3333CC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89182" y="43651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>
                <a:solidFill>
                  <a:srgbClr val="008000"/>
                </a:solidFill>
              </a:rPr>
              <a:t>(1)</a:t>
            </a:r>
            <a:endParaRPr lang="en-NZ" sz="1800" dirty="0">
              <a:solidFill>
                <a:srgbClr val="008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221221" y="2564904"/>
            <a:ext cx="3463645" cy="3384376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31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ex's Lectures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ex's Lectures" id="{764482AF-3122-4D46-801D-465C88DE2D54}" vid="{8BC9679D-E89F-4D1C-B0F5-FCB5BCDC2E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7007</TotalTime>
  <Words>1011</Words>
  <Application>Microsoft Office PowerPoint</Application>
  <PresentationFormat>On-screen Show (4:3)</PresentationFormat>
  <Paragraphs>416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ＭＳ Ｐゴシック</vt:lpstr>
      <vt:lpstr>Arial</vt:lpstr>
      <vt:lpstr>Symbol</vt:lpstr>
      <vt:lpstr>Times New Roman</vt:lpstr>
      <vt:lpstr>Alex's Lectures</vt:lpstr>
      <vt:lpstr>Network Flow Longest Paths Backtracking DFS</vt:lpstr>
      <vt:lpstr>Network Flow</vt:lpstr>
      <vt:lpstr>Maximum Flow problem</vt:lpstr>
      <vt:lpstr>Edmonds–Karp / Ford-Fulkerson</vt:lpstr>
      <vt:lpstr>Example</vt:lpstr>
      <vt:lpstr>Example</vt:lpstr>
      <vt:lpstr>Example</vt:lpstr>
      <vt:lpstr>Example</vt:lpstr>
      <vt:lpstr>Example</vt:lpstr>
      <vt:lpstr>Edmonds-Karp Algorithm</vt:lpstr>
      <vt:lpstr>BreadthFirstSearch (flow)</vt:lpstr>
      <vt:lpstr>Network Flow Algorithms.</vt:lpstr>
      <vt:lpstr>Longest Paths: Backtracking</vt:lpstr>
      <vt:lpstr>Longest Paths: Backtracking DFS</vt:lpstr>
      <vt:lpstr>Longest Paths: Backtracking</vt:lpstr>
      <vt:lpstr>Options for General Graph Search</vt:lpstr>
    </vt:vector>
  </TitlesOfParts>
  <Company>Victoria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 COMP 261  # 1</dc:title>
  <dc:creator>pondy</dc:creator>
  <cp:lastModifiedBy>Alex Potanin</cp:lastModifiedBy>
  <cp:revision>134</cp:revision>
  <cp:lastPrinted>2015-05-19T05:40:25Z</cp:lastPrinted>
  <dcterms:created xsi:type="dcterms:W3CDTF">2010-07-11T23:26:10Z</dcterms:created>
  <dcterms:modified xsi:type="dcterms:W3CDTF">2016-04-21T03:02:42Z</dcterms:modified>
</cp:coreProperties>
</file>