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346" r:id="rId4"/>
    <p:sldId id="351" r:id="rId5"/>
    <p:sldId id="334" r:id="rId6"/>
    <p:sldId id="335" r:id="rId7"/>
    <p:sldId id="347" r:id="rId8"/>
    <p:sldId id="336" r:id="rId9"/>
    <p:sldId id="337" r:id="rId10"/>
    <p:sldId id="349" r:id="rId11"/>
    <p:sldId id="338" r:id="rId12"/>
    <p:sldId id="339" r:id="rId13"/>
    <p:sldId id="340" r:id="rId14"/>
    <p:sldId id="343" r:id="rId15"/>
    <p:sldId id="344" r:id="rId16"/>
    <p:sldId id="342" r:id="rId17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0EB7192A-A8C2-4B52-8FAA-AC935DCB806D}">
          <p14:sldIdLst>
            <p14:sldId id="256"/>
            <p14:sldId id="345"/>
            <p14:sldId id="346"/>
            <p14:sldId id="351"/>
            <p14:sldId id="334"/>
            <p14:sldId id="335"/>
            <p14:sldId id="347"/>
            <p14:sldId id="336"/>
            <p14:sldId id="337"/>
            <p14:sldId id="349"/>
            <p14:sldId id="338"/>
            <p14:sldId id="339"/>
            <p14:sldId id="340"/>
            <p14:sldId id="343"/>
            <p14:sldId id="34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  <a:srgbClr val="FFFF00"/>
    <a:srgbClr val="FFFFFF"/>
    <a:srgbClr val="CC3300"/>
    <a:srgbClr val="FF5050"/>
    <a:srgbClr val="FF3399"/>
    <a:srgbClr val="FF6699"/>
    <a:srgbClr val="99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9498" autoAdjust="0"/>
  </p:normalViewPr>
  <p:slideViewPr>
    <p:cSldViewPr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1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1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640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2638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9" tIns="47977" rIns="95949" bIns="47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177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5476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0505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397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295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3820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75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sfca.edu/~galles/visualiza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B Trees and B+ </a:t>
            </a:r>
            <a:r>
              <a:rPr lang="en-NZ" sz="3600" dirty="0" smtClean="0"/>
              <a:t>Trees</a:t>
            </a:r>
            <a:r>
              <a:rPr lang="en-NZ" sz="2000" dirty="0" smtClean="0"/>
              <a:t> 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2-3 B Tree:  Inserting values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M H T S R Q B A F D Z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NZ" sz="2400" dirty="0"/>
              <a:t>http://www.cs.usfca.edu/~</a:t>
            </a:r>
            <a:r>
              <a:rPr lang="en-NZ" sz="2400" dirty="0" smtClean="0"/>
              <a:t>galles/visualization/BTree.html</a:t>
            </a:r>
            <a:r>
              <a:rPr lang="en-US" sz="2400" dirty="0" smtClean="0"/>
              <a:t> </a:t>
            </a:r>
            <a:endParaRPr lang="en-NZ" sz="2400" dirty="0"/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3491878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800" dirty="0" smtClean="0">
              <a:solidFill>
                <a:srgbClr val="000000"/>
              </a:solidFill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3827916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800" dirty="0" smtClean="0">
              <a:solidFill>
                <a:srgbClr val="000000"/>
              </a:solidFill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4163954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800" dirty="0" smtClean="0">
              <a:solidFill>
                <a:srgbClr val="000000"/>
              </a:solidFill>
            </a:endParaRP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3846217" y="4157296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18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2" y="1988840"/>
            <a:ext cx="783179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2-3 B Tree:  Inserting 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 8, 5, 1, 7, 3,12, 9, 6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NZ" sz="2000" dirty="0"/>
              <a:t>http://www.cs.usfca.edu/~</a:t>
            </a:r>
            <a:r>
              <a:rPr lang="en-NZ" sz="2000" dirty="0" smtClean="0"/>
              <a:t>galles/visualization/BTree.html</a:t>
            </a:r>
            <a:r>
              <a:rPr lang="en-US" sz="2000" dirty="0" smtClean="0"/>
              <a:t> </a:t>
            </a:r>
            <a:endParaRPr lang="en-NZ" sz="2000" dirty="0"/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3491871" y="415935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3" name="Flowchart: Process 102"/>
          <p:cNvSpPr/>
          <p:nvPr/>
        </p:nvSpPr>
        <p:spPr bwMode="auto">
          <a:xfrm>
            <a:off x="3995927" y="415935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3491878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3827916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4163954" y="451939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3491871" y="451939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3827908" y="451939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4163946" y="451939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3846217" y="4157296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867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</a:t>
            </a:r>
            <a:r>
              <a:rPr lang="en-US" dirty="0" err="1" smtClean="0"/>
              <a:t>BTree</a:t>
            </a:r>
            <a:r>
              <a:rPr lang="en-US" dirty="0" smtClean="0"/>
              <a:t>: Deletion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Opposite of inserting:</a:t>
            </a:r>
          </a:p>
          <a:p>
            <a:pPr marL="446088" lvl="1" indent="0">
              <a:buNone/>
            </a:pPr>
            <a:r>
              <a:rPr lang="en-US" sz="2400" dirty="0" smtClean="0"/>
              <a:t>if a node becomes empty, </a:t>
            </a:r>
          </a:p>
          <a:p>
            <a:pPr marL="819150" lvl="2" indent="0">
              <a:buNone/>
            </a:pPr>
            <a:r>
              <a:rPr lang="en-US" sz="2000" dirty="0" smtClean="0"/>
              <a:t>if possible, rotate a value from a sibling through the parent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to ensure minimum number of values per node.</a:t>
            </a:r>
          </a:p>
          <a:p>
            <a:pPr marL="1227138" lvl="3" indent="0">
              <a:buNone/>
            </a:pPr>
            <a:r>
              <a:rPr lang="en-US" sz="2000" dirty="0" smtClean="0"/>
              <a:t>if two siblings, require &gt;= 5 keys in parent and siblings</a:t>
            </a:r>
          </a:p>
          <a:p>
            <a:pPr marL="1227138" lvl="3" indent="0">
              <a:buNone/>
            </a:pPr>
            <a:r>
              <a:rPr lang="en-US" sz="2000" dirty="0" smtClean="0"/>
              <a:t>if one sibling,   require &gt;=3 keys in parent and siblings </a:t>
            </a:r>
          </a:p>
          <a:p>
            <a:pPr lvl="2"/>
            <a:r>
              <a:rPr lang="en-US" sz="2000" dirty="0" smtClean="0"/>
              <a:t>else merge nodes:</a:t>
            </a:r>
          </a:p>
          <a:p>
            <a:pPr lvl="3"/>
            <a:r>
              <a:rPr lang="en-US" sz="2000" dirty="0" smtClean="0"/>
              <a:t>if two siblings, merge</a:t>
            </a:r>
          </a:p>
          <a:p>
            <a:pPr lvl="3"/>
            <a:endParaRPr lang="en-US" sz="2000" dirty="0"/>
          </a:p>
          <a:p>
            <a:pPr lvl="1"/>
            <a:r>
              <a:rPr lang="en-US" sz="2400" dirty="0" smtClean="0"/>
              <a:t>Easier at a leaf.</a:t>
            </a:r>
          </a:p>
          <a:p>
            <a:pPr lvl="1"/>
            <a:r>
              <a:rPr lang="en-US" sz="2400" dirty="0" smtClean="0"/>
              <a:t>Harder if at an internal node.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349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leaves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1484784"/>
            <a:ext cx="3131477" cy="1646372"/>
            <a:chOff x="125946" y="4165054"/>
            <a:chExt cx="3131477" cy="1646372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E</a:t>
              </a:r>
              <a:endParaRPr lang="en-NZ" sz="2000" dirty="0" smtClean="0"/>
            </a:p>
          </p:txBody>
        </p:sp>
        <p:sp>
          <p:nvSpPr>
            <p:cNvPr id="6" name="Flowchart: Process 5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cxnSp>
          <p:nvCxnSpPr>
            <p:cNvPr id="7" name="Straight Arrow Connector 6"/>
            <p:cNvCxnSpPr>
              <a:stCxn id="10" idx="2"/>
              <a:endCxn id="25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Straight Arrow Connector 7"/>
            <p:cNvCxnSpPr>
              <a:stCxn id="11" idx="2"/>
              <a:endCxn id="34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12" idx="2"/>
              <a:endCxn id="43" idx="0"/>
            </p:cNvCxnSpPr>
            <p:nvPr/>
          </p:nvCxnSpPr>
          <p:spPr bwMode="auto">
            <a:xfrm>
              <a:off x="1806142" y="4599156"/>
              <a:ext cx="965525" cy="7061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" name="Flowchart: Process 9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Flowchart: Process 11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" name="Flowchart: Process 14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6" name="Flowchart: Process 15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" name="Flowchart: Process 16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19" name="Flowchart: Process 1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" name="Flowchart: Process 1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" name="Flowchart: Process 2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" name="Flowchart: Process 21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" name="Flowchart: Process 22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5" name="Flowchart: Process 24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6" name="Flowchart: Process 25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G</a:t>
              </a:r>
              <a:endParaRPr lang="en-NZ" sz="2000" dirty="0" smtClean="0"/>
            </a:p>
          </p:txBody>
        </p:sp>
        <p:sp>
          <p:nvSpPr>
            <p:cNvPr id="27" name="Flowchart: Process 26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8" name="Flowchart: Process 27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9" name="Flowchart: Process 28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1" name="Flowchart: Process 30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2" name="Flowchart: Process 31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3" name="Flowchart: Process 32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2249302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K</a:t>
              </a:r>
              <a:endParaRPr lang="en-NZ" sz="2000" dirty="0" smtClean="0"/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2753358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M</a:t>
              </a:r>
              <a:endParaRPr lang="en-NZ" sz="2000" dirty="0" smtClean="0"/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2249309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2585347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9" name="Flowchart: Process 38"/>
            <p:cNvSpPr/>
            <p:nvPr/>
          </p:nvSpPr>
          <p:spPr bwMode="auto">
            <a:xfrm>
              <a:off x="2921385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0" name="Flowchart: Process 39"/>
            <p:cNvSpPr/>
            <p:nvPr/>
          </p:nvSpPr>
          <p:spPr bwMode="auto">
            <a:xfrm>
              <a:off x="2249302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1" name="Flowchart: Process 40"/>
            <p:cNvSpPr/>
            <p:nvPr/>
          </p:nvSpPr>
          <p:spPr bwMode="auto">
            <a:xfrm>
              <a:off x="2585339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2" name="Flowchart: Process 41"/>
            <p:cNvSpPr/>
            <p:nvPr/>
          </p:nvSpPr>
          <p:spPr bwMode="auto">
            <a:xfrm>
              <a:off x="2921377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3" name="Flowchart: Process 42"/>
            <p:cNvSpPr/>
            <p:nvPr/>
          </p:nvSpPr>
          <p:spPr bwMode="auto">
            <a:xfrm>
              <a:off x="2603648" y="5305316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9559" y="3501008"/>
            <a:ext cx="3131477" cy="1646372"/>
            <a:chOff x="125946" y="4165054"/>
            <a:chExt cx="3131477" cy="1646372"/>
          </a:xfrm>
        </p:grpSpPr>
        <p:sp>
          <p:nvSpPr>
            <p:cNvPr id="45" name="Flowchart: Process 44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C</a:t>
              </a:r>
              <a:endParaRPr lang="en-NZ" sz="2000" dirty="0" smtClean="0"/>
            </a:p>
          </p:txBody>
        </p:sp>
        <p:sp>
          <p:nvSpPr>
            <p:cNvPr id="46" name="Flowchart: Process 45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cxnSp>
          <p:nvCxnSpPr>
            <p:cNvPr id="47" name="Straight Arrow Connector 46"/>
            <p:cNvCxnSpPr>
              <a:stCxn id="50" idx="2"/>
              <a:endCxn id="65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51" idx="2"/>
              <a:endCxn id="74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52" idx="2"/>
              <a:endCxn id="83" idx="0"/>
            </p:cNvCxnSpPr>
            <p:nvPr/>
          </p:nvCxnSpPr>
          <p:spPr bwMode="auto">
            <a:xfrm>
              <a:off x="1806142" y="4599156"/>
              <a:ext cx="965525" cy="7061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Flowchart: Process 49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1" name="Flowchart: Process 50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2" name="Flowchart: Process 51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3" name="Flowchart: Process 52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5" name="Flowchart: Process 54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6" name="Flowchart: Process 55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7" name="Flowchart: Process 56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58" name="Flowchart: Process 57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9" name="Flowchart: Process 5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0" name="Flowchart: Process 5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1" name="Flowchart: Process 6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2" name="Flowchart: Process 61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3" name="Flowchart: Process 62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4" name="Flowchart: Process 63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5" name="Flowchart: Process 64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E</a:t>
              </a:r>
              <a:endParaRPr lang="en-NZ" sz="2000" dirty="0" smtClean="0"/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8" name="Flowchart: Process 67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9" name="Flowchart: Process 68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0" name="Flowchart: Process 69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1" name="Flowchart: Process 70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2" name="Flowchart: Process 71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3" name="Flowchart: Process 72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4" name="Flowchart: Process 7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5" name="Flowchart: Process 74"/>
            <p:cNvSpPr/>
            <p:nvPr/>
          </p:nvSpPr>
          <p:spPr bwMode="auto">
            <a:xfrm>
              <a:off x="2249302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M</a:t>
              </a:r>
              <a:endParaRPr lang="en-NZ" sz="2000" dirty="0" smtClean="0"/>
            </a:p>
          </p:txBody>
        </p:sp>
        <p:sp>
          <p:nvSpPr>
            <p:cNvPr id="76" name="Flowchart: Process 75"/>
            <p:cNvSpPr/>
            <p:nvPr/>
          </p:nvSpPr>
          <p:spPr bwMode="auto">
            <a:xfrm>
              <a:off x="2753358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7" name="Flowchart: Process 76"/>
            <p:cNvSpPr/>
            <p:nvPr/>
          </p:nvSpPr>
          <p:spPr bwMode="auto">
            <a:xfrm>
              <a:off x="2249309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8" name="Flowchart: Process 77"/>
            <p:cNvSpPr/>
            <p:nvPr/>
          </p:nvSpPr>
          <p:spPr bwMode="auto">
            <a:xfrm>
              <a:off x="2585347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9" name="Flowchart: Process 78"/>
            <p:cNvSpPr/>
            <p:nvPr/>
          </p:nvSpPr>
          <p:spPr bwMode="auto">
            <a:xfrm>
              <a:off x="2921385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0" name="Flowchart: Process 79"/>
            <p:cNvSpPr/>
            <p:nvPr/>
          </p:nvSpPr>
          <p:spPr bwMode="auto">
            <a:xfrm>
              <a:off x="2249302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1" name="Flowchart: Process 80"/>
            <p:cNvSpPr/>
            <p:nvPr/>
          </p:nvSpPr>
          <p:spPr bwMode="auto">
            <a:xfrm>
              <a:off x="2585339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2" name="Flowchart: Process 81"/>
            <p:cNvSpPr/>
            <p:nvPr/>
          </p:nvSpPr>
          <p:spPr bwMode="auto">
            <a:xfrm>
              <a:off x="2921377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3" name="Flowchart: Process 82"/>
            <p:cNvSpPr/>
            <p:nvPr/>
          </p:nvSpPr>
          <p:spPr bwMode="auto">
            <a:xfrm>
              <a:off x="2603648" y="5305316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644008" y="1476568"/>
            <a:ext cx="3131477" cy="1646372"/>
            <a:chOff x="125946" y="4165054"/>
            <a:chExt cx="3131477" cy="1646372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E</a:t>
              </a:r>
              <a:endParaRPr lang="en-NZ" sz="2000" dirty="0" smtClean="0"/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cxnSp>
          <p:nvCxnSpPr>
            <p:cNvPr id="87" name="Straight Arrow Connector 86"/>
            <p:cNvCxnSpPr>
              <a:stCxn id="90" idx="2"/>
              <a:endCxn id="105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8" name="Straight Arrow Connector 87"/>
            <p:cNvCxnSpPr>
              <a:stCxn id="91" idx="2"/>
              <a:endCxn id="114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9" name="Straight Arrow Connector 88"/>
            <p:cNvCxnSpPr>
              <a:stCxn id="92" idx="2"/>
              <a:endCxn id="123" idx="0"/>
            </p:cNvCxnSpPr>
            <p:nvPr/>
          </p:nvCxnSpPr>
          <p:spPr bwMode="auto">
            <a:xfrm>
              <a:off x="1806142" y="4599156"/>
              <a:ext cx="965525" cy="7061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0" name="Flowchart: Process 89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3" name="Flowchart: Process 92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4" name="Flowchart: Process 93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3" name="Flowchart: Process 102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G</a:t>
              </a:r>
              <a:endParaRPr lang="en-NZ" sz="2000" dirty="0" smtClean="0"/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2" name="Flowchart: Process 111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249302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M</a:t>
              </a:r>
              <a:endParaRPr lang="en-NZ" sz="2000" dirty="0" smtClean="0"/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753358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249309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585347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921385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249302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1" name="Flowchart: Process 120"/>
            <p:cNvSpPr/>
            <p:nvPr/>
          </p:nvSpPr>
          <p:spPr bwMode="auto">
            <a:xfrm>
              <a:off x="2585339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921377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03648" y="5305316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654329" y="4149080"/>
            <a:ext cx="2069799" cy="1642264"/>
            <a:chOff x="125946" y="4165054"/>
            <a:chExt cx="2069799" cy="1642264"/>
          </a:xfrm>
        </p:grpSpPr>
        <p:sp>
          <p:nvSpPr>
            <p:cNvPr id="125" name="Flowchart: Process 124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27" name="Straight Arrow Connector 126"/>
            <p:cNvCxnSpPr>
              <a:stCxn id="130" idx="2"/>
              <a:endCxn id="145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8" name="Straight Arrow Connector 127"/>
            <p:cNvCxnSpPr>
              <a:stCxn id="131" idx="2"/>
              <a:endCxn id="154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0" name="Flowchart: Process 129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C</a:t>
              </a:r>
              <a:endParaRPr lang="en-NZ" sz="2000" dirty="0" smtClean="0"/>
            </a:p>
          </p:txBody>
        </p:sp>
        <p:sp>
          <p:nvSpPr>
            <p:cNvPr id="139" name="Flowchart: Process 13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1187633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M</a:t>
              </a:r>
              <a:endParaRPr lang="en-NZ" sz="2000" dirty="0" smtClean="0"/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8" name="Flowchart: Process 147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164" name="Curved Down Arrow 163"/>
          <p:cNvSpPr/>
          <p:nvPr/>
        </p:nvSpPr>
        <p:spPr bwMode="auto">
          <a:xfrm flipH="1">
            <a:off x="2953652" y="2356586"/>
            <a:ext cx="426621" cy="252028"/>
          </a:xfrm>
          <a:prstGeom prst="curvedDown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67" name="Up Arrow 166"/>
          <p:cNvSpPr/>
          <p:nvPr/>
        </p:nvSpPr>
        <p:spPr bwMode="auto">
          <a:xfrm rot="1445205">
            <a:off x="5427050" y="1965622"/>
            <a:ext cx="149382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68" name="Up Arrow 167"/>
          <p:cNvSpPr/>
          <p:nvPr/>
        </p:nvSpPr>
        <p:spPr bwMode="auto">
          <a:xfrm rot="11988647" flipH="1">
            <a:off x="1363110" y="4006664"/>
            <a:ext cx="138374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69" name="Curved Down Arrow 168"/>
          <p:cNvSpPr/>
          <p:nvPr/>
        </p:nvSpPr>
        <p:spPr bwMode="auto">
          <a:xfrm flipH="1">
            <a:off x="1619672" y="3212976"/>
            <a:ext cx="426621" cy="252028"/>
          </a:xfrm>
          <a:prstGeom prst="curvedDown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71" name="Up Arrow 170"/>
          <p:cNvSpPr/>
          <p:nvPr/>
        </p:nvSpPr>
        <p:spPr bwMode="auto">
          <a:xfrm rot="16200000" flipH="1">
            <a:off x="2151389" y="3905396"/>
            <a:ext cx="94326" cy="437679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72" name="Up Arrow 171"/>
          <p:cNvSpPr/>
          <p:nvPr/>
        </p:nvSpPr>
        <p:spPr bwMode="auto">
          <a:xfrm rot="20154795" flipV="1">
            <a:off x="5816229" y="2020249"/>
            <a:ext cx="149382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73" name="Up Arrow 172"/>
          <p:cNvSpPr/>
          <p:nvPr/>
        </p:nvSpPr>
        <p:spPr bwMode="auto">
          <a:xfrm rot="1445205">
            <a:off x="4517567" y="4604132"/>
            <a:ext cx="149382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74" name="Up Arrow 173"/>
          <p:cNvSpPr/>
          <p:nvPr/>
        </p:nvSpPr>
        <p:spPr bwMode="auto">
          <a:xfrm rot="20154795" flipV="1">
            <a:off x="4906746" y="4658759"/>
            <a:ext cx="149382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175" name="Group 174"/>
          <p:cNvGrpSpPr/>
          <p:nvPr/>
        </p:nvGrpSpPr>
        <p:grpSpPr>
          <a:xfrm>
            <a:off x="6261522" y="3606668"/>
            <a:ext cx="2069799" cy="1642264"/>
            <a:chOff x="125946" y="4165054"/>
            <a:chExt cx="2069799" cy="1642264"/>
          </a:xfrm>
        </p:grpSpPr>
        <p:sp>
          <p:nvSpPr>
            <p:cNvPr id="176" name="Flowchart: Process 175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78" name="Straight Arrow Connector 177"/>
            <p:cNvCxnSpPr>
              <a:stCxn id="180" idx="2"/>
              <a:endCxn id="195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9" name="Straight Arrow Connector 178"/>
            <p:cNvCxnSpPr>
              <a:stCxn id="181" idx="2"/>
              <a:endCxn id="204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0" name="Flowchart: Process 179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1" name="Flowchart: Process 180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2" name="Flowchart: Process 181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3" name="Flowchart: Process 182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4" name="Flowchart: Process 183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5" name="Flowchart: Process 184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6" name="Flowchart: Process 185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7" name="Flowchart: Process 186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188" name="Flowchart: Process 187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89" name="Flowchart: Process 18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0" name="Flowchart: Process 18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1" name="Flowchart: Process 19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209" name="Up Arrow 208"/>
          <p:cNvSpPr/>
          <p:nvPr/>
        </p:nvSpPr>
        <p:spPr bwMode="auto">
          <a:xfrm rot="1825555" flipH="1" flipV="1">
            <a:off x="7080280" y="4126525"/>
            <a:ext cx="149382" cy="612861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NZ" sz="2000" dirty="0" smtClean="0"/>
          </a:p>
        </p:txBody>
      </p:sp>
      <p:grpSp>
        <p:nvGrpSpPr>
          <p:cNvPr id="210" name="Group 209"/>
          <p:cNvGrpSpPr/>
          <p:nvPr/>
        </p:nvGrpSpPr>
        <p:grpSpPr>
          <a:xfrm>
            <a:off x="7409521" y="6156770"/>
            <a:ext cx="1008112" cy="506110"/>
            <a:chOff x="966048" y="4165054"/>
            <a:chExt cx="1008112" cy="506110"/>
          </a:xfrm>
        </p:grpSpPr>
        <p:sp>
          <p:nvSpPr>
            <p:cNvPr id="211" name="Flowchart: Process 210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240" name="Notched Right Arrow 239"/>
          <p:cNvSpPr/>
          <p:nvPr/>
        </p:nvSpPr>
        <p:spPr bwMode="auto">
          <a:xfrm>
            <a:off x="3851920" y="1961820"/>
            <a:ext cx="648071" cy="394766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1" name="Notched Right Arrow 240"/>
          <p:cNvSpPr/>
          <p:nvPr/>
        </p:nvSpPr>
        <p:spPr bwMode="auto">
          <a:xfrm rot="9015993">
            <a:off x="3475038" y="3182919"/>
            <a:ext cx="1073090" cy="394766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2" name="Notched Right Arrow 241"/>
          <p:cNvSpPr/>
          <p:nvPr/>
        </p:nvSpPr>
        <p:spPr bwMode="auto">
          <a:xfrm rot="1667608">
            <a:off x="3614345" y="4190189"/>
            <a:ext cx="648071" cy="394766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3" name="Notched Right Arrow 242"/>
          <p:cNvSpPr/>
          <p:nvPr/>
        </p:nvSpPr>
        <p:spPr bwMode="auto">
          <a:xfrm rot="20380564">
            <a:off x="5595649" y="4165695"/>
            <a:ext cx="964222" cy="394766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4" name="Notched Right Arrow 243"/>
          <p:cNvSpPr/>
          <p:nvPr/>
        </p:nvSpPr>
        <p:spPr bwMode="auto">
          <a:xfrm rot="4185095">
            <a:off x="6947383" y="5573879"/>
            <a:ext cx="648071" cy="394766"/>
          </a:xfrm>
          <a:prstGeom prst="notched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2" name="&quot;No&quot; Symbol 251"/>
          <p:cNvSpPr/>
          <p:nvPr/>
        </p:nvSpPr>
        <p:spPr bwMode="auto">
          <a:xfrm>
            <a:off x="5835463" y="2670198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3" name="&quot;No&quot; Symbol 252"/>
          <p:cNvSpPr/>
          <p:nvPr/>
        </p:nvSpPr>
        <p:spPr bwMode="auto">
          <a:xfrm>
            <a:off x="2782895" y="2670198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4" name="&quot;No&quot; Symbol 253"/>
          <p:cNvSpPr/>
          <p:nvPr/>
        </p:nvSpPr>
        <p:spPr bwMode="auto">
          <a:xfrm>
            <a:off x="1715691" y="4676500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5" name="&quot;No&quot; Symbol 254"/>
          <p:cNvSpPr/>
          <p:nvPr/>
        </p:nvSpPr>
        <p:spPr bwMode="auto">
          <a:xfrm>
            <a:off x="4840507" y="5321238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6" name="&quot;No&quot; Symbol 255"/>
          <p:cNvSpPr/>
          <p:nvPr/>
        </p:nvSpPr>
        <p:spPr bwMode="auto">
          <a:xfrm>
            <a:off x="7478151" y="4832656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5" name="Flowchart: Process 244"/>
          <p:cNvSpPr/>
          <p:nvPr/>
        </p:nvSpPr>
        <p:spPr bwMode="auto">
          <a:xfrm>
            <a:off x="2782895" y="1666858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6" name="Flowchart: Process 245"/>
          <p:cNvSpPr/>
          <p:nvPr/>
        </p:nvSpPr>
        <p:spPr bwMode="auto">
          <a:xfrm>
            <a:off x="6311287" y="2195591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7" name="Flowchart: Process 246"/>
          <p:cNvSpPr/>
          <p:nvPr/>
        </p:nvSpPr>
        <p:spPr bwMode="auto">
          <a:xfrm>
            <a:off x="1702775" y="5509796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8" name="Flowchart: Process 247"/>
          <p:cNvSpPr/>
          <p:nvPr/>
        </p:nvSpPr>
        <p:spPr bwMode="auto">
          <a:xfrm>
            <a:off x="4837260" y="6165304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9" name="Flowchart: Process 248"/>
          <p:cNvSpPr/>
          <p:nvPr/>
        </p:nvSpPr>
        <p:spPr bwMode="auto">
          <a:xfrm>
            <a:off x="7679439" y="5445224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70" name="Multiply 169"/>
          <p:cNvSpPr/>
          <p:nvPr/>
        </p:nvSpPr>
        <p:spPr bwMode="auto">
          <a:xfrm>
            <a:off x="1218393" y="4552098"/>
            <a:ext cx="1703301" cy="648072"/>
          </a:xfrm>
          <a:prstGeom prst="mathMultiply">
            <a:avLst>
              <a:gd name="adj1" fmla="val 7834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0" name="Multiply 249"/>
          <p:cNvSpPr/>
          <p:nvPr/>
        </p:nvSpPr>
        <p:spPr bwMode="auto">
          <a:xfrm>
            <a:off x="6951905" y="4645879"/>
            <a:ext cx="1703301" cy="648072"/>
          </a:xfrm>
          <a:prstGeom prst="mathMultiply">
            <a:avLst>
              <a:gd name="adj1" fmla="val 7834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1" name="Multiply 250"/>
          <p:cNvSpPr/>
          <p:nvPr/>
        </p:nvSpPr>
        <p:spPr bwMode="auto">
          <a:xfrm>
            <a:off x="6756454" y="3501008"/>
            <a:ext cx="1703301" cy="648072"/>
          </a:xfrm>
          <a:prstGeom prst="mathMultiply">
            <a:avLst>
              <a:gd name="adj1" fmla="val 7834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7" name="Frame 256"/>
          <p:cNvSpPr/>
          <p:nvPr/>
        </p:nvSpPr>
        <p:spPr bwMode="auto">
          <a:xfrm>
            <a:off x="6090519" y="3131156"/>
            <a:ext cx="3035172" cy="3747926"/>
          </a:xfrm>
          <a:prstGeom prst="frame">
            <a:avLst>
              <a:gd name="adj1" fmla="val 3865"/>
            </a:avLst>
          </a:prstGeom>
          <a:solidFill>
            <a:srgbClr val="00B05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24" name="Rounded Rectangular Callout 223"/>
          <p:cNvSpPr/>
          <p:nvPr/>
        </p:nvSpPr>
        <p:spPr bwMode="auto">
          <a:xfrm>
            <a:off x="3334982" y="6021288"/>
            <a:ext cx="2401156" cy="641592"/>
          </a:xfrm>
          <a:prstGeom prst="wedgeRoundRectCallout">
            <a:avLst>
              <a:gd name="adj1" fmla="val 64454"/>
              <a:gd name="adj2" fmla="val -7259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Only reduce levels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at the root</a:t>
            </a:r>
          </a:p>
        </p:txBody>
      </p:sp>
    </p:spTree>
    <p:extLst>
      <p:ext uri="{BB962C8B-B14F-4D97-AF65-F5344CB8AC3E}">
        <p14:creationId xmlns:p14="http://schemas.microsoft.com/office/powerpoint/2010/main" val="18580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6346E-6 L 2.5E-6 0.14339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95E-6 L -0.05173 0.06637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3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87697E-6 L -0.00278 -0.11771 " pathEditMode="relative" rAng="0" ptsTypes="AA">
                                      <p:cBhvr>
                                        <p:cTn id="48" dur="1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87697E-6 L -0.00278 -0.11771 " pathEditMode="relative" rAng="0" ptsTypes="AA">
                                      <p:cBhvr>
                                        <p:cTn id="74" dur="1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15819E-7 L -0.02812 -0.09227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4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173" grpId="0" animBg="1"/>
      <p:bldP spid="174" grpId="0" animBg="1"/>
      <p:bldP spid="20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170" grpId="0" animBg="1"/>
      <p:bldP spid="250" grpId="0" animBg="1"/>
      <p:bldP spid="251" grpId="0" animBg="1"/>
      <p:bldP spid="257" grpId="0" animBg="1"/>
      <p:bldP spid="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deletions: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internal node becomes too empty</a:t>
            </a:r>
          </a:p>
          <a:p>
            <a:pPr lvl="1"/>
            <a:r>
              <a:rPr lang="en-NZ" dirty="0" smtClean="0"/>
              <a:t>propagate the deletion up the tree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1488413" y="2204864"/>
            <a:ext cx="5904656" cy="1109866"/>
            <a:chOff x="1488413" y="3068960"/>
            <a:chExt cx="5904656" cy="1109866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3635896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N</a:t>
              </a:r>
              <a:endParaRPr lang="en-NZ" sz="2000" dirty="0" smtClean="0"/>
            </a:p>
          </p:txBody>
        </p:sp>
        <p:sp>
          <p:nvSpPr>
            <p:cNvPr id="6" name="Flowchart: Process 5"/>
            <p:cNvSpPr/>
            <p:nvPr/>
          </p:nvSpPr>
          <p:spPr bwMode="auto">
            <a:xfrm>
              <a:off x="4139952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V</a:t>
              </a:r>
              <a:endParaRPr lang="en-NZ" sz="2000" dirty="0" smtClean="0"/>
            </a:p>
          </p:txBody>
        </p:sp>
        <p:cxnSp>
          <p:nvCxnSpPr>
            <p:cNvPr id="7" name="Straight Arrow Connector 6"/>
            <p:cNvCxnSpPr>
              <a:stCxn id="10" idx="2"/>
              <a:endCxn id="51" idx="0"/>
            </p:cNvCxnSpPr>
            <p:nvPr/>
          </p:nvCxnSpPr>
          <p:spPr bwMode="auto">
            <a:xfrm flipH="1">
              <a:off x="1488413" y="3501008"/>
              <a:ext cx="2315502" cy="66404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Straight Arrow Connector 7"/>
            <p:cNvCxnSpPr>
              <a:stCxn id="11" idx="2"/>
              <a:endCxn id="27" idx="0"/>
            </p:cNvCxnSpPr>
            <p:nvPr/>
          </p:nvCxnSpPr>
          <p:spPr bwMode="auto">
            <a:xfrm>
              <a:off x="4139952" y="3501008"/>
              <a:ext cx="372797" cy="67093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12" idx="2"/>
              <a:endCxn id="38" idx="0"/>
            </p:cNvCxnSpPr>
            <p:nvPr/>
          </p:nvCxnSpPr>
          <p:spPr bwMode="auto">
            <a:xfrm>
              <a:off x="4475990" y="3501008"/>
              <a:ext cx="2917079" cy="6778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" name="Flowchart: Process 9"/>
            <p:cNvSpPr/>
            <p:nvPr/>
          </p:nvSpPr>
          <p:spPr bwMode="auto">
            <a:xfrm>
              <a:off x="3635896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3971933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Flowchart: Process 11"/>
            <p:cNvSpPr/>
            <p:nvPr/>
          </p:nvSpPr>
          <p:spPr bwMode="auto">
            <a:xfrm>
              <a:off x="4307971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3635896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3971933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" name="Flowchart: Process 14"/>
            <p:cNvSpPr/>
            <p:nvPr/>
          </p:nvSpPr>
          <p:spPr bwMode="auto">
            <a:xfrm>
              <a:off x="4307971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90384" y="3307844"/>
            <a:ext cx="1266421" cy="1141592"/>
            <a:chOff x="3990384" y="4171940"/>
            <a:chExt cx="1266421" cy="1141592"/>
          </a:xfrm>
        </p:grpSpPr>
        <p:sp>
          <p:nvSpPr>
            <p:cNvPr id="17" name="Flowchart: Process 16"/>
            <p:cNvSpPr/>
            <p:nvPr/>
          </p:nvSpPr>
          <p:spPr bwMode="auto">
            <a:xfrm>
              <a:off x="3990384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R</a:t>
              </a:r>
              <a:endParaRPr lang="en-NZ" sz="2000" dirty="0" smtClean="0"/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4494440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9" name="Straight Arrow Connector 18"/>
            <p:cNvCxnSpPr>
              <a:stCxn id="21" idx="2"/>
              <a:endCxn id="87" idx="0"/>
            </p:cNvCxnSpPr>
            <p:nvPr/>
          </p:nvCxnSpPr>
          <p:spPr bwMode="auto">
            <a:xfrm flipH="1">
              <a:off x="4014236" y="4606042"/>
              <a:ext cx="144167" cy="7033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22" idx="2"/>
              <a:endCxn id="96" idx="0"/>
            </p:cNvCxnSpPr>
            <p:nvPr/>
          </p:nvCxnSpPr>
          <p:spPr bwMode="auto">
            <a:xfrm>
              <a:off x="4494440" y="4606042"/>
              <a:ext cx="762365" cy="70749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Flowchart: Process 20"/>
            <p:cNvSpPr/>
            <p:nvPr/>
          </p:nvSpPr>
          <p:spPr bwMode="auto">
            <a:xfrm>
              <a:off x="3990384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" name="Flowchart: Process 21"/>
            <p:cNvSpPr/>
            <p:nvPr/>
          </p:nvSpPr>
          <p:spPr bwMode="auto">
            <a:xfrm>
              <a:off x="4326421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" name="Flowchart: Process 22"/>
            <p:cNvSpPr/>
            <p:nvPr/>
          </p:nvSpPr>
          <p:spPr bwMode="auto">
            <a:xfrm>
              <a:off x="4662459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3990384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5" name="Flowchart: Process 24"/>
            <p:cNvSpPr/>
            <p:nvPr/>
          </p:nvSpPr>
          <p:spPr bwMode="auto">
            <a:xfrm>
              <a:off x="4326421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6" name="Flowchart: Process 25"/>
            <p:cNvSpPr/>
            <p:nvPr/>
          </p:nvSpPr>
          <p:spPr bwMode="auto">
            <a:xfrm>
              <a:off x="4662459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7" name="Flowchart: Process 26"/>
            <p:cNvSpPr/>
            <p:nvPr/>
          </p:nvSpPr>
          <p:spPr bwMode="auto">
            <a:xfrm>
              <a:off x="4344730" y="417194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28" name="Flowchart: Process 27"/>
          <p:cNvSpPr/>
          <p:nvPr/>
        </p:nvSpPr>
        <p:spPr bwMode="auto">
          <a:xfrm>
            <a:off x="6870704" y="331678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X</a:t>
            </a:r>
            <a:endParaRPr lang="en-NZ" sz="2000" dirty="0" smtClean="0"/>
          </a:p>
        </p:txBody>
      </p:sp>
      <p:sp>
        <p:nvSpPr>
          <p:cNvPr id="29" name="Flowchart: Process 28"/>
          <p:cNvSpPr/>
          <p:nvPr/>
        </p:nvSpPr>
        <p:spPr bwMode="auto">
          <a:xfrm>
            <a:off x="7374760" y="331678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30" name="Straight Arrow Connector 29"/>
          <p:cNvCxnSpPr>
            <a:stCxn id="32" idx="2"/>
            <a:endCxn id="105" idx="0"/>
          </p:cNvCxnSpPr>
          <p:nvPr/>
        </p:nvCxnSpPr>
        <p:spPr bwMode="auto">
          <a:xfrm flipH="1">
            <a:off x="6606524" y="3748832"/>
            <a:ext cx="432199" cy="7047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33" idx="2"/>
            <a:endCxn id="114" idx="0"/>
          </p:cNvCxnSpPr>
          <p:nvPr/>
        </p:nvCxnSpPr>
        <p:spPr bwMode="auto">
          <a:xfrm>
            <a:off x="7374760" y="3748832"/>
            <a:ext cx="383901" cy="7088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Flowchart: Process 31"/>
          <p:cNvSpPr/>
          <p:nvPr/>
        </p:nvSpPr>
        <p:spPr bwMode="auto">
          <a:xfrm>
            <a:off x="6870704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3" name="Flowchart: Process 32"/>
          <p:cNvSpPr/>
          <p:nvPr/>
        </p:nvSpPr>
        <p:spPr bwMode="auto">
          <a:xfrm>
            <a:off x="7206741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4" name="Flowchart: Process 33"/>
          <p:cNvSpPr/>
          <p:nvPr/>
        </p:nvSpPr>
        <p:spPr bwMode="auto">
          <a:xfrm>
            <a:off x="7542779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5" name="Flowchart: Process 34"/>
          <p:cNvSpPr/>
          <p:nvPr/>
        </p:nvSpPr>
        <p:spPr bwMode="auto">
          <a:xfrm>
            <a:off x="6870704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6" name="Flowchart: Process 35"/>
          <p:cNvSpPr/>
          <p:nvPr/>
        </p:nvSpPr>
        <p:spPr bwMode="auto">
          <a:xfrm>
            <a:off x="7206741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7" name="Flowchart: Process 36"/>
          <p:cNvSpPr/>
          <p:nvPr/>
        </p:nvSpPr>
        <p:spPr bwMode="auto">
          <a:xfrm>
            <a:off x="7542779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8" name="Flowchart: Process 37"/>
          <p:cNvSpPr/>
          <p:nvPr/>
        </p:nvSpPr>
        <p:spPr bwMode="auto">
          <a:xfrm>
            <a:off x="7225050" y="3314730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0" name="Flowchart: Process 39"/>
          <p:cNvSpPr/>
          <p:nvPr/>
        </p:nvSpPr>
        <p:spPr bwMode="auto">
          <a:xfrm>
            <a:off x="966048" y="33030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</a:t>
            </a:r>
            <a:endParaRPr lang="en-NZ" sz="2000" dirty="0" smtClean="0"/>
          </a:p>
        </p:txBody>
      </p:sp>
      <p:sp>
        <p:nvSpPr>
          <p:cNvPr id="41" name="Flowchart: Process 40"/>
          <p:cNvSpPr/>
          <p:nvPr/>
        </p:nvSpPr>
        <p:spPr bwMode="auto">
          <a:xfrm>
            <a:off x="1470104" y="33030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J</a:t>
            </a:r>
            <a:endParaRPr lang="en-NZ" sz="2000" dirty="0" smtClean="0"/>
          </a:p>
        </p:txBody>
      </p:sp>
      <p:cxnSp>
        <p:nvCxnSpPr>
          <p:cNvPr id="42" name="Straight Arrow Connector 41"/>
          <p:cNvCxnSpPr>
            <a:stCxn id="45" idx="2"/>
            <a:endCxn id="60" idx="0"/>
          </p:cNvCxnSpPr>
          <p:nvPr/>
        </p:nvCxnSpPr>
        <p:spPr bwMode="auto">
          <a:xfrm flipH="1">
            <a:off x="648311" y="3735060"/>
            <a:ext cx="485756" cy="69794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46" idx="2"/>
            <a:endCxn id="69" idx="0"/>
          </p:cNvCxnSpPr>
          <p:nvPr/>
        </p:nvCxnSpPr>
        <p:spPr bwMode="auto">
          <a:xfrm>
            <a:off x="1470104" y="3735060"/>
            <a:ext cx="239885" cy="7020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47" idx="2"/>
            <a:endCxn id="78" idx="0"/>
          </p:cNvCxnSpPr>
          <p:nvPr/>
        </p:nvCxnSpPr>
        <p:spPr bwMode="auto">
          <a:xfrm>
            <a:off x="1806142" y="3735060"/>
            <a:ext cx="965525" cy="70616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Flowchart: Process 44"/>
          <p:cNvSpPr/>
          <p:nvPr/>
        </p:nvSpPr>
        <p:spPr bwMode="auto">
          <a:xfrm>
            <a:off x="966048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6" name="Flowchart: Process 45"/>
          <p:cNvSpPr/>
          <p:nvPr/>
        </p:nvSpPr>
        <p:spPr bwMode="auto">
          <a:xfrm>
            <a:off x="1302085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1638123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8" name="Flowchart: Process 47"/>
          <p:cNvSpPr/>
          <p:nvPr/>
        </p:nvSpPr>
        <p:spPr bwMode="auto">
          <a:xfrm>
            <a:off x="966048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9" name="Flowchart: Process 48"/>
          <p:cNvSpPr/>
          <p:nvPr/>
        </p:nvSpPr>
        <p:spPr bwMode="auto">
          <a:xfrm>
            <a:off x="1302085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0" name="Flowchart: Process 49"/>
          <p:cNvSpPr/>
          <p:nvPr/>
        </p:nvSpPr>
        <p:spPr bwMode="auto">
          <a:xfrm>
            <a:off x="1638123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1" name="Flowchart: Process 50"/>
          <p:cNvSpPr/>
          <p:nvPr/>
        </p:nvSpPr>
        <p:spPr bwMode="auto">
          <a:xfrm>
            <a:off x="1320394" y="330095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2" name="Flowchart: Process 51"/>
          <p:cNvSpPr/>
          <p:nvPr/>
        </p:nvSpPr>
        <p:spPr bwMode="auto">
          <a:xfrm>
            <a:off x="125946" y="443505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</a:t>
            </a:r>
            <a:endParaRPr lang="en-NZ" sz="2000" dirty="0" smtClean="0"/>
          </a:p>
        </p:txBody>
      </p:sp>
      <p:sp>
        <p:nvSpPr>
          <p:cNvPr id="53" name="Flowchart: Process 52"/>
          <p:cNvSpPr/>
          <p:nvPr/>
        </p:nvSpPr>
        <p:spPr bwMode="auto">
          <a:xfrm>
            <a:off x="630002" y="443505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</a:t>
            </a:r>
            <a:endParaRPr lang="en-NZ" sz="2000" dirty="0" smtClean="0"/>
          </a:p>
        </p:txBody>
      </p:sp>
      <p:sp>
        <p:nvSpPr>
          <p:cNvPr id="54" name="Flowchart: Process 53"/>
          <p:cNvSpPr/>
          <p:nvPr/>
        </p:nvSpPr>
        <p:spPr bwMode="auto">
          <a:xfrm>
            <a:off x="125953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5" name="Flowchart: Process 54"/>
          <p:cNvSpPr/>
          <p:nvPr/>
        </p:nvSpPr>
        <p:spPr bwMode="auto">
          <a:xfrm>
            <a:off x="461991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6" name="Flowchart: Process 55"/>
          <p:cNvSpPr/>
          <p:nvPr/>
        </p:nvSpPr>
        <p:spPr bwMode="auto">
          <a:xfrm>
            <a:off x="798029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7" name="Flowchart: Process 56"/>
          <p:cNvSpPr/>
          <p:nvPr/>
        </p:nvSpPr>
        <p:spPr bwMode="auto">
          <a:xfrm>
            <a:off x="125946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8" name="Flowchart: Process 57"/>
          <p:cNvSpPr/>
          <p:nvPr/>
        </p:nvSpPr>
        <p:spPr bwMode="auto">
          <a:xfrm>
            <a:off x="461983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9" name="Flowchart: Process 58"/>
          <p:cNvSpPr/>
          <p:nvPr/>
        </p:nvSpPr>
        <p:spPr bwMode="auto">
          <a:xfrm>
            <a:off x="798021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0" name="Flowchart: Process 59"/>
          <p:cNvSpPr/>
          <p:nvPr/>
        </p:nvSpPr>
        <p:spPr bwMode="auto">
          <a:xfrm>
            <a:off x="480292" y="443300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1" name="Flowchart: Process 60"/>
          <p:cNvSpPr/>
          <p:nvPr/>
        </p:nvSpPr>
        <p:spPr bwMode="auto">
          <a:xfrm>
            <a:off x="1187624" y="443916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G</a:t>
            </a:r>
            <a:endParaRPr lang="en-NZ" sz="2000" dirty="0" smtClean="0"/>
          </a:p>
        </p:txBody>
      </p:sp>
      <p:sp>
        <p:nvSpPr>
          <p:cNvPr id="62" name="Flowchart: Process 61"/>
          <p:cNvSpPr/>
          <p:nvPr/>
        </p:nvSpPr>
        <p:spPr bwMode="auto">
          <a:xfrm>
            <a:off x="1691680" y="443916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3" name="Flowchart: Process 62"/>
          <p:cNvSpPr/>
          <p:nvPr/>
        </p:nvSpPr>
        <p:spPr bwMode="auto">
          <a:xfrm>
            <a:off x="1187631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4" name="Flowchart: Process 63"/>
          <p:cNvSpPr/>
          <p:nvPr/>
        </p:nvSpPr>
        <p:spPr bwMode="auto">
          <a:xfrm>
            <a:off x="1523669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5" name="Flowchart: Process 64"/>
          <p:cNvSpPr/>
          <p:nvPr/>
        </p:nvSpPr>
        <p:spPr bwMode="auto">
          <a:xfrm>
            <a:off x="1859707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6" name="Flowchart: Process 65"/>
          <p:cNvSpPr/>
          <p:nvPr/>
        </p:nvSpPr>
        <p:spPr bwMode="auto">
          <a:xfrm>
            <a:off x="1187624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7" name="Flowchart: Process 66"/>
          <p:cNvSpPr/>
          <p:nvPr/>
        </p:nvSpPr>
        <p:spPr bwMode="auto">
          <a:xfrm>
            <a:off x="1523661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8" name="Flowchart: Process 67"/>
          <p:cNvSpPr/>
          <p:nvPr/>
        </p:nvSpPr>
        <p:spPr bwMode="auto">
          <a:xfrm>
            <a:off x="1859699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9" name="Flowchart: Process 68"/>
          <p:cNvSpPr/>
          <p:nvPr/>
        </p:nvSpPr>
        <p:spPr bwMode="auto">
          <a:xfrm>
            <a:off x="1541970" y="443711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122" name="Group 121"/>
          <p:cNvGrpSpPr/>
          <p:nvPr/>
        </p:nvGrpSpPr>
        <p:grpSpPr>
          <a:xfrm>
            <a:off x="2249302" y="4441220"/>
            <a:ext cx="1008121" cy="506110"/>
            <a:chOff x="2249302" y="4441220"/>
            <a:chExt cx="1008121" cy="506110"/>
          </a:xfrm>
        </p:grpSpPr>
        <p:sp>
          <p:nvSpPr>
            <p:cNvPr id="70" name="Flowchart: Process 69"/>
            <p:cNvSpPr/>
            <p:nvPr/>
          </p:nvSpPr>
          <p:spPr bwMode="auto">
            <a:xfrm>
              <a:off x="2249302" y="444327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K</a:t>
              </a:r>
              <a:endParaRPr lang="en-NZ" sz="2000" dirty="0" smtClean="0"/>
            </a:p>
          </p:txBody>
        </p:sp>
        <p:sp>
          <p:nvSpPr>
            <p:cNvPr id="71" name="Flowchart: Process 70"/>
            <p:cNvSpPr/>
            <p:nvPr/>
          </p:nvSpPr>
          <p:spPr bwMode="auto">
            <a:xfrm>
              <a:off x="2753358" y="444327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2" name="Flowchart: Process 71"/>
            <p:cNvSpPr/>
            <p:nvPr/>
          </p:nvSpPr>
          <p:spPr bwMode="auto">
            <a:xfrm>
              <a:off x="2249309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3" name="Flowchart: Process 72"/>
            <p:cNvSpPr/>
            <p:nvPr/>
          </p:nvSpPr>
          <p:spPr bwMode="auto">
            <a:xfrm>
              <a:off x="2585347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4" name="Flowchart: Process 73"/>
            <p:cNvSpPr/>
            <p:nvPr/>
          </p:nvSpPr>
          <p:spPr bwMode="auto">
            <a:xfrm>
              <a:off x="2921385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5" name="Flowchart: Process 74"/>
            <p:cNvSpPr/>
            <p:nvPr/>
          </p:nvSpPr>
          <p:spPr bwMode="auto">
            <a:xfrm>
              <a:off x="2249302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6" name="Flowchart: Process 75"/>
            <p:cNvSpPr/>
            <p:nvPr/>
          </p:nvSpPr>
          <p:spPr bwMode="auto">
            <a:xfrm>
              <a:off x="2585339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7" name="Flowchart: Process 76"/>
            <p:cNvSpPr/>
            <p:nvPr/>
          </p:nvSpPr>
          <p:spPr bwMode="auto">
            <a:xfrm>
              <a:off x="2921377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8" name="Flowchart: Process 77"/>
            <p:cNvSpPr/>
            <p:nvPr/>
          </p:nvSpPr>
          <p:spPr bwMode="auto">
            <a:xfrm>
              <a:off x="2603648" y="444122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79" name="Flowchart: Process 78"/>
          <p:cNvSpPr/>
          <p:nvPr/>
        </p:nvSpPr>
        <p:spPr bwMode="auto">
          <a:xfrm>
            <a:off x="3491871" y="444738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</a:t>
            </a:r>
            <a:endParaRPr lang="en-NZ" sz="2000" dirty="0" smtClean="0"/>
          </a:p>
        </p:txBody>
      </p:sp>
      <p:sp>
        <p:nvSpPr>
          <p:cNvPr id="80" name="Flowchart: Process 79"/>
          <p:cNvSpPr/>
          <p:nvPr/>
        </p:nvSpPr>
        <p:spPr bwMode="auto">
          <a:xfrm>
            <a:off x="3995927" y="444738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1" name="Flowchart: Process 80"/>
          <p:cNvSpPr/>
          <p:nvPr/>
        </p:nvSpPr>
        <p:spPr bwMode="auto">
          <a:xfrm>
            <a:off x="3491878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2" name="Flowchart: Process 81"/>
          <p:cNvSpPr/>
          <p:nvPr/>
        </p:nvSpPr>
        <p:spPr bwMode="auto">
          <a:xfrm>
            <a:off x="3827916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3" name="Flowchart: Process 82"/>
          <p:cNvSpPr/>
          <p:nvPr/>
        </p:nvSpPr>
        <p:spPr bwMode="auto">
          <a:xfrm>
            <a:off x="4163954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4" name="Flowchart: Process 83"/>
          <p:cNvSpPr/>
          <p:nvPr/>
        </p:nvSpPr>
        <p:spPr bwMode="auto">
          <a:xfrm>
            <a:off x="3491871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3827908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6" name="Flowchart: Process 85"/>
          <p:cNvSpPr/>
          <p:nvPr/>
        </p:nvSpPr>
        <p:spPr bwMode="auto">
          <a:xfrm>
            <a:off x="4163946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7" name="Flowchart: Process 86"/>
          <p:cNvSpPr/>
          <p:nvPr/>
        </p:nvSpPr>
        <p:spPr bwMode="auto">
          <a:xfrm>
            <a:off x="3846217" y="444532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8" name="Flowchart: Process 87"/>
          <p:cNvSpPr/>
          <p:nvPr/>
        </p:nvSpPr>
        <p:spPr bwMode="auto">
          <a:xfrm>
            <a:off x="4734440" y="445149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</a:t>
            </a:r>
            <a:endParaRPr lang="en-NZ" sz="2000" dirty="0" smtClean="0"/>
          </a:p>
        </p:txBody>
      </p:sp>
      <p:sp>
        <p:nvSpPr>
          <p:cNvPr id="89" name="Flowchart: Process 88"/>
          <p:cNvSpPr/>
          <p:nvPr/>
        </p:nvSpPr>
        <p:spPr bwMode="auto">
          <a:xfrm>
            <a:off x="5238496" y="445149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0" name="Flowchart: Process 89"/>
          <p:cNvSpPr/>
          <p:nvPr/>
        </p:nvSpPr>
        <p:spPr bwMode="auto">
          <a:xfrm>
            <a:off x="4734447" y="481153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1" name="Flowchart: Process 90"/>
          <p:cNvSpPr/>
          <p:nvPr/>
        </p:nvSpPr>
        <p:spPr bwMode="auto">
          <a:xfrm>
            <a:off x="5070485" y="481153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2" name="Flowchart: Process 91"/>
          <p:cNvSpPr/>
          <p:nvPr/>
        </p:nvSpPr>
        <p:spPr bwMode="auto">
          <a:xfrm>
            <a:off x="5406523" y="481153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3" name="Flowchart: Process 92"/>
          <p:cNvSpPr/>
          <p:nvPr/>
        </p:nvSpPr>
        <p:spPr bwMode="auto">
          <a:xfrm>
            <a:off x="4734440" y="481153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4" name="Flowchart: Process 93"/>
          <p:cNvSpPr/>
          <p:nvPr/>
        </p:nvSpPr>
        <p:spPr bwMode="auto">
          <a:xfrm>
            <a:off x="5070477" y="481153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5" name="Flowchart: Process 94"/>
          <p:cNvSpPr/>
          <p:nvPr/>
        </p:nvSpPr>
        <p:spPr bwMode="auto">
          <a:xfrm>
            <a:off x="5406515" y="481153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6" name="Flowchart: Process 95"/>
          <p:cNvSpPr/>
          <p:nvPr/>
        </p:nvSpPr>
        <p:spPr bwMode="auto">
          <a:xfrm>
            <a:off x="5088786" y="4449436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7" name="Flowchart: Process 96"/>
          <p:cNvSpPr/>
          <p:nvPr/>
        </p:nvSpPr>
        <p:spPr bwMode="auto">
          <a:xfrm>
            <a:off x="6084159" y="44555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</a:t>
            </a:r>
            <a:endParaRPr lang="en-NZ" sz="2000" dirty="0" smtClean="0"/>
          </a:p>
        </p:txBody>
      </p:sp>
      <p:sp>
        <p:nvSpPr>
          <p:cNvPr id="98" name="Flowchart: Process 97"/>
          <p:cNvSpPr/>
          <p:nvPr/>
        </p:nvSpPr>
        <p:spPr bwMode="auto">
          <a:xfrm>
            <a:off x="6588215" y="44555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9" name="Flowchart: Process 98"/>
          <p:cNvSpPr/>
          <p:nvPr/>
        </p:nvSpPr>
        <p:spPr bwMode="auto">
          <a:xfrm>
            <a:off x="6084166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0" name="Flowchart: Process 99"/>
          <p:cNvSpPr/>
          <p:nvPr/>
        </p:nvSpPr>
        <p:spPr bwMode="auto">
          <a:xfrm>
            <a:off x="6420204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6756242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6084159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3" name="Flowchart: Process 102"/>
          <p:cNvSpPr/>
          <p:nvPr/>
        </p:nvSpPr>
        <p:spPr bwMode="auto">
          <a:xfrm>
            <a:off x="6420196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6756234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6438505" y="445354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7236296" y="445970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Y</a:t>
            </a:r>
            <a:endParaRPr lang="en-NZ" sz="2000" dirty="0" smtClean="0"/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7740352" y="445970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Z</a:t>
            </a:r>
            <a:endParaRPr lang="en-NZ" sz="2000" dirty="0" smtClean="0"/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7236303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7572341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7908379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7236296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2" name="Flowchart: Process 111"/>
          <p:cNvSpPr/>
          <p:nvPr/>
        </p:nvSpPr>
        <p:spPr bwMode="auto">
          <a:xfrm>
            <a:off x="7572333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7908371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7590642" y="44576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5" name="&quot;No&quot; Symbol 114"/>
          <p:cNvSpPr/>
          <p:nvPr/>
        </p:nvSpPr>
        <p:spPr bwMode="auto">
          <a:xfrm>
            <a:off x="3610029" y="4509120"/>
            <a:ext cx="255055" cy="248396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3597113" y="5333706"/>
            <a:ext cx="348945" cy="309447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0" name="Up Arrow 119"/>
          <p:cNvSpPr/>
          <p:nvPr/>
        </p:nvSpPr>
        <p:spPr bwMode="auto">
          <a:xfrm rot="1020329" flipV="1">
            <a:off x="3913017" y="3647737"/>
            <a:ext cx="149382" cy="880807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9" name="Left-Right Arrow 38"/>
          <p:cNvSpPr/>
          <p:nvPr/>
        </p:nvSpPr>
        <p:spPr bwMode="auto">
          <a:xfrm>
            <a:off x="4512748" y="4579485"/>
            <a:ext cx="221692" cy="120482"/>
          </a:xfrm>
          <a:prstGeom prst="left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8" name="Up Arrow 117"/>
          <p:cNvSpPr/>
          <p:nvPr/>
        </p:nvSpPr>
        <p:spPr bwMode="auto">
          <a:xfrm rot="5400000" flipH="1" flipV="1">
            <a:off x="4512157" y="4336846"/>
            <a:ext cx="149382" cy="605760"/>
          </a:xfrm>
          <a:prstGeom prst="upArrow">
            <a:avLst>
              <a:gd name="adj1" fmla="val 50000"/>
              <a:gd name="adj2" fmla="val 113763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4680767" y="2814211"/>
            <a:ext cx="348945" cy="309447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4" name="Up Arrow 123"/>
          <p:cNvSpPr/>
          <p:nvPr/>
        </p:nvSpPr>
        <p:spPr bwMode="auto">
          <a:xfrm rot="9909217">
            <a:off x="3967113" y="2527620"/>
            <a:ext cx="149382" cy="882629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5" name="Up Arrow 124"/>
          <p:cNvSpPr/>
          <p:nvPr/>
        </p:nvSpPr>
        <p:spPr bwMode="auto">
          <a:xfrm rot="3563490">
            <a:off x="2695764" y="1889456"/>
            <a:ext cx="149382" cy="2158956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26" name="Up Arrow 125"/>
          <p:cNvSpPr/>
          <p:nvPr/>
        </p:nvSpPr>
        <p:spPr bwMode="auto">
          <a:xfrm rot="5400000">
            <a:off x="2851357" y="2663392"/>
            <a:ext cx="149382" cy="2158956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3903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764 L -0.00382 -0.12538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61323E-6 L -0.06128 0.07471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3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20" grpId="0" animBg="1"/>
      <p:bldP spid="39" grpId="0" animBg="1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deletions: </a:t>
            </a:r>
            <a:endParaRPr lang="en-NZ" dirty="0"/>
          </a:p>
        </p:txBody>
      </p:sp>
      <p:sp>
        <p:nvSpPr>
          <p:cNvPr id="1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Deletion from internal node ⇒</a:t>
            </a:r>
          </a:p>
          <a:p>
            <a:pPr lvl="1"/>
            <a:r>
              <a:rPr lang="en-NZ" dirty="0" smtClean="0"/>
              <a:t>rotate key and child from sibling	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1488413" y="2204864"/>
            <a:ext cx="5904656" cy="1109866"/>
            <a:chOff x="1488413" y="3068960"/>
            <a:chExt cx="5904656" cy="1109866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3635896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J</a:t>
              </a:r>
              <a:endParaRPr lang="en-NZ" sz="2000" dirty="0" smtClean="0"/>
            </a:p>
          </p:txBody>
        </p:sp>
        <p:sp>
          <p:nvSpPr>
            <p:cNvPr id="6" name="Flowchart: Process 5"/>
            <p:cNvSpPr/>
            <p:nvPr/>
          </p:nvSpPr>
          <p:spPr bwMode="auto">
            <a:xfrm>
              <a:off x="4139952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V</a:t>
              </a:r>
              <a:endParaRPr lang="en-NZ" sz="2000" dirty="0" smtClean="0"/>
            </a:p>
          </p:txBody>
        </p:sp>
        <p:cxnSp>
          <p:nvCxnSpPr>
            <p:cNvPr id="7" name="Straight Arrow Connector 6"/>
            <p:cNvCxnSpPr>
              <a:stCxn id="10" idx="2"/>
              <a:endCxn id="51" idx="0"/>
            </p:cNvCxnSpPr>
            <p:nvPr/>
          </p:nvCxnSpPr>
          <p:spPr bwMode="auto">
            <a:xfrm flipH="1">
              <a:off x="1488413" y="3501008"/>
              <a:ext cx="2315502" cy="66404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Straight Arrow Connector 7"/>
            <p:cNvCxnSpPr>
              <a:stCxn id="11" idx="2"/>
              <a:endCxn id="27" idx="0"/>
            </p:cNvCxnSpPr>
            <p:nvPr/>
          </p:nvCxnSpPr>
          <p:spPr bwMode="auto">
            <a:xfrm>
              <a:off x="4139952" y="3501008"/>
              <a:ext cx="372797" cy="67093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12" idx="2"/>
              <a:endCxn id="38" idx="0"/>
            </p:cNvCxnSpPr>
            <p:nvPr/>
          </p:nvCxnSpPr>
          <p:spPr bwMode="auto">
            <a:xfrm>
              <a:off x="4475990" y="3501008"/>
              <a:ext cx="2917079" cy="6778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" name="Flowchart: Process 9"/>
            <p:cNvSpPr/>
            <p:nvPr/>
          </p:nvSpPr>
          <p:spPr bwMode="auto">
            <a:xfrm>
              <a:off x="3635896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3971933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" name="Flowchart: Process 11"/>
            <p:cNvSpPr/>
            <p:nvPr/>
          </p:nvSpPr>
          <p:spPr bwMode="auto">
            <a:xfrm>
              <a:off x="4307971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3635896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3971933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5" name="Flowchart: Process 14"/>
            <p:cNvSpPr/>
            <p:nvPr/>
          </p:nvSpPr>
          <p:spPr bwMode="auto">
            <a:xfrm>
              <a:off x="4307971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90384" y="3307844"/>
            <a:ext cx="1008112" cy="1137484"/>
            <a:chOff x="3990384" y="4171940"/>
            <a:chExt cx="1008112" cy="1137484"/>
          </a:xfrm>
        </p:grpSpPr>
        <p:sp>
          <p:nvSpPr>
            <p:cNvPr id="17" name="Flowchart: Process 16"/>
            <p:cNvSpPr/>
            <p:nvPr/>
          </p:nvSpPr>
          <p:spPr bwMode="auto">
            <a:xfrm>
              <a:off x="3990384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2000" dirty="0" smtClean="0"/>
                <a:t>N</a:t>
              </a:r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4494440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9" name="Straight Arrow Connector 18"/>
            <p:cNvCxnSpPr>
              <a:stCxn id="22" idx="2"/>
              <a:endCxn id="87" idx="0"/>
            </p:cNvCxnSpPr>
            <p:nvPr/>
          </p:nvCxnSpPr>
          <p:spPr bwMode="auto">
            <a:xfrm>
              <a:off x="4494440" y="4606042"/>
              <a:ext cx="383892" cy="7033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Flowchart: Process 20"/>
            <p:cNvSpPr/>
            <p:nvPr/>
          </p:nvSpPr>
          <p:spPr bwMode="auto">
            <a:xfrm>
              <a:off x="3990384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" name="Flowchart: Process 21"/>
            <p:cNvSpPr/>
            <p:nvPr/>
          </p:nvSpPr>
          <p:spPr bwMode="auto">
            <a:xfrm>
              <a:off x="4326421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" name="Flowchart: Process 22"/>
            <p:cNvSpPr/>
            <p:nvPr/>
          </p:nvSpPr>
          <p:spPr bwMode="auto">
            <a:xfrm>
              <a:off x="4662459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3990384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5" name="Flowchart: Process 24"/>
            <p:cNvSpPr/>
            <p:nvPr/>
          </p:nvSpPr>
          <p:spPr bwMode="auto">
            <a:xfrm>
              <a:off x="4326421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6" name="Flowchart: Process 25"/>
            <p:cNvSpPr/>
            <p:nvPr/>
          </p:nvSpPr>
          <p:spPr bwMode="auto">
            <a:xfrm>
              <a:off x="4662459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7" name="Flowchart: Process 26"/>
            <p:cNvSpPr/>
            <p:nvPr/>
          </p:nvSpPr>
          <p:spPr bwMode="auto">
            <a:xfrm>
              <a:off x="4344730" y="417194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28" name="Flowchart: Process 27"/>
          <p:cNvSpPr/>
          <p:nvPr/>
        </p:nvSpPr>
        <p:spPr bwMode="auto">
          <a:xfrm>
            <a:off x="6870704" y="331678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X</a:t>
            </a:r>
            <a:endParaRPr lang="en-NZ" sz="2000" dirty="0" smtClean="0"/>
          </a:p>
        </p:txBody>
      </p:sp>
      <p:sp>
        <p:nvSpPr>
          <p:cNvPr id="29" name="Flowchart: Process 28"/>
          <p:cNvSpPr/>
          <p:nvPr/>
        </p:nvSpPr>
        <p:spPr bwMode="auto">
          <a:xfrm>
            <a:off x="7374760" y="331678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30" name="Straight Arrow Connector 29"/>
          <p:cNvCxnSpPr>
            <a:stCxn id="32" idx="2"/>
            <a:endCxn id="105" idx="0"/>
          </p:cNvCxnSpPr>
          <p:nvPr/>
        </p:nvCxnSpPr>
        <p:spPr bwMode="auto">
          <a:xfrm flipH="1">
            <a:off x="6606524" y="3748832"/>
            <a:ext cx="432199" cy="7047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33" idx="2"/>
            <a:endCxn id="114" idx="0"/>
          </p:cNvCxnSpPr>
          <p:nvPr/>
        </p:nvCxnSpPr>
        <p:spPr bwMode="auto">
          <a:xfrm>
            <a:off x="7374760" y="3748832"/>
            <a:ext cx="383901" cy="7088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Flowchart: Process 31"/>
          <p:cNvSpPr/>
          <p:nvPr/>
        </p:nvSpPr>
        <p:spPr bwMode="auto">
          <a:xfrm>
            <a:off x="6870704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3" name="Flowchart: Process 32"/>
          <p:cNvSpPr/>
          <p:nvPr/>
        </p:nvSpPr>
        <p:spPr bwMode="auto">
          <a:xfrm>
            <a:off x="7206741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4" name="Flowchart: Process 33"/>
          <p:cNvSpPr/>
          <p:nvPr/>
        </p:nvSpPr>
        <p:spPr bwMode="auto">
          <a:xfrm>
            <a:off x="7542779" y="367682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5" name="Flowchart: Process 34"/>
          <p:cNvSpPr/>
          <p:nvPr/>
        </p:nvSpPr>
        <p:spPr bwMode="auto">
          <a:xfrm>
            <a:off x="6870704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6" name="Flowchart: Process 35"/>
          <p:cNvSpPr/>
          <p:nvPr/>
        </p:nvSpPr>
        <p:spPr bwMode="auto">
          <a:xfrm>
            <a:off x="7206741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7" name="Flowchart: Process 36"/>
          <p:cNvSpPr/>
          <p:nvPr/>
        </p:nvSpPr>
        <p:spPr bwMode="auto">
          <a:xfrm>
            <a:off x="7542779" y="367682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8" name="Flowchart: Process 37"/>
          <p:cNvSpPr/>
          <p:nvPr/>
        </p:nvSpPr>
        <p:spPr bwMode="auto">
          <a:xfrm>
            <a:off x="7225050" y="3314730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0" name="Flowchart: Process 39"/>
          <p:cNvSpPr/>
          <p:nvPr/>
        </p:nvSpPr>
        <p:spPr bwMode="auto">
          <a:xfrm>
            <a:off x="966048" y="33030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</a:t>
            </a:r>
            <a:endParaRPr lang="en-NZ" sz="2000" dirty="0" smtClean="0"/>
          </a:p>
        </p:txBody>
      </p:sp>
      <p:sp>
        <p:nvSpPr>
          <p:cNvPr id="41" name="Flowchart: Process 40"/>
          <p:cNvSpPr/>
          <p:nvPr/>
        </p:nvSpPr>
        <p:spPr bwMode="auto">
          <a:xfrm>
            <a:off x="1470104" y="33030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42" name="Straight Arrow Connector 41"/>
          <p:cNvCxnSpPr>
            <a:stCxn id="45" idx="2"/>
            <a:endCxn id="60" idx="0"/>
          </p:cNvCxnSpPr>
          <p:nvPr/>
        </p:nvCxnSpPr>
        <p:spPr bwMode="auto">
          <a:xfrm flipH="1">
            <a:off x="648311" y="3735060"/>
            <a:ext cx="485756" cy="69794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46" idx="2"/>
            <a:endCxn id="69" idx="0"/>
          </p:cNvCxnSpPr>
          <p:nvPr/>
        </p:nvCxnSpPr>
        <p:spPr bwMode="auto">
          <a:xfrm>
            <a:off x="1470104" y="3735060"/>
            <a:ext cx="239885" cy="7020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>
            <a:stCxn id="21" idx="2"/>
            <a:endCxn id="78" idx="0"/>
          </p:cNvCxnSpPr>
          <p:nvPr/>
        </p:nvCxnSpPr>
        <p:spPr bwMode="auto">
          <a:xfrm flipH="1">
            <a:off x="3635763" y="3741946"/>
            <a:ext cx="522640" cy="6992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Flowchart: Process 44"/>
          <p:cNvSpPr/>
          <p:nvPr/>
        </p:nvSpPr>
        <p:spPr bwMode="auto">
          <a:xfrm>
            <a:off x="966048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6" name="Flowchart: Process 45"/>
          <p:cNvSpPr/>
          <p:nvPr/>
        </p:nvSpPr>
        <p:spPr bwMode="auto">
          <a:xfrm>
            <a:off x="1302085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1638123" y="36630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8" name="Flowchart: Process 47"/>
          <p:cNvSpPr/>
          <p:nvPr/>
        </p:nvSpPr>
        <p:spPr bwMode="auto">
          <a:xfrm>
            <a:off x="966048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9" name="Flowchart: Process 48"/>
          <p:cNvSpPr/>
          <p:nvPr/>
        </p:nvSpPr>
        <p:spPr bwMode="auto">
          <a:xfrm>
            <a:off x="1302085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0" name="Flowchart: Process 49"/>
          <p:cNvSpPr/>
          <p:nvPr/>
        </p:nvSpPr>
        <p:spPr bwMode="auto">
          <a:xfrm>
            <a:off x="1638123" y="36630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1" name="Flowchart: Process 50"/>
          <p:cNvSpPr/>
          <p:nvPr/>
        </p:nvSpPr>
        <p:spPr bwMode="auto">
          <a:xfrm>
            <a:off x="1320394" y="330095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2" name="Flowchart: Process 51"/>
          <p:cNvSpPr/>
          <p:nvPr/>
        </p:nvSpPr>
        <p:spPr bwMode="auto">
          <a:xfrm>
            <a:off x="125946" y="443505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A</a:t>
            </a:r>
            <a:endParaRPr lang="en-NZ" sz="2000" dirty="0" smtClean="0"/>
          </a:p>
        </p:txBody>
      </p:sp>
      <p:sp>
        <p:nvSpPr>
          <p:cNvPr id="53" name="Flowchart: Process 52"/>
          <p:cNvSpPr/>
          <p:nvPr/>
        </p:nvSpPr>
        <p:spPr bwMode="auto">
          <a:xfrm>
            <a:off x="630002" y="443505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</a:t>
            </a:r>
            <a:endParaRPr lang="en-NZ" sz="2000" dirty="0" smtClean="0"/>
          </a:p>
        </p:txBody>
      </p:sp>
      <p:sp>
        <p:nvSpPr>
          <p:cNvPr id="54" name="Flowchart: Process 53"/>
          <p:cNvSpPr/>
          <p:nvPr/>
        </p:nvSpPr>
        <p:spPr bwMode="auto">
          <a:xfrm>
            <a:off x="125953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5" name="Flowchart: Process 54"/>
          <p:cNvSpPr/>
          <p:nvPr/>
        </p:nvSpPr>
        <p:spPr bwMode="auto">
          <a:xfrm>
            <a:off x="461991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6" name="Flowchart: Process 55"/>
          <p:cNvSpPr/>
          <p:nvPr/>
        </p:nvSpPr>
        <p:spPr bwMode="auto">
          <a:xfrm>
            <a:off x="798029" y="479509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7" name="Flowchart: Process 56"/>
          <p:cNvSpPr/>
          <p:nvPr/>
        </p:nvSpPr>
        <p:spPr bwMode="auto">
          <a:xfrm>
            <a:off x="125946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8" name="Flowchart: Process 57"/>
          <p:cNvSpPr/>
          <p:nvPr/>
        </p:nvSpPr>
        <p:spPr bwMode="auto">
          <a:xfrm>
            <a:off x="461983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9" name="Flowchart: Process 58"/>
          <p:cNvSpPr/>
          <p:nvPr/>
        </p:nvSpPr>
        <p:spPr bwMode="auto">
          <a:xfrm>
            <a:off x="798021" y="479509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0" name="Flowchart: Process 59"/>
          <p:cNvSpPr/>
          <p:nvPr/>
        </p:nvSpPr>
        <p:spPr bwMode="auto">
          <a:xfrm>
            <a:off x="480292" y="443300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1" name="Flowchart: Process 60"/>
          <p:cNvSpPr/>
          <p:nvPr/>
        </p:nvSpPr>
        <p:spPr bwMode="auto">
          <a:xfrm>
            <a:off x="1187624" y="443916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G</a:t>
            </a:r>
            <a:endParaRPr lang="en-NZ" sz="2000" dirty="0" smtClean="0"/>
          </a:p>
        </p:txBody>
      </p:sp>
      <p:sp>
        <p:nvSpPr>
          <p:cNvPr id="62" name="Flowchart: Process 61"/>
          <p:cNvSpPr/>
          <p:nvPr/>
        </p:nvSpPr>
        <p:spPr bwMode="auto">
          <a:xfrm>
            <a:off x="1691680" y="443916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3" name="Flowchart: Process 62"/>
          <p:cNvSpPr/>
          <p:nvPr/>
        </p:nvSpPr>
        <p:spPr bwMode="auto">
          <a:xfrm>
            <a:off x="1187631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4" name="Flowchart: Process 63"/>
          <p:cNvSpPr/>
          <p:nvPr/>
        </p:nvSpPr>
        <p:spPr bwMode="auto">
          <a:xfrm>
            <a:off x="1523669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5" name="Flowchart: Process 64"/>
          <p:cNvSpPr/>
          <p:nvPr/>
        </p:nvSpPr>
        <p:spPr bwMode="auto">
          <a:xfrm>
            <a:off x="1859707" y="479920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6" name="Flowchart: Process 65"/>
          <p:cNvSpPr/>
          <p:nvPr/>
        </p:nvSpPr>
        <p:spPr bwMode="auto">
          <a:xfrm>
            <a:off x="1187624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7" name="Flowchart: Process 66"/>
          <p:cNvSpPr/>
          <p:nvPr/>
        </p:nvSpPr>
        <p:spPr bwMode="auto">
          <a:xfrm>
            <a:off x="1523661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8" name="Flowchart: Process 67"/>
          <p:cNvSpPr/>
          <p:nvPr/>
        </p:nvSpPr>
        <p:spPr bwMode="auto">
          <a:xfrm>
            <a:off x="1859699" y="479920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9" name="Flowchart: Process 68"/>
          <p:cNvSpPr/>
          <p:nvPr/>
        </p:nvSpPr>
        <p:spPr bwMode="auto">
          <a:xfrm>
            <a:off x="1541970" y="443711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122" name="Group 121"/>
          <p:cNvGrpSpPr/>
          <p:nvPr/>
        </p:nvGrpSpPr>
        <p:grpSpPr>
          <a:xfrm>
            <a:off x="3113398" y="4441220"/>
            <a:ext cx="1008121" cy="506110"/>
            <a:chOff x="2249302" y="4441220"/>
            <a:chExt cx="1008121" cy="506110"/>
          </a:xfrm>
        </p:grpSpPr>
        <p:sp>
          <p:nvSpPr>
            <p:cNvPr id="70" name="Flowchart: Process 69"/>
            <p:cNvSpPr/>
            <p:nvPr/>
          </p:nvSpPr>
          <p:spPr bwMode="auto">
            <a:xfrm>
              <a:off x="2249302" y="444327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2000" dirty="0" smtClean="0"/>
                <a:t>K</a:t>
              </a:r>
            </a:p>
          </p:txBody>
        </p:sp>
        <p:sp>
          <p:nvSpPr>
            <p:cNvPr id="71" name="Flowchart: Process 70"/>
            <p:cNvSpPr/>
            <p:nvPr/>
          </p:nvSpPr>
          <p:spPr bwMode="auto">
            <a:xfrm>
              <a:off x="2753358" y="444327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2" name="Flowchart: Process 71"/>
            <p:cNvSpPr/>
            <p:nvPr/>
          </p:nvSpPr>
          <p:spPr bwMode="auto">
            <a:xfrm>
              <a:off x="2249309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3" name="Flowchart: Process 72"/>
            <p:cNvSpPr/>
            <p:nvPr/>
          </p:nvSpPr>
          <p:spPr bwMode="auto">
            <a:xfrm>
              <a:off x="2585347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4" name="Flowchart: Process 73"/>
            <p:cNvSpPr/>
            <p:nvPr/>
          </p:nvSpPr>
          <p:spPr bwMode="auto">
            <a:xfrm>
              <a:off x="2921385" y="480331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5" name="Flowchart: Process 74"/>
            <p:cNvSpPr/>
            <p:nvPr/>
          </p:nvSpPr>
          <p:spPr bwMode="auto">
            <a:xfrm>
              <a:off x="2249302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6" name="Flowchart: Process 75"/>
            <p:cNvSpPr/>
            <p:nvPr/>
          </p:nvSpPr>
          <p:spPr bwMode="auto">
            <a:xfrm>
              <a:off x="2585339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7" name="Flowchart: Process 76"/>
            <p:cNvSpPr/>
            <p:nvPr/>
          </p:nvSpPr>
          <p:spPr bwMode="auto">
            <a:xfrm>
              <a:off x="2921377" y="480331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8" name="Flowchart: Process 77"/>
            <p:cNvSpPr/>
            <p:nvPr/>
          </p:nvSpPr>
          <p:spPr bwMode="auto">
            <a:xfrm>
              <a:off x="2603648" y="444122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79" name="Flowchart: Process 78"/>
          <p:cNvSpPr/>
          <p:nvPr/>
        </p:nvSpPr>
        <p:spPr bwMode="auto">
          <a:xfrm>
            <a:off x="4355967" y="444738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</a:t>
            </a:r>
            <a:endParaRPr lang="en-NZ" sz="2000" dirty="0" smtClean="0"/>
          </a:p>
        </p:txBody>
      </p:sp>
      <p:sp>
        <p:nvSpPr>
          <p:cNvPr id="80" name="Flowchart: Process 79"/>
          <p:cNvSpPr/>
          <p:nvPr/>
        </p:nvSpPr>
        <p:spPr bwMode="auto">
          <a:xfrm>
            <a:off x="4860023" y="444738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S</a:t>
            </a:r>
          </a:p>
        </p:txBody>
      </p:sp>
      <p:sp>
        <p:nvSpPr>
          <p:cNvPr id="81" name="Flowchart: Process 80"/>
          <p:cNvSpPr/>
          <p:nvPr/>
        </p:nvSpPr>
        <p:spPr bwMode="auto">
          <a:xfrm>
            <a:off x="4355974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2" name="Flowchart: Process 81"/>
          <p:cNvSpPr/>
          <p:nvPr/>
        </p:nvSpPr>
        <p:spPr bwMode="auto">
          <a:xfrm>
            <a:off x="4692012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3" name="Flowchart: Process 82"/>
          <p:cNvSpPr/>
          <p:nvPr/>
        </p:nvSpPr>
        <p:spPr bwMode="auto">
          <a:xfrm>
            <a:off x="5028050" y="480742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4" name="Flowchart: Process 83"/>
          <p:cNvSpPr/>
          <p:nvPr/>
        </p:nvSpPr>
        <p:spPr bwMode="auto">
          <a:xfrm>
            <a:off x="4355967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4692004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6" name="Flowchart: Process 85"/>
          <p:cNvSpPr/>
          <p:nvPr/>
        </p:nvSpPr>
        <p:spPr bwMode="auto">
          <a:xfrm>
            <a:off x="5028042" y="480742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87" name="Flowchart: Process 86"/>
          <p:cNvSpPr/>
          <p:nvPr/>
        </p:nvSpPr>
        <p:spPr bwMode="auto">
          <a:xfrm>
            <a:off x="4710313" y="444532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7" name="Flowchart: Process 96"/>
          <p:cNvSpPr/>
          <p:nvPr/>
        </p:nvSpPr>
        <p:spPr bwMode="auto">
          <a:xfrm>
            <a:off x="6084159" y="44555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</a:t>
            </a:r>
            <a:endParaRPr lang="en-NZ" sz="2000" dirty="0" smtClean="0"/>
          </a:p>
        </p:txBody>
      </p:sp>
      <p:sp>
        <p:nvSpPr>
          <p:cNvPr id="98" name="Flowchart: Process 97"/>
          <p:cNvSpPr/>
          <p:nvPr/>
        </p:nvSpPr>
        <p:spPr bwMode="auto">
          <a:xfrm>
            <a:off x="6588215" y="44555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99" name="Flowchart: Process 98"/>
          <p:cNvSpPr/>
          <p:nvPr/>
        </p:nvSpPr>
        <p:spPr bwMode="auto">
          <a:xfrm>
            <a:off x="6084166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0" name="Flowchart: Process 99"/>
          <p:cNvSpPr/>
          <p:nvPr/>
        </p:nvSpPr>
        <p:spPr bwMode="auto">
          <a:xfrm>
            <a:off x="6420204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6756242" y="4815638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6084159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3" name="Flowchart: Process 102"/>
          <p:cNvSpPr/>
          <p:nvPr/>
        </p:nvSpPr>
        <p:spPr bwMode="auto">
          <a:xfrm>
            <a:off x="6420196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6756234" y="48156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6438505" y="445354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7236296" y="445970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Y</a:t>
            </a:r>
            <a:endParaRPr lang="en-NZ" sz="2000" dirty="0" smtClean="0"/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7740352" y="445970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Z</a:t>
            </a:r>
            <a:endParaRPr lang="en-NZ" sz="2000" dirty="0" smtClean="0"/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7236303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7572341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7908379" y="481974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7236296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2" name="Flowchart: Process 111"/>
          <p:cNvSpPr/>
          <p:nvPr/>
        </p:nvSpPr>
        <p:spPr bwMode="auto">
          <a:xfrm>
            <a:off x="7572333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7908371" y="481974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7590642" y="445765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3597113" y="5342416"/>
            <a:ext cx="348945" cy="262176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7" name="Up Arrow 116"/>
          <p:cNvSpPr/>
          <p:nvPr/>
        </p:nvSpPr>
        <p:spPr bwMode="auto">
          <a:xfrm rot="9909217">
            <a:off x="3967113" y="2527620"/>
            <a:ext cx="149382" cy="882629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8" name="Up Arrow 117"/>
          <p:cNvSpPr/>
          <p:nvPr/>
        </p:nvSpPr>
        <p:spPr bwMode="auto">
          <a:xfrm rot="3563490">
            <a:off x="2695764" y="1889456"/>
            <a:ext cx="149382" cy="2158956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9" name="Up Arrow 118"/>
          <p:cNvSpPr/>
          <p:nvPr/>
        </p:nvSpPr>
        <p:spPr bwMode="auto">
          <a:xfrm rot="5400000">
            <a:off x="2851357" y="2663392"/>
            <a:ext cx="149382" cy="2158956"/>
          </a:xfrm>
          <a:prstGeom prst="up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63497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B</a:t>
            </a:r>
            <a:r>
              <a:rPr lang="en-NZ" sz="2000" dirty="0" smtClean="0"/>
              <a:t> trees are balanced:</a:t>
            </a:r>
          </a:p>
          <a:p>
            <a:pPr lvl="1"/>
            <a:r>
              <a:rPr lang="en-NZ" sz="2000" dirty="0"/>
              <a:t>A</a:t>
            </a:r>
            <a:r>
              <a:rPr lang="en-NZ" sz="2000" dirty="0" smtClean="0"/>
              <a:t> new level is introduced only at the top</a:t>
            </a:r>
          </a:p>
          <a:p>
            <a:pPr lvl="1"/>
            <a:r>
              <a:rPr lang="en-NZ" sz="2000" dirty="0" smtClean="0"/>
              <a:t>A level is removed only from the top</a:t>
            </a:r>
          </a:p>
          <a:p>
            <a:pPr marL="446088" lvl="1" indent="0">
              <a:buNone/>
            </a:pPr>
            <a:r>
              <a:rPr lang="en-AU" sz="2000" dirty="0" smtClean="0"/>
              <a:t>Therefore: </a:t>
            </a:r>
          </a:p>
          <a:p>
            <a:pPr lvl="1">
              <a:buFont typeface="Arial" pitchFamily="34" charset="0"/>
              <a:buChar char="•"/>
            </a:pPr>
            <a:r>
              <a:rPr lang="en-AU" sz="2000" dirty="0" smtClean="0"/>
              <a:t>all leaves are at the same level.</a:t>
            </a:r>
          </a:p>
          <a:p>
            <a:r>
              <a:rPr lang="en-AU" sz="2000" dirty="0" smtClean="0"/>
              <a:t>Cost of search/add/delete:</a:t>
            </a:r>
          </a:p>
          <a:p>
            <a:pPr lvl="2"/>
            <a:r>
              <a:rPr lang="en-AU" sz="1800" dirty="0" smtClean="0"/>
              <a:t>O(</a:t>
            </a:r>
            <a:r>
              <a:rPr lang="en-AU" sz="1800" dirty="0" err="1" smtClean="0"/>
              <a:t>log</a:t>
            </a:r>
            <a:r>
              <a:rPr lang="en-AU" sz="1800" baseline="-25000" dirty="0" err="1" smtClean="0"/>
              <a:t>⌈m</a:t>
            </a:r>
            <a:r>
              <a:rPr lang="en-AU" sz="1800" baseline="-25000" dirty="0" smtClean="0"/>
              <a:t>/2⌉</a:t>
            </a:r>
            <a:r>
              <a:rPr lang="en-AU" sz="1800" dirty="0" smtClean="0"/>
              <a:t>(n))  </a:t>
            </a:r>
            <a:r>
              <a:rPr lang="en-NZ" sz="1800" dirty="0" smtClean="0"/>
              <a:t>(at worst)    = depth of tree with all half full nodes</a:t>
            </a:r>
          </a:p>
          <a:p>
            <a:pPr lvl="2"/>
            <a:r>
              <a:rPr lang="en-AU" sz="1800" dirty="0" smtClean="0"/>
              <a:t>O(</a:t>
            </a:r>
            <a:r>
              <a:rPr lang="en-AU" sz="1800" dirty="0" err="1" smtClean="0"/>
              <a:t>log</a:t>
            </a:r>
            <a:r>
              <a:rPr lang="en-AU" sz="1800" baseline="-25000" dirty="0" err="1" smtClean="0"/>
              <a:t>m</a:t>
            </a:r>
            <a:r>
              <a:rPr lang="en-AU" sz="1800" dirty="0" smtClean="0"/>
              <a:t>(n</a:t>
            </a:r>
            <a:r>
              <a:rPr lang="en-AU" sz="1800" dirty="0"/>
              <a:t>)) </a:t>
            </a:r>
            <a:r>
              <a:rPr lang="en-AU" sz="1800" dirty="0" smtClean="0"/>
              <a:t>(at best)	     = depth of tree with full nodes</a:t>
            </a:r>
          </a:p>
          <a:p>
            <a:pPr lvl="2">
              <a:spcBef>
                <a:spcPts val="1800"/>
              </a:spcBef>
            </a:pPr>
            <a:r>
              <a:rPr lang="en-AU" sz="1800" dirty="0" smtClean="0"/>
              <a:t>if  100 million items in a B tree with m = 20,  </a:t>
            </a:r>
          </a:p>
          <a:p>
            <a:pPr marL="1227138" lvl="3" indent="0">
              <a:buNone/>
            </a:pPr>
            <a:r>
              <a:rPr lang="en-AU" sz="1800" dirty="0" smtClean="0"/>
              <a:t>log</a:t>
            </a:r>
            <a:r>
              <a:rPr lang="en-AU" sz="1800" baseline="-25000" dirty="0" smtClean="0"/>
              <a:t>10</a:t>
            </a:r>
            <a:r>
              <a:rPr lang="en-AU" sz="1800" dirty="0" smtClean="0"/>
              <a:t>(100,000,000)  = ?  8</a:t>
            </a:r>
          </a:p>
          <a:p>
            <a:pPr marL="1227138" lvl="3" indent="0">
              <a:buNone/>
            </a:pPr>
            <a:r>
              <a:rPr lang="en-AU" sz="1800" dirty="0" smtClean="0"/>
              <a:t>log</a:t>
            </a:r>
            <a:r>
              <a:rPr lang="en-AU" sz="1800" baseline="-25000" dirty="0"/>
              <a:t>2</a:t>
            </a:r>
            <a:r>
              <a:rPr lang="en-AU" sz="1800" baseline="-25000" dirty="0" smtClean="0"/>
              <a:t>0</a:t>
            </a:r>
            <a:r>
              <a:rPr lang="en-AU" sz="1800" dirty="0" smtClean="0"/>
              <a:t>(100,000,000)  = ? 6.14</a:t>
            </a:r>
            <a:endParaRPr lang="en-AU" sz="1800" dirty="0"/>
          </a:p>
          <a:p>
            <a:pPr lvl="2">
              <a:spcBef>
                <a:spcPts val="1800"/>
              </a:spcBef>
            </a:pPr>
            <a:r>
              <a:rPr lang="en-AU" sz="1800" dirty="0" smtClean="0"/>
              <a:t>if  billion </a:t>
            </a:r>
            <a:r>
              <a:rPr lang="en-AU" sz="1800" dirty="0"/>
              <a:t>items in a B tree with m = </a:t>
            </a:r>
            <a:r>
              <a:rPr lang="en-AU" sz="1800" dirty="0" smtClean="0"/>
              <a:t>100</a:t>
            </a:r>
            <a:r>
              <a:rPr lang="en-AU" sz="1800" dirty="0"/>
              <a:t>,  </a:t>
            </a:r>
          </a:p>
          <a:p>
            <a:pPr marL="1227138" lvl="3" indent="0">
              <a:buNone/>
            </a:pPr>
            <a:r>
              <a:rPr lang="en-AU" sz="1800" dirty="0" smtClean="0"/>
              <a:t>log</a:t>
            </a:r>
            <a:r>
              <a:rPr lang="en-AU" sz="1800" baseline="-25000" dirty="0"/>
              <a:t>5</a:t>
            </a:r>
            <a:r>
              <a:rPr lang="en-AU" sz="1800" baseline="-25000" dirty="0" smtClean="0"/>
              <a:t>0</a:t>
            </a:r>
            <a:r>
              <a:rPr lang="en-AU" sz="1800" dirty="0" smtClean="0"/>
              <a:t>(1,000,000,000</a:t>
            </a:r>
            <a:r>
              <a:rPr lang="en-AU" sz="1800" dirty="0"/>
              <a:t>) </a:t>
            </a:r>
            <a:r>
              <a:rPr lang="en-AU" sz="1800" dirty="0" smtClean="0"/>
              <a:t>  = </a:t>
            </a:r>
            <a:r>
              <a:rPr lang="en-AU" sz="1800" dirty="0"/>
              <a:t>?  </a:t>
            </a:r>
            <a:r>
              <a:rPr lang="en-AU" sz="1800" dirty="0" smtClean="0"/>
              <a:t>5.3</a:t>
            </a:r>
            <a:endParaRPr lang="en-AU" sz="1800" dirty="0"/>
          </a:p>
          <a:p>
            <a:pPr marL="1227138" lvl="3" indent="0">
              <a:buNone/>
            </a:pPr>
            <a:r>
              <a:rPr lang="en-AU" sz="1800" dirty="0" smtClean="0"/>
              <a:t>log</a:t>
            </a:r>
            <a:r>
              <a:rPr lang="en-AU" sz="1800" baseline="-25000" dirty="0" smtClean="0"/>
              <a:t>100</a:t>
            </a:r>
            <a:r>
              <a:rPr lang="en-AU" sz="1800" dirty="0" smtClean="0"/>
              <a:t>(1,000,000,000</a:t>
            </a:r>
            <a:r>
              <a:rPr lang="en-AU" sz="1800" dirty="0"/>
              <a:t>)  = ? </a:t>
            </a:r>
            <a:r>
              <a:rPr lang="en-AU" sz="1800" dirty="0" smtClean="0"/>
              <a:t>4.5 </a:t>
            </a:r>
            <a:endParaRPr lang="en-AU" sz="1800" dirty="0"/>
          </a:p>
          <a:p>
            <a:pPr marL="1227138" lvl="3" indent="0">
              <a:buNone/>
            </a:pPr>
            <a:endParaRPr lang="en-AU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39952" y="4653136"/>
            <a:ext cx="720080" cy="5760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27984" y="5949280"/>
            <a:ext cx="720080" cy="57606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40078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Storing large amounts of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 Trees,  B+ </a:t>
            </a:r>
            <a:r>
              <a:rPr lang="en-US" sz="2000" dirty="0" smtClean="0"/>
              <a:t>Trees: data </a:t>
            </a:r>
            <a:r>
              <a:rPr lang="en-US" sz="2000" dirty="0"/>
              <a:t>structures and algorithms for </a:t>
            </a:r>
          </a:p>
          <a:p>
            <a:pPr lvl="2"/>
            <a:r>
              <a:rPr lang="en-US" sz="1800" dirty="0"/>
              <a:t>large data</a:t>
            </a:r>
          </a:p>
          <a:p>
            <a:pPr lvl="2"/>
            <a:r>
              <a:rPr lang="en-US" sz="1800" dirty="0"/>
              <a:t>stored on disk (</a:t>
            </a:r>
            <a:r>
              <a:rPr lang="en-US" sz="1800" dirty="0" err="1"/>
              <a:t>ie</a:t>
            </a:r>
            <a:r>
              <a:rPr lang="en-US" sz="1800" dirty="0"/>
              <a:t>, slow access)</a:t>
            </a:r>
          </a:p>
          <a:p>
            <a:r>
              <a:rPr lang="en-NZ" sz="2000" dirty="0" smtClean="0"/>
              <a:t>File systems:</a:t>
            </a:r>
          </a:p>
          <a:p>
            <a:pPr lvl="1"/>
            <a:r>
              <a:rPr lang="en-NZ" sz="2000" dirty="0" smtClean="0"/>
              <a:t>Lots of files, each file stored as lots of blocks.</a:t>
            </a:r>
          </a:p>
          <a:p>
            <a:r>
              <a:rPr lang="en-NZ" sz="2000" dirty="0" smtClean="0"/>
              <a:t>Databases:</a:t>
            </a:r>
          </a:p>
          <a:p>
            <a:pPr lvl="1"/>
            <a:r>
              <a:rPr lang="en-NZ" sz="2000" dirty="0" smtClean="0"/>
              <a:t>large tables of data</a:t>
            </a:r>
          </a:p>
          <a:p>
            <a:pPr lvl="1"/>
            <a:r>
              <a:rPr lang="en-NZ" sz="2000" dirty="0" smtClean="0"/>
              <a:t>each indexed by a key (or perhaps multiple alternative keys)</a:t>
            </a:r>
            <a:endParaRPr lang="en-NZ" sz="2000" dirty="0"/>
          </a:p>
          <a:p>
            <a:pPr marL="0" indent="0">
              <a:buNone/>
            </a:pPr>
            <a:r>
              <a:rPr lang="en-NZ" sz="2000" dirty="0" smtClean="0"/>
              <a:t>Problem:</a:t>
            </a:r>
          </a:p>
          <a:p>
            <a:r>
              <a:rPr lang="en-AU" sz="2000" dirty="0" smtClean="0"/>
              <a:t>How do we access the data efficiently:</a:t>
            </a:r>
          </a:p>
          <a:p>
            <a:pPr lvl="1"/>
            <a:r>
              <a:rPr lang="en-AU" sz="2000" dirty="0"/>
              <a:t>individual </a:t>
            </a:r>
            <a:r>
              <a:rPr lang="en-AU" sz="2000" dirty="0" smtClean="0"/>
              <a:t>items (given key)</a:t>
            </a:r>
          </a:p>
          <a:p>
            <a:pPr lvl="1"/>
            <a:r>
              <a:rPr lang="en-AU" sz="2000" dirty="0" smtClean="0"/>
              <a:t>sequence of all items (preferably in order)</a:t>
            </a:r>
          </a:p>
          <a:p>
            <a:pPr lvl="1"/>
            <a:r>
              <a:rPr lang="en-AU" sz="2000" dirty="0"/>
              <a:t>a</a:t>
            </a:r>
            <a:r>
              <a:rPr lang="en-AU" sz="2000" dirty="0" smtClean="0"/>
              <a:t>ssume data is stored in files on hard drives (slow access time)</a:t>
            </a:r>
          </a:p>
          <a:p>
            <a:r>
              <a:rPr lang="en-AU" sz="2000" dirty="0" smtClean="0"/>
              <a:t>Use some kind of index structure</a:t>
            </a:r>
          </a:p>
          <a:p>
            <a:pPr lvl="1"/>
            <a:r>
              <a:rPr lang="en-AU" sz="2000" dirty="0" smtClean="0"/>
              <a:t>assume the index is also stored in a file</a:t>
            </a:r>
          </a:p>
          <a:p>
            <a:pPr lvl="1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8747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COMP103 approaches: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Efficient Set and Map implementations:</a:t>
            </a:r>
          </a:p>
          <a:p>
            <a:pPr lvl="1"/>
            <a:r>
              <a:rPr lang="en-US" sz="2000" dirty="0"/>
              <a:t>Hash Tables.</a:t>
            </a:r>
          </a:p>
          <a:p>
            <a:pPr lvl="1"/>
            <a:r>
              <a:rPr lang="en-US" sz="2000" dirty="0" smtClean="0"/>
              <a:t>Binary Search Tree</a:t>
            </a:r>
          </a:p>
          <a:p>
            <a:r>
              <a:rPr lang="en-AU" sz="2000" dirty="0" smtClean="0">
                <a:hlinkClick r:id="rId2"/>
              </a:rPr>
              <a:t>http</a:t>
            </a:r>
            <a:r>
              <a:rPr lang="en-AU" sz="2000" dirty="0">
                <a:hlinkClick r:id="rId2"/>
              </a:rPr>
              <a:t>://www.cs.usfca.edu/~galles/visualization</a:t>
            </a:r>
            <a:endParaRPr lang="en-AU" sz="2000" dirty="0"/>
          </a:p>
          <a:p>
            <a:r>
              <a:rPr lang="en-US" sz="2000" dirty="0" smtClean="0"/>
              <a:t>Binary search tree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/>
              <a:t>M H T S R Q B A F D </a:t>
            </a:r>
            <a:r>
              <a:rPr lang="en-US" sz="2000" dirty="0" smtClean="0"/>
              <a:t>Z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Search: Log(n)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63" y="2852936"/>
            <a:ext cx="4357069" cy="37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Binary </a:t>
            </a:r>
            <a:r>
              <a:rPr lang="en-US" dirty="0" smtClean="0"/>
              <a:t>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Unbalanced trees are inefficient 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US" sz="2800" dirty="0"/>
              <a:t>⇒</a:t>
            </a:r>
            <a:r>
              <a:rPr lang="en-US" dirty="0" smtClean="0"/>
              <a:t> must keep the tree balanced</a:t>
            </a:r>
          </a:p>
          <a:p>
            <a:pPr lvl="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AVL trees: self-balanced by tree rotations</a:t>
            </a:r>
          </a:p>
          <a:p>
            <a:pPr lvl="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red-black trees: node with a color bit</a:t>
            </a:r>
          </a:p>
          <a:p>
            <a:pPr lvl="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splay trees: move recently access node to the root</a:t>
            </a:r>
          </a:p>
          <a:p>
            <a:pPr lvl="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 trees</a:t>
            </a:r>
          </a:p>
          <a:p>
            <a:pPr lvl="1"/>
            <a:r>
              <a:rPr lang="en-US" dirty="0" smtClean="0"/>
              <a:t>lots of pointer following</a:t>
            </a:r>
          </a:p>
          <a:p>
            <a:pPr marL="819150" lvl="2" indent="0">
              <a:buNone/>
            </a:pPr>
            <a:r>
              <a:rPr lang="en-US" dirty="0"/>
              <a:t>⇒</a:t>
            </a:r>
            <a:r>
              <a:rPr lang="en-US" dirty="0" smtClean="0"/>
              <a:t> if each node is stored in a file, this will be slow!</a:t>
            </a:r>
          </a:p>
          <a:p>
            <a:pPr marL="819150" lvl="2" indent="0">
              <a:buNone/>
            </a:pPr>
            <a:r>
              <a:rPr lang="en-US" dirty="0" smtClean="0"/>
              <a:t> </a:t>
            </a:r>
            <a:endParaRPr lang="en-NZ" dirty="0"/>
          </a:p>
        </p:txBody>
      </p:sp>
      <p:grpSp>
        <p:nvGrpSpPr>
          <p:cNvPr id="62" name="Group 61"/>
          <p:cNvGrpSpPr/>
          <p:nvPr/>
        </p:nvGrpSpPr>
        <p:grpSpPr>
          <a:xfrm>
            <a:off x="6409794" y="971939"/>
            <a:ext cx="2520280" cy="4842179"/>
            <a:chOff x="5868144" y="1899189"/>
            <a:chExt cx="2520280" cy="4842179"/>
          </a:xfrm>
        </p:grpSpPr>
        <p:sp>
          <p:nvSpPr>
            <p:cNvPr id="4" name="Oval 3"/>
            <p:cNvSpPr/>
            <p:nvPr/>
          </p:nvSpPr>
          <p:spPr bwMode="auto">
            <a:xfrm>
              <a:off x="6139935" y="2331237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B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 bwMode="auto">
            <a:xfrm>
              <a:off x="6283951" y="1899189"/>
              <a:ext cx="0" cy="43204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" name="Oval 7"/>
            <p:cNvSpPr/>
            <p:nvPr/>
          </p:nvSpPr>
          <p:spPr bwMode="auto">
            <a:xfrm>
              <a:off x="6499975" y="2835293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5"/>
              <a:endCxn id="8" idx="0"/>
            </p:cNvCxnSpPr>
            <p:nvPr/>
          </p:nvCxnSpPr>
          <p:spPr bwMode="auto">
            <a:xfrm>
              <a:off x="6385786" y="2577088"/>
              <a:ext cx="258205" cy="25820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8" idx="5"/>
              <a:endCxn id="12" idx="0"/>
            </p:cNvCxnSpPr>
            <p:nvPr/>
          </p:nvCxnSpPr>
          <p:spPr bwMode="auto">
            <a:xfrm>
              <a:off x="6745826" y="3081144"/>
              <a:ext cx="274446" cy="3478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6876256" y="3429000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308304" y="4077072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H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5"/>
              <a:endCxn id="14" idx="0"/>
            </p:cNvCxnSpPr>
            <p:nvPr/>
          </p:nvCxnSpPr>
          <p:spPr bwMode="auto">
            <a:xfrm>
              <a:off x="7122107" y="3674851"/>
              <a:ext cx="330213" cy="40222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7740352" y="4725144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K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5"/>
              <a:endCxn id="16" idx="0"/>
            </p:cNvCxnSpPr>
            <p:nvPr/>
          </p:nvCxnSpPr>
          <p:spPr bwMode="auto">
            <a:xfrm>
              <a:off x="7554155" y="4322923"/>
              <a:ext cx="330213" cy="40222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8100392" y="5301208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5"/>
              <a:endCxn id="18" idx="0"/>
            </p:cNvCxnSpPr>
            <p:nvPr/>
          </p:nvCxnSpPr>
          <p:spPr bwMode="auto">
            <a:xfrm>
              <a:off x="7986203" y="4970995"/>
              <a:ext cx="258205" cy="33021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7812360" y="5877272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N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8" idx="3"/>
              <a:endCxn id="20" idx="0"/>
            </p:cNvCxnSpPr>
            <p:nvPr/>
          </p:nvCxnSpPr>
          <p:spPr bwMode="auto">
            <a:xfrm flipH="1">
              <a:off x="7956376" y="5547059"/>
              <a:ext cx="186197" cy="33021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7524328" y="6453336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0"/>
            </p:cNvCxnSpPr>
            <p:nvPr/>
          </p:nvCxnSpPr>
          <p:spPr bwMode="auto">
            <a:xfrm flipH="1">
              <a:off x="7668344" y="6123123"/>
              <a:ext cx="186197" cy="33021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5868144" y="2835293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A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4" idx="3"/>
              <a:endCxn id="24" idx="0"/>
            </p:cNvCxnSpPr>
            <p:nvPr/>
          </p:nvCxnSpPr>
          <p:spPr bwMode="auto">
            <a:xfrm flipH="1">
              <a:off x="6012160" y="2577088"/>
              <a:ext cx="169956" cy="25820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7020272" y="4725144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</a:t>
              </a:r>
              <a:endParaRPr lang="en-NZ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4" idx="3"/>
              <a:endCxn id="26" idx="0"/>
            </p:cNvCxnSpPr>
            <p:nvPr/>
          </p:nvCxnSpPr>
          <p:spPr bwMode="auto">
            <a:xfrm flipH="1">
              <a:off x="7164288" y="4322923"/>
              <a:ext cx="186197" cy="40222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62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Balanced trees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Balancing:</a:t>
            </a:r>
          </a:p>
          <a:p>
            <a:pPr marL="903288" lvl="1" indent="-457200">
              <a:buAutoNum type="alphaLcParenBoth"/>
            </a:pPr>
            <a:r>
              <a:rPr lang="en-AU" sz="2000" dirty="0" smtClean="0"/>
              <a:t>"rotate" nodes in tree if unbalanced. </a:t>
            </a:r>
          </a:p>
          <a:p>
            <a:pPr marL="1162050" lvl="2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AVL trees</a:t>
            </a:r>
          </a:p>
          <a:p>
            <a:pPr marL="1162050" lvl="2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red-black trees</a:t>
            </a:r>
          </a:p>
          <a:p>
            <a:pPr marL="1162050" lvl="2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splay </a:t>
            </a:r>
            <a:r>
              <a:rPr lang="en-US" sz="1800" dirty="0" smtClean="0"/>
              <a:t>trees</a:t>
            </a:r>
          </a:p>
          <a:p>
            <a:pPr marL="1162050" lvl="2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/>
              <a:t>(B trees)</a:t>
            </a:r>
            <a:endParaRPr lang="en-AU" sz="1800" dirty="0" smtClean="0"/>
          </a:p>
          <a:p>
            <a:pPr marL="903288" lvl="1" indent="-457200">
              <a:buAutoNum type="alphaLcParenBoth"/>
            </a:pPr>
            <a:r>
              <a:rPr lang="en-AU" sz="2000" dirty="0" smtClean="0"/>
              <a:t>always add levels at the top!</a:t>
            </a:r>
          </a:p>
          <a:p>
            <a:pPr marL="1196975" lvl="2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B trees  ( and B+ trees,…)</a:t>
            </a:r>
          </a:p>
          <a:p>
            <a:pPr marL="1196975" lvl="2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415925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Too many Pointers</a:t>
            </a:r>
          </a:p>
          <a:p>
            <a:pPr marL="788988" lvl="1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More data in each node</a:t>
            </a:r>
          </a:p>
          <a:p>
            <a:pPr marL="788988" lvl="1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More children of each node</a:t>
            </a:r>
          </a:p>
          <a:p>
            <a:pPr marL="854075" lvl="2" indent="0">
              <a:buNone/>
            </a:pPr>
            <a:r>
              <a:rPr lang="en-AU" sz="1800" dirty="0" smtClean="0"/>
              <a:t>⇒ "bushier" trees, fewer steps to leaves</a:t>
            </a:r>
          </a:p>
        </p:txBody>
      </p:sp>
      <p:sp>
        <p:nvSpPr>
          <p:cNvPr id="4" name="Notched Right Arrow 3"/>
          <p:cNvSpPr/>
          <p:nvPr/>
        </p:nvSpPr>
        <p:spPr bwMode="auto">
          <a:xfrm flipH="1">
            <a:off x="2483768" y="5830046"/>
            <a:ext cx="864096" cy="216024"/>
          </a:xfrm>
          <a:prstGeom prst="notched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6444208" y="1916832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B</a:t>
            </a:r>
            <a:endParaRPr lang="en-NZ" sz="1600" dirty="0" smtClean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 bwMode="auto">
          <a:xfrm>
            <a:off x="6588224" y="1484784"/>
            <a:ext cx="0" cy="4320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6804248" y="2420888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</a:t>
            </a:r>
            <a:endParaRPr lang="en-NZ" sz="1600" dirty="0" smtClean="0"/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 bwMode="auto">
          <a:xfrm>
            <a:off x="6690059" y="2162683"/>
            <a:ext cx="258205" cy="25820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>
            <a:stCxn id="8" idx="5"/>
            <a:endCxn id="12" idx="1"/>
          </p:cNvCxnSpPr>
          <p:nvPr/>
        </p:nvCxnSpPr>
        <p:spPr bwMode="auto">
          <a:xfrm>
            <a:off x="7050099" y="2666739"/>
            <a:ext cx="228378" cy="3003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7236296" y="2924944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F</a:t>
            </a:r>
            <a:endParaRPr lang="en-NZ" sz="1600" dirty="0" smtClean="0"/>
          </a:p>
        </p:txBody>
      </p:sp>
      <p:sp>
        <p:nvSpPr>
          <p:cNvPr id="14" name="Oval 13"/>
          <p:cNvSpPr/>
          <p:nvPr/>
        </p:nvSpPr>
        <p:spPr bwMode="auto">
          <a:xfrm>
            <a:off x="7740352" y="3573016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H</a:t>
            </a:r>
            <a:endParaRPr lang="en-NZ" sz="1600" dirty="0" smtClean="0"/>
          </a:p>
        </p:txBody>
      </p:sp>
      <p:cxnSp>
        <p:nvCxnSpPr>
          <p:cNvPr id="15" name="Straight Arrow Connector 14"/>
          <p:cNvCxnSpPr>
            <a:stCxn id="12" idx="5"/>
            <a:endCxn id="14" idx="0"/>
          </p:cNvCxnSpPr>
          <p:nvPr/>
        </p:nvCxnSpPr>
        <p:spPr bwMode="auto">
          <a:xfrm>
            <a:off x="7482147" y="3170795"/>
            <a:ext cx="402221" cy="4022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8172400" y="4221088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K</a:t>
            </a:r>
            <a:endParaRPr lang="en-NZ" sz="1600" dirty="0" smtClean="0"/>
          </a:p>
        </p:txBody>
      </p:sp>
      <p:cxnSp>
        <p:nvCxnSpPr>
          <p:cNvPr id="17" name="Straight Arrow Connector 16"/>
          <p:cNvCxnSpPr>
            <a:stCxn id="14" idx="5"/>
            <a:endCxn id="16" idx="0"/>
          </p:cNvCxnSpPr>
          <p:nvPr/>
        </p:nvCxnSpPr>
        <p:spPr bwMode="auto">
          <a:xfrm>
            <a:off x="7986203" y="3818867"/>
            <a:ext cx="330213" cy="4022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8604448" y="4797152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</a:t>
            </a:r>
            <a:endParaRPr lang="en-NZ" sz="1600" dirty="0" smtClean="0"/>
          </a:p>
        </p:txBody>
      </p:sp>
      <p:cxnSp>
        <p:nvCxnSpPr>
          <p:cNvPr id="19" name="Straight Arrow Connector 18"/>
          <p:cNvCxnSpPr>
            <a:stCxn id="16" idx="5"/>
            <a:endCxn id="18" idx="0"/>
          </p:cNvCxnSpPr>
          <p:nvPr/>
        </p:nvCxnSpPr>
        <p:spPr bwMode="auto">
          <a:xfrm>
            <a:off x="8418251" y="4466939"/>
            <a:ext cx="330213" cy="33021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8316416" y="5373216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N</a:t>
            </a:r>
            <a:endParaRPr lang="en-NZ" sz="1600" dirty="0" smtClean="0"/>
          </a:p>
        </p:txBody>
      </p:sp>
      <p:cxnSp>
        <p:nvCxnSpPr>
          <p:cNvPr id="21" name="Straight Arrow Connector 20"/>
          <p:cNvCxnSpPr>
            <a:stCxn id="18" idx="3"/>
            <a:endCxn id="20" idx="0"/>
          </p:cNvCxnSpPr>
          <p:nvPr/>
        </p:nvCxnSpPr>
        <p:spPr bwMode="auto">
          <a:xfrm flipH="1">
            <a:off x="8460432" y="5043003"/>
            <a:ext cx="186197" cy="33021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8028384" y="5949280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</a:t>
            </a:r>
            <a:endParaRPr lang="en-NZ" sz="1600" dirty="0" smtClean="0"/>
          </a:p>
        </p:txBody>
      </p:sp>
      <p:cxnSp>
        <p:nvCxnSpPr>
          <p:cNvPr id="23" name="Straight Arrow Connector 22"/>
          <p:cNvCxnSpPr>
            <a:stCxn id="20" idx="3"/>
            <a:endCxn id="22" idx="0"/>
          </p:cNvCxnSpPr>
          <p:nvPr/>
        </p:nvCxnSpPr>
        <p:spPr bwMode="auto">
          <a:xfrm flipH="1">
            <a:off x="8172400" y="5619067"/>
            <a:ext cx="186197" cy="33021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6172417" y="2420888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A</a:t>
            </a:r>
            <a:endParaRPr lang="en-NZ" sz="1600" dirty="0" smtClean="0"/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 bwMode="auto">
          <a:xfrm flipH="1">
            <a:off x="6316433" y="2162683"/>
            <a:ext cx="169956" cy="25820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7452320" y="4221088"/>
            <a:ext cx="288032" cy="288032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G</a:t>
            </a:r>
            <a:endParaRPr lang="en-NZ" sz="1600" dirty="0" smtClean="0"/>
          </a:p>
        </p:txBody>
      </p:sp>
      <p:cxnSp>
        <p:nvCxnSpPr>
          <p:cNvPr id="27" name="Straight Arrow Connector 26"/>
          <p:cNvCxnSpPr>
            <a:stCxn id="14" idx="3"/>
            <a:endCxn id="26" idx="0"/>
          </p:cNvCxnSpPr>
          <p:nvPr/>
        </p:nvCxnSpPr>
        <p:spPr bwMode="auto">
          <a:xfrm flipH="1">
            <a:off x="7596336" y="3818867"/>
            <a:ext cx="186197" cy="4022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Bent Arrow 30"/>
          <p:cNvSpPr/>
          <p:nvPr/>
        </p:nvSpPr>
        <p:spPr bwMode="auto">
          <a:xfrm rot="14231218" flipH="1">
            <a:off x="6644099" y="2696638"/>
            <a:ext cx="259223" cy="248242"/>
          </a:xfrm>
          <a:prstGeom prst="bentArrow">
            <a:avLst>
              <a:gd name="adj1" fmla="val 21255"/>
              <a:gd name="adj2" fmla="val 25000"/>
              <a:gd name="adj3" fmla="val 25000"/>
              <a:gd name="adj4" fmla="val 82415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2" name="Bent Arrow 31"/>
          <p:cNvSpPr/>
          <p:nvPr/>
        </p:nvSpPr>
        <p:spPr bwMode="auto">
          <a:xfrm rot="2789371" flipH="1">
            <a:off x="7378766" y="2625819"/>
            <a:ext cx="282197" cy="265912"/>
          </a:xfrm>
          <a:prstGeom prst="bentArrow">
            <a:avLst>
              <a:gd name="adj1" fmla="val 19969"/>
              <a:gd name="adj2" fmla="val 25000"/>
              <a:gd name="adj3" fmla="val 25000"/>
              <a:gd name="adj4" fmla="val 82415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3" name="Rectangle 42"/>
          <p:cNvSpPr/>
          <p:nvPr/>
        </p:nvSpPr>
        <p:spPr bwMode="auto">
          <a:xfrm>
            <a:off x="6690059" y="2163316"/>
            <a:ext cx="1194310" cy="1397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6762067" y="2162683"/>
            <a:ext cx="1194309" cy="1410333"/>
            <a:chOff x="6618051" y="2018667"/>
            <a:chExt cx="1194309" cy="1410333"/>
          </a:xfrm>
        </p:grpSpPr>
        <p:sp>
          <p:nvSpPr>
            <p:cNvPr id="33" name="Oval 32"/>
            <p:cNvSpPr/>
            <p:nvPr/>
          </p:nvSpPr>
          <p:spPr bwMode="auto">
            <a:xfrm>
              <a:off x="7063069" y="2358367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F</a:t>
              </a:r>
              <a:endParaRPr lang="en-NZ" sz="1600" dirty="0" smtClean="0"/>
            </a:p>
          </p:txBody>
        </p:sp>
        <p:cxnSp>
          <p:nvCxnSpPr>
            <p:cNvPr id="34" name="Straight Arrow Connector 33"/>
            <p:cNvCxnSpPr>
              <a:stCxn id="6" idx="5"/>
              <a:endCxn id="33" idx="0"/>
            </p:cNvCxnSpPr>
            <p:nvPr/>
          </p:nvCxnSpPr>
          <p:spPr bwMode="auto">
            <a:xfrm>
              <a:off x="6618051" y="2018667"/>
              <a:ext cx="589034" cy="3397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33" idx="3"/>
              <a:endCxn id="36" idx="0"/>
            </p:cNvCxnSpPr>
            <p:nvPr/>
          </p:nvCxnSpPr>
          <p:spPr bwMode="auto">
            <a:xfrm flipH="1">
              <a:off x="6817218" y="2604218"/>
              <a:ext cx="288032" cy="32072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6673202" y="2924944"/>
              <a:ext cx="288032" cy="28803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C</a:t>
              </a:r>
              <a:endParaRPr lang="en-NZ" sz="1600" dirty="0" smtClean="0"/>
            </a:p>
          </p:txBody>
        </p:sp>
        <p:cxnSp>
          <p:nvCxnSpPr>
            <p:cNvPr id="37" name="Straight Arrow Connector 36"/>
            <p:cNvCxnSpPr>
              <a:stCxn id="33" idx="5"/>
              <a:endCxn id="14" idx="0"/>
            </p:cNvCxnSpPr>
            <p:nvPr/>
          </p:nvCxnSpPr>
          <p:spPr bwMode="auto">
            <a:xfrm>
              <a:off x="7308920" y="2604218"/>
              <a:ext cx="503440" cy="8247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53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 Trees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Like binary search trees, but</a:t>
            </a:r>
          </a:p>
          <a:p>
            <a:pPr lvl="1"/>
            <a:r>
              <a:rPr lang="en-US" sz="2000" dirty="0" smtClean="0"/>
              <a:t>non-leaf nodes have up to </a:t>
            </a:r>
            <a:r>
              <a:rPr lang="en-US" sz="2000" i="1" dirty="0"/>
              <a:t>m</a:t>
            </a:r>
            <a:r>
              <a:rPr lang="en-US" sz="2000" dirty="0" smtClean="0"/>
              <a:t>  children, and </a:t>
            </a:r>
            <a:r>
              <a:rPr lang="en-US" sz="2000" i="1" dirty="0" smtClean="0"/>
              <a:t>m</a:t>
            </a:r>
            <a:r>
              <a:rPr lang="en-US" sz="2000" dirty="0" smtClean="0"/>
              <a:t>-1 data values</a:t>
            </a:r>
          </a:p>
          <a:p>
            <a:pPr lvl="1"/>
            <a:r>
              <a:rPr lang="en-US" sz="2000" dirty="0" smtClean="0"/>
              <a:t>non-leaf, non-root nodes always have at least  </a:t>
            </a:r>
            <a:r>
              <a:rPr lang="en-US" sz="1800" dirty="0" smtClean="0"/>
              <a:t>⌈</a:t>
            </a:r>
            <a:r>
              <a:rPr lang="en-US" sz="2000" i="1" dirty="0" smtClean="0"/>
              <a:t>m</a:t>
            </a:r>
            <a:r>
              <a:rPr lang="en-US" sz="2000" dirty="0"/>
              <a:t>/2</a:t>
            </a:r>
            <a:r>
              <a:rPr lang="en-US" sz="1800" dirty="0" smtClean="0"/>
              <a:t>⌉</a:t>
            </a:r>
            <a:r>
              <a:rPr lang="en-US" sz="2000" dirty="0"/>
              <a:t> </a:t>
            </a:r>
            <a:r>
              <a:rPr lang="en-US" sz="2000" dirty="0" smtClean="0"/>
              <a:t>children and </a:t>
            </a:r>
            <a:r>
              <a:rPr lang="en-US" sz="2000" dirty="0"/>
              <a:t>⌈</a:t>
            </a:r>
            <a:r>
              <a:rPr lang="en-US" sz="2000" i="1" dirty="0"/>
              <a:t>m</a:t>
            </a:r>
            <a:r>
              <a:rPr lang="en-US" sz="2000" dirty="0"/>
              <a:t>/2</a:t>
            </a:r>
            <a:r>
              <a:rPr lang="en-US" sz="2000" dirty="0" smtClean="0"/>
              <a:t>⌉-1 data values (</a:t>
            </a:r>
            <a:r>
              <a:rPr lang="en-US" sz="2000" dirty="0" err="1" smtClean="0"/>
              <a:t>ie</a:t>
            </a:r>
            <a:r>
              <a:rPr lang="en-US" sz="2000" dirty="0" smtClean="0"/>
              <a:t>, at least half full)</a:t>
            </a:r>
            <a:endParaRPr lang="en-US" sz="2000" dirty="0"/>
          </a:p>
          <a:p>
            <a:pPr lvl="1"/>
            <a:r>
              <a:rPr lang="en-US" sz="2000" dirty="0" smtClean="0"/>
              <a:t>leaf nodes contain up to m-1 data values and no children</a:t>
            </a:r>
          </a:p>
          <a:p>
            <a:pPr lvl="1"/>
            <a:r>
              <a:rPr lang="en-US" sz="2000" dirty="0" smtClean="0"/>
              <a:t>adding  is done "at the top"  rather than "at the bottom"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 tree example: </a:t>
            </a:r>
          </a:p>
          <a:p>
            <a:pPr marL="0" indent="0">
              <a:buNone/>
            </a:pPr>
            <a:r>
              <a:rPr lang="en-US" sz="1600" dirty="0" smtClean="0"/>
              <a:t>m=3, ("2-3 tree")</a:t>
            </a:r>
          </a:p>
          <a:p>
            <a:pPr marL="0" indent="0">
              <a:buNone/>
            </a:pPr>
            <a:r>
              <a:rPr lang="en-US" sz="1600" dirty="0" smtClean="0"/>
              <a:t>3 children, 2 values</a:t>
            </a:r>
          </a:p>
          <a:p>
            <a:pPr marL="0" indent="0">
              <a:buNone/>
            </a:pPr>
            <a:r>
              <a:rPr lang="en-US" sz="1600" dirty="0" smtClean="0"/>
              <a:t>2 children, 1 value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2411759" y="4054478"/>
            <a:ext cx="5629373" cy="1109866"/>
            <a:chOff x="1763696" y="3068960"/>
            <a:chExt cx="5629373" cy="1109866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3635896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N</a:t>
              </a:r>
              <a:endParaRPr lang="en-NZ" sz="2000" dirty="0" smtClean="0"/>
            </a:p>
          </p:txBody>
        </p:sp>
        <p:sp>
          <p:nvSpPr>
            <p:cNvPr id="5" name="Flowchart: Process 4"/>
            <p:cNvSpPr/>
            <p:nvPr/>
          </p:nvSpPr>
          <p:spPr bwMode="auto">
            <a:xfrm>
              <a:off x="4139952" y="306896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V</a:t>
              </a:r>
              <a:endParaRPr lang="en-NZ" sz="2000" dirty="0" smtClean="0"/>
            </a:p>
          </p:txBody>
        </p:sp>
        <p:cxnSp>
          <p:nvCxnSpPr>
            <p:cNvPr id="38" name="Straight Arrow Connector 37"/>
            <p:cNvCxnSpPr>
              <a:stCxn id="52" idx="2"/>
            </p:cNvCxnSpPr>
            <p:nvPr/>
          </p:nvCxnSpPr>
          <p:spPr bwMode="auto">
            <a:xfrm flipH="1">
              <a:off x="1763696" y="3501008"/>
              <a:ext cx="2040219" cy="6778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stCxn id="53" idx="2"/>
              <a:endCxn id="166" idx="0"/>
            </p:cNvCxnSpPr>
            <p:nvPr/>
          </p:nvCxnSpPr>
          <p:spPr bwMode="auto">
            <a:xfrm>
              <a:off x="4139952" y="3501008"/>
              <a:ext cx="372797" cy="67093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54" idx="2"/>
              <a:endCxn id="181" idx="0"/>
            </p:cNvCxnSpPr>
            <p:nvPr/>
          </p:nvCxnSpPr>
          <p:spPr bwMode="auto">
            <a:xfrm>
              <a:off x="4475990" y="3501008"/>
              <a:ext cx="2917079" cy="6778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2" name="Flowchart: Process 51"/>
            <p:cNvSpPr/>
            <p:nvPr/>
          </p:nvSpPr>
          <p:spPr bwMode="auto">
            <a:xfrm>
              <a:off x="3635896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3" name="Flowchart: Process 52"/>
            <p:cNvSpPr/>
            <p:nvPr/>
          </p:nvSpPr>
          <p:spPr bwMode="auto">
            <a:xfrm>
              <a:off x="3971933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4307971" y="34290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3" name="Flowchart: Process 42"/>
            <p:cNvSpPr/>
            <p:nvPr/>
          </p:nvSpPr>
          <p:spPr bwMode="auto">
            <a:xfrm>
              <a:off x="3635896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4" name="Flowchart: Process 43"/>
            <p:cNvSpPr/>
            <p:nvPr/>
          </p:nvSpPr>
          <p:spPr bwMode="auto">
            <a:xfrm>
              <a:off x="3971933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5" name="Flowchart: Process 44"/>
            <p:cNvSpPr/>
            <p:nvPr/>
          </p:nvSpPr>
          <p:spPr bwMode="auto">
            <a:xfrm>
              <a:off x="4307971" y="342900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4638447" y="5157458"/>
            <a:ext cx="1266421" cy="1141592"/>
            <a:chOff x="3990384" y="4171940"/>
            <a:chExt cx="1266421" cy="1141592"/>
          </a:xfrm>
        </p:grpSpPr>
        <p:sp>
          <p:nvSpPr>
            <p:cNvPr id="167" name="Flowchart: Process 166"/>
            <p:cNvSpPr/>
            <p:nvPr/>
          </p:nvSpPr>
          <p:spPr bwMode="auto">
            <a:xfrm>
              <a:off x="3990384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R</a:t>
              </a:r>
              <a:endParaRPr lang="en-NZ" sz="2000" dirty="0" smtClean="0"/>
            </a:p>
          </p:txBody>
        </p:sp>
        <p:sp>
          <p:nvSpPr>
            <p:cNvPr id="168" name="Flowchart: Process 167"/>
            <p:cNvSpPr/>
            <p:nvPr/>
          </p:nvSpPr>
          <p:spPr bwMode="auto">
            <a:xfrm>
              <a:off x="4494440" y="417399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69" name="Straight Arrow Connector 168"/>
            <p:cNvCxnSpPr>
              <a:stCxn id="176" idx="2"/>
              <a:endCxn id="238" idx="0"/>
            </p:cNvCxnSpPr>
            <p:nvPr/>
          </p:nvCxnSpPr>
          <p:spPr bwMode="auto">
            <a:xfrm flipH="1">
              <a:off x="4014236" y="4606042"/>
              <a:ext cx="144167" cy="7033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0" name="Straight Arrow Connector 169"/>
            <p:cNvCxnSpPr>
              <a:stCxn id="177" idx="2"/>
              <a:endCxn id="250" idx="0"/>
            </p:cNvCxnSpPr>
            <p:nvPr/>
          </p:nvCxnSpPr>
          <p:spPr bwMode="auto">
            <a:xfrm>
              <a:off x="4494440" y="4606042"/>
              <a:ext cx="762365" cy="70749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6" name="Flowchart: Process 175"/>
            <p:cNvSpPr/>
            <p:nvPr/>
          </p:nvSpPr>
          <p:spPr bwMode="auto">
            <a:xfrm>
              <a:off x="3990384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326421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8" name="Flowchart: Process 177"/>
            <p:cNvSpPr/>
            <p:nvPr/>
          </p:nvSpPr>
          <p:spPr bwMode="auto">
            <a:xfrm>
              <a:off x="4662459" y="453403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3990384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4326421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4662459" y="453403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66" name="Flowchart: Process 165"/>
            <p:cNvSpPr/>
            <p:nvPr/>
          </p:nvSpPr>
          <p:spPr bwMode="auto">
            <a:xfrm>
              <a:off x="4344730" y="417194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182" name="Flowchart: Process 181"/>
          <p:cNvSpPr/>
          <p:nvPr/>
        </p:nvSpPr>
        <p:spPr bwMode="auto">
          <a:xfrm>
            <a:off x="7518767" y="51663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X</a:t>
            </a:r>
            <a:endParaRPr lang="en-NZ" sz="2000" dirty="0" smtClean="0"/>
          </a:p>
        </p:txBody>
      </p:sp>
      <p:sp>
        <p:nvSpPr>
          <p:cNvPr id="183" name="Flowchart: Process 182"/>
          <p:cNvSpPr/>
          <p:nvPr/>
        </p:nvSpPr>
        <p:spPr bwMode="auto">
          <a:xfrm>
            <a:off x="8022823" y="5166398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184" name="Straight Arrow Connector 183"/>
          <p:cNvCxnSpPr>
            <a:stCxn id="191" idx="2"/>
            <a:endCxn id="262" idx="0"/>
          </p:cNvCxnSpPr>
          <p:nvPr/>
        </p:nvCxnSpPr>
        <p:spPr bwMode="auto">
          <a:xfrm flipH="1">
            <a:off x="7254587" y="5598446"/>
            <a:ext cx="432199" cy="7047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5" name="Straight Arrow Connector 184"/>
          <p:cNvCxnSpPr>
            <a:stCxn id="192" idx="2"/>
            <a:endCxn id="274" idx="0"/>
          </p:cNvCxnSpPr>
          <p:nvPr/>
        </p:nvCxnSpPr>
        <p:spPr bwMode="auto">
          <a:xfrm>
            <a:off x="8022823" y="5598446"/>
            <a:ext cx="383901" cy="7088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1" name="Flowchart: Process 190"/>
          <p:cNvSpPr/>
          <p:nvPr/>
        </p:nvSpPr>
        <p:spPr bwMode="auto">
          <a:xfrm>
            <a:off x="7518767" y="552643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92" name="Flowchart: Process 191"/>
          <p:cNvSpPr/>
          <p:nvPr/>
        </p:nvSpPr>
        <p:spPr bwMode="auto">
          <a:xfrm>
            <a:off x="7854804" y="552643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93" name="Flowchart: Process 192"/>
          <p:cNvSpPr/>
          <p:nvPr/>
        </p:nvSpPr>
        <p:spPr bwMode="auto">
          <a:xfrm>
            <a:off x="8190842" y="552643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88" name="Flowchart: Process 187"/>
          <p:cNvSpPr/>
          <p:nvPr/>
        </p:nvSpPr>
        <p:spPr bwMode="auto">
          <a:xfrm>
            <a:off x="7518767" y="55264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89" name="Flowchart: Process 188"/>
          <p:cNvSpPr/>
          <p:nvPr/>
        </p:nvSpPr>
        <p:spPr bwMode="auto">
          <a:xfrm>
            <a:off x="7854804" y="55264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90" name="Flowchart: Process 189"/>
          <p:cNvSpPr/>
          <p:nvPr/>
        </p:nvSpPr>
        <p:spPr bwMode="auto">
          <a:xfrm>
            <a:off x="8190842" y="5526438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81" name="Flowchart: Process 180"/>
          <p:cNvSpPr/>
          <p:nvPr/>
        </p:nvSpPr>
        <p:spPr bwMode="auto">
          <a:xfrm>
            <a:off x="7873113" y="5164344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514" name="Group 513"/>
          <p:cNvGrpSpPr/>
          <p:nvPr/>
        </p:nvGrpSpPr>
        <p:grpSpPr>
          <a:xfrm>
            <a:off x="774009" y="5150572"/>
            <a:ext cx="3131477" cy="1646372"/>
            <a:chOff x="125946" y="4165054"/>
            <a:chExt cx="3131477" cy="1646372"/>
          </a:xfrm>
        </p:grpSpPr>
        <p:sp>
          <p:nvSpPr>
            <p:cNvPr id="60" name="Flowchart: Process 59"/>
            <p:cNvSpPr/>
            <p:nvPr/>
          </p:nvSpPr>
          <p:spPr bwMode="auto">
            <a:xfrm>
              <a:off x="1259641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E</a:t>
              </a:r>
              <a:endParaRPr lang="en-NZ" sz="2000" dirty="0" smtClean="0"/>
            </a:p>
          </p:txBody>
        </p:sp>
        <p:sp>
          <p:nvSpPr>
            <p:cNvPr id="61" name="Flowchart: Process 60"/>
            <p:cNvSpPr/>
            <p:nvPr/>
          </p:nvSpPr>
          <p:spPr bwMode="auto">
            <a:xfrm>
              <a:off x="1763697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cxnSp>
          <p:nvCxnSpPr>
            <p:cNvPr id="62" name="Straight Arrow Connector 61"/>
            <p:cNvCxnSpPr>
              <a:stCxn id="69" idx="2"/>
              <a:endCxn id="199" idx="0"/>
            </p:cNvCxnSpPr>
            <p:nvPr/>
          </p:nvCxnSpPr>
          <p:spPr bwMode="auto">
            <a:xfrm flipH="1">
              <a:off x="648311" y="4599156"/>
              <a:ext cx="779349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70" idx="2"/>
              <a:endCxn id="214" idx="0"/>
            </p:cNvCxnSpPr>
            <p:nvPr/>
          </p:nvCxnSpPr>
          <p:spPr bwMode="auto">
            <a:xfrm flipH="1">
              <a:off x="1709989" y="4599156"/>
              <a:ext cx="53708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71" idx="2"/>
              <a:endCxn id="226" idx="0"/>
            </p:cNvCxnSpPr>
            <p:nvPr/>
          </p:nvCxnSpPr>
          <p:spPr bwMode="auto">
            <a:xfrm>
              <a:off x="2099735" y="4599156"/>
              <a:ext cx="671932" cy="7061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Flowchart: Process 68"/>
            <p:cNvSpPr/>
            <p:nvPr/>
          </p:nvSpPr>
          <p:spPr bwMode="auto">
            <a:xfrm>
              <a:off x="1259641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0" name="Flowchart: Process 69"/>
            <p:cNvSpPr/>
            <p:nvPr/>
          </p:nvSpPr>
          <p:spPr bwMode="auto">
            <a:xfrm>
              <a:off x="159567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71" name="Flowchart: Process 70"/>
            <p:cNvSpPr/>
            <p:nvPr/>
          </p:nvSpPr>
          <p:spPr bwMode="auto">
            <a:xfrm>
              <a:off x="1931716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1259641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159567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8" name="Flowchart: Process 67"/>
            <p:cNvSpPr/>
            <p:nvPr/>
          </p:nvSpPr>
          <p:spPr bwMode="auto">
            <a:xfrm>
              <a:off x="1931716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2" name="Flowchart: Process 111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G</a:t>
              </a:r>
              <a:endParaRPr lang="en-NZ" sz="2000" dirty="0" smtClean="0"/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2249302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K</a:t>
              </a:r>
              <a:endParaRPr lang="en-NZ" sz="2000" dirty="0" smtClean="0"/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2753358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M</a:t>
              </a:r>
              <a:endParaRPr lang="en-NZ" sz="2000" dirty="0" smtClean="0"/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2249309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2585347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2921385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49302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585339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2921377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2603648" y="5305316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sp>
        <p:nvSpPr>
          <p:cNvPr id="239" name="Flowchart: Process 238"/>
          <p:cNvSpPr/>
          <p:nvPr/>
        </p:nvSpPr>
        <p:spPr bwMode="auto">
          <a:xfrm>
            <a:off x="4139934" y="629699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</a:t>
            </a:r>
            <a:endParaRPr lang="en-NZ" sz="2000" dirty="0" smtClean="0"/>
          </a:p>
        </p:txBody>
      </p:sp>
      <p:sp>
        <p:nvSpPr>
          <p:cNvPr id="240" name="Flowchart: Process 239"/>
          <p:cNvSpPr/>
          <p:nvPr/>
        </p:nvSpPr>
        <p:spPr bwMode="auto">
          <a:xfrm>
            <a:off x="4643990" y="6296996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Q</a:t>
            </a:r>
            <a:endParaRPr lang="en-NZ" sz="2000" dirty="0" smtClean="0"/>
          </a:p>
        </p:txBody>
      </p:sp>
      <p:sp>
        <p:nvSpPr>
          <p:cNvPr id="245" name="Flowchart: Process 244"/>
          <p:cNvSpPr/>
          <p:nvPr/>
        </p:nvSpPr>
        <p:spPr bwMode="auto">
          <a:xfrm>
            <a:off x="4139941" y="665703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6" name="Flowchart: Process 245"/>
          <p:cNvSpPr/>
          <p:nvPr/>
        </p:nvSpPr>
        <p:spPr bwMode="auto">
          <a:xfrm>
            <a:off x="4475979" y="665703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7" name="Flowchart: Process 246"/>
          <p:cNvSpPr/>
          <p:nvPr/>
        </p:nvSpPr>
        <p:spPr bwMode="auto">
          <a:xfrm>
            <a:off x="4812017" y="6657036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2" name="Flowchart: Process 241"/>
          <p:cNvSpPr/>
          <p:nvPr/>
        </p:nvSpPr>
        <p:spPr bwMode="auto">
          <a:xfrm>
            <a:off x="4139934" y="665703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3" name="Flowchart: Process 242"/>
          <p:cNvSpPr/>
          <p:nvPr/>
        </p:nvSpPr>
        <p:spPr bwMode="auto">
          <a:xfrm>
            <a:off x="4475971" y="665703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44" name="Flowchart: Process 243"/>
          <p:cNvSpPr/>
          <p:nvPr/>
        </p:nvSpPr>
        <p:spPr bwMode="auto">
          <a:xfrm>
            <a:off x="4812009" y="6657036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38" name="Flowchart: Process 237"/>
          <p:cNvSpPr/>
          <p:nvPr/>
        </p:nvSpPr>
        <p:spPr bwMode="auto">
          <a:xfrm>
            <a:off x="4494280" y="6294942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1" name="Flowchart: Process 250"/>
          <p:cNvSpPr/>
          <p:nvPr/>
        </p:nvSpPr>
        <p:spPr bwMode="auto">
          <a:xfrm>
            <a:off x="5382503" y="630110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</a:t>
            </a:r>
            <a:endParaRPr lang="en-NZ" sz="2000" dirty="0" smtClean="0"/>
          </a:p>
        </p:txBody>
      </p:sp>
      <p:sp>
        <p:nvSpPr>
          <p:cNvPr id="252" name="Flowchart: Process 251"/>
          <p:cNvSpPr/>
          <p:nvPr/>
        </p:nvSpPr>
        <p:spPr bwMode="auto">
          <a:xfrm>
            <a:off x="5886559" y="6301104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</a:t>
            </a:r>
            <a:endParaRPr lang="en-NZ" sz="2000" dirty="0" smtClean="0"/>
          </a:p>
        </p:txBody>
      </p:sp>
      <p:sp>
        <p:nvSpPr>
          <p:cNvPr id="257" name="Flowchart: Process 256"/>
          <p:cNvSpPr/>
          <p:nvPr/>
        </p:nvSpPr>
        <p:spPr bwMode="auto">
          <a:xfrm>
            <a:off x="5382510" y="6661144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8" name="Flowchart: Process 257"/>
          <p:cNvSpPr/>
          <p:nvPr/>
        </p:nvSpPr>
        <p:spPr bwMode="auto">
          <a:xfrm>
            <a:off x="5718548" y="6661144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9" name="Flowchart: Process 258"/>
          <p:cNvSpPr/>
          <p:nvPr/>
        </p:nvSpPr>
        <p:spPr bwMode="auto">
          <a:xfrm>
            <a:off x="6054586" y="6661144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4" name="Flowchart: Process 253"/>
          <p:cNvSpPr/>
          <p:nvPr/>
        </p:nvSpPr>
        <p:spPr bwMode="auto">
          <a:xfrm>
            <a:off x="5382503" y="666114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5" name="Flowchart: Process 254"/>
          <p:cNvSpPr/>
          <p:nvPr/>
        </p:nvSpPr>
        <p:spPr bwMode="auto">
          <a:xfrm>
            <a:off x="5718540" y="666114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6" name="Flowchart: Process 255"/>
          <p:cNvSpPr/>
          <p:nvPr/>
        </p:nvSpPr>
        <p:spPr bwMode="auto">
          <a:xfrm>
            <a:off x="6054578" y="6661144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50" name="Flowchart: Process 249"/>
          <p:cNvSpPr/>
          <p:nvPr/>
        </p:nvSpPr>
        <p:spPr bwMode="auto">
          <a:xfrm>
            <a:off x="5736849" y="6299050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3" name="Flowchart: Process 262"/>
          <p:cNvSpPr/>
          <p:nvPr/>
        </p:nvSpPr>
        <p:spPr bwMode="auto">
          <a:xfrm>
            <a:off x="6732222" y="63052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</a:t>
            </a:r>
            <a:endParaRPr lang="en-NZ" sz="2000" dirty="0" smtClean="0"/>
          </a:p>
        </p:txBody>
      </p:sp>
      <p:sp>
        <p:nvSpPr>
          <p:cNvPr id="264" name="Flowchart: Process 263"/>
          <p:cNvSpPr/>
          <p:nvPr/>
        </p:nvSpPr>
        <p:spPr bwMode="auto">
          <a:xfrm>
            <a:off x="7236278" y="6305212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9" name="Flowchart: Process 268"/>
          <p:cNvSpPr/>
          <p:nvPr/>
        </p:nvSpPr>
        <p:spPr bwMode="auto">
          <a:xfrm>
            <a:off x="6732229" y="666525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0" name="Flowchart: Process 269"/>
          <p:cNvSpPr/>
          <p:nvPr/>
        </p:nvSpPr>
        <p:spPr bwMode="auto">
          <a:xfrm>
            <a:off x="7068267" y="666525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1" name="Flowchart: Process 270"/>
          <p:cNvSpPr/>
          <p:nvPr/>
        </p:nvSpPr>
        <p:spPr bwMode="auto">
          <a:xfrm>
            <a:off x="7404305" y="6665252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6" name="Flowchart: Process 265"/>
          <p:cNvSpPr/>
          <p:nvPr/>
        </p:nvSpPr>
        <p:spPr bwMode="auto">
          <a:xfrm>
            <a:off x="6732222" y="66652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7" name="Flowchart: Process 266"/>
          <p:cNvSpPr/>
          <p:nvPr/>
        </p:nvSpPr>
        <p:spPr bwMode="auto">
          <a:xfrm>
            <a:off x="7068259" y="66652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8" name="Flowchart: Process 267"/>
          <p:cNvSpPr/>
          <p:nvPr/>
        </p:nvSpPr>
        <p:spPr bwMode="auto">
          <a:xfrm>
            <a:off x="7404297" y="6665252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62" name="Flowchart: Process 261"/>
          <p:cNvSpPr/>
          <p:nvPr/>
        </p:nvSpPr>
        <p:spPr bwMode="auto">
          <a:xfrm>
            <a:off x="7086568" y="6303158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5" name="Flowchart: Process 274"/>
          <p:cNvSpPr/>
          <p:nvPr/>
        </p:nvSpPr>
        <p:spPr bwMode="auto">
          <a:xfrm>
            <a:off x="7884359" y="630932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Y</a:t>
            </a:r>
            <a:endParaRPr lang="en-NZ" sz="2000" dirty="0" smtClean="0"/>
          </a:p>
        </p:txBody>
      </p:sp>
      <p:sp>
        <p:nvSpPr>
          <p:cNvPr id="276" name="Flowchart: Process 275"/>
          <p:cNvSpPr/>
          <p:nvPr/>
        </p:nvSpPr>
        <p:spPr bwMode="auto">
          <a:xfrm>
            <a:off x="8388415" y="6309320"/>
            <a:ext cx="504056" cy="36004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Z</a:t>
            </a:r>
            <a:endParaRPr lang="en-NZ" sz="2000" dirty="0" smtClean="0"/>
          </a:p>
        </p:txBody>
      </p:sp>
      <p:sp>
        <p:nvSpPr>
          <p:cNvPr id="281" name="Flowchart: Process 280"/>
          <p:cNvSpPr/>
          <p:nvPr/>
        </p:nvSpPr>
        <p:spPr bwMode="auto">
          <a:xfrm>
            <a:off x="7884366" y="666936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82" name="Flowchart: Process 281"/>
          <p:cNvSpPr/>
          <p:nvPr/>
        </p:nvSpPr>
        <p:spPr bwMode="auto">
          <a:xfrm>
            <a:off x="8220404" y="666936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83" name="Flowchart: Process 282"/>
          <p:cNvSpPr/>
          <p:nvPr/>
        </p:nvSpPr>
        <p:spPr bwMode="auto">
          <a:xfrm>
            <a:off x="8556442" y="6669360"/>
            <a:ext cx="336038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8" name="Flowchart: Process 277"/>
          <p:cNvSpPr/>
          <p:nvPr/>
        </p:nvSpPr>
        <p:spPr bwMode="auto">
          <a:xfrm>
            <a:off x="7884359" y="666936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9" name="Flowchart: Process 278"/>
          <p:cNvSpPr/>
          <p:nvPr/>
        </p:nvSpPr>
        <p:spPr bwMode="auto">
          <a:xfrm>
            <a:off x="8220396" y="666936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80" name="Flowchart: Process 279"/>
          <p:cNvSpPr/>
          <p:nvPr/>
        </p:nvSpPr>
        <p:spPr bwMode="auto">
          <a:xfrm>
            <a:off x="8556434" y="6669360"/>
            <a:ext cx="336037" cy="144016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274" name="Flowchart: Process 273"/>
          <p:cNvSpPr/>
          <p:nvPr/>
        </p:nvSpPr>
        <p:spPr bwMode="auto">
          <a:xfrm>
            <a:off x="8238705" y="6307266"/>
            <a:ext cx="336037" cy="72008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9871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internal node is a 3-node or a 2-node</a:t>
            </a:r>
          </a:p>
          <a:p>
            <a:pPr lvl="1"/>
            <a:r>
              <a:rPr lang="en-US" dirty="0" smtClean="0"/>
              <a:t>3-node: 3 children, 2 values</a:t>
            </a:r>
          </a:p>
          <a:p>
            <a:pPr lvl="1"/>
            <a:r>
              <a:rPr lang="en-US" dirty="0" smtClean="0"/>
              <a:t>2-node: 2 children, 1 value</a:t>
            </a:r>
          </a:p>
          <a:p>
            <a:r>
              <a:rPr lang="en-US" dirty="0" smtClean="0"/>
              <a:t>All leaves are at the same level</a:t>
            </a:r>
          </a:p>
          <a:p>
            <a:pPr lvl="1"/>
            <a:r>
              <a:rPr lang="en-US" dirty="0" smtClean="0"/>
              <a:t>Leaf node has 1 or 2 values</a:t>
            </a:r>
          </a:p>
          <a:p>
            <a:r>
              <a:rPr lang="en-US" dirty="0" smtClean="0"/>
              <a:t>All data is kept in sorted order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21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Trees:  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values might be </a:t>
            </a:r>
          </a:p>
          <a:p>
            <a:pPr lvl="1"/>
            <a:r>
              <a:rPr lang="en-US" sz="2400" dirty="0" smtClean="0"/>
              <a:t>single items (set of values)</a:t>
            </a:r>
          </a:p>
          <a:p>
            <a:pPr lvl="1"/>
            <a:r>
              <a:rPr lang="en-US" sz="2400" dirty="0" err="1" smtClean="0"/>
              <a:t>key:value</a:t>
            </a:r>
            <a:r>
              <a:rPr lang="en-US" sz="2400" dirty="0" smtClean="0"/>
              <a:t> pairs  (map)</a:t>
            </a:r>
          </a:p>
          <a:p>
            <a:endParaRPr lang="en-US" sz="2400" dirty="0"/>
          </a:p>
          <a:p>
            <a:r>
              <a:rPr lang="en-US" sz="2400" dirty="0" smtClean="0"/>
              <a:t>Search(key, node):</a:t>
            </a:r>
          </a:p>
          <a:p>
            <a:pPr lvl="1"/>
            <a:r>
              <a:rPr lang="en-US" sz="2400" dirty="0" smtClean="0"/>
              <a:t>Just like binary search, but more comparisons at each node:</a:t>
            </a:r>
          </a:p>
          <a:p>
            <a:pPr marL="854075" lvl="2" indent="0">
              <a:spcBef>
                <a:spcPts val="600"/>
              </a:spcBef>
              <a:buNone/>
            </a:pPr>
            <a:r>
              <a:rPr lang="en-US" sz="2000" b="1" dirty="0"/>
              <a:t>i</a:t>
            </a:r>
            <a:r>
              <a:rPr lang="en-US" sz="2000" b="1" dirty="0" smtClean="0"/>
              <a:t>f</a:t>
            </a:r>
            <a:r>
              <a:rPr lang="en-US" sz="2000" dirty="0" smtClean="0"/>
              <a:t>  node is null  </a:t>
            </a:r>
          </a:p>
          <a:p>
            <a:pPr marL="1262063" lvl="3" indent="0">
              <a:spcBef>
                <a:spcPts val="600"/>
              </a:spcBef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fail</a:t>
            </a:r>
          </a:p>
          <a:p>
            <a:pPr marL="854075" lvl="2" indent="0">
              <a:spcBef>
                <a:spcPts val="600"/>
              </a:spcBef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 = 0 to k-1    </a:t>
            </a:r>
            <a:r>
              <a:rPr lang="en-US" sz="2000" i="1" dirty="0" smtClean="0"/>
              <a:t>(k is number of keys in node)</a:t>
            </a:r>
          </a:p>
          <a:p>
            <a:pPr marL="1262063" lvl="3" indent="0">
              <a:spcBef>
                <a:spcPts val="600"/>
              </a:spcBef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  key &lt;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 </a:t>
            </a:r>
          </a:p>
          <a:p>
            <a:pPr marL="1670050" lvl="4" indent="0">
              <a:spcBef>
                <a:spcPts val="600"/>
              </a:spcBef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NZ" sz="1800" dirty="0"/>
              <a:t>search(key, </a:t>
            </a:r>
            <a:r>
              <a:rPr lang="en-NZ" sz="1800" dirty="0" smtClean="0"/>
              <a:t>children[i])</a:t>
            </a:r>
            <a:endParaRPr lang="en-NZ" sz="1800" dirty="0"/>
          </a:p>
          <a:p>
            <a:pPr marL="1262063" lvl="3" indent="0">
              <a:spcBef>
                <a:spcPts val="600"/>
              </a:spcBef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  key == keys[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marL="1670050" lvl="4" indent="0">
              <a:spcBef>
                <a:spcPts val="600"/>
              </a:spcBef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value[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</a:p>
          <a:p>
            <a:pPr marL="854075" lvl="2" indent="0">
              <a:spcBef>
                <a:spcPts val="600"/>
              </a:spcBef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search(key, children[k])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724128" y="4399394"/>
            <a:ext cx="3131477" cy="1646372"/>
            <a:chOff x="125946" y="4165054"/>
            <a:chExt cx="3131477" cy="1646372"/>
          </a:xfrm>
        </p:grpSpPr>
        <p:sp>
          <p:nvSpPr>
            <p:cNvPr id="29" name="Flowchart: Process 28"/>
            <p:cNvSpPr/>
            <p:nvPr/>
          </p:nvSpPr>
          <p:spPr bwMode="auto">
            <a:xfrm>
              <a:off x="966048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E</a:t>
              </a:r>
              <a:endParaRPr lang="en-NZ" sz="2000" dirty="0" smtClean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1470104" y="4167108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J</a:t>
              </a:r>
              <a:endParaRPr lang="en-NZ" sz="2000" dirty="0" smtClean="0"/>
            </a:p>
          </p:txBody>
        </p:sp>
        <p:cxnSp>
          <p:nvCxnSpPr>
            <p:cNvPr id="31" name="Straight Arrow Connector 30"/>
            <p:cNvCxnSpPr>
              <a:stCxn id="34" idx="2"/>
              <a:endCxn id="49" idx="0"/>
            </p:cNvCxnSpPr>
            <p:nvPr/>
          </p:nvCxnSpPr>
          <p:spPr bwMode="auto">
            <a:xfrm flipH="1">
              <a:off x="648311" y="4599156"/>
              <a:ext cx="485756" cy="6979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35" idx="2"/>
              <a:endCxn id="58" idx="0"/>
            </p:cNvCxnSpPr>
            <p:nvPr/>
          </p:nvCxnSpPr>
          <p:spPr bwMode="auto">
            <a:xfrm>
              <a:off x="1470104" y="4599156"/>
              <a:ext cx="239885" cy="70205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6" idx="2"/>
              <a:endCxn id="67" idx="0"/>
            </p:cNvCxnSpPr>
            <p:nvPr/>
          </p:nvCxnSpPr>
          <p:spPr bwMode="auto">
            <a:xfrm>
              <a:off x="1806142" y="4599156"/>
              <a:ext cx="965525" cy="7061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Flowchart: Process 33"/>
            <p:cNvSpPr/>
            <p:nvPr/>
          </p:nvSpPr>
          <p:spPr bwMode="auto">
            <a:xfrm>
              <a:off x="966048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1302085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1638123" y="452714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966048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1302085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39" name="Flowchart: Process 38"/>
            <p:cNvSpPr/>
            <p:nvPr/>
          </p:nvSpPr>
          <p:spPr bwMode="auto">
            <a:xfrm>
              <a:off x="1638123" y="4527148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0" name="Flowchart: Process 39"/>
            <p:cNvSpPr/>
            <p:nvPr/>
          </p:nvSpPr>
          <p:spPr bwMode="auto">
            <a:xfrm>
              <a:off x="1320394" y="4165054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1" name="Flowchart: Process 40"/>
            <p:cNvSpPr/>
            <p:nvPr/>
          </p:nvSpPr>
          <p:spPr bwMode="auto">
            <a:xfrm>
              <a:off x="125946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A</a:t>
              </a:r>
              <a:endParaRPr lang="en-NZ" sz="2000" dirty="0" smtClean="0"/>
            </a:p>
          </p:txBody>
        </p:sp>
        <p:sp>
          <p:nvSpPr>
            <p:cNvPr id="42" name="Flowchart: Process 41"/>
            <p:cNvSpPr/>
            <p:nvPr/>
          </p:nvSpPr>
          <p:spPr bwMode="auto">
            <a:xfrm>
              <a:off x="630002" y="5299154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C</a:t>
              </a:r>
              <a:endParaRPr lang="en-NZ" sz="2000" dirty="0" smtClean="0"/>
            </a:p>
          </p:txBody>
        </p:sp>
        <p:sp>
          <p:nvSpPr>
            <p:cNvPr id="43" name="Flowchart: Process 42"/>
            <p:cNvSpPr/>
            <p:nvPr/>
          </p:nvSpPr>
          <p:spPr bwMode="auto">
            <a:xfrm>
              <a:off x="125953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4" name="Flowchart: Process 43"/>
            <p:cNvSpPr/>
            <p:nvPr/>
          </p:nvSpPr>
          <p:spPr bwMode="auto">
            <a:xfrm>
              <a:off x="461991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5" name="Flowchart: Process 44"/>
            <p:cNvSpPr/>
            <p:nvPr/>
          </p:nvSpPr>
          <p:spPr bwMode="auto">
            <a:xfrm>
              <a:off x="798029" y="5659194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6" name="Flowchart: Process 45"/>
            <p:cNvSpPr/>
            <p:nvPr/>
          </p:nvSpPr>
          <p:spPr bwMode="auto">
            <a:xfrm>
              <a:off x="125946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7" name="Flowchart: Process 46"/>
            <p:cNvSpPr/>
            <p:nvPr/>
          </p:nvSpPr>
          <p:spPr bwMode="auto">
            <a:xfrm>
              <a:off x="461983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8" name="Flowchart: Process 47"/>
            <p:cNvSpPr/>
            <p:nvPr/>
          </p:nvSpPr>
          <p:spPr bwMode="auto">
            <a:xfrm>
              <a:off x="798021" y="5659194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49" name="Flowchart: Process 48"/>
            <p:cNvSpPr/>
            <p:nvPr/>
          </p:nvSpPr>
          <p:spPr bwMode="auto">
            <a:xfrm>
              <a:off x="480292" y="5297100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0" name="Flowchart: Process 49"/>
            <p:cNvSpPr/>
            <p:nvPr/>
          </p:nvSpPr>
          <p:spPr bwMode="auto">
            <a:xfrm>
              <a:off x="1187624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G</a:t>
              </a:r>
              <a:endParaRPr lang="en-NZ" sz="2000" dirty="0" smtClean="0"/>
            </a:p>
          </p:txBody>
        </p:sp>
        <p:sp>
          <p:nvSpPr>
            <p:cNvPr id="51" name="Flowchart: Process 50"/>
            <p:cNvSpPr/>
            <p:nvPr/>
          </p:nvSpPr>
          <p:spPr bwMode="auto">
            <a:xfrm>
              <a:off x="1691680" y="5303262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2" name="Flowchart: Process 51"/>
            <p:cNvSpPr/>
            <p:nvPr/>
          </p:nvSpPr>
          <p:spPr bwMode="auto">
            <a:xfrm>
              <a:off x="1187631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3" name="Flowchart: Process 52"/>
            <p:cNvSpPr/>
            <p:nvPr/>
          </p:nvSpPr>
          <p:spPr bwMode="auto">
            <a:xfrm>
              <a:off x="1523669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1859707" y="5663302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5" name="Flowchart: Process 54"/>
            <p:cNvSpPr/>
            <p:nvPr/>
          </p:nvSpPr>
          <p:spPr bwMode="auto">
            <a:xfrm>
              <a:off x="1187624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6" name="Flowchart: Process 55"/>
            <p:cNvSpPr/>
            <p:nvPr/>
          </p:nvSpPr>
          <p:spPr bwMode="auto">
            <a:xfrm>
              <a:off x="1523661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7" name="Flowchart: Process 56"/>
            <p:cNvSpPr/>
            <p:nvPr/>
          </p:nvSpPr>
          <p:spPr bwMode="auto">
            <a:xfrm>
              <a:off x="1859699" y="5663302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8" name="Flowchart: Process 57"/>
            <p:cNvSpPr/>
            <p:nvPr/>
          </p:nvSpPr>
          <p:spPr bwMode="auto">
            <a:xfrm>
              <a:off x="1541970" y="5301208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59" name="Flowchart: Process 58"/>
            <p:cNvSpPr/>
            <p:nvPr/>
          </p:nvSpPr>
          <p:spPr bwMode="auto">
            <a:xfrm>
              <a:off x="2249302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K</a:t>
              </a:r>
              <a:endParaRPr lang="en-NZ" sz="2000" dirty="0" smtClean="0"/>
            </a:p>
          </p:txBody>
        </p:sp>
        <p:sp>
          <p:nvSpPr>
            <p:cNvPr id="60" name="Flowchart: Process 59"/>
            <p:cNvSpPr/>
            <p:nvPr/>
          </p:nvSpPr>
          <p:spPr bwMode="auto">
            <a:xfrm>
              <a:off x="2753358" y="5307370"/>
              <a:ext cx="504056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M</a:t>
              </a:r>
              <a:endParaRPr lang="en-NZ" sz="2000" dirty="0" smtClean="0"/>
            </a:p>
          </p:txBody>
        </p:sp>
        <p:sp>
          <p:nvSpPr>
            <p:cNvPr id="61" name="Flowchart: Process 60"/>
            <p:cNvSpPr/>
            <p:nvPr/>
          </p:nvSpPr>
          <p:spPr bwMode="auto">
            <a:xfrm>
              <a:off x="2249309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2" name="Flowchart: Process 61"/>
            <p:cNvSpPr/>
            <p:nvPr/>
          </p:nvSpPr>
          <p:spPr bwMode="auto">
            <a:xfrm>
              <a:off x="2585347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3" name="Flowchart: Process 62"/>
            <p:cNvSpPr/>
            <p:nvPr/>
          </p:nvSpPr>
          <p:spPr bwMode="auto">
            <a:xfrm>
              <a:off x="2921385" y="5667410"/>
              <a:ext cx="336038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4" name="Flowchart: Process 63"/>
            <p:cNvSpPr/>
            <p:nvPr/>
          </p:nvSpPr>
          <p:spPr bwMode="auto">
            <a:xfrm>
              <a:off x="2249302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5" name="Flowchart: Process 64"/>
            <p:cNvSpPr/>
            <p:nvPr/>
          </p:nvSpPr>
          <p:spPr bwMode="auto">
            <a:xfrm>
              <a:off x="2585339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2921377" y="5667410"/>
              <a:ext cx="336037" cy="144016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2603648" y="5305316"/>
              <a:ext cx="33603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240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</a:t>
            </a:r>
            <a:r>
              <a:rPr lang="en-NZ" dirty="0" smtClean="0"/>
              <a:t> Trees:  Insert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2000" dirty="0" smtClean="0"/>
              <a:t>To insert </a:t>
            </a:r>
            <a:r>
              <a:rPr lang="en-NZ" sz="2000" dirty="0"/>
              <a:t> </a:t>
            </a:r>
            <a:r>
              <a:rPr lang="en-NZ" sz="2000" dirty="0" smtClean="0"/>
              <a:t>item  (</a:t>
            </a:r>
            <a:r>
              <a:rPr lang="en-NZ" sz="2000" dirty="0" err="1" smtClean="0"/>
              <a:t>eg</a:t>
            </a:r>
            <a:r>
              <a:rPr lang="en-NZ" sz="2000" dirty="0" smtClean="0"/>
              <a:t> </a:t>
            </a:r>
            <a:r>
              <a:rPr lang="en-NZ" sz="2000" dirty="0" err="1" smtClean="0"/>
              <a:t>key:value</a:t>
            </a:r>
            <a:r>
              <a:rPr lang="en-NZ" sz="2000" dirty="0" smtClean="0"/>
              <a:t> pair):</a:t>
            </a:r>
          </a:p>
          <a:p>
            <a:pPr marL="446088" lvl="1" indent="0">
              <a:buNone/>
            </a:pPr>
            <a:r>
              <a:rPr lang="en-NZ" sz="2000" dirty="0"/>
              <a:t>S</a:t>
            </a:r>
            <a:r>
              <a:rPr lang="en-NZ" sz="2000" dirty="0" smtClean="0"/>
              <a:t>earch for leaf where the item should be.</a:t>
            </a:r>
          </a:p>
          <a:p>
            <a:pPr marL="446088" lvl="1" indent="0">
              <a:buNone/>
            </a:pPr>
            <a:r>
              <a:rPr lang="en-NZ" sz="2000" dirty="0" smtClean="0"/>
              <a:t>If leaf is not full, add item to the leaf.</a:t>
            </a:r>
          </a:p>
          <a:p>
            <a:pPr marL="446088" lvl="1" indent="0">
              <a:buNone/>
            </a:pPr>
            <a:r>
              <a:rPr lang="en-NZ" sz="2000" dirty="0" smtClean="0"/>
              <a:t>If leaf is full:</a:t>
            </a:r>
          </a:p>
          <a:p>
            <a:pPr marL="854075" lvl="2" indent="0">
              <a:buNone/>
            </a:pPr>
            <a:r>
              <a:rPr lang="en-NZ" sz="1800" dirty="0" smtClean="0"/>
              <a:t>Identify the middle item    (existing item or the new item)</a:t>
            </a:r>
          </a:p>
          <a:p>
            <a:pPr marL="854075" lvl="2" indent="0">
              <a:buNone/>
            </a:pPr>
            <a:r>
              <a:rPr lang="en-NZ" sz="1800" dirty="0" smtClean="0"/>
              <a:t>Create a new leaf node: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NZ" sz="1800" dirty="0" smtClean="0"/>
              <a:t>retain items before middle key in original node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NZ" sz="1800" dirty="0" smtClean="0"/>
              <a:t>put items after middle key in new leaf node,</a:t>
            </a:r>
          </a:p>
          <a:p>
            <a:pPr marL="1262063" lvl="3" indent="0">
              <a:spcBef>
                <a:spcPts val="0"/>
              </a:spcBef>
              <a:buNone/>
            </a:pPr>
            <a:r>
              <a:rPr lang="en-NZ" sz="1800" dirty="0" smtClean="0"/>
              <a:t>push item up to parent, along with pointer to new node</a:t>
            </a:r>
          </a:p>
          <a:p>
            <a:pPr marL="73025" indent="0">
              <a:buNone/>
            </a:pPr>
            <a:r>
              <a:rPr lang="en-AU" sz="2000" dirty="0" smtClean="0"/>
              <a:t>To add new item to parent:</a:t>
            </a:r>
          </a:p>
          <a:p>
            <a:pPr marL="446088" lvl="1" indent="0">
              <a:buNone/>
            </a:pPr>
            <a:r>
              <a:rPr lang="en-AU" sz="2000" dirty="0" smtClean="0"/>
              <a:t>if parent is not full: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800" dirty="0" smtClean="0"/>
              <a:t>add new item to parent, and </a:t>
            </a:r>
            <a:br>
              <a:rPr lang="en-AU" sz="1800" dirty="0" smtClean="0"/>
            </a:br>
            <a:r>
              <a:rPr lang="en-AU" sz="1800" dirty="0" smtClean="0"/>
              <a:t>add new child pointer just right of new item</a:t>
            </a:r>
          </a:p>
          <a:p>
            <a:pPr marL="446088" lvl="1" indent="0">
              <a:buNone/>
            </a:pPr>
            <a:r>
              <a:rPr lang="en-AU" sz="2000" dirty="0" smtClean="0"/>
              <a:t>else:  split parent node into two nodes  (like leaf)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800" dirty="0" smtClean="0"/>
              <a:t>push middle item up to grandparent.</a:t>
            </a:r>
          </a:p>
          <a:p>
            <a:pPr marL="854075" lvl="2" indent="0">
              <a:spcBef>
                <a:spcPts val="0"/>
              </a:spcBef>
              <a:buNone/>
            </a:pPr>
            <a:r>
              <a:rPr lang="en-AU" sz="1800" dirty="0"/>
              <a:t>add </a:t>
            </a:r>
            <a:r>
              <a:rPr lang="en-AU" sz="1800" dirty="0" smtClean="0"/>
              <a:t>pointer to new </a:t>
            </a:r>
            <a:r>
              <a:rPr lang="en-AU" sz="1800" dirty="0"/>
              <a:t>child </a:t>
            </a:r>
            <a:r>
              <a:rPr lang="en-AU" sz="1800" dirty="0" smtClean="0"/>
              <a:t>just right </a:t>
            </a:r>
            <a:r>
              <a:rPr lang="en-AU" sz="1800" dirty="0"/>
              <a:t>of </a:t>
            </a:r>
            <a:r>
              <a:rPr lang="en-AU" sz="1800" dirty="0" smtClean="0"/>
              <a:t>pushed up item</a:t>
            </a:r>
            <a:endParaRPr lang="en-AU" sz="1800" dirty="0"/>
          </a:p>
          <a:p>
            <a:pPr marL="854075" lvl="2" indent="0">
              <a:spcBef>
                <a:spcPts val="0"/>
              </a:spcBef>
              <a:buNone/>
            </a:pP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4232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11234</TotalTime>
  <Words>887</Words>
  <Application>Microsoft Office PowerPoint</Application>
  <PresentationFormat>On-screen Show (4:3)</PresentationFormat>
  <Paragraphs>281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Times New Roman</vt:lpstr>
      <vt:lpstr>Alex's Lectures</vt:lpstr>
      <vt:lpstr>B Trees and B+ Trees </vt:lpstr>
      <vt:lpstr>Storing large amounts of Data</vt:lpstr>
      <vt:lpstr>COMP103 approaches:</vt:lpstr>
      <vt:lpstr>Problems with Binary Search</vt:lpstr>
      <vt:lpstr>Balanced trees</vt:lpstr>
      <vt:lpstr>B Trees</vt:lpstr>
      <vt:lpstr>2-3 trees</vt:lpstr>
      <vt:lpstr>B Trees:   Search</vt:lpstr>
      <vt:lpstr>B Trees:  Insert</vt:lpstr>
      <vt:lpstr>2-3 B Tree:  Inserting values</vt:lpstr>
      <vt:lpstr>2-3 B Tree:  Inserting values</vt:lpstr>
      <vt:lpstr>2-3 BTree: Deletion</vt:lpstr>
      <vt:lpstr>Deleting from leaves</vt:lpstr>
      <vt:lpstr>More deletions: </vt:lpstr>
      <vt:lpstr>More deletions: </vt:lpstr>
      <vt:lpstr>Analysis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187</cp:revision>
  <cp:lastPrinted>2015-05-08T05:18:12Z</cp:lastPrinted>
  <dcterms:created xsi:type="dcterms:W3CDTF">2010-07-11T23:26:10Z</dcterms:created>
  <dcterms:modified xsi:type="dcterms:W3CDTF">2016-04-21T03:05:09Z</dcterms:modified>
</cp:coreProperties>
</file>