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69" r:id="rId2"/>
    <p:sldMasterId id="2147483683" r:id="rId3"/>
  </p:sldMasterIdLst>
  <p:notesMasterIdLst>
    <p:notesMasterId r:id="rId26"/>
  </p:notesMasterIdLst>
  <p:handoutMasterIdLst>
    <p:handoutMasterId r:id="rId27"/>
  </p:handoutMasterIdLst>
  <p:sldIdLst>
    <p:sldId id="256" r:id="rId4"/>
    <p:sldId id="351" r:id="rId5"/>
    <p:sldId id="361" r:id="rId6"/>
    <p:sldId id="350" r:id="rId7"/>
    <p:sldId id="356" r:id="rId8"/>
    <p:sldId id="372" r:id="rId9"/>
    <p:sldId id="362" r:id="rId10"/>
    <p:sldId id="374" r:id="rId11"/>
    <p:sldId id="387" r:id="rId12"/>
    <p:sldId id="36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</p:sldIdLst>
  <p:sldSz cx="9144000" cy="6858000" type="screen4x3"/>
  <p:notesSz cx="7099300" cy="10234613"/>
  <p:defaultTextStyle>
    <a:defPPr>
      <a:defRPr lang="en-NZ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0EB7192A-A8C2-4B52-8FAA-AC935DCB806D}">
          <p14:sldIdLst>
            <p14:sldId id="256"/>
            <p14:sldId id="351"/>
            <p14:sldId id="361"/>
            <p14:sldId id="350"/>
            <p14:sldId id="356"/>
            <p14:sldId id="372"/>
            <p14:sldId id="362"/>
            <p14:sldId id="374"/>
            <p14:sldId id="387"/>
            <p14:sldId id="36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45800"/>
    <a:srgbClr val="CCFFFF"/>
    <a:srgbClr val="3333CC"/>
    <a:srgbClr val="339933"/>
    <a:srgbClr val="FFFF00"/>
    <a:srgbClr val="FFFFFF"/>
    <a:srgbClr val="CC3300"/>
    <a:srgbClr val="FF505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9498" autoAdjust="0"/>
  </p:normalViewPr>
  <p:slideViewPr>
    <p:cSldViewPr>
      <p:cViewPr varScale="1">
        <p:scale>
          <a:sx n="112" d="100"/>
          <a:sy n="112" d="100"/>
        </p:scale>
        <p:origin x="9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531" y="1"/>
            <a:ext cx="3047772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0997" y="1"/>
            <a:ext cx="3047772" cy="4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0531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defTabSz="952902">
              <a:defRPr sz="1000" i="1" baseline="30000"/>
            </a:lvl1pPr>
          </a:lstStyle>
          <a:p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0997" y="9683594"/>
            <a:ext cx="3047772" cy="5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 defTabSz="952902">
              <a:defRPr sz="1000" i="1" baseline="30000"/>
            </a:lvl1pPr>
          </a:lstStyle>
          <a:p>
            <a:fld id="{4E15C23F-C1C7-4EA4-8CB7-7B377D69E4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640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54" y="0"/>
            <a:ext cx="3075147" cy="5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endParaRPr lang="en-NZ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82638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44" y="4865754"/>
            <a:ext cx="5210412" cy="459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49" tIns="47977" rIns="95949" bIns="479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smtClean="0"/>
              <a:t>Click to edit Master text styles</a:t>
            </a:r>
          </a:p>
          <a:p>
            <a:pPr lvl="1"/>
            <a:r>
              <a:rPr lang="en-NZ" smtClean="0"/>
              <a:t>Second level</a:t>
            </a:r>
          </a:p>
          <a:p>
            <a:pPr lvl="2"/>
            <a:r>
              <a:rPr lang="en-NZ" smtClean="0"/>
              <a:t>Third level</a:t>
            </a:r>
          </a:p>
          <a:p>
            <a:pPr lvl="3"/>
            <a:r>
              <a:rPr lang="en-NZ" smtClean="0"/>
              <a:t>Fourth level</a:t>
            </a:r>
          </a:p>
          <a:p>
            <a:pPr lvl="4"/>
            <a:r>
              <a:rPr lang="en-NZ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4322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>
              <a:defRPr sz="1000" i="1" baseline="30000"/>
            </a:lvl1pPr>
          </a:lstStyle>
          <a:p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54" y="9724322"/>
            <a:ext cx="3075147" cy="51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2" tIns="0" rIns="19852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baseline="30000"/>
            </a:lvl1pPr>
          </a:lstStyle>
          <a:p>
            <a:fld id="{523DD735-E035-47E5-BAC5-6A6B641C0E1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5177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smtClean="0"/>
          </a:p>
        </p:txBody>
      </p:sp>
    </p:spTree>
    <p:extLst>
      <p:ext uri="{BB962C8B-B14F-4D97-AF65-F5344CB8AC3E}">
        <p14:creationId xmlns:p14="http://schemas.microsoft.com/office/powerpoint/2010/main" val="196344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9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36538"/>
            <a:ext cx="7997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7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3263" y="1157288"/>
            <a:ext cx="38481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3263" y="3519488"/>
            <a:ext cx="38481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256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36538"/>
            <a:ext cx="7997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7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12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smtClean="0"/>
          </a:p>
        </p:txBody>
      </p:sp>
    </p:spTree>
    <p:extLst>
      <p:ext uri="{BB962C8B-B14F-4D97-AF65-F5344CB8AC3E}">
        <p14:creationId xmlns:p14="http://schemas.microsoft.com/office/powerpoint/2010/main" val="70857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7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82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3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28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52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49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43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0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2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36538"/>
            <a:ext cx="7997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7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3263" y="1157288"/>
            <a:ext cx="38481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3263" y="3519488"/>
            <a:ext cx="38481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2493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36538"/>
            <a:ext cx="7997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7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4374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79388" y="1268413"/>
            <a:ext cx="8785225" cy="1944687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NZ" noProof="0" smtClean="0"/>
          </a:p>
        </p:txBody>
      </p:sp>
    </p:spTree>
    <p:extLst>
      <p:ext uri="{BB962C8B-B14F-4D97-AF65-F5344CB8AC3E}">
        <p14:creationId xmlns:p14="http://schemas.microsoft.com/office/powerpoint/2010/main" val="491314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955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91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83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46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9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89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306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76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107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26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36538"/>
            <a:ext cx="7997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7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3263" y="1157288"/>
            <a:ext cx="38481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3263" y="3519488"/>
            <a:ext cx="38481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31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617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36538"/>
            <a:ext cx="799782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7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157288"/>
            <a:ext cx="38481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52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4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8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8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>
                <a:solidFill>
                  <a:srgbClr val="333399"/>
                </a:solidFill>
              </a:rPr>
              <a:pPr/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6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srgbClr val="333399"/>
                </a:solidFill>
                <a:latin typeface="Arial"/>
                <a:ea typeface="ＭＳ Ｐゴシック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333399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NZ" sz="180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srgbClr val="333399"/>
                </a:solidFill>
                <a:latin typeface="Arial"/>
                <a:ea typeface="ＭＳ Ｐゴシック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333399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NZ" sz="180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02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97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srgbClr val="333399"/>
                </a:solidFill>
                <a:latin typeface="Arial"/>
                <a:ea typeface="ＭＳ Ｐゴシック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333399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NZ" sz="180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60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3600" dirty="0" smtClean="0"/>
              <a:t>B+ </a:t>
            </a:r>
            <a:r>
              <a:rPr lang="en-NZ" sz="3600" dirty="0" smtClean="0"/>
              <a:t>Trees</a:t>
            </a:r>
            <a:endParaRPr lang="en-NZ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 Add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Find leaf node where item belongs</a:t>
            </a:r>
          </a:p>
          <a:p>
            <a:r>
              <a:rPr lang="en-US" dirty="0" smtClean="0"/>
              <a:t>Insert in leaf . </a:t>
            </a:r>
          </a:p>
          <a:p>
            <a:r>
              <a:rPr lang="en-US" dirty="0" smtClean="0"/>
              <a:t>If node too full, </a:t>
            </a:r>
            <a:br>
              <a:rPr lang="en-US" dirty="0" smtClean="0"/>
            </a:br>
            <a:r>
              <a:rPr lang="en-US" dirty="0" smtClean="0"/>
              <a:t>	split, and promote middle key up to parent, middle key also go to the right</a:t>
            </a:r>
          </a:p>
          <a:p>
            <a:r>
              <a:rPr lang="en-US" dirty="0" smtClean="0"/>
              <a:t>If root split, create new root containing promoted key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90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a B</a:t>
            </a:r>
            <a:r>
              <a:rPr lang="en-US" baseline="30000"/>
              <a:t>+</a:t>
            </a:r>
            <a:r>
              <a:rPr lang="en-US"/>
              <a:t>-Tree Leaf</a:t>
            </a:r>
            <a:endParaRPr lang="en-GB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131888"/>
            <a:ext cx="7848600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a leaf overflows: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left most </a:t>
            </a:r>
            <a:r>
              <a:rPr lang="en-US" sz="2200" i="1" dirty="0"/>
              <a:t>m</a:t>
            </a:r>
            <a:r>
              <a:rPr lang="en-US" sz="2200" dirty="0"/>
              <a:t> keys are left in the node,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right most </a:t>
            </a:r>
            <a:r>
              <a:rPr lang="en-US" sz="2200" i="1" dirty="0"/>
              <a:t>m + 1</a:t>
            </a:r>
            <a:r>
              <a:rPr lang="en-US" sz="2200" dirty="0"/>
              <a:t> keys are moved to a new node,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(</a:t>
            </a:r>
            <a:r>
              <a:rPr lang="en-US" sz="2200" i="1" dirty="0"/>
              <a:t>m + 1</a:t>
            </a:r>
            <a:r>
              <a:rPr lang="en-US" sz="2200" dirty="0"/>
              <a:t>)-</a:t>
            </a:r>
            <a:r>
              <a:rPr lang="en-US" sz="2200" dirty="0" err="1"/>
              <a:t>st</a:t>
            </a:r>
            <a:r>
              <a:rPr lang="en-US" sz="2200" dirty="0"/>
              <a:t> key is propagated to the parent node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non leaf node splits as in a common B-tree</a:t>
            </a:r>
          </a:p>
          <a:p>
            <a:pPr>
              <a:lnSpc>
                <a:spcPct val="90000"/>
              </a:lnSpc>
            </a:pPr>
            <a:r>
              <a:rPr lang="en-US" dirty="0"/>
              <a:t>The right sub-tree of each non leaf node contains greater or equal key values</a:t>
            </a:r>
            <a:endParaRPr lang="en-GB" dirty="0"/>
          </a:p>
        </p:txBody>
      </p:sp>
      <p:sp>
        <p:nvSpPr>
          <p:cNvPr id="430324" name="Rectangle 244"/>
          <p:cNvSpPr>
            <a:spLocks noChangeArrowheads="1"/>
          </p:cNvSpPr>
          <p:nvPr/>
        </p:nvSpPr>
        <p:spPr bwMode="auto">
          <a:xfrm>
            <a:off x="1839913" y="3297238"/>
            <a:ext cx="463550" cy="3921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18</a:t>
            </a:r>
            <a:endParaRPr lang="en-GB" sz="1800" i="1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430332" name="AutoShape 252"/>
          <p:cNvSpPr>
            <a:spLocks noChangeArrowheads="1"/>
          </p:cNvSpPr>
          <p:nvPr/>
        </p:nvSpPr>
        <p:spPr bwMode="auto">
          <a:xfrm>
            <a:off x="1790700" y="3721100"/>
            <a:ext cx="485775" cy="4429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NZ" sz="180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430333" name="Rectangle 253"/>
          <p:cNvSpPr>
            <a:spLocks noChangeArrowheads="1"/>
          </p:cNvSpPr>
          <p:nvPr/>
        </p:nvSpPr>
        <p:spPr bwMode="auto">
          <a:xfrm>
            <a:off x="6005513" y="3767138"/>
            <a:ext cx="514350" cy="3921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1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17</a:t>
            </a:r>
            <a:endParaRPr lang="en-GB" sz="1800" i="1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430334" name="AutoShape 254"/>
          <p:cNvSpPr>
            <a:spLocks noChangeArrowheads="1"/>
          </p:cNvSpPr>
          <p:nvPr/>
        </p:nvSpPr>
        <p:spPr bwMode="auto">
          <a:xfrm>
            <a:off x="6067425" y="3213100"/>
            <a:ext cx="539750" cy="506413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NZ" sz="180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430335" name="Line 255"/>
          <p:cNvSpPr>
            <a:spLocks noChangeShapeType="1"/>
          </p:cNvSpPr>
          <p:nvPr/>
        </p:nvSpPr>
        <p:spPr bwMode="auto">
          <a:xfrm>
            <a:off x="6510338" y="4140200"/>
            <a:ext cx="106362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NZ" sz="180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graphicFrame>
        <p:nvGraphicFramePr>
          <p:cNvPr id="430615" name="Group 535"/>
          <p:cNvGraphicFramePr>
            <a:graphicFrameLocks noGrp="1"/>
          </p:cNvGraphicFramePr>
          <p:nvPr/>
        </p:nvGraphicFramePr>
        <p:xfrm>
          <a:off x="482600" y="2806700"/>
          <a:ext cx="8204200" cy="1755648"/>
        </p:xfrm>
        <a:graphic>
          <a:graphicData uri="http://schemas.openxmlformats.org/drawingml/2006/table">
            <a:tbl>
              <a:tblPr/>
              <a:tblGrid>
                <a:gridCol w="512763"/>
                <a:gridCol w="512762"/>
                <a:gridCol w="512763"/>
                <a:gridCol w="512762"/>
                <a:gridCol w="1538288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</a:tblGrid>
              <a:tr h="18097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endParaRPr kumimoji="0" lang="en-NZ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parent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endParaRPr kumimoji="0" lang="en-NZ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542925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endParaRPr kumimoji="0" lang="en-NZ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endParaRPr kumimoji="0" lang="en-NZ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endParaRPr kumimoji="0" lang="en-NZ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endParaRPr kumimoji="0" lang="en-NZ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  <a:endParaRPr kumimoji="0" lang="en-GB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Pct val="135000"/>
                        <a:buFontTx/>
                        <a:buNone/>
                        <a:tabLst/>
                      </a:pPr>
                      <a:endParaRPr kumimoji="0" lang="en-NZ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616" name="AutoShape 536"/>
          <p:cNvSpPr>
            <a:spLocks noChangeArrowheads="1"/>
          </p:cNvSpPr>
          <p:nvPr/>
        </p:nvSpPr>
        <p:spPr bwMode="auto">
          <a:xfrm>
            <a:off x="2960688" y="4105275"/>
            <a:ext cx="714375" cy="606425"/>
          </a:xfrm>
          <a:prstGeom prst="rightArrow">
            <a:avLst>
              <a:gd name="adj1" fmla="val 50000"/>
              <a:gd name="adj2" fmla="val 29450"/>
            </a:avLst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ＭＳ Ｐゴシック"/>
                <a:cs typeface="+mn-cs"/>
              </a:rPr>
              <a:t>Split</a:t>
            </a:r>
            <a:endParaRPr lang="en-GB" sz="180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5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Insertion Example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r>
              <a:rPr lang="en-US"/>
              <a:t>Given a B</a:t>
            </a:r>
            <a:r>
              <a:rPr lang="en-US" baseline="30000"/>
              <a:t>+</a:t>
            </a:r>
            <a:r>
              <a:rPr lang="en-US"/>
              <a:t>-tree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Insert key 28</a:t>
            </a:r>
          </a:p>
          <a:p>
            <a:endParaRPr lang="en-US"/>
          </a:p>
        </p:txBody>
      </p:sp>
      <p:graphicFrame>
        <p:nvGraphicFramePr>
          <p:cNvPr id="453644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04888" y="1389063"/>
          <a:ext cx="73469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7196328" imgH="1510589" progId="Visio.Drawing.11">
                  <p:embed/>
                </p:oleObj>
              </mc:Choice>
              <mc:Fallback>
                <p:oleObj name="Visio" r:id="rId3" imgW="7196328" imgH="15105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389063"/>
                        <a:ext cx="7346950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5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71563" y="3729038"/>
          <a:ext cx="72898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5" imgW="7193280" imgH="1507541" progId="Visio.Drawing.11">
                  <p:embed/>
                </p:oleObj>
              </mc:Choice>
              <mc:Fallback>
                <p:oleObj name="Visio" r:id="rId5" imgW="7193280" imgH="15075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729038"/>
                        <a:ext cx="7289800" cy="152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1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Insertion Example (cont.)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Insert key 70</a:t>
            </a:r>
          </a:p>
          <a:p>
            <a:endParaRPr lang="en-US"/>
          </a:p>
        </p:txBody>
      </p:sp>
      <p:graphicFrame>
        <p:nvGraphicFramePr>
          <p:cNvPr id="457743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2788" y="3802063"/>
          <a:ext cx="7516812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3" imgW="7430110" imgH="1867814" progId="Visio.Drawing.11">
                  <p:embed/>
                </p:oleObj>
              </mc:Choice>
              <mc:Fallback>
                <p:oleObj name="Visio" r:id="rId3" imgW="7430110" imgH="18678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802063"/>
                        <a:ext cx="7516812" cy="189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5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44563" y="1554163"/>
          <a:ext cx="73025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5" imgW="7193280" imgH="2111350" progId="Visio.Drawing.11">
                  <p:embed/>
                </p:oleObj>
              </mc:Choice>
              <mc:Fallback>
                <p:oleObj name="Visio" r:id="rId5" imgW="7193280" imgH="211135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554163"/>
                        <a:ext cx="730250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7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Insertion Example (cont.)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8348663" cy="45227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r>
              <a:rPr lang="en-US" dirty="0"/>
              <a:t>The middle key of 60 is placed in the node between 50 and 75</a:t>
            </a:r>
          </a:p>
          <a:p>
            <a:endParaRPr lang="en-US" dirty="0"/>
          </a:p>
        </p:txBody>
      </p:sp>
      <p:graphicFrame>
        <p:nvGraphicFramePr>
          <p:cNvPr id="46183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25550" y="1806575"/>
          <a:ext cx="685006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7462114" imgH="1516685" progId="Visio.Drawing.11">
                  <p:embed/>
                </p:oleObj>
              </mc:Choice>
              <mc:Fallback>
                <p:oleObj name="Visio" r:id="rId3" imgW="7462114" imgH="1516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806575"/>
                        <a:ext cx="6850063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512763" y="3532188"/>
            <a:ext cx="74803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35000"/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+mn-cs"/>
              </a:rPr>
              <a:t>Insert 95</a:t>
            </a:r>
          </a:p>
        </p:txBody>
      </p:sp>
      <p:graphicFrame>
        <p:nvGraphicFramePr>
          <p:cNvPr id="461836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01763" y="4052888"/>
          <a:ext cx="689610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5" imgW="7853782" imgH="1823009" progId="Visio.Drawing.11">
                  <p:embed/>
                </p:oleObj>
              </mc:Choice>
              <mc:Fallback>
                <p:oleObj name="Visio" r:id="rId5" imgW="7853782" imgH="182300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052888"/>
                        <a:ext cx="689610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0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Insertion Example (cont.)</a:t>
            </a:r>
          </a:p>
        </p:txBody>
      </p:sp>
      <p:sp>
        <p:nvSpPr>
          <p:cNvPr id="467982" name="Rectangle 14"/>
          <p:cNvSpPr>
            <a:spLocks noChangeArrowheads="1"/>
          </p:cNvSpPr>
          <p:nvPr/>
        </p:nvSpPr>
        <p:spPr bwMode="auto">
          <a:xfrm>
            <a:off x="512763" y="1093788"/>
            <a:ext cx="802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35000"/>
              <a:buFontTx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+mn-cs"/>
              </a:rPr>
              <a:t>Split the leaf and promote the middle key to the parent node</a:t>
            </a:r>
          </a:p>
        </p:txBody>
      </p:sp>
      <p:graphicFrame>
        <p:nvGraphicFramePr>
          <p:cNvPr id="467985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665163" y="1725613"/>
          <a:ext cx="762000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8200949" imgH="4175760" progId="Visio.Drawing.11">
                  <p:embed/>
                </p:oleObj>
              </mc:Choice>
              <mc:Fallback>
                <p:oleObj name="Visio" r:id="rId3" imgW="8200949" imgH="41757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725613"/>
                        <a:ext cx="762000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0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Deletion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182688"/>
            <a:ext cx="7848600" cy="4572000"/>
          </a:xfrm>
        </p:spPr>
        <p:txBody>
          <a:bodyPr/>
          <a:lstStyle/>
          <a:p>
            <a:r>
              <a:rPr lang="en-US"/>
              <a:t>When a record is deleted from a B</a:t>
            </a:r>
            <a:r>
              <a:rPr lang="en-US" baseline="30000"/>
              <a:t>+</a:t>
            </a:r>
            <a:r>
              <a:rPr lang="en-US"/>
              <a:t>-tree it is always removed from the leaf level</a:t>
            </a:r>
          </a:p>
          <a:p>
            <a:r>
              <a:rPr lang="en-US"/>
              <a:t>If the deletion of the key does not cause the leaf underflow </a:t>
            </a:r>
          </a:p>
          <a:p>
            <a:pPr lvl="1"/>
            <a:r>
              <a:rPr lang="en-US" sz="2200"/>
              <a:t>Delete the key from the leaf </a:t>
            </a:r>
          </a:p>
          <a:p>
            <a:pPr lvl="1"/>
            <a:r>
              <a:rPr lang="en-US" sz="2200"/>
              <a:t>If the key of the deleted record appears in an index node, use the next key to replace it</a:t>
            </a:r>
          </a:p>
          <a:p>
            <a:r>
              <a:rPr lang="en-US"/>
              <a:t>If deletion causes the leaf and the corresponding index node underflow</a:t>
            </a:r>
          </a:p>
          <a:p>
            <a:pPr lvl="1"/>
            <a:r>
              <a:rPr lang="en-US" sz="2200"/>
              <a:t>Redistribute, if there is a sibling with more than </a:t>
            </a:r>
            <a:r>
              <a:rPr lang="en-US" sz="2200" i="1"/>
              <a:t>m</a:t>
            </a:r>
            <a:r>
              <a:rPr lang="en-US" sz="2200"/>
              <a:t> keys </a:t>
            </a:r>
          </a:p>
          <a:p>
            <a:pPr lvl="1"/>
            <a:r>
              <a:rPr lang="en-US" sz="2200"/>
              <a:t>Merge, if there is no sibling with more than </a:t>
            </a:r>
            <a:r>
              <a:rPr lang="en-US" sz="2200" i="1"/>
              <a:t>m</a:t>
            </a:r>
            <a:r>
              <a:rPr lang="en-US" sz="2200"/>
              <a:t> keys  </a:t>
            </a:r>
          </a:p>
          <a:p>
            <a:pPr lvl="1"/>
            <a:r>
              <a:rPr lang="en-US" sz="2200"/>
              <a:t>Adjust the index node to reflect the change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037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Deletion Example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Delete 70</a:t>
            </a:r>
          </a:p>
        </p:txBody>
      </p:sp>
      <p:graphicFrame>
        <p:nvGraphicFramePr>
          <p:cNvPr id="473099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1217613"/>
          <a:ext cx="7364413" cy="438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8171993" imgH="4868570" progId="Visio.Drawing.11">
                  <p:embed/>
                </p:oleObj>
              </mc:Choice>
              <mc:Fallback>
                <p:oleObj name="Visio" r:id="rId3" imgW="8171993" imgH="48685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17613"/>
                        <a:ext cx="7364413" cy="438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Deletion Example (cont.)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Delete 25</a:t>
            </a:r>
          </a:p>
        </p:txBody>
      </p:sp>
      <p:graphicFrame>
        <p:nvGraphicFramePr>
          <p:cNvPr id="47104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1209675"/>
          <a:ext cx="7132638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8098536" imgH="4951476" progId="Visio.Drawing.11">
                  <p:embed/>
                </p:oleObj>
              </mc:Choice>
              <mc:Fallback>
                <p:oleObj name="Visio" r:id="rId3" imgW="8098536" imgH="49514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09675"/>
                        <a:ext cx="7132638" cy="436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6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Deletion Example (cont.)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63" y="1119188"/>
            <a:ext cx="7785100" cy="622300"/>
          </a:xfrm>
        </p:spPr>
        <p:txBody>
          <a:bodyPr/>
          <a:lstStyle/>
          <a:p>
            <a:r>
              <a:rPr lang="en-US"/>
              <a:t>Delete 60</a:t>
            </a:r>
          </a:p>
        </p:txBody>
      </p:sp>
      <p:graphicFrame>
        <p:nvGraphicFramePr>
          <p:cNvPr id="47207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122363" y="1323975"/>
          <a:ext cx="6794500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3" imgW="7481011" imgH="4360469" progId="Visio.Drawing.11">
                  <p:embed/>
                </p:oleObj>
              </mc:Choice>
              <mc:Fallback>
                <p:oleObj name="Visio" r:id="rId3" imgW="7481011" imgH="436046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323975"/>
                        <a:ext cx="6794500" cy="396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5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Trees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 B tree with m = 5</a:t>
            </a:r>
          </a:p>
          <a:p>
            <a:pPr lvl="1"/>
            <a:r>
              <a:rPr lang="en-US" dirty="0" smtClean="0"/>
              <a:t>nodes contain </a:t>
            </a:r>
          </a:p>
          <a:p>
            <a:pPr lvl="2"/>
            <a:r>
              <a:rPr lang="en-US" dirty="0" smtClean="0"/>
              <a:t>3..5  children</a:t>
            </a:r>
          </a:p>
          <a:p>
            <a:pPr lvl="2"/>
            <a:r>
              <a:rPr lang="en-US" dirty="0" smtClean="0"/>
              <a:t>2..4  values</a:t>
            </a:r>
          </a:p>
          <a:p>
            <a:pPr lvl="1"/>
            <a:endParaRPr lang="en-US" dirty="0"/>
          </a:p>
        </p:txBody>
      </p:sp>
      <p:cxnSp>
        <p:nvCxnSpPr>
          <p:cNvPr id="38" name="Straight Arrow Connector 37"/>
          <p:cNvCxnSpPr>
            <a:stCxn id="52" idx="2"/>
            <a:endCxn id="134" idx="0"/>
          </p:cNvCxnSpPr>
          <p:nvPr/>
        </p:nvCxnSpPr>
        <p:spPr bwMode="auto">
          <a:xfrm flipH="1">
            <a:off x="1102154" y="3428999"/>
            <a:ext cx="2284877" cy="78105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Straight Arrow Connector 39"/>
          <p:cNvCxnSpPr>
            <a:stCxn id="53" idx="2"/>
            <a:endCxn id="155" idx="0"/>
          </p:cNvCxnSpPr>
          <p:nvPr/>
        </p:nvCxnSpPr>
        <p:spPr bwMode="auto">
          <a:xfrm flipH="1">
            <a:off x="3291936" y="3428999"/>
            <a:ext cx="461458" cy="78105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Arrow Connector 41"/>
          <p:cNvCxnSpPr>
            <a:stCxn id="54" idx="2"/>
            <a:endCxn id="351" idx="0"/>
          </p:cNvCxnSpPr>
          <p:nvPr/>
        </p:nvCxnSpPr>
        <p:spPr bwMode="auto">
          <a:xfrm>
            <a:off x="4119758" y="3428999"/>
            <a:ext cx="990486" cy="8170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0" name="Straight Arrow Connector 119"/>
          <p:cNvCxnSpPr>
            <a:stCxn id="121" idx="2"/>
            <a:endCxn id="327" idx="0"/>
          </p:cNvCxnSpPr>
          <p:nvPr/>
        </p:nvCxnSpPr>
        <p:spPr bwMode="auto">
          <a:xfrm>
            <a:off x="4550723" y="3428999"/>
            <a:ext cx="1572473" cy="8170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Straight Arrow Connector 121"/>
          <p:cNvCxnSpPr>
            <a:stCxn id="123" idx="2"/>
            <a:endCxn id="165" idx="0"/>
          </p:cNvCxnSpPr>
          <p:nvPr/>
        </p:nvCxnSpPr>
        <p:spPr bwMode="auto">
          <a:xfrm>
            <a:off x="4941541" y="3428999"/>
            <a:ext cx="2851898" cy="79208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3203849" y="3140968"/>
            <a:ext cx="1920873" cy="288031"/>
            <a:chOff x="3203848" y="3068960"/>
            <a:chExt cx="2224467" cy="360040"/>
          </a:xfrm>
        </p:grpSpPr>
        <p:sp>
          <p:nvSpPr>
            <p:cNvPr id="4" name="Flowchart: Process 3"/>
            <p:cNvSpPr/>
            <p:nvPr/>
          </p:nvSpPr>
          <p:spPr bwMode="auto">
            <a:xfrm>
              <a:off x="3385677" y="306896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DC</a:t>
              </a:r>
              <a:endParaRPr lang="en-NZ" sz="1800" dirty="0" smtClean="0"/>
            </a:p>
          </p:txBody>
        </p:sp>
        <p:sp>
          <p:nvSpPr>
            <p:cNvPr id="5" name="Flowchart: Process 4"/>
            <p:cNvSpPr/>
            <p:nvPr/>
          </p:nvSpPr>
          <p:spPr bwMode="auto">
            <a:xfrm>
              <a:off x="3840249" y="306896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FZ</a:t>
              </a:r>
              <a:endParaRPr lang="en-NZ" sz="1800" dirty="0" smtClean="0"/>
            </a:p>
          </p:txBody>
        </p:sp>
        <p:sp>
          <p:nvSpPr>
            <p:cNvPr id="52" name="Flowchart: Process 51"/>
            <p:cNvSpPr/>
            <p:nvPr/>
          </p:nvSpPr>
          <p:spPr bwMode="auto">
            <a:xfrm>
              <a:off x="3203848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53" name="Flowchart: Process 52"/>
            <p:cNvSpPr/>
            <p:nvPr/>
          </p:nvSpPr>
          <p:spPr bwMode="auto">
            <a:xfrm>
              <a:off x="3628115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54" name="Flowchart: Process 53"/>
            <p:cNvSpPr/>
            <p:nvPr/>
          </p:nvSpPr>
          <p:spPr bwMode="auto">
            <a:xfrm>
              <a:off x="4052383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15" name="Flowchart: Process 114"/>
            <p:cNvSpPr/>
            <p:nvPr/>
          </p:nvSpPr>
          <p:spPr bwMode="auto">
            <a:xfrm>
              <a:off x="4294821" y="306896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M</a:t>
              </a:r>
              <a:r>
                <a:rPr lang="en-US" sz="1800" dirty="0" smtClean="0"/>
                <a:t>A</a:t>
              </a:r>
              <a:endParaRPr lang="en-NZ" sz="1800" dirty="0" smtClean="0"/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4749393" y="306896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TB</a:t>
              </a:r>
              <a:endParaRPr lang="en-NZ" sz="1800" dirty="0" smtClean="0"/>
            </a:p>
          </p:txBody>
        </p:sp>
        <p:sp>
          <p:nvSpPr>
            <p:cNvPr id="121" name="Flowchart: Process 120"/>
            <p:cNvSpPr/>
            <p:nvPr/>
          </p:nvSpPr>
          <p:spPr bwMode="auto">
            <a:xfrm>
              <a:off x="4551462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5004048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cxnSp>
        <p:nvCxnSpPr>
          <p:cNvPr id="126" name="Straight Arrow Connector 125"/>
          <p:cNvCxnSpPr>
            <a:stCxn id="131" idx="2"/>
          </p:cNvCxnSpPr>
          <p:nvPr/>
        </p:nvCxnSpPr>
        <p:spPr bwMode="auto">
          <a:xfrm flipH="1">
            <a:off x="55845" y="4509120"/>
            <a:ext cx="89764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7" name="Straight Arrow Connector 126"/>
          <p:cNvCxnSpPr>
            <a:stCxn id="132" idx="2"/>
          </p:cNvCxnSpPr>
          <p:nvPr/>
        </p:nvCxnSpPr>
        <p:spPr bwMode="auto">
          <a:xfrm flipH="1">
            <a:off x="466757" y="4509120"/>
            <a:ext cx="43094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8" name="Straight Arrow Connector 127"/>
          <p:cNvCxnSpPr>
            <a:stCxn id="133" idx="2"/>
          </p:cNvCxnSpPr>
          <p:nvPr/>
        </p:nvCxnSpPr>
        <p:spPr bwMode="auto">
          <a:xfrm>
            <a:off x="874093" y="4509120"/>
            <a:ext cx="3578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6" name="Straight Arrow Connector 135"/>
          <p:cNvCxnSpPr>
            <a:stCxn id="137" idx="2"/>
          </p:cNvCxnSpPr>
          <p:nvPr/>
        </p:nvCxnSpPr>
        <p:spPr bwMode="auto">
          <a:xfrm>
            <a:off x="1302562" y="4509120"/>
            <a:ext cx="101086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8" name="Straight Arrow Connector 137"/>
          <p:cNvCxnSpPr>
            <a:stCxn id="139" idx="2"/>
          </p:cNvCxnSpPr>
          <p:nvPr/>
        </p:nvCxnSpPr>
        <p:spPr bwMode="auto">
          <a:xfrm>
            <a:off x="1691116" y="4509120"/>
            <a:ext cx="72572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-36512" y="4210050"/>
            <a:ext cx="1909749" cy="299070"/>
            <a:chOff x="454787" y="4149080"/>
            <a:chExt cx="2224467" cy="360040"/>
          </a:xfrm>
        </p:grpSpPr>
        <p:sp>
          <p:nvSpPr>
            <p:cNvPr id="129" name="Flowchart: Process 128"/>
            <p:cNvSpPr/>
            <p:nvPr/>
          </p:nvSpPr>
          <p:spPr bwMode="auto">
            <a:xfrm>
              <a:off x="636616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AN</a:t>
              </a:r>
              <a:endParaRPr lang="en-NZ" sz="1800" dirty="0" smtClean="0"/>
            </a:p>
          </p:txBody>
        </p:sp>
        <p:sp>
          <p:nvSpPr>
            <p:cNvPr id="130" name="Flowchart: Process 129"/>
            <p:cNvSpPr/>
            <p:nvPr/>
          </p:nvSpPr>
          <p:spPr bwMode="auto">
            <a:xfrm>
              <a:off x="1091188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BB</a:t>
              </a:r>
              <a:endParaRPr lang="en-NZ" sz="1800" dirty="0" smtClean="0"/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4547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879054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1303322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1545760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BZ</a:t>
              </a:r>
              <a:endParaRPr lang="en-NZ" sz="1800" dirty="0" smtClean="0"/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2000332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CT</a:t>
              </a:r>
              <a:endParaRPr lang="en-NZ" sz="1800" dirty="0" smtClean="0"/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1802401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9" name="Flowchart: Process 138"/>
            <p:cNvSpPr/>
            <p:nvPr/>
          </p:nvSpPr>
          <p:spPr bwMode="auto">
            <a:xfrm>
              <a:off x="22549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cxnSp>
        <p:nvCxnSpPr>
          <p:cNvPr id="147" name="Straight Arrow Connector 146"/>
          <p:cNvCxnSpPr>
            <a:stCxn id="152" idx="2"/>
            <a:endCxn id="312" idx="0"/>
          </p:cNvCxnSpPr>
          <p:nvPr/>
        </p:nvCxnSpPr>
        <p:spPr bwMode="auto">
          <a:xfrm flipH="1">
            <a:off x="1501321" y="4509120"/>
            <a:ext cx="809253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Straight Arrow Connector 147"/>
          <p:cNvCxnSpPr>
            <a:stCxn id="153" idx="2"/>
            <a:endCxn id="217" idx="0"/>
          </p:cNvCxnSpPr>
          <p:nvPr/>
        </p:nvCxnSpPr>
        <p:spPr bwMode="auto">
          <a:xfrm>
            <a:off x="2684266" y="4509120"/>
            <a:ext cx="206342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9" name="Straight Arrow Connector 148"/>
          <p:cNvCxnSpPr>
            <a:stCxn id="154" idx="2"/>
            <a:endCxn id="248" idx="0"/>
          </p:cNvCxnSpPr>
          <p:nvPr/>
        </p:nvCxnSpPr>
        <p:spPr bwMode="auto">
          <a:xfrm>
            <a:off x="3057958" y="4509120"/>
            <a:ext cx="1167617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7" name="Straight Arrow Connector 156"/>
          <p:cNvCxnSpPr>
            <a:stCxn id="158" idx="2"/>
            <a:endCxn id="285" idx="0"/>
          </p:cNvCxnSpPr>
          <p:nvPr/>
        </p:nvCxnSpPr>
        <p:spPr bwMode="auto">
          <a:xfrm>
            <a:off x="3497544" y="4509120"/>
            <a:ext cx="2384215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9" name="Straight Arrow Connector 158"/>
          <p:cNvCxnSpPr>
            <a:stCxn id="160" idx="2"/>
            <a:endCxn id="296" idx="0"/>
          </p:cNvCxnSpPr>
          <p:nvPr/>
        </p:nvCxnSpPr>
        <p:spPr bwMode="auto">
          <a:xfrm>
            <a:off x="3896178" y="4509120"/>
            <a:ext cx="3259177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2123728" y="4210050"/>
            <a:ext cx="1959296" cy="299070"/>
            <a:chOff x="2707573" y="4149080"/>
            <a:chExt cx="2224467" cy="360040"/>
          </a:xfrm>
        </p:grpSpPr>
        <p:sp>
          <p:nvSpPr>
            <p:cNvPr id="150" name="Flowchart: Process 149"/>
            <p:cNvSpPr/>
            <p:nvPr/>
          </p:nvSpPr>
          <p:spPr bwMode="auto">
            <a:xfrm>
              <a:off x="2889402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DP</a:t>
              </a:r>
              <a:endParaRPr lang="en-NZ" sz="1800" dirty="0" smtClean="0"/>
            </a:p>
          </p:txBody>
        </p:sp>
        <p:sp>
          <p:nvSpPr>
            <p:cNvPr id="151" name="Flowchart: Process 150"/>
            <p:cNvSpPr/>
            <p:nvPr/>
          </p:nvSpPr>
          <p:spPr bwMode="auto">
            <a:xfrm>
              <a:off x="3343974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DY</a:t>
              </a:r>
              <a:endParaRPr lang="en-NZ" sz="1800" dirty="0" smtClean="0"/>
            </a:p>
          </p:txBody>
        </p:sp>
        <p:sp>
          <p:nvSpPr>
            <p:cNvPr id="152" name="Flowchart: Process 151"/>
            <p:cNvSpPr/>
            <p:nvPr/>
          </p:nvSpPr>
          <p:spPr bwMode="auto">
            <a:xfrm>
              <a:off x="27075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53" name="Flowchart: Process 152"/>
            <p:cNvSpPr/>
            <p:nvPr/>
          </p:nvSpPr>
          <p:spPr bwMode="auto">
            <a:xfrm>
              <a:off x="3131840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54" name="Flowchart: Process 153"/>
            <p:cNvSpPr/>
            <p:nvPr/>
          </p:nvSpPr>
          <p:spPr bwMode="auto">
            <a:xfrm>
              <a:off x="3556108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55" name="Flowchart: Process 154"/>
            <p:cNvSpPr/>
            <p:nvPr/>
          </p:nvSpPr>
          <p:spPr bwMode="auto">
            <a:xfrm>
              <a:off x="3798546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</a:t>
              </a:r>
              <a:r>
                <a:rPr lang="en-US" sz="1800" dirty="0"/>
                <a:t>F</a:t>
              </a:r>
              <a:endParaRPr lang="en-NZ" sz="1800" dirty="0" smtClean="0"/>
            </a:p>
          </p:txBody>
        </p:sp>
        <p:sp>
          <p:nvSpPr>
            <p:cNvPr id="156" name="Flowchart: Process 155"/>
            <p:cNvSpPr/>
            <p:nvPr/>
          </p:nvSpPr>
          <p:spPr bwMode="auto">
            <a:xfrm>
              <a:off x="4253118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EY</a:t>
              </a:r>
              <a:endParaRPr lang="en-NZ" sz="1800" dirty="0" smtClean="0"/>
            </a:p>
          </p:txBody>
        </p:sp>
        <p:sp>
          <p:nvSpPr>
            <p:cNvPr id="158" name="Flowchart: Process 157"/>
            <p:cNvSpPr/>
            <p:nvPr/>
          </p:nvSpPr>
          <p:spPr bwMode="auto">
            <a:xfrm>
              <a:off x="40551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60" name="Flowchart: Process 159"/>
            <p:cNvSpPr/>
            <p:nvPr/>
          </p:nvSpPr>
          <p:spPr bwMode="auto">
            <a:xfrm>
              <a:off x="45077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cxnSp>
        <p:nvCxnSpPr>
          <p:cNvPr id="161" name="Straight Arrow Connector 160"/>
          <p:cNvCxnSpPr>
            <a:stCxn id="171" idx="2"/>
          </p:cNvCxnSpPr>
          <p:nvPr/>
        </p:nvCxnSpPr>
        <p:spPr bwMode="auto">
          <a:xfrm flipH="1">
            <a:off x="7155355" y="4509120"/>
            <a:ext cx="102177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2" name="Straight Arrow Connector 161"/>
          <p:cNvCxnSpPr>
            <a:stCxn id="172" idx="2"/>
          </p:cNvCxnSpPr>
          <p:nvPr/>
        </p:nvCxnSpPr>
        <p:spPr bwMode="auto">
          <a:xfrm flipH="1">
            <a:off x="7537943" y="4509120"/>
            <a:ext cx="64291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3" name="Straight Arrow Connector 162"/>
          <p:cNvCxnSpPr>
            <a:stCxn id="179" idx="2"/>
          </p:cNvCxnSpPr>
          <p:nvPr/>
        </p:nvCxnSpPr>
        <p:spPr bwMode="auto">
          <a:xfrm>
            <a:off x="7946936" y="4509120"/>
            <a:ext cx="0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7" name="Straight Arrow Connector 186"/>
          <p:cNvCxnSpPr>
            <a:stCxn id="194" idx="2"/>
          </p:cNvCxnSpPr>
          <p:nvPr/>
        </p:nvCxnSpPr>
        <p:spPr bwMode="auto">
          <a:xfrm>
            <a:off x="8352420" y="4509120"/>
            <a:ext cx="48238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5" name="Straight Arrow Connector 194"/>
          <p:cNvCxnSpPr>
            <a:stCxn id="196" idx="2"/>
          </p:cNvCxnSpPr>
          <p:nvPr/>
        </p:nvCxnSpPr>
        <p:spPr bwMode="auto">
          <a:xfrm>
            <a:off x="8720129" y="4509120"/>
            <a:ext cx="86175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085181" y="4221088"/>
            <a:ext cx="1807299" cy="288032"/>
            <a:chOff x="6588224" y="4149080"/>
            <a:chExt cx="2224467" cy="360040"/>
          </a:xfrm>
        </p:grpSpPr>
        <p:sp>
          <p:nvSpPr>
            <p:cNvPr id="164" name="Flowchart: Process 163"/>
            <p:cNvSpPr/>
            <p:nvPr/>
          </p:nvSpPr>
          <p:spPr bwMode="auto">
            <a:xfrm>
              <a:off x="6770053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TF</a:t>
              </a:r>
              <a:endParaRPr lang="en-NZ" sz="1800" dirty="0" smtClean="0"/>
            </a:p>
          </p:txBody>
        </p:sp>
        <p:sp>
          <p:nvSpPr>
            <p:cNvPr id="165" name="Flowchart: Process 164"/>
            <p:cNvSpPr/>
            <p:nvPr/>
          </p:nvSpPr>
          <p:spPr bwMode="auto">
            <a:xfrm>
              <a:off x="7224625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/>
                <a:t>T</a:t>
              </a:r>
              <a:r>
                <a:rPr lang="en-AU" sz="1800" dirty="0" smtClean="0"/>
                <a:t>Z</a:t>
              </a:r>
              <a:endParaRPr lang="en-NZ" sz="1800" dirty="0" smtClean="0"/>
            </a:p>
          </p:txBody>
        </p:sp>
        <p:sp>
          <p:nvSpPr>
            <p:cNvPr id="171" name="Flowchart: Process 170"/>
            <p:cNvSpPr/>
            <p:nvPr/>
          </p:nvSpPr>
          <p:spPr bwMode="auto">
            <a:xfrm>
              <a:off x="6588224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72" name="Flowchart: Process 171"/>
            <p:cNvSpPr/>
            <p:nvPr/>
          </p:nvSpPr>
          <p:spPr bwMode="auto">
            <a:xfrm>
              <a:off x="7012491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79" name="Flowchart: Process 178"/>
            <p:cNvSpPr/>
            <p:nvPr/>
          </p:nvSpPr>
          <p:spPr bwMode="auto">
            <a:xfrm>
              <a:off x="7436759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80" name="Flowchart: Process 179"/>
            <p:cNvSpPr/>
            <p:nvPr/>
          </p:nvSpPr>
          <p:spPr bwMode="auto">
            <a:xfrm>
              <a:off x="7679197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UC</a:t>
              </a:r>
              <a:endParaRPr lang="en-NZ" sz="1800" dirty="0" smtClean="0"/>
            </a:p>
          </p:txBody>
        </p:sp>
        <p:sp>
          <p:nvSpPr>
            <p:cNvPr id="186" name="Flowchart: Process 185"/>
            <p:cNvSpPr/>
            <p:nvPr/>
          </p:nvSpPr>
          <p:spPr bwMode="auto">
            <a:xfrm>
              <a:off x="8133769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V</a:t>
              </a:r>
              <a:r>
                <a:rPr lang="en-US" sz="1800" dirty="0" smtClean="0"/>
                <a:t>B</a:t>
              </a:r>
              <a:endParaRPr lang="en-NZ" sz="1800" dirty="0" smtClean="0"/>
            </a:p>
          </p:txBody>
        </p:sp>
        <p:sp>
          <p:nvSpPr>
            <p:cNvPr id="194" name="Flowchart: Process 193"/>
            <p:cNvSpPr/>
            <p:nvPr/>
          </p:nvSpPr>
          <p:spPr bwMode="auto">
            <a:xfrm>
              <a:off x="7935838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96" name="Flowchart: Process 195"/>
            <p:cNvSpPr/>
            <p:nvPr/>
          </p:nvSpPr>
          <p:spPr bwMode="auto">
            <a:xfrm>
              <a:off x="8388424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91680" y="5517232"/>
            <a:ext cx="2010819" cy="272058"/>
            <a:chOff x="1691680" y="5429250"/>
            <a:chExt cx="2224467" cy="360040"/>
          </a:xfrm>
        </p:grpSpPr>
        <p:sp>
          <p:nvSpPr>
            <p:cNvPr id="203" name="Flowchart: Process 202"/>
            <p:cNvSpPr/>
            <p:nvPr/>
          </p:nvSpPr>
          <p:spPr bwMode="auto">
            <a:xfrm>
              <a:off x="1873509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DQ</a:t>
              </a:r>
              <a:endParaRPr lang="en-NZ" sz="1800" dirty="0" smtClean="0"/>
            </a:p>
          </p:txBody>
        </p:sp>
        <p:sp>
          <p:nvSpPr>
            <p:cNvPr id="204" name="Flowchart: Process 203"/>
            <p:cNvSpPr/>
            <p:nvPr/>
          </p:nvSpPr>
          <p:spPr bwMode="auto">
            <a:xfrm>
              <a:off x="2328081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DS</a:t>
              </a:r>
              <a:endParaRPr lang="en-NZ" sz="1800" dirty="0" smtClean="0"/>
            </a:p>
          </p:txBody>
        </p:sp>
        <p:sp>
          <p:nvSpPr>
            <p:cNvPr id="205" name="Flowchart: Process 204"/>
            <p:cNvSpPr/>
            <p:nvPr/>
          </p:nvSpPr>
          <p:spPr bwMode="auto">
            <a:xfrm>
              <a:off x="1691680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12" name="Flowchart: Process 211"/>
            <p:cNvSpPr/>
            <p:nvPr/>
          </p:nvSpPr>
          <p:spPr bwMode="auto">
            <a:xfrm>
              <a:off x="2115947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13" name="Flowchart: Process 212"/>
            <p:cNvSpPr/>
            <p:nvPr/>
          </p:nvSpPr>
          <p:spPr bwMode="auto">
            <a:xfrm>
              <a:off x="2540215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17" name="Flowchart: Process 216"/>
            <p:cNvSpPr/>
            <p:nvPr/>
          </p:nvSpPr>
          <p:spPr bwMode="auto">
            <a:xfrm>
              <a:off x="2782653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DT</a:t>
              </a:r>
              <a:endParaRPr lang="en-NZ" sz="1800" dirty="0" smtClean="0"/>
            </a:p>
          </p:txBody>
        </p:sp>
        <p:sp>
          <p:nvSpPr>
            <p:cNvPr id="224" name="Flowchart: Process 223"/>
            <p:cNvSpPr/>
            <p:nvPr/>
          </p:nvSpPr>
          <p:spPr bwMode="auto">
            <a:xfrm>
              <a:off x="3237225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DV</a:t>
              </a:r>
              <a:endParaRPr lang="en-NZ" sz="1800" dirty="0" smtClean="0"/>
            </a:p>
          </p:txBody>
        </p:sp>
        <p:sp>
          <p:nvSpPr>
            <p:cNvPr id="229" name="Flowchart: Process 228"/>
            <p:cNvSpPr/>
            <p:nvPr/>
          </p:nvSpPr>
          <p:spPr bwMode="auto">
            <a:xfrm>
              <a:off x="3039294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37" name="Flowchart: Process 236"/>
            <p:cNvSpPr/>
            <p:nvPr/>
          </p:nvSpPr>
          <p:spPr bwMode="auto">
            <a:xfrm>
              <a:off x="3491880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91880" y="5517232"/>
            <a:ext cx="1872208" cy="288032"/>
            <a:chOff x="3851920" y="5445224"/>
            <a:chExt cx="2224467" cy="360040"/>
          </a:xfrm>
        </p:grpSpPr>
        <p:sp>
          <p:nvSpPr>
            <p:cNvPr id="241" name="Flowchart: Process 240"/>
            <p:cNvSpPr/>
            <p:nvPr/>
          </p:nvSpPr>
          <p:spPr bwMode="auto">
            <a:xfrm>
              <a:off x="4033749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DZ</a:t>
              </a:r>
              <a:endParaRPr lang="en-NZ" sz="1800" dirty="0" smtClean="0"/>
            </a:p>
          </p:txBody>
        </p:sp>
        <p:sp>
          <p:nvSpPr>
            <p:cNvPr id="248" name="Flowchart: Process 247"/>
            <p:cNvSpPr/>
            <p:nvPr/>
          </p:nvSpPr>
          <p:spPr bwMode="auto">
            <a:xfrm>
              <a:off x="4488321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EA</a:t>
              </a:r>
              <a:endParaRPr lang="en-NZ" sz="1800" dirty="0" smtClean="0"/>
            </a:p>
          </p:txBody>
        </p:sp>
        <p:sp>
          <p:nvSpPr>
            <p:cNvPr id="249" name="Flowchart: Process 248"/>
            <p:cNvSpPr/>
            <p:nvPr/>
          </p:nvSpPr>
          <p:spPr bwMode="auto">
            <a:xfrm>
              <a:off x="38519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53" name="Flowchart: Process 252"/>
            <p:cNvSpPr/>
            <p:nvPr/>
          </p:nvSpPr>
          <p:spPr bwMode="auto">
            <a:xfrm>
              <a:off x="4276187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60" name="Flowchart: Process 259"/>
            <p:cNvSpPr/>
            <p:nvPr/>
          </p:nvSpPr>
          <p:spPr bwMode="auto">
            <a:xfrm>
              <a:off x="4700455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61" name="Flowchart: Process 260"/>
            <p:cNvSpPr/>
            <p:nvPr/>
          </p:nvSpPr>
          <p:spPr bwMode="auto">
            <a:xfrm>
              <a:off x="4942893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EB</a:t>
              </a:r>
              <a:endParaRPr lang="en-NZ" sz="1800" dirty="0" smtClean="0"/>
            </a:p>
          </p:txBody>
        </p:sp>
        <p:sp>
          <p:nvSpPr>
            <p:cNvPr id="265" name="Flowchart: Process 264"/>
            <p:cNvSpPr/>
            <p:nvPr/>
          </p:nvSpPr>
          <p:spPr bwMode="auto">
            <a:xfrm>
              <a:off x="5397465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EE</a:t>
              </a:r>
              <a:endParaRPr lang="en-NZ" sz="1800" dirty="0" smtClean="0"/>
            </a:p>
          </p:txBody>
        </p:sp>
        <p:sp>
          <p:nvSpPr>
            <p:cNvPr id="272" name="Flowchart: Process 271"/>
            <p:cNvSpPr/>
            <p:nvPr/>
          </p:nvSpPr>
          <p:spPr bwMode="auto">
            <a:xfrm>
              <a:off x="5199534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73" name="Flowchart: Process 272"/>
            <p:cNvSpPr/>
            <p:nvPr/>
          </p:nvSpPr>
          <p:spPr bwMode="auto">
            <a:xfrm>
              <a:off x="56521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5148064" y="5517232"/>
            <a:ext cx="1872208" cy="288032"/>
            <a:chOff x="3851920" y="5445224"/>
            <a:chExt cx="2224467" cy="360040"/>
          </a:xfrm>
        </p:grpSpPr>
        <p:sp>
          <p:nvSpPr>
            <p:cNvPr id="284" name="Flowchart: Process 283"/>
            <p:cNvSpPr/>
            <p:nvPr/>
          </p:nvSpPr>
          <p:spPr bwMode="auto">
            <a:xfrm>
              <a:off x="4033749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EH</a:t>
              </a:r>
              <a:endParaRPr lang="en-NZ" sz="1800" dirty="0" smtClean="0"/>
            </a:p>
          </p:txBody>
        </p:sp>
        <p:sp>
          <p:nvSpPr>
            <p:cNvPr id="285" name="Flowchart: Process 284"/>
            <p:cNvSpPr/>
            <p:nvPr/>
          </p:nvSpPr>
          <p:spPr bwMode="auto">
            <a:xfrm>
              <a:off x="4488321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EM</a:t>
              </a:r>
              <a:endParaRPr lang="en-NZ" sz="1800" dirty="0" smtClean="0"/>
            </a:p>
          </p:txBody>
        </p:sp>
        <p:sp>
          <p:nvSpPr>
            <p:cNvPr id="286" name="Flowchart: Process 285"/>
            <p:cNvSpPr/>
            <p:nvPr/>
          </p:nvSpPr>
          <p:spPr bwMode="auto">
            <a:xfrm>
              <a:off x="38519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87" name="Flowchart: Process 286"/>
            <p:cNvSpPr/>
            <p:nvPr/>
          </p:nvSpPr>
          <p:spPr bwMode="auto">
            <a:xfrm>
              <a:off x="4276187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88" name="Flowchart: Process 287"/>
            <p:cNvSpPr/>
            <p:nvPr/>
          </p:nvSpPr>
          <p:spPr bwMode="auto">
            <a:xfrm>
              <a:off x="4700455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89" name="Flowchart: Process 288"/>
            <p:cNvSpPr/>
            <p:nvPr/>
          </p:nvSpPr>
          <p:spPr bwMode="auto">
            <a:xfrm>
              <a:off x="4942893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EN</a:t>
              </a:r>
              <a:endParaRPr lang="en-NZ" sz="1800" dirty="0" smtClean="0"/>
            </a:p>
          </p:txBody>
        </p:sp>
        <p:sp>
          <p:nvSpPr>
            <p:cNvPr id="290" name="Flowchart: Process 289"/>
            <p:cNvSpPr/>
            <p:nvPr/>
          </p:nvSpPr>
          <p:spPr bwMode="auto">
            <a:xfrm>
              <a:off x="5397465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ES</a:t>
              </a:r>
              <a:endParaRPr lang="en-NZ" sz="1800" dirty="0" smtClean="0"/>
            </a:p>
          </p:txBody>
        </p:sp>
        <p:sp>
          <p:nvSpPr>
            <p:cNvPr id="292" name="Flowchart: Process 291"/>
            <p:cNvSpPr/>
            <p:nvPr/>
          </p:nvSpPr>
          <p:spPr bwMode="auto">
            <a:xfrm>
              <a:off x="5199534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94" name="Flowchart: Process 293"/>
            <p:cNvSpPr/>
            <p:nvPr/>
          </p:nvSpPr>
          <p:spPr bwMode="auto">
            <a:xfrm>
              <a:off x="56521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804248" y="5517232"/>
            <a:ext cx="1872208" cy="288032"/>
            <a:chOff x="3851920" y="5445224"/>
            <a:chExt cx="2224467" cy="360040"/>
          </a:xfrm>
        </p:grpSpPr>
        <p:sp>
          <p:nvSpPr>
            <p:cNvPr id="296" name="Flowchart: Process 295"/>
            <p:cNvSpPr/>
            <p:nvPr/>
          </p:nvSpPr>
          <p:spPr bwMode="auto">
            <a:xfrm>
              <a:off x="4033749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E</a:t>
              </a:r>
              <a:r>
                <a:rPr lang="en-US" sz="1800" dirty="0" smtClean="0"/>
                <a:t>Z</a:t>
              </a:r>
              <a:endParaRPr lang="en-NZ" sz="1800" dirty="0" smtClean="0"/>
            </a:p>
          </p:txBody>
        </p:sp>
        <p:sp>
          <p:nvSpPr>
            <p:cNvPr id="297" name="Flowchart: Process 296"/>
            <p:cNvSpPr/>
            <p:nvPr/>
          </p:nvSpPr>
          <p:spPr bwMode="auto">
            <a:xfrm>
              <a:off x="4488321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/>
                <a:t>F</a:t>
              </a:r>
              <a:r>
                <a:rPr lang="en-AU" sz="1800" dirty="0" smtClean="0"/>
                <a:t>A</a:t>
              </a:r>
              <a:endParaRPr lang="en-NZ" sz="1800" dirty="0" smtClean="0"/>
            </a:p>
          </p:txBody>
        </p:sp>
        <p:sp>
          <p:nvSpPr>
            <p:cNvPr id="298" name="Flowchart: Process 297"/>
            <p:cNvSpPr/>
            <p:nvPr/>
          </p:nvSpPr>
          <p:spPr bwMode="auto">
            <a:xfrm>
              <a:off x="38519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99" name="Flowchart: Process 298"/>
            <p:cNvSpPr/>
            <p:nvPr/>
          </p:nvSpPr>
          <p:spPr bwMode="auto">
            <a:xfrm>
              <a:off x="4276187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00" name="Flowchart: Process 299"/>
            <p:cNvSpPr/>
            <p:nvPr/>
          </p:nvSpPr>
          <p:spPr bwMode="auto">
            <a:xfrm>
              <a:off x="4700455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01" name="Flowchart: Process 300"/>
            <p:cNvSpPr/>
            <p:nvPr/>
          </p:nvSpPr>
          <p:spPr bwMode="auto">
            <a:xfrm>
              <a:off x="4942893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FT</a:t>
              </a:r>
              <a:endParaRPr lang="en-NZ" sz="1800" dirty="0" smtClean="0"/>
            </a:p>
          </p:txBody>
        </p:sp>
        <p:sp>
          <p:nvSpPr>
            <p:cNvPr id="302" name="Flowchart: Process 301"/>
            <p:cNvSpPr/>
            <p:nvPr/>
          </p:nvSpPr>
          <p:spPr bwMode="auto">
            <a:xfrm>
              <a:off x="5397465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FX</a:t>
              </a:r>
              <a:endParaRPr lang="en-NZ" sz="1800" dirty="0" smtClean="0"/>
            </a:p>
          </p:txBody>
        </p:sp>
        <p:sp>
          <p:nvSpPr>
            <p:cNvPr id="303" name="Flowchart: Process 302"/>
            <p:cNvSpPr/>
            <p:nvPr/>
          </p:nvSpPr>
          <p:spPr bwMode="auto">
            <a:xfrm>
              <a:off x="5199534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04" name="Flowchart: Process 303"/>
            <p:cNvSpPr/>
            <p:nvPr/>
          </p:nvSpPr>
          <p:spPr bwMode="auto">
            <a:xfrm>
              <a:off x="56521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-108520" y="5517232"/>
            <a:ext cx="2010819" cy="272058"/>
            <a:chOff x="1691680" y="5429250"/>
            <a:chExt cx="2224467" cy="360040"/>
          </a:xfrm>
        </p:grpSpPr>
        <p:sp>
          <p:nvSpPr>
            <p:cNvPr id="306" name="Flowchart: Process 305"/>
            <p:cNvSpPr/>
            <p:nvPr/>
          </p:nvSpPr>
          <p:spPr bwMode="auto">
            <a:xfrm>
              <a:off x="1873509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DF</a:t>
              </a:r>
              <a:endParaRPr lang="en-NZ" sz="1800" dirty="0" smtClean="0"/>
            </a:p>
          </p:txBody>
        </p:sp>
        <p:sp>
          <p:nvSpPr>
            <p:cNvPr id="307" name="Flowchart: Process 306"/>
            <p:cNvSpPr/>
            <p:nvPr/>
          </p:nvSpPr>
          <p:spPr bwMode="auto">
            <a:xfrm>
              <a:off x="2328081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DG</a:t>
              </a:r>
              <a:endParaRPr lang="en-NZ" sz="1800" dirty="0" smtClean="0"/>
            </a:p>
          </p:txBody>
        </p:sp>
        <p:sp>
          <p:nvSpPr>
            <p:cNvPr id="308" name="Flowchart: Process 307"/>
            <p:cNvSpPr/>
            <p:nvPr/>
          </p:nvSpPr>
          <p:spPr bwMode="auto">
            <a:xfrm>
              <a:off x="1691680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09" name="Flowchart: Process 308"/>
            <p:cNvSpPr/>
            <p:nvPr/>
          </p:nvSpPr>
          <p:spPr bwMode="auto">
            <a:xfrm>
              <a:off x="2115947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10" name="Flowchart: Process 309"/>
            <p:cNvSpPr/>
            <p:nvPr/>
          </p:nvSpPr>
          <p:spPr bwMode="auto">
            <a:xfrm>
              <a:off x="2540215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11" name="Flowchart: Process 310"/>
            <p:cNvSpPr/>
            <p:nvPr/>
          </p:nvSpPr>
          <p:spPr bwMode="auto">
            <a:xfrm>
              <a:off x="2782653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DL</a:t>
              </a:r>
              <a:endParaRPr lang="en-NZ" sz="1800" dirty="0" smtClean="0"/>
            </a:p>
          </p:txBody>
        </p:sp>
        <p:sp>
          <p:nvSpPr>
            <p:cNvPr id="312" name="Flowchart: Process 311"/>
            <p:cNvSpPr/>
            <p:nvPr/>
          </p:nvSpPr>
          <p:spPr bwMode="auto">
            <a:xfrm>
              <a:off x="3237225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DM</a:t>
              </a:r>
              <a:endParaRPr lang="en-NZ" sz="1800" dirty="0" smtClean="0"/>
            </a:p>
          </p:txBody>
        </p:sp>
        <p:sp>
          <p:nvSpPr>
            <p:cNvPr id="313" name="Flowchart: Process 312"/>
            <p:cNvSpPr/>
            <p:nvPr/>
          </p:nvSpPr>
          <p:spPr bwMode="auto">
            <a:xfrm>
              <a:off x="3039294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14" name="Flowchart: Process 313"/>
            <p:cNvSpPr/>
            <p:nvPr/>
          </p:nvSpPr>
          <p:spPr bwMode="auto">
            <a:xfrm>
              <a:off x="3491880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5580112" y="4246054"/>
            <a:ext cx="1385814" cy="227062"/>
            <a:chOff x="2707573" y="4149080"/>
            <a:chExt cx="2224467" cy="360040"/>
          </a:xfrm>
        </p:grpSpPr>
        <p:sp>
          <p:nvSpPr>
            <p:cNvPr id="326" name="Flowchart: Process 325"/>
            <p:cNvSpPr/>
            <p:nvPr/>
          </p:nvSpPr>
          <p:spPr bwMode="auto">
            <a:xfrm>
              <a:off x="2889402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dirty="0" smtClean="0"/>
                <a:t>NB</a:t>
              </a:r>
            </a:p>
          </p:txBody>
        </p:sp>
        <p:sp>
          <p:nvSpPr>
            <p:cNvPr id="327" name="Flowchart: Process 326"/>
            <p:cNvSpPr/>
            <p:nvPr/>
          </p:nvSpPr>
          <p:spPr bwMode="auto">
            <a:xfrm>
              <a:off x="3343974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dirty="0" smtClean="0"/>
                <a:t>NO</a:t>
              </a:r>
            </a:p>
          </p:txBody>
        </p:sp>
        <p:sp>
          <p:nvSpPr>
            <p:cNvPr id="328" name="Flowchart: Process 327"/>
            <p:cNvSpPr/>
            <p:nvPr/>
          </p:nvSpPr>
          <p:spPr bwMode="auto">
            <a:xfrm>
              <a:off x="27075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dirty="0" smtClean="0"/>
            </a:p>
          </p:txBody>
        </p:sp>
        <p:sp>
          <p:nvSpPr>
            <p:cNvPr id="329" name="Flowchart: Process 328"/>
            <p:cNvSpPr/>
            <p:nvPr/>
          </p:nvSpPr>
          <p:spPr bwMode="auto">
            <a:xfrm>
              <a:off x="3131840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dirty="0" smtClean="0"/>
            </a:p>
          </p:txBody>
        </p:sp>
        <p:sp>
          <p:nvSpPr>
            <p:cNvPr id="330" name="Flowchart: Process 329"/>
            <p:cNvSpPr/>
            <p:nvPr/>
          </p:nvSpPr>
          <p:spPr bwMode="auto">
            <a:xfrm>
              <a:off x="3556108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dirty="0" smtClean="0"/>
            </a:p>
          </p:txBody>
        </p:sp>
        <p:sp>
          <p:nvSpPr>
            <p:cNvPr id="331" name="Flowchart: Process 330"/>
            <p:cNvSpPr/>
            <p:nvPr/>
          </p:nvSpPr>
          <p:spPr bwMode="auto">
            <a:xfrm>
              <a:off x="3798546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dirty="0" smtClean="0"/>
                <a:t>OP</a:t>
              </a:r>
            </a:p>
          </p:txBody>
        </p:sp>
        <p:sp>
          <p:nvSpPr>
            <p:cNvPr id="332" name="Flowchart: Process 331"/>
            <p:cNvSpPr/>
            <p:nvPr/>
          </p:nvSpPr>
          <p:spPr bwMode="auto">
            <a:xfrm>
              <a:off x="4253118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dirty="0" smtClean="0"/>
                <a:t>QA</a:t>
              </a:r>
            </a:p>
          </p:txBody>
        </p:sp>
        <p:sp>
          <p:nvSpPr>
            <p:cNvPr id="333" name="Flowchart: Process 332"/>
            <p:cNvSpPr/>
            <p:nvPr/>
          </p:nvSpPr>
          <p:spPr bwMode="auto">
            <a:xfrm>
              <a:off x="40551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dirty="0" smtClean="0"/>
            </a:p>
          </p:txBody>
        </p:sp>
        <p:sp>
          <p:nvSpPr>
            <p:cNvPr id="334" name="Flowchart: Process 333"/>
            <p:cNvSpPr/>
            <p:nvPr/>
          </p:nvSpPr>
          <p:spPr bwMode="auto">
            <a:xfrm>
              <a:off x="45077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dirty="0" smtClean="0"/>
            </a:p>
          </p:txBody>
        </p:sp>
      </p:grpSp>
      <p:cxnSp>
        <p:nvCxnSpPr>
          <p:cNvPr id="335" name="Straight Arrow Connector 334"/>
          <p:cNvCxnSpPr>
            <a:stCxn id="333" idx="2"/>
          </p:cNvCxnSpPr>
          <p:nvPr/>
        </p:nvCxnSpPr>
        <p:spPr bwMode="auto">
          <a:xfrm flipH="1">
            <a:off x="6551814" y="4473116"/>
            <a:ext cx="1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6" name="Straight Arrow Connector 335"/>
          <p:cNvCxnSpPr>
            <a:stCxn id="329" idx="2"/>
          </p:cNvCxnSpPr>
          <p:nvPr/>
        </p:nvCxnSpPr>
        <p:spPr bwMode="auto">
          <a:xfrm flipH="1">
            <a:off x="5881759" y="4473116"/>
            <a:ext cx="94823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7" name="Straight Arrow Connector 336"/>
          <p:cNvCxnSpPr>
            <a:stCxn id="330" idx="2"/>
          </p:cNvCxnSpPr>
          <p:nvPr/>
        </p:nvCxnSpPr>
        <p:spPr bwMode="auto">
          <a:xfrm>
            <a:off x="6240895" y="4473116"/>
            <a:ext cx="0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8" name="Straight Arrow Connector 337"/>
          <p:cNvCxnSpPr>
            <a:stCxn id="328" idx="2"/>
          </p:cNvCxnSpPr>
          <p:nvPr/>
        </p:nvCxnSpPr>
        <p:spPr bwMode="auto">
          <a:xfrm flipH="1">
            <a:off x="5597774" y="4473116"/>
            <a:ext cx="114495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39" name="Straight Arrow Connector 338"/>
          <p:cNvCxnSpPr>
            <a:stCxn id="334" idx="2"/>
          </p:cNvCxnSpPr>
          <p:nvPr/>
        </p:nvCxnSpPr>
        <p:spPr bwMode="auto">
          <a:xfrm>
            <a:off x="6833770" y="4473116"/>
            <a:ext cx="42486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45" name="Group 344"/>
          <p:cNvGrpSpPr/>
          <p:nvPr/>
        </p:nvGrpSpPr>
        <p:grpSpPr>
          <a:xfrm>
            <a:off x="4283968" y="4246054"/>
            <a:ext cx="1385814" cy="227062"/>
            <a:chOff x="2707573" y="4149080"/>
            <a:chExt cx="2224467" cy="360040"/>
          </a:xfrm>
        </p:grpSpPr>
        <p:sp>
          <p:nvSpPr>
            <p:cNvPr id="346" name="Flowchart: Process 345"/>
            <p:cNvSpPr/>
            <p:nvPr/>
          </p:nvSpPr>
          <p:spPr bwMode="auto">
            <a:xfrm>
              <a:off x="2889402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dirty="0" smtClean="0"/>
                <a:t>GB</a:t>
              </a:r>
              <a:endParaRPr lang="en-NZ" sz="1800" dirty="0" smtClean="0"/>
            </a:p>
          </p:txBody>
        </p:sp>
        <p:sp>
          <p:nvSpPr>
            <p:cNvPr id="347" name="Flowchart: Process 346"/>
            <p:cNvSpPr/>
            <p:nvPr/>
          </p:nvSpPr>
          <p:spPr bwMode="auto">
            <a:xfrm>
              <a:off x="3343974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dirty="0" smtClean="0"/>
                <a:t>GY</a:t>
              </a:r>
            </a:p>
          </p:txBody>
        </p:sp>
        <p:sp>
          <p:nvSpPr>
            <p:cNvPr id="348" name="Flowchart: Process 347"/>
            <p:cNvSpPr/>
            <p:nvPr/>
          </p:nvSpPr>
          <p:spPr bwMode="auto">
            <a:xfrm>
              <a:off x="27075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49" name="Flowchart: Process 348"/>
            <p:cNvSpPr/>
            <p:nvPr/>
          </p:nvSpPr>
          <p:spPr bwMode="auto">
            <a:xfrm>
              <a:off x="3131840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50" name="Flowchart: Process 349"/>
            <p:cNvSpPr/>
            <p:nvPr/>
          </p:nvSpPr>
          <p:spPr bwMode="auto">
            <a:xfrm>
              <a:off x="3556108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51" name="Flowchart: Process 350"/>
            <p:cNvSpPr/>
            <p:nvPr/>
          </p:nvSpPr>
          <p:spPr bwMode="auto">
            <a:xfrm>
              <a:off x="3798546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dirty="0" smtClean="0"/>
                <a:t>HM</a:t>
              </a:r>
            </a:p>
          </p:txBody>
        </p:sp>
        <p:sp>
          <p:nvSpPr>
            <p:cNvPr id="352" name="Flowchart: Process 351"/>
            <p:cNvSpPr/>
            <p:nvPr/>
          </p:nvSpPr>
          <p:spPr bwMode="auto">
            <a:xfrm>
              <a:off x="4253118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dirty="0" smtClean="0"/>
                <a:t>JK</a:t>
              </a:r>
            </a:p>
          </p:txBody>
        </p:sp>
        <p:sp>
          <p:nvSpPr>
            <p:cNvPr id="353" name="Flowchart: Process 352"/>
            <p:cNvSpPr/>
            <p:nvPr/>
          </p:nvSpPr>
          <p:spPr bwMode="auto">
            <a:xfrm>
              <a:off x="40551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54" name="Flowchart: Process 353"/>
            <p:cNvSpPr/>
            <p:nvPr/>
          </p:nvSpPr>
          <p:spPr bwMode="auto">
            <a:xfrm>
              <a:off x="45077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cxnSp>
        <p:nvCxnSpPr>
          <p:cNvPr id="355" name="Straight Arrow Connector 354"/>
          <p:cNvCxnSpPr>
            <a:stCxn id="353" idx="2"/>
          </p:cNvCxnSpPr>
          <p:nvPr/>
        </p:nvCxnSpPr>
        <p:spPr bwMode="auto">
          <a:xfrm flipH="1">
            <a:off x="5255670" y="4473116"/>
            <a:ext cx="1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56" name="Straight Arrow Connector 355"/>
          <p:cNvCxnSpPr>
            <a:stCxn id="349" idx="2"/>
          </p:cNvCxnSpPr>
          <p:nvPr/>
        </p:nvCxnSpPr>
        <p:spPr bwMode="auto">
          <a:xfrm flipH="1">
            <a:off x="4585615" y="4473116"/>
            <a:ext cx="94823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57" name="Straight Arrow Connector 356"/>
          <p:cNvCxnSpPr>
            <a:stCxn id="350" idx="2"/>
          </p:cNvCxnSpPr>
          <p:nvPr/>
        </p:nvCxnSpPr>
        <p:spPr bwMode="auto">
          <a:xfrm>
            <a:off x="4944751" y="4473116"/>
            <a:ext cx="0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58" name="Straight Arrow Connector 357"/>
          <p:cNvCxnSpPr>
            <a:stCxn id="348" idx="2"/>
          </p:cNvCxnSpPr>
          <p:nvPr/>
        </p:nvCxnSpPr>
        <p:spPr bwMode="auto">
          <a:xfrm flipH="1">
            <a:off x="4301630" y="4473116"/>
            <a:ext cx="114495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59" name="Straight Arrow Connector 358"/>
          <p:cNvCxnSpPr>
            <a:stCxn id="354" idx="2"/>
          </p:cNvCxnSpPr>
          <p:nvPr/>
        </p:nvCxnSpPr>
        <p:spPr bwMode="auto">
          <a:xfrm>
            <a:off x="5537626" y="4473116"/>
            <a:ext cx="42486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Rounded Rectangular Callout 84"/>
          <p:cNvSpPr/>
          <p:nvPr/>
        </p:nvSpPr>
        <p:spPr bwMode="auto">
          <a:xfrm>
            <a:off x="6426200" y="1729613"/>
            <a:ext cx="1876918" cy="1094520"/>
          </a:xfrm>
          <a:prstGeom prst="wedgeRoundRectCallout">
            <a:avLst>
              <a:gd name="adj1" fmla="val -50876"/>
              <a:gd name="adj2" fmla="val 98215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Maximally full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depth 3 tree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(Can't fit all the nodes on slide)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8968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Indexed-Sequential File</a:t>
            </a:r>
            <a:endParaRPr lang="en-GB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131888"/>
            <a:ext cx="7848600" cy="4699000"/>
          </a:xfrm>
        </p:spPr>
        <p:txBody>
          <a:bodyPr/>
          <a:lstStyle/>
          <a:p>
            <a:r>
              <a:rPr lang="en-US" dirty="0"/>
              <a:t>To achieve efficient both direct and sequential access to records, we store whole records in the leaves of a B</a:t>
            </a:r>
            <a:r>
              <a:rPr lang="en-US" baseline="30000" dirty="0"/>
              <a:t>+</a:t>
            </a:r>
            <a:r>
              <a:rPr lang="en-US" dirty="0"/>
              <a:t>-tree:</a:t>
            </a:r>
          </a:p>
          <a:p>
            <a:pPr lvl="1"/>
            <a:r>
              <a:rPr lang="en-US" sz="2400" dirty="0"/>
              <a:t>Now, B</a:t>
            </a:r>
            <a:r>
              <a:rPr lang="en-US" sz="2400" baseline="30000" dirty="0"/>
              <a:t>+</a:t>
            </a:r>
            <a:r>
              <a:rPr lang="en-US" sz="2400" dirty="0"/>
              <a:t>-tree leaves are data blocks, </a:t>
            </a:r>
          </a:p>
          <a:p>
            <a:pPr lvl="1"/>
            <a:r>
              <a:rPr lang="en-US" sz="2400" dirty="0"/>
              <a:t>B+-tree leaves are now called </a:t>
            </a:r>
            <a:r>
              <a:rPr lang="en-US" sz="2400" b="1" i="1" dirty="0"/>
              <a:t>sequence sets</a:t>
            </a:r>
          </a:p>
          <a:p>
            <a:pPr lvl="1"/>
            <a:r>
              <a:rPr lang="en-US" sz="2400" dirty="0"/>
              <a:t>A sequence set contains whole records as a data area block, but like a B</a:t>
            </a:r>
            <a:r>
              <a:rPr lang="en-US" sz="2400" baseline="30000" dirty="0"/>
              <a:t>+</a:t>
            </a:r>
            <a:r>
              <a:rPr lang="en-US" sz="2400" dirty="0"/>
              <a:t>-tree leaf it:</a:t>
            </a:r>
          </a:p>
          <a:p>
            <a:pPr lvl="2"/>
            <a:r>
              <a:rPr lang="en-US" sz="2400" dirty="0"/>
              <a:t>Splits,</a:t>
            </a:r>
          </a:p>
          <a:p>
            <a:pPr lvl="2"/>
            <a:r>
              <a:rPr lang="en-US" sz="2400" dirty="0"/>
              <a:t>Distributes, and</a:t>
            </a:r>
          </a:p>
          <a:p>
            <a:pPr lvl="2"/>
            <a:r>
              <a:rPr lang="en-US" sz="2400" dirty="0"/>
              <a:t>Merges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29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Coarse Representation of an IS File</a:t>
            </a:r>
            <a:endParaRPr lang="en-GB"/>
          </a:p>
        </p:txBody>
      </p:sp>
      <p:grpSp>
        <p:nvGrpSpPr>
          <p:cNvPr id="434195" name="Group 19"/>
          <p:cNvGrpSpPr>
            <a:grpSpLocks/>
          </p:cNvGrpSpPr>
          <p:nvPr/>
        </p:nvGrpSpPr>
        <p:grpSpPr bwMode="auto">
          <a:xfrm>
            <a:off x="619125" y="2914650"/>
            <a:ext cx="7697788" cy="2486025"/>
            <a:chOff x="390" y="1996"/>
            <a:chExt cx="4849" cy="1566"/>
          </a:xfrm>
        </p:grpSpPr>
        <p:sp>
          <p:nvSpPr>
            <p:cNvPr id="434180" name="AutoShape 4"/>
            <p:cNvSpPr>
              <a:spLocks noChangeArrowheads="1"/>
            </p:cNvSpPr>
            <p:nvPr/>
          </p:nvSpPr>
          <p:spPr bwMode="auto">
            <a:xfrm>
              <a:off x="984" y="1996"/>
              <a:ext cx="3640" cy="99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Levels </a:t>
              </a:r>
              <a:r>
                <a:rPr lang="en-US" sz="1800" i="1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0</a:t>
              </a:r>
              <a:r>
                <a:rPr lang="en-US" sz="1800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 to </a:t>
              </a:r>
              <a:r>
                <a:rPr lang="en-US" sz="1800" i="1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h – 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of a B</a:t>
              </a:r>
              <a:r>
                <a:rPr lang="en-US" sz="1800" baseline="30000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+</a:t>
              </a:r>
              <a:r>
                <a:rPr lang="en-US" sz="1800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-tree</a:t>
              </a:r>
              <a:endParaRPr lang="en-GB" sz="1800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82" name="Rectangle 6"/>
            <p:cNvSpPr>
              <a:spLocks noChangeArrowheads="1"/>
            </p:cNvSpPr>
            <p:nvPr/>
          </p:nvSpPr>
          <p:spPr bwMode="auto">
            <a:xfrm>
              <a:off x="390" y="3334"/>
              <a:ext cx="1077" cy="22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Sequence Set 0</a:t>
              </a:r>
              <a:endParaRPr lang="en-GB" sz="1800" i="1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>
              <a:off x="1456" y="3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NZ" sz="1800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1814" y="3334"/>
              <a:ext cx="1077" cy="22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Sequence Set 1</a:t>
              </a:r>
              <a:endParaRPr lang="en-GB" sz="1800" i="1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86" name="Line 10"/>
            <p:cNvSpPr>
              <a:spLocks noChangeShapeType="1"/>
            </p:cNvSpPr>
            <p:nvPr/>
          </p:nvSpPr>
          <p:spPr bwMode="auto">
            <a:xfrm>
              <a:off x="2880" y="3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NZ" sz="1800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4155" y="3334"/>
              <a:ext cx="1084" cy="22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i="1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Sequence Set n</a:t>
              </a:r>
              <a:endParaRPr lang="en-GB" sz="1800" i="1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88" name="Line 12"/>
            <p:cNvSpPr>
              <a:spLocks noChangeShapeType="1"/>
            </p:cNvSpPr>
            <p:nvPr/>
          </p:nvSpPr>
          <p:spPr bwMode="auto">
            <a:xfrm>
              <a:off x="3816" y="34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NZ" sz="1800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89" name="Text Box 13"/>
            <p:cNvSpPr txBox="1">
              <a:spLocks noChangeArrowheads="1"/>
            </p:cNvSpPr>
            <p:nvPr/>
          </p:nvSpPr>
          <p:spPr bwMode="auto">
            <a:xfrm>
              <a:off x="3366" y="328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ＭＳ Ｐゴシック"/>
                  <a:cs typeface="+mn-cs"/>
                </a:rPr>
                <a:t>…</a:t>
              </a:r>
              <a:endParaRPr lang="en-GB" sz="2000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90" name="Line 14"/>
            <p:cNvSpPr>
              <a:spLocks noChangeShapeType="1"/>
            </p:cNvSpPr>
            <p:nvPr/>
          </p:nvSpPr>
          <p:spPr bwMode="auto">
            <a:xfrm flipH="1">
              <a:off x="432" y="3032"/>
              <a:ext cx="728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NZ" sz="1800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91" name="Line 15"/>
            <p:cNvSpPr>
              <a:spLocks noChangeShapeType="1"/>
            </p:cNvSpPr>
            <p:nvPr/>
          </p:nvSpPr>
          <p:spPr bwMode="auto">
            <a:xfrm>
              <a:off x="1872" y="3040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NZ" sz="1800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4192" name="Line 16"/>
            <p:cNvSpPr>
              <a:spLocks noChangeShapeType="1"/>
            </p:cNvSpPr>
            <p:nvPr/>
          </p:nvSpPr>
          <p:spPr bwMode="auto">
            <a:xfrm>
              <a:off x="4200" y="3040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NZ" sz="1800">
                <a:solidFill>
                  <a:srgbClr val="000000"/>
                </a:solidFill>
                <a:latin typeface="Arial"/>
                <a:ea typeface="ＭＳ Ｐゴシック"/>
                <a:cs typeface="+mn-cs"/>
              </a:endParaRPr>
            </a:p>
          </p:txBody>
        </p:sp>
      </p:grpSp>
      <p:sp>
        <p:nvSpPr>
          <p:cNvPr id="434193" name="Text Box 17"/>
          <p:cNvSpPr txBox="1">
            <a:spLocks noChangeArrowheads="1"/>
          </p:cNvSpPr>
          <p:nvPr/>
        </p:nvSpPr>
        <p:spPr bwMode="auto">
          <a:xfrm>
            <a:off x="4314825" y="136842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ＭＳ Ｐゴシック"/>
              <a:cs typeface="+mn-cs"/>
            </a:endParaRPr>
          </a:p>
        </p:txBody>
      </p:sp>
      <p:sp>
        <p:nvSpPr>
          <p:cNvPr id="434194" name="Rectangle 18"/>
          <p:cNvSpPr>
            <a:spLocks noChangeArrowheads="1"/>
          </p:cNvSpPr>
          <p:nvPr/>
        </p:nvSpPr>
        <p:spPr bwMode="auto">
          <a:xfrm>
            <a:off x="457200" y="1219200"/>
            <a:ext cx="7904163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3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+mn-cs"/>
              </a:rPr>
              <a:t>To access a random record, we use the upper level nodes of the B</a:t>
            </a:r>
            <a:r>
              <a:rPr lang="en-US" sz="2400" baseline="30000" dirty="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+mn-cs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+mn-cs"/>
              </a:rPr>
              <a:t>-tree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3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ＭＳ Ｐゴシック"/>
                <a:cs typeface="+mn-cs"/>
              </a:rPr>
              <a:t>To process the file sequentially, we use sequence sets, which are linked sequential blocks of records</a:t>
            </a:r>
            <a:endParaRPr lang="en-GB" sz="2400" dirty="0">
              <a:solidFill>
                <a:srgbClr val="000000"/>
              </a:solidFill>
              <a:latin typeface="Times New Roman" pitchFamily="18" charset="0"/>
              <a:ea typeface="ＭＳ Ｐゴシック"/>
              <a:cs typeface="+mn-cs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35000"/>
              <a:buFontTx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ea typeface="ＭＳ Ｐゴシック"/>
              <a:cs typeface="+mn-cs"/>
            </a:endParaRPr>
          </a:p>
          <a:p>
            <a:pPr marL="742950" lvl="1" indent="-28575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333399"/>
              </a:buClr>
              <a:buSzPct val="120000"/>
              <a:buFont typeface="Times New Roman" pitchFamily="18" charset="0"/>
              <a:buNone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76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344988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 is a variant of the B-tree:</a:t>
            </a:r>
          </a:p>
          <a:p>
            <a:pPr lvl="1"/>
            <a:r>
              <a:rPr lang="en-US" sz="2400" dirty="0"/>
              <a:t>All key values are stored in leaf nodes and some of them are duplicated in non leaf nodes,</a:t>
            </a:r>
          </a:p>
          <a:p>
            <a:pPr lvl="1"/>
            <a:r>
              <a:rPr lang="en-US" sz="2400" dirty="0"/>
              <a:t>A non leaf node has only key values and child pointers,</a:t>
            </a:r>
          </a:p>
          <a:p>
            <a:pPr lvl="1"/>
            <a:r>
              <a:rPr lang="en-US" sz="2400" dirty="0"/>
              <a:t>Leaves have only key values and record addresses</a:t>
            </a:r>
          </a:p>
          <a:p>
            <a:pPr lvl="1"/>
            <a:r>
              <a:rPr lang="en-US" sz="2400" dirty="0"/>
              <a:t>All leaves are linked into a sequential file</a:t>
            </a:r>
          </a:p>
          <a:p>
            <a:r>
              <a:rPr lang="en-US" dirty="0"/>
              <a:t>The B</a:t>
            </a:r>
            <a:r>
              <a:rPr lang="en-US" baseline="30000" dirty="0"/>
              <a:t>+</a:t>
            </a:r>
            <a:r>
              <a:rPr lang="en-US" dirty="0"/>
              <a:t>-tree gives raise to index-sequential files, which are good for both direct and sequential </a:t>
            </a:r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Traversing a B Tree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Listing all the items in order is a bit messy:</a:t>
            </a:r>
          </a:p>
          <a:p>
            <a:pPr lvl="1"/>
            <a:r>
              <a:rPr lang="en-AU" dirty="0" smtClean="0"/>
              <a:t>Have to constantly return to higher nodes.  </a:t>
            </a:r>
            <a:endParaRPr lang="en-NZ" dirty="0"/>
          </a:p>
        </p:txBody>
      </p:sp>
      <p:cxnSp>
        <p:nvCxnSpPr>
          <p:cNvPr id="4" name="Straight Arrow Connector 3"/>
          <p:cNvCxnSpPr>
            <a:stCxn id="12" idx="2"/>
            <a:endCxn id="30" idx="0"/>
          </p:cNvCxnSpPr>
          <p:nvPr/>
        </p:nvCxnSpPr>
        <p:spPr bwMode="auto">
          <a:xfrm flipH="1">
            <a:off x="1254554" y="3581399"/>
            <a:ext cx="2284877" cy="78105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" name="Straight Arrow Connector 4"/>
          <p:cNvCxnSpPr>
            <a:stCxn id="13" idx="2"/>
            <a:endCxn id="45" idx="0"/>
          </p:cNvCxnSpPr>
          <p:nvPr/>
        </p:nvCxnSpPr>
        <p:spPr bwMode="auto">
          <a:xfrm flipH="1">
            <a:off x="3444336" y="3581399"/>
            <a:ext cx="461458" cy="78105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" name="Straight Arrow Connector 5"/>
          <p:cNvCxnSpPr>
            <a:stCxn id="14" idx="2"/>
            <a:endCxn id="135" idx="0"/>
          </p:cNvCxnSpPr>
          <p:nvPr/>
        </p:nvCxnSpPr>
        <p:spPr bwMode="auto">
          <a:xfrm>
            <a:off x="4272158" y="3581399"/>
            <a:ext cx="990486" cy="8170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" name="Straight Arrow Connector 6"/>
          <p:cNvCxnSpPr>
            <a:stCxn id="17" idx="2"/>
            <a:endCxn id="116" idx="0"/>
          </p:cNvCxnSpPr>
          <p:nvPr/>
        </p:nvCxnSpPr>
        <p:spPr bwMode="auto">
          <a:xfrm>
            <a:off x="4703123" y="3581399"/>
            <a:ext cx="1572473" cy="8170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Straight Arrow Connector 7"/>
          <p:cNvCxnSpPr>
            <a:stCxn id="18" idx="2"/>
            <a:endCxn id="56" idx="0"/>
          </p:cNvCxnSpPr>
          <p:nvPr/>
        </p:nvCxnSpPr>
        <p:spPr bwMode="auto">
          <a:xfrm>
            <a:off x="5093941" y="3581399"/>
            <a:ext cx="2851898" cy="79208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3356249" y="3293368"/>
            <a:ext cx="1920873" cy="288031"/>
            <a:chOff x="3203848" y="3068960"/>
            <a:chExt cx="2224467" cy="360040"/>
          </a:xfrm>
        </p:grpSpPr>
        <p:sp>
          <p:nvSpPr>
            <p:cNvPr id="10" name="Flowchart: Process 9"/>
            <p:cNvSpPr/>
            <p:nvPr/>
          </p:nvSpPr>
          <p:spPr bwMode="auto">
            <a:xfrm>
              <a:off x="3385677" y="306896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DC</a:t>
              </a:r>
              <a:endParaRPr lang="en-NZ" sz="1800" dirty="0" smtClean="0"/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3840249" y="306896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FZ</a:t>
              </a:r>
              <a:endParaRPr lang="en-NZ" sz="1800" dirty="0" smtClean="0"/>
            </a:p>
          </p:txBody>
        </p:sp>
        <p:sp>
          <p:nvSpPr>
            <p:cNvPr id="12" name="Flowchart: Process 11"/>
            <p:cNvSpPr/>
            <p:nvPr/>
          </p:nvSpPr>
          <p:spPr bwMode="auto">
            <a:xfrm>
              <a:off x="3203848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" name="Flowchart: Process 12"/>
            <p:cNvSpPr/>
            <p:nvPr/>
          </p:nvSpPr>
          <p:spPr bwMode="auto">
            <a:xfrm>
              <a:off x="3628115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4" name="Flowchart: Process 13"/>
            <p:cNvSpPr/>
            <p:nvPr/>
          </p:nvSpPr>
          <p:spPr bwMode="auto">
            <a:xfrm>
              <a:off x="4052383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5" name="Flowchart: Process 14"/>
            <p:cNvSpPr/>
            <p:nvPr/>
          </p:nvSpPr>
          <p:spPr bwMode="auto">
            <a:xfrm>
              <a:off x="4294821" y="306896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M</a:t>
              </a:r>
              <a:r>
                <a:rPr lang="en-US" sz="1800" dirty="0" smtClean="0"/>
                <a:t>A</a:t>
              </a:r>
              <a:endParaRPr lang="en-NZ" sz="1800" dirty="0" smtClean="0"/>
            </a:p>
          </p:txBody>
        </p:sp>
        <p:sp>
          <p:nvSpPr>
            <p:cNvPr id="16" name="Flowchart: Process 15"/>
            <p:cNvSpPr/>
            <p:nvPr/>
          </p:nvSpPr>
          <p:spPr bwMode="auto">
            <a:xfrm>
              <a:off x="4749393" y="306896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TB</a:t>
              </a:r>
              <a:endParaRPr lang="en-NZ" sz="1800" dirty="0" smtClean="0"/>
            </a:p>
          </p:txBody>
        </p:sp>
        <p:sp>
          <p:nvSpPr>
            <p:cNvPr id="17" name="Flowchart: Process 16"/>
            <p:cNvSpPr/>
            <p:nvPr/>
          </p:nvSpPr>
          <p:spPr bwMode="auto">
            <a:xfrm>
              <a:off x="4551462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8" name="Flowchart: Process 17"/>
            <p:cNvSpPr/>
            <p:nvPr/>
          </p:nvSpPr>
          <p:spPr bwMode="auto">
            <a:xfrm>
              <a:off x="5004048" y="335699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cxnSp>
        <p:nvCxnSpPr>
          <p:cNvPr id="19" name="Straight Arrow Connector 18"/>
          <p:cNvCxnSpPr>
            <a:stCxn id="27" idx="2"/>
          </p:cNvCxnSpPr>
          <p:nvPr/>
        </p:nvCxnSpPr>
        <p:spPr bwMode="auto">
          <a:xfrm flipH="1">
            <a:off x="208245" y="4661520"/>
            <a:ext cx="89764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>
            <a:stCxn id="28" idx="2"/>
          </p:cNvCxnSpPr>
          <p:nvPr/>
        </p:nvCxnSpPr>
        <p:spPr bwMode="auto">
          <a:xfrm flipH="1">
            <a:off x="619157" y="4661520"/>
            <a:ext cx="43094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Straight Arrow Connector 20"/>
          <p:cNvCxnSpPr>
            <a:stCxn id="29" idx="2"/>
          </p:cNvCxnSpPr>
          <p:nvPr/>
        </p:nvCxnSpPr>
        <p:spPr bwMode="auto">
          <a:xfrm>
            <a:off x="1026493" y="4661520"/>
            <a:ext cx="3578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stCxn id="32" idx="2"/>
          </p:cNvCxnSpPr>
          <p:nvPr/>
        </p:nvCxnSpPr>
        <p:spPr bwMode="auto">
          <a:xfrm>
            <a:off x="1454962" y="4661520"/>
            <a:ext cx="101086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Straight Arrow Connector 22"/>
          <p:cNvCxnSpPr>
            <a:stCxn id="33" idx="2"/>
          </p:cNvCxnSpPr>
          <p:nvPr/>
        </p:nvCxnSpPr>
        <p:spPr bwMode="auto">
          <a:xfrm>
            <a:off x="1843516" y="4661520"/>
            <a:ext cx="72572" cy="3680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115888" y="4362450"/>
            <a:ext cx="1909749" cy="299070"/>
            <a:chOff x="454787" y="4149080"/>
            <a:chExt cx="2224467" cy="360040"/>
          </a:xfrm>
        </p:grpSpPr>
        <p:sp>
          <p:nvSpPr>
            <p:cNvPr id="25" name="Flowchart: Process 24"/>
            <p:cNvSpPr/>
            <p:nvPr/>
          </p:nvSpPr>
          <p:spPr bwMode="auto">
            <a:xfrm>
              <a:off x="636616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AN</a:t>
              </a:r>
              <a:endParaRPr lang="en-NZ" sz="1800" dirty="0" smtClean="0"/>
            </a:p>
          </p:txBody>
        </p:sp>
        <p:sp>
          <p:nvSpPr>
            <p:cNvPr id="26" name="Flowchart: Process 25"/>
            <p:cNvSpPr/>
            <p:nvPr/>
          </p:nvSpPr>
          <p:spPr bwMode="auto">
            <a:xfrm>
              <a:off x="1091188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BB</a:t>
              </a:r>
              <a:endParaRPr lang="en-NZ" sz="1800" dirty="0" smtClean="0"/>
            </a:p>
          </p:txBody>
        </p:sp>
        <p:sp>
          <p:nvSpPr>
            <p:cNvPr id="27" name="Flowchart: Process 26"/>
            <p:cNvSpPr/>
            <p:nvPr/>
          </p:nvSpPr>
          <p:spPr bwMode="auto">
            <a:xfrm>
              <a:off x="4547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8" name="Flowchart: Process 27"/>
            <p:cNvSpPr/>
            <p:nvPr/>
          </p:nvSpPr>
          <p:spPr bwMode="auto">
            <a:xfrm>
              <a:off x="879054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29" name="Flowchart: Process 28"/>
            <p:cNvSpPr/>
            <p:nvPr/>
          </p:nvSpPr>
          <p:spPr bwMode="auto">
            <a:xfrm>
              <a:off x="1303322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0" name="Flowchart: Process 29"/>
            <p:cNvSpPr/>
            <p:nvPr/>
          </p:nvSpPr>
          <p:spPr bwMode="auto">
            <a:xfrm>
              <a:off x="1545760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BZ</a:t>
              </a:r>
              <a:endParaRPr lang="en-NZ" sz="1800" dirty="0" smtClean="0"/>
            </a:p>
          </p:txBody>
        </p:sp>
        <p:sp>
          <p:nvSpPr>
            <p:cNvPr id="31" name="Flowchart: Process 30"/>
            <p:cNvSpPr/>
            <p:nvPr/>
          </p:nvSpPr>
          <p:spPr bwMode="auto">
            <a:xfrm>
              <a:off x="2000332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CT</a:t>
              </a:r>
              <a:endParaRPr lang="en-NZ" sz="1800" dirty="0" smtClean="0"/>
            </a:p>
          </p:txBody>
        </p:sp>
        <p:sp>
          <p:nvSpPr>
            <p:cNvPr id="32" name="Flowchart: Process 31"/>
            <p:cNvSpPr/>
            <p:nvPr/>
          </p:nvSpPr>
          <p:spPr bwMode="auto">
            <a:xfrm>
              <a:off x="1802401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33" name="Flowchart: Process 32"/>
            <p:cNvSpPr/>
            <p:nvPr/>
          </p:nvSpPr>
          <p:spPr bwMode="auto">
            <a:xfrm>
              <a:off x="22549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cxnSp>
        <p:nvCxnSpPr>
          <p:cNvPr id="34" name="Straight Arrow Connector 33"/>
          <p:cNvCxnSpPr>
            <a:stCxn id="42" idx="2"/>
            <a:endCxn id="111" idx="0"/>
          </p:cNvCxnSpPr>
          <p:nvPr/>
        </p:nvCxnSpPr>
        <p:spPr bwMode="auto">
          <a:xfrm flipH="1">
            <a:off x="1653721" y="4661520"/>
            <a:ext cx="809253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5" name="Straight Arrow Connector 34"/>
          <p:cNvCxnSpPr>
            <a:stCxn id="43" idx="2"/>
            <a:endCxn id="70" idx="0"/>
          </p:cNvCxnSpPr>
          <p:nvPr/>
        </p:nvCxnSpPr>
        <p:spPr bwMode="auto">
          <a:xfrm>
            <a:off x="2836666" y="4661520"/>
            <a:ext cx="206342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6" name="Straight Arrow Connector 35"/>
          <p:cNvCxnSpPr>
            <a:stCxn id="44" idx="2"/>
            <a:endCxn id="76" idx="0"/>
          </p:cNvCxnSpPr>
          <p:nvPr/>
        </p:nvCxnSpPr>
        <p:spPr bwMode="auto">
          <a:xfrm>
            <a:off x="3210358" y="4661520"/>
            <a:ext cx="1167617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stCxn id="47" idx="2"/>
            <a:endCxn id="86" idx="0"/>
          </p:cNvCxnSpPr>
          <p:nvPr/>
        </p:nvCxnSpPr>
        <p:spPr bwMode="auto">
          <a:xfrm>
            <a:off x="3649944" y="4661520"/>
            <a:ext cx="2384215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" name="Straight Arrow Connector 37"/>
          <p:cNvCxnSpPr>
            <a:stCxn id="48" idx="2"/>
            <a:endCxn id="95" idx="0"/>
          </p:cNvCxnSpPr>
          <p:nvPr/>
        </p:nvCxnSpPr>
        <p:spPr bwMode="auto">
          <a:xfrm>
            <a:off x="4048578" y="4661520"/>
            <a:ext cx="3259177" cy="100811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2276128" y="4362450"/>
            <a:ext cx="1959296" cy="299070"/>
            <a:chOff x="2707573" y="4149080"/>
            <a:chExt cx="2224467" cy="360040"/>
          </a:xfrm>
        </p:grpSpPr>
        <p:sp>
          <p:nvSpPr>
            <p:cNvPr id="40" name="Flowchart: Process 39"/>
            <p:cNvSpPr/>
            <p:nvPr/>
          </p:nvSpPr>
          <p:spPr bwMode="auto">
            <a:xfrm>
              <a:off x="2889402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DP</a:t>
              </a:r>
              <a:endParaRPr lang="en-NZ" sz="1800" dirty="0" smtClean="0"/>
            </a:p>
          </p:txBody>
        </p:sp>
        <p:sp>
          <p:nvSpPr>
            <p:cNvPr id="41" name="Flowchart: Process 40"/>
            <p:cNvSpPr/>
            <p:nvPr/>
          </p:nvSpPr>
          <p:spPr bwMode="auto">
            <a:xfrm>
              <a:off x="3343974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DY</a:t>
              </a:r>
              <a:endParaRPr lang="en-NZ" sz="1800" dirty="0" smtClean="0"/>
            </a:p>
          </p:txBody>
        </p:sp>
        <p:sp>
          <p:nvSpPr>
            <p:cNvPr id="42" name="Flowchart: Process 41"/>
            <p:cNvSpPr/>
            <p:nvPr/>
          </p:nvSpPr>
          <p:spPr bwMode="auto">
            <a:xfrm>
              <a:off x="27075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43" name="Flowchart: Process 42"/>
            <p:cNvSpPr/>
            <p:nvPr/>
          </p:nvSpPr>
          <p:spPr bwMode="auto">
            <a:xfrm>
              <a:off x="3131840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44" name="Flowchart: Process 43"/>
            <p:cNvSpPr/>
            <p:nvPr/>
          </p:nvSpPr>
          <p:spPr bwMode="auto">
            <a:xfrm>
              <a:off x="3556108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45" name="Flowchart: Process 44"/>
            <p:cNvSpPr/>
            <p:nvPr/>
          </p:nvSpPr>
          <p:spPr bwMode="auto">
            <a:xfrm>
              <a:off x="3798546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</a:t>
              </a:r>
              <a:r>
                <a:rPr lang="en-US" sz="1800" dirty="0"/>
                <a:t>F</a:t>
              </a:r>
              <a:endParaRPr lang="en-NZ" sz="1800" dirty="0" smtClean="0"/>
            </a:p>
          </p:txBody>
        </p:sp>
        <p:sp>
          <p:nvSpPr>
            <p:cNvPr id="46" name="Flowchart: Process 45"/>
            <p:cNvSpPr/>
            <p:nvPr/>
          </p:nvSpPr>
          <p:spPr bwMode="auto">
            <a:xfrm>
              <a:off x="4253118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EY</a:t>
              </a:r>
              <a:endParaRPr lang="en-NZ" sz="1800" dirty="0" smtClean="0"/>
            </a:p>
          </p:txBody>
        </p:sp>
        <p:sp>
          <p:nvSpPr>
            <p:cNvPr id="47" name="Flowchart: Process 46"/>
            <p:cNvSpPr/>
            <p:nvPr/>
          </p:nvSpPr>
          <p:spPr bwMode="auto">
            <a:xfrm>
              <a:off x="40551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48" name="Flowchart: Process 47"/>
            <p:cNvSpPr/>
            <p:nvPr/>
          </p:nvSpPr>
          <p:spPr bwMode="auto">
            <a:xfrm>
              <a:off x="45077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cxnSp>
        <p:nvCxnSpPr>
          <p:cNvPr id="49" name="Straight Arrow Connector 48"/>
          <p:cNvCxnSpPr>
            <a:stCxn id="57" idx="2"/>
          </p:cNvCxnSpPr>
          <p:nvPr/>
        </p:nvCxnSpPr>
        <p:spPr bwMode="auto">
          <a:xfrm flipH="1">
            <a:off x="7307755" y="4661520"/>
            <a:ext cx="102177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>
            <a:stCxn id="58" idx="2"/>
          </p:cNvCxnSpPr>
          <p:nvPr/>
        </p:nvCxnSpPr>
        <p:spPr bwMode="auto">
          <a:xfrm flipH="1">
            <a:off x="7690343" y="4661520"/>
            <a:ext cx="64291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59" idx="2"/>
          </p:cNvCxnSpPr>
          <p:nvPr/>
        </p:nvCxnSpPr>
        <p:spPr bwMode="auto">
          <a:xfrm>
            <a:off x="8099336" y="4661520"/>
            <a:ext cx="0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>
            <a:stCxn id="62" idx="2"/>
          </p:cNvCxnSpPr>
          <p:nvPr/>
        </p:nvCxnSpPr>
        <p:spPr bwMode="auto">
          <a:xfrm>
            <a:off x="8504820" y="4661520"/>
            <a:ext cx="48238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63" idx="2"/>
          </p:cNvCxnSpPr>
          <p:nvPr/>
        </p:nvCxnSpPr>
        <p:spPr bwMode="auto">
          <a:xfrm>
            <a:off x="8872529" y="4661520"/>
            <a:ext cx="86175" cy="28803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7237581" y="4373488"/>
            <a:ext cx="1807299" cy="288032"/>
            <a:chOff x="6588224" y="4149080"/>
            <a:chExt cx="2224467" cy="360040"/>
          </a:xfrm>
        </p:grpSpPr>
        <p:sp>
          <p:nvSpPr>
            <p:cNvPr id="55" name="Flowchart: Process 54"/>
            <p:cNvSpPr/>
            <p:nvPr/>
          </p:nvSpPr>
          <p:spPr bwMode="auto">
            <a:xfrm>
              <a:off x="6770053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TF</a:t>
              </a:r>
              <a:endParaRPr lang="en-NZ" sz="1800" dirty="0" smtClean="0"/>
            </a:p>
          </p:txBody>
        </p:sp>
        <p:sp>
          <p:nvSpPr>
            <p:cNvPr id="56" name="Flowchart: Process 55"/>
            <p:cNvSpPr/>
            <p:nvPr/>
          </p:nvSpPr>
          <p:spPr bwMode="auto">
            <a:xfrm>
              <a:off x="7224625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/>
                <a:t>T</a:t>
              </a:r>
              <a:r>
                <a:rPr lang="en-AU" sz="1800" dirty="0" smtClean="0"/>
                <a:t>Z</a:t>
              </a:r>
              <a:endParaRPr lang="en-NZ" sz="1800" dirty="0" smtClean="0"/>
            </a:p>
          </p:txBody>
        </p:sp>
        <p:sp>
          <p:nvSpPr>
            <p:cNvPr id="57" name="Flowchart: Process 56"/>
            <p:cNvSpPr/>
            <p:nvPr/>
          </p:nvSpPr>
          <p:spPr bwMode="auto">
            <a:xfrm>
              <a:off x="6588224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58" name="Flowchart: Process 57"/>
            <p:cNvSpPr/>
            <p:nvPr/>
          </p:nvSpPr>
          <p:spPr bwMode="auto">
            <a:xfrm>
              <a:off x="7012491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59" name="Flowchart: Process 58"/>
            <p:cNvSpPr/>
            <p:nvPr/>
          </p:nvSpPr>
          <p:spPr bwMode="auto">
            <a:xfrm>
              <a:off x="7436759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60" name="Flowchart: Process 59"/>
            <p:cNvSpPr/>
            <p:nvPr/>
          </p:nvSpPr>
          <p:spPr bwMode="auto">
            <a:xfrm>
              <a:off x="7679197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UC</a:t>
              </a:r>
              <a:endParaRPr lang="en-NZ" sz="1800" dirty="0" smtClean="0"/>
            </a:p>
          </p:txBody>
        </p:sp>
        <p:sp>
          <p:nvSpPr>
            <p:cNvPr id="61" name="Flowchart: Process 60"/>
            <p:cNvSpPr/>
            <p:nvPr/>
          </p:nvSpPr>
          <p:spPr bwMode="auto">
            <a:xfrm>
              <a:off x="8133769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V</a:t>
              </a:r>
              <a:r>
                <a:rPr lang="en-US" sz="1800" dirty="0" smtClean="0"/>
                <a:t>B</a:t>
              </a:r>
              <a:endParaRPr lang="en-NZ" sz="1800" dirty="0" smtClean="0"/>
            </a:p>
          </p:txBody>
        </p:sp>
        <p:sp>
          <p:nvSpPr>
            <p:cNvPr id="62" name="Flowchart: Process 61"/>
            <p:cNvSpPr/>
            <p:nvPr/>
          </p:nvSpPr>
          <p:spPr bwMode="auto">
            <a:xfrm>
              <a:off x="7935838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63" name="Flowchart: Process 62"/>
            <p:cNvSpPr/>
            <p:nvPr/>
          </p:nvSpPr>
          <p:spPr bwMode="auto">
            <a:xfrm>
              <a:off x="8388424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44080" y="5669632"/>
            <a:ext cx="2010819" cy="272058"/>
            <a:chOff x="1691680" y="5429250"/>
            <a:chExt cx="2224467" cy="360040"/>
          </a:xfrm>
        </p:grpSpPr>
        <p:sp>
          <p:nvSpPr>
            <p:cNvPr id="65" name="Flowchart: Process 64"/>
            <p:cNvSpPr/>
            <p:nvPr/>
          </p:nvSpPr>
          <p:spPr bwMode="auto">
            <a:xfrm>
              <a:off x="1873509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DQ</a:t>
              </a:r>
              <a:endParaRPr lang="en-NZ" sz="1800" dirty="0" smtClean="0"/>
            </a:p>
          </p:txBody>
        </p:sp>
        <p:sp>
          <p:nvSpPr>
            <p:cNvPr id="66" name="Flowchart: Process 65"/>
            <p:cNvSpPr/>
            <p:nvPr/>
          </p:nvSpPr>
          <p:spPr bwMode="auto">
            <a:xfrm>
              <a:off x="2328081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DS</a:t>
              </a:r>
              <a:endParaRPr lang="en-NZ" sz="1800" dirty="0" smtClean="0"/>
            </a:p>
          </p:txBody>
        </p:sp>
        <p:sp>
          <p:nvSpPr>
            <p:cNvPr id="67" name="Flowchart: Process 66"/>
            <p:cNvSpPr/>
            <p:nvPr/>
          </p:nvSpPr>
          <p:spPr bwMode="auto">
            <a:xfrm>
              <a:off x="1691680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68" name="Flowchart: Process 67"/>
            <p:cNvSpPr/>
            <p:nvPr/>
          </p:nvSpPr>
          <p:spPr bwMode="auto">
            <a:xfrm>
              <a:off x="2115947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69" name="Flowchart: Process 68"/>
            <p:cNvSpPr/>
            <p:nvPr/>
          </p:nvSpPr>
          <p:spPr bwMode="auto">
            <a:xfrm>
              <a:off x="2540215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70" name="Flowchart: Process 69"/>
            <p:cNvSpPr/>
            <p:nvPr/>
          </p:nvSpPr>
          <p:spPr bwMode="auto">
            <a:xfrm>
              <a:off x="2782653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DT</a:t>
              </a:r>
              <a:endParaRPr lang="en-NZ" sz="1800" dirty="0" smtClean="0"/>
            </a:p>
          </p:txBody>
        </p:sp>
        <p:sp>
          <p:nvSpPr>
            <p:cNvPr id="71" name="Flowchart: Process 70"/>
            <p:cNvSpPr/>
            <p:nvPr/>
          </p:nvSpPr>
          <p:spPr bwMode="auto">
            <a:xfrm>
              <a:off x="3237225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DV</a:t>
              </a:r>
              <a:endParaRPr lang="en-NZ" sz="1800" dirty="0" smtClean="0"/>
            </a:p>
          </p:txBody>
        </p:sp>
        <p:sp>
          <p:nvSpPr>
            <p:cNvPr id="72" name="Flowchart: Process 71"/>
            <p:cNvSpPr/>
            <p:nvPr/>
          </p:nvSpPr>
          <p:spPr bwMode="auto">
            <a:xfrm>
              <a:off x="3039294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73" name="Flowchart: Process 72"/>
            <p:cNvSpPr/>
            <p:nvPr/>
          </p:nvSpPr>
          <p:spPr bwMode="auto">
            <a:xfrm>
              <a:off x="3491880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644280" y="5669632"/>
            <a:ext cx="1872208" cy="288032"/>
            <a:chOff x="3851920" y="5445224"/>
            <a:chExt cx="2224467" cy="360040"/>
          </a:xfrm>
        </p:grpSpPr>
        <p:sp>
          <p:nvSpPr>
            <p:cNvPr id="75" name="Flowchart: Process 74"/>
            <p:cNvSpPr/>
            <p:nvPr/>
          </p:nvSpPr>
          <p:spPr bwMode="auto">
            <a:xfrm>
              <a:off x="4033749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DZ</a:t>
              </a:r>
              <a:endParaRPr lang="en-NZ" sz="1800" dirty="0" smtClean="0"/>
            </a:p>
          </p:txBody>
        </p:sp>
        <p:sp>
          <p:nvSpPr>
            <p:cNvPr id="76" name="Flowchart: Process 75"/>
            <p:cNvSpPr/>
            <p:nvPr/>
          </p:nvSpPr>
          <p:spPr bwMode="auto">
            <a:xfrm>
              <a:off x="4488321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EA</a:t>
              </a:r>
              <a:endParaRPr lang="en-NZ" sz="1800" dirty="0" smtClean="0"/>
            </a:p>
          </p:txBody>
        </p:sp>
        <p:sp>
          <p:nvSpPr>
            <p:cNvPr id="77" name="Flowchart: Process 76"/>
            <p:cNvSpPr/>
            <p:nvPr/>
          </p:nvSpPr>
          <p:spPr bwMode="auto">
            <a:xfrm>
              <a:off x="38519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78" name="Flowchart: Process 77"/>
            <p:cNvSpPr/>
            <p:nvPr/>
          </p:nvSpPr>
          <p:spPr bwMode="auto">
            <a:xfrm>
              <a:off x="4276187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79" name="Flowchart: Process 78"/>
            <p:cNvSpPr/>
            <p:nvPr/>
          </p:nvSpPr>
          <p:spPr bwMode="auto">
            <a:xfrm>
              <a:off x="4700455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80" name="Flowchart: Process 79"/>
            <p:cNvSpPr/>
            <p:nvPr/>
          </p:nvSpPr>
          <p:spPr bwMode="auto">
            <a:xfrm>
              <a:off x="4942893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EB</a:t>
              </a:r>
              <a:endParaRPr lang="en-NZ" sz="1800" dirty="0" smtClean="0"/>
            </a:p>
          </p:txBody>
        </p:sp>
        <p:sp>
          <p:nvSpPr>
            <p:cNvPr id="81" name="Flowchart: Process 80"/>
            <p:cNvSpPr/>
            <p:nvPr/>
          </p:nvSpPr>
          <p:spPr bwMode="auto">
            <a:xfrm>
              <a:off x="5397465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EE</a:t>
              </a:r>
              <a:endParaRPr lang="en-NZ" sz="1800" dirty="0" smtClean="0"/>
            </a:p>
          </p:txBody>
        </p:sp>
        <p:sp>
          <p:nvSpPr>
            <p:cNvPr id="82" name="Flowchart: Process 81"/>
            <p:cNvSpPr/>
            <p:nvPr/>
          </p:nvSpPr>
          <p:spPr bwMode="auto">
            <a:xfrm>
              <a:off x="5199534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83" name="Flowchart: Process 82"/>
            <p:cNvSpPr/>
            <p:nvPr/>
          </p:nvSpPr>
          <p:spPr bwMode="auto">
            <a:xfrm>
              <a:off x="56521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00464" y="5669632"/>
            <a:ext cx="1872208" cy="288032"/>
            <a:chOff x="3851920" y="5445224"/>
            <a:chExt cx="2224467" cy="360040"/>
          </a:xfrm>
        </p:grpSpPr>
        <p:sp>
          <p:nvSpPr>
            <p:cNvPr id="85" name="Flowchart: Process 84"/>
            <p:cNvSpPr/>
            <p:nvPr/>
          </p:nvSpPr>
          <p:spPr bwMode="auto">
            <a:xfrm>
              <a:off x="4033749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EH</a:t>
              </a:r>
              <a:endParaRPr lang="en-NZ" sz="1800" dirty="0" smtClean="0"/>
            </a:p>
          </p:txBody>
        </p:sp>
        <p:sp>
          <p:nvSpPr>
            <p:cNvPr id="86" name="Flowchart: Process 85"/>
            <p:cNvSpPr/>
            <p:nvPr/>
          </p:nvSpPr>
          <p:spPr bwMode="auto">
            <a:xfrm>
              <a:off x="4488321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EM</a:t>
              </a:r>
              <a:endParaRPr lang="en-NZ" sz="1800" dirty="0" smtClean="0"/>
            </a:p>
          </p:txBody>
        </p:sp>
        <p:sp>
          <p:nvSpPr>
            <p:cNvPr id="87" name="Flowchart: Process 86"/>
            <p:cNvSpPr/>
            <p:nvPr/>
          </p:nvSpPr>
          <p:spPr bwMode="auto">
            <a:xfrm>
              <a:off x="38519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88" name="Flowchart: Process 87"/>
            <p:cNvSpPr/>
            <p:nvPr/>
          </p:nvSpPr>
          <p:spPr bwMode="auto">
            <a:xfrm>
              <a:off x="4276187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89" name="Flowchart: Process 88"/>
            <p:cNvSpPr/>
            <p:nvPr/>
          </p:nvSpPr>
          <p:spPr bwMode="auto">
            <a:xfrm>
              <a:off x="4700455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90" name="Flowchart: Process 89"/>
            <p:cNvSpPr/>
            <p:nvPr/>
          </p:nvSpPr>
          <p:spPr bwMode="auto">
            <a:xfrm>
              <a:off x="4942893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EN</a:t>
              </a:r>
              <a:endParaRPr lang="en-NZ" sz="1800" dirty="0" smtClean="0"/>
            </a:p>
          </p:txBody>
        </p:sp>
        <p:sp>
          <p:nvSpPr>
            <p:cNvPr id="91" name="Flowchart: Process 90"/>
            <p:cNvSpPr/>
            <p:nvPr/>
          </p:nvSpPr>
          <p:spPr bwMode="auto">
            <a:xfrm>
              <a:off x="5397465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ES</a:t>
              </a:r>
              <a:endParaRPr lang="en-NZ" sz="1800" dirty="0" smtClean="0"/>
            </a:p>
          </p:txBody>
        </p:sp>
        <p:sp>
          <p:nvSpPr>
            <p:cNvPr id="92" name="Flowchart: Process 91"/>
            <p:cNvSpPr/>
            <p:nvPr/>
          </p:nvSpPr>
          <p:spPr bwMode="auto">
            <a:xfrm>
              <a:off x="5199534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93" name="Flowchart: Process 92"/>
            <p:cNvSpPr/>
            <p:nvPr/>
          </p:nvSpPr>
          <p:spPr bwMode="auto">
            <a:xfrm>
              <a:off x="56521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56648" y="5669632"/>
            <a:ext cx="1872208" cy="288032"/>
            <a:chOff x="3851920" y="5445224"/>
            <a:chExt cx="2224467" cy="360040"/>
          </a:xfrm>
        </p:grpSpPr>
        <p:sp>
          <p:nvSpPr>
            <p:cNvPr id="95" name="Flowchart: Process 94"/>
            <p:cNvSpPr/>
            <p:nvPr/>
          </p:nvSpPr>
          <p:spPr bwMode="auto">
            <a:xfrm>
              <a:off x="4033749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E</a:t>
              </a:r>
              <a:r>
                <a:rPr lang="en-US" sz="1800" dirty="0" smtClean="0"/>
                <a:t>Z</a:t>
              </a:r>
              <a:endParaRPr lang="en-NZ" sz="1800" dirty="0" smtClean="0"/>
            </a:p>
          </p:txBody>
        </p:sp>
        <p:sp>
          <p:nvSpPr>
            <p:cNvPr id="96" name="Flowchart: Process 95"/>
            <p:cNvSpPr/>
            <p:nvPr/>
          </p:nvSpPr>
          <p:spPr bwMode="auto">
            <a:xfrm>
              <a:off x="4488321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/>
                <a:t>F</a:t>
              </a:r>
              <a:r>
                <a:rPr lang="en-AU" sz="1800" dirty="0" smtClean="0"/>
                <a:t>A</a:t>
              </a:r>
              <a:endParaRPr lang="en-NZ" sz="1800" dirty="0" smtClean="0"/>
            </a:p>
          </p:txBody>
        </p:sp>
        <p:sp>
          <p:nvSpPr>
            <p:cNvPr id="97" name="Flowchart: Process 96"/>
            <p:cNvSpPr/>
            <p:nvPr/>
          </p:nvSpPr>
          <p:spPr bwMode="auto">
            <a:xfrm>
              <a:off x="38519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98" name="Flowchart: Process 97"/>
            <p:cNvSpPr/>
            <p:nvPr/>
          </p:nvSpPr>
          <p:spPr bwMode="auto">
            <a:xfrm>
              <a:off x="4276187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99" name="Flowchart: Process 98"/>
            <p:cNvSpPr/>
            <p:nvPr/>
          </p:nvSpPr>
          <p:spPr bwMode="auto">
            <a:xfrm>
              <a:off x="4700455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00" name="Flowchart: Process 99"/>
            <p:cNvSpPr/>
            <p:nvPr/>
          </p:nvSpPr>
          <p:spPr bwMode="auto">
            <a:xfrm>
              <a:off x="4942893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FT</a:t>
              </a:r>
              <a:endParaRPr lang="en-NZ" sz="1800" dirty="0" smtClean="0"/>
            </a:p>
          </p:txBody>
        </p:sp>
        <p:sp>
          <p:nvSpPr>
            <p:cNvPr id="101" name="Flowchart: Process 100"/>
            <p:cNvSpPr/>
            <p:nvPr/>
          </p:nvSpPr>
          <p:spPr bwMode="auto">
            <a:xfrm>
              <a:off x="5397465" y="5445224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FX</a:t>
              </a:r>
              <a:endParaRPr lang="en-NZ" sz="1800" dirty="0" smtClean="0"/>
            </a:p>
          </p:txBody>
        </p:sp>
        <p:sp>
          <p:nvSpPr>
            <p:cNvPr id="102" name="Flowchart: Process 101"/>
            <p:cNvSpPr/>
            <p:nvPr/>
          </p:nvSpPr>
          <p:spPr bwMode="auto">
            <a:xfrm>
              <a:off x="5199534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03" name="Flowchart: Process 102"/>
            <p:cNvSpPr/>
            <p:nvPr/>
          </p:nvSpPr>
          <p:spPr bwMode="auto">
            <a:xfrm>
              <a:off x="5652120" y="5733256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3880" y="5669632"/>
            <a:ext cx="2010819" cy="272058"/>
            <a:chOff x="1691680" y="5429250"/>
            <a:chExt cx="2224467" cy="360040"/>
          </a:xfrm>
        </p:grpSpPr>
        <p:sp>
          <p:nvSpPr>
            <p:cNvPr id="105" name="Flowchart: Process 104"/>
            <p:cNvSpPr/>
            <p:nvPr/>
          </p:nvSpPr>
          <p:spPr bwMode="auto">
            <a:xfrm>
              <a:off x="1873509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DF</a:t>
              </a:r>
              <a:endParaRPr lang="en-NZ" sz="1800" dirty="0" smtClean="0"/>
            </a:p>
          </p:txBody>
        </p:sp>
        <p:sp>
          <p:nvSpPr>
            <p:cNvPr id="106" name="Flowchart: Process 105"/>
            <p:cNvSpPr/>
            <p:nvPr/>
          </p:nvSpPr>
          <p:spPr bwMode="auto">
            <a:xfrm>
              <a:off x="2328081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800" dirty="0" smtClean="0"/>
                <a:t>DG</a:t>
              </a:r>
              <a:endParaRPr lang="en-NZ" sz="1800" dirty="0" smtClean="0"/>
            </a:p>
          </p:txBody>
        </p:sp>
        <p:sp>
          <p:nvSpPr>
            <p:cNvPr id="107" name="Flowchart: Process 106"/>
            <p:cNvSpPr/>
            <p:nvPr/>
          </p:nvSpPr>
          <p:spPr bwMode="auto">
            <a:xfrm>
              <a:off x="1691680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08" name="Flowchart: Process 107"/>
            <p:cNvSpPr/>
            <p:nvPr/>
          </p:nvSpPr>
          <p:spPr bwMode="auto">
            <a:xfrm>
              <a:off x="2115947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09" name="Flowchart: Process 108"/>
            <p:cNvSpPr/>
            <p:nvPr/>
          </p:nvSpPr>
          <p:spPr bwMode="auto">
            <a:xfrm>
              <a:off x="2540215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10" name="Flowchart: Process 109"/>
            <p:cNvSpPr/>
            <p:nvPr/>
          </p:nvSpPr>
          <p:spPr bwMode="auto">
            <a:xfrm>
              <a:off x="2782653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DL</a:t>
              </a:r>
              <a:endParaRPr lang="en-NZ" sz="1800" dirty="0" smtClean="0"/>
            </a:p>
          </p:txBody>
        </p:sp>
        <p:sp>
          <p:nvSpPr>
            <p:cNvPr id="111" name="Flowchart: Process 110"/>
            <p:cNvSpPr/>
            <p:nvPr/>
          </p:nvSpPr>
          <p:spPr bwMode="auto">
            <a:xfrm>
              <a:off x="3237225" y="542925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/>
                <a:t>DM</a:t>
              </a:r>
              <a:endParaRPr lang="en-NZ" sz="1800" dirty="0" smtClean="0"/>
            </a:p>
          </p:txBody>
        </p:sp>
        <p:sp>
          <p:nvSpPr>
            <p:cNvPr id="112" name="Flowchart: Process 111"/>
            <p:cNvSpPr/>
            <p:nvPr/>
          </p:nvSpPr>
          <p:spPr bwMode="auto">
            <a:xfrm>
              <a:off x="3039294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13" name="Flowchart: Process 112"/>
            <p:cNvSpPr/>
            <p:nvPr/>
          </p:nvSpPr>
          <p:spPr bwMode="auto">
            <a:xfrm>
              <a:off x="3491880" y="571728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732512" y="4398454"/>
            <a:ext cx="1385814" cy="227062"/>
            <a:chOff x="2707573" y="4149080"/>
            <a:chExt cx="2224467" cy="360040"/>
          </a:xfrm>
        </p:grpSpPr>
        <p:sp>
          <p:nvSpPr>
            <p:cNvPr id="115" name="Flowchart: Process 114"/>
            <p:cNvSpPr/>
            <p:nvPr/>
          </p:nvSpPr>
          <p:spPr bwMode="auto">
            <a:xfrm>
              <a:off x="2889402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16" name="Flowchart: Process 115"/>
            <p:cNvSpPr/>
            <p:nvPr/>
          </p:nvSpPr>
          <p:spPr bwMode="auto">
            <a:xfrm>
              <a:off x="3343974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17" name="Flowchart: Process 116"/>
            <p:cNvSpPr/>
            <p:nvPr/>
          </p:nvSpPr>
          <p:spPr bwMode="auto">
            <a:xfrm>
              <a:off x="27075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18" name="Flowchart: Process 117"/>
            <p:cNvSpPr/>
            <p:nvPr/>
          </p:nvSpPr>
          <p:spPr bwMode="auto">
            <a:xfrm>
              <a:off x="3131840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19" name="Flowchart: Process 118"/>
            <p:cNvSpPr/>
            <p:nvPr/>
          </p:nvSpPr>
          <p:spPr bwMode="auto">
            <a:xfrm>
              <a:off x="3556108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20" name="Flowchart: Process 119"/>
            <p:cNvSpPr/>
            <p:nvPr/>
          </p:nvSpPr>
          <p:spPr bwMode="auto">
            <a:xfrm>
              <a:off x="3798546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21" name="Flowchart: Process 120"/>
            <p:cNvSpPr/>
            <p:nvPr/>
          </p:nvSpPr>
          <p:spPr bwMode="auto">
            <a:xfrm>
              <a:off x="4253118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22" name="Flowchart: Process 121"/>
            <p:cNvSpPr/>
            <p:nvPr/>
          </p:nvSpPr>
          <p:spPr bwMode="auto">
            <a:xfrm>
              <a:off x="40551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23" name="Flowchart: Process 122"/>
            <p:cNvSpPr/>
            <p:nvPr/>
          </p:nvSpPr>
          <p:spPr bwMode="auto">
            <a:xfrm>
              <a:off x="45077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cxnSp>
        <p:nvCxnSpPr>
          <p:cNvPr id="124" name="Straight Arrow Connector 123"/>
          <p:cNvCxnSpPr>
            <a:stCxn id="122" idx="2"/>
          </p:cNvCxnSpPr>
          <p:nvPr/>
        </p:nvCxnSpPr>
        <p:spPr bwMode="auto">
          <a:xfrm flipH="1">
            <a:off x="6704214" y="4625516"/>
            <a:ext cx="1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5" name="Straight Arrow Connector 124"/>
          <p:cNvCxnSpPr>
            <a:stCxn id="118" idx="2"/>
          </p:cNvCxnSpPr>
          <p:nvPr/>
        </p:nvCxnSpPr>
        <p:spPr bwMode="auto">
          <a:xfrm flipH="1">
            <a:off x="6034159" y="4625516"/>
            <a:ext cx="94823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6" name="Straight Arrow Connector 125"/>
          <p:cNvCxnSpPr>
            <a:stCxn id="119" idx="2"/>
          </p:cNvCxnSpPr>
          <p:nvPr/>
        </p:nvCxnSpPr>
        <p:spPr bwMode="auto">
          <a:xfrm>
            <a:off x="6393295" y="4625516"/>
            <a:ext cx="0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7" name="Straight Arrow Connector 126"/>
          <p:cNvCxnSpPr>
            <a:stCxn id="117" idx="2"/>
          </p:cNvCxnSpPr>
          <p:nvPr/>
        </p:nvCxnSpPr>
        <p:spPr bwMode="auto">
          <a:xfrm flipH="1">
            <a:off x="5750174" y="4625516"/>
            <a:ext cx="114495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8" name="Straight Arrow Connector 127"/>
          <p:cNvCxnSpPr>
            <a:stCxn id="123" idx="2"/>
          </p:cNvCxnSpPr>
          <p:nvPr/>
        </p:nvCxnSpPr>
        <p:spPr bwMode="auto">
          <a:xfrm>
            <a:off x="6986170" y="4625516"/>
            <a:ext cx="42486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29" name="Group 128"/>
          <p:cNvGrpSpPr/>
          <p:nvPr/>
        </p:nvGrpSpPr>
        <p:grpSpPr>
          <a:xfrm>
            <a:off x="4436368" y="4398454"/>
            <a:ext cx="1385814" cy="227062"/>
            <a:chOff x="2707573" y="4149080"/>
            <a:chExt cx="2224467" cy="360040"/>
          </a:xfrm>
        </p:grpSpPr>
        <p:sp>
          <p:nvSpPr>
            <p:cNvPr id="130" name="Flowchart: Process 129"/>
            <p:cNvSpPr/>
            <p:nvPr/>
          </p:nvSpPr>
          <p:spPr bwMode="auto">
            <a:xfrm>
              <a:off x="2889402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1" name="Flowchart: Process 130"/>
            <p:cNvSpPr/>
            <p:nvPr/>
          </p:nvSpPr>
          <p:spPr bwMode="auto">
            <a:xfrm>
              <a:off x="3343974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2" name="Flowchart: Process 131"/>
            <p:cNvSpPr/>
            <p:nvPr/>
          </p:nvSpPr>
          <p:spPr bwMode="auto">
            <a:xfrm>
              <a:off x="27075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3" name="Flowchart: Process 132"/>
            <p:cNvSpPr/>
            <p:nvPr/>
          </p:nvSpPr>
          <p:spPr bwMode="auto">
            <a:xfrm>
              <a:off x="3131840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4" name="Flowchart: Process 133"/>
            <p:cNvSpPr/>
            <p:nvPr/>
          </p:nvSpPr>
          <p:spPr bwMode="auto">
            <a:xfrm>
              <a:off x="3556108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5" name="Flowchart: Process 134"/>
            <p:cNvSpPr/>
            <p:nvPr/>
          </p:nvSpPr>
          <p:spPr bwMode="auto">
            <a:xfrm>
              <a:off x="3798546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6" name="Flowchart: Process 135"/>
            <p:cNvSpPr/>
            <p:nvPr/>
          </p:nvSpPr>
          <p:spPr bwMode="auto">
            <a:xfrm>
              <a:off x="4253118" y="4149080"/>
              <a:ext cx="470679" cy="360040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7" name="Flowchart: Process 136"/>
            <p:cNvSpPr/>
            <p:nvPr/>
          </p:nvSpPr>
          <p:spPr bwMode="auto">
            <a:xfrm>
              <a:off x="4055187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  <p:sp>
          <p:nvSpPr>
            <p:cNvPr id="138" name="Flowchart: Process 137"/>
            <p:cNvSpPr/>
            <p:nvPr/>
          </p:nvSpPr>
          <p:spPr bwMode="auto">
            <a:xfrm>
              <a:off x="4507773" y="4437112"/>
              <a:ext cx="424267" cy="72008"/>
            </a:xfrm>
            <a:prstGeom prst="flowChartProcess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1800" dirty="0" smtClean="0"/>
            </a:p>
          </p:txBody>
        </p:sp>
      </p:grpSp>
      <p:cxnSp>
        <p:nvCxnSpPr>
          <p:cNvPr id="139" name="Straight Arrow Connector 138"/>
          <p:cNvCxnSpPr>
            <a:stCxn id="137" idx="2"/>
          </p:cNvCxnSpPr>
          <p:nvPr/>
        </p:nvCxnSpPr>
        <p:spPr bwMode="auto">
          <a:xfrm flipH="1">
            <a:off x="5408070" y="4625516"/>
            <a:ext cx="1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0" name="Straight Arrow Connector 139"/>
          <p:cNvCxnSpPr>
            <a:stCxn id="133" idx="2"/>
          </p:cNvCxnSpPr>
          <p:nvPr/>
        </p:nvCxnSpPr>
        <p:spPr bwMode="auto">
          <a:xfrm flipH="1">
            <a:off x="4738015" y="4625516"/>
            <a:ext cx="94823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1" name="Straight Arrow Connector 140"/>
          <p:cNvCxnSpPr>
            <a:stCxn id="134" idx="2"/>
          </p:cNvCxnSpPr>
          <p:nvPr/>
        </p:nvCxnSpPr>
        <p:spPr bwMode="auto">
          <a:xfrm>
            <a:off x="5097151" y="4625516"/>
            <a:ext cx="0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2" name="Straight Arrow Connector 141"/>
          <p:cNvCxnSpPr>
            <a:stCxn id="132" idx="2"/>
          </p:cNvCxnSpPr>
          <p:nvPr/>
        </p:nvCxnSpPr>
        <p:spPr bwMode="auto">
          <a:xfrm flipH="1">
            <a:off x="4454030" y="4625516"/>
            <a:ext cx="114495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3" name="Straight Arrow Connector 142"/>
          <p:cNvCxnSpPr>
            <a:stCxn id="138" idx="2"/>
          </p:cNvCxnSpPr>
          <p:nvPr/>
        </p:nvCxnSpPr>
        <p:spPr bwMode="auto">
          <a:xfrm>
            <a:off x="5690026" y="4625516"/>
            <a:ext cx="42486" cy="2520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5" name="Freeform 144"/>
          <p:cNvSpPr/>
          <p:nvPr/>
        </p:nvSpPr>
        <p:spPr bwMode="auto">
          <a:xfrm>
            <a:off x="66723" y="3171825"/>
            <a:ext cx="8674485" cy="2770870"/>
          </a:xfrm>
          <a:custGeom>
            <a:avLst/>
            <a:gdLst>
              <a:gd name="connsiteX0" fmla="*/ 3390852 w 8674485"/>
              <a:gd name="connsiteY0" fmla="*/ 0 h 2770870"/>
              <a:gd name="connsiteX1" fmla="*/ 3228927 w 8674485"/>
              <a:gd name="connsiteY1" fmla="*/ 342900 h 2770870"/>
              <a:gd name="connsiteX2" fmla="*/ 781002 w 8674485"/>
              <a:gd name="connsiteY2" fmla="*/ 1076325 h 2770870"/>
              <a:gd name="connsiteX3" fmla="*/ 133302 w 8674485"/>
              <a:gd name="connsiteY3" fmla="*/ 1143000 h 2770870"/>
              <a:gd name="connsiteX4" fmla="*/ 9477 w 8674485"/>
              <a:gd name="connsiteY4" fmla="*/ 1790700 h 2770870"/>
              <a:gd name="connsiteX5" fmla="*/ 285702 w 8674485"/>
              <a:gd name="connsiteY5" fmla="*/ 1857375 h 2770870"/>
              <a:gd name="connsiteX6" fmla="*/ 285702 w 8674485"/>
              <a:gd name="connsiteY6" fmla="*/ 1343025 h 2770870"/>
              <a:gd name="connsiteX7" fmla="*/ 523827 w 8674485"/>
              <a:gd name="connsiteY7" fmla="*/ 1343025 h 2770870"/>
              <a:gd name="connsiteX8" fmla="*/ 485727 w 8674485"/>
              <a:gd name="connsiteY8" fmla="*/ 1847850 h 2770870"/>
              <a:gd name="connsiteX9" fmla="*/ 742902 w 8674485"/>
              <a:gd name="connsiteY9" fmla="*/ 1866900 h 2770870"/>
              <a:gd name="connsiteX10" fmla="*/ 695277 w 8674485"/>
              <a:gd name="connsiteY10" fmla="*/ 1371600 h 2770870"/>
              <a:gd name="connsiteX11" fmla="*/ 876252 w 8674485"/>
              <a:gd name="connsiteY11" fmla="*/ 1371600 h 2770870"/>
              <a:gd name="connsiteX12" fmla="*/ 819102 w 8674485"/>
              <a:gd name="connsiteY12" fmla="*/ 1847850 h 2770870"/>
              <a:gd name="connsiteX13" fmla="*/ 1133427 w 8674485"/>
              <a:gd name="connsiteY13" fmla="*/ 1876425 h 2770870"/>
              <a:gd name="connsiteX14" fmla="*/ 1095327 w 8674485"/>
              <a:gd name="connsiteY14" fmla="*/ 1371600 h 2770870"/>
              <a:gd name="connsiteX15" fmla="*/ 1285827 w 8674485"/>
              <a:gd name="connsiteY15" fmla="*/ 1352550 h 2770870"/>
              <a:gd name="connsiteX16" fmla="*/ 1314402 w 8674485"/>
              <a:gd name="connsiteY16" fmla="*/ 1847850 h 2770870"/>
              <a:gd name="connsiteX17" fmla="*/ 1619202 w 8674485"/>
              <a:gd name="connsiteY17" fmla="*/ 1847850 h 2770870"/>
              <a:gd name="connsiteX18" fmla="*/ 1447752 w 8674485"/>
              <a:gd name="connsiteY18" fmla="*/ 1352550 h 2770870"/>
              <a:gd name="connsiteX19" fmla="*/ 1657302 w 8674485"/>
              <a:gd name="connsiteY19" fmla="*/ 1333500 h 2770870"/>
              <a:gd name="connsiteX20" fmla="*/ 1752552 w 8674485"/>
              <a:gd name="connsiteY20" fmla="*/ 1885950 h 2770870"/>
              <a:gd name="connsiteX21" fmla="*/ 1952577 w 8674485"/>
              <a:gd name="connsiteY21" fmla="*/ 1809750 h 2770870"/>
              <a:gd name="connsiteX22" fmla="*/ 1924002 w 8674485"/>
              <a:gd name="connsiteY22" fmla="*/ 1133475 h 2770870"/>
              <a:gd name="connsiteX23" fmla="*/ 3524202 w 8674485"/>
              <a:gd name="connsiteY23" fmla="*/ 342900 h 2770870"/>
              <a:gd name="connsiteX24" fmla="*/ 3714702 w 8674485"/>
              <a:gd name="connsiteY24" fmla="*/ 342900 h 2770870"/>
              <a:gd name="connsiteX25" fmla="*/ 3276552 w 8674485"/>
              <a:gd name="connsiteY25" fmla="*/ 1019175 h 2770870"/>
              <a:gd name="connsiteX26" fmla="*/ 2343102 w 8674485"/>
              <a:gd name="connsiteY26" fmla="*/ 1171575 h 2770870"/>
              <a:gd name="connsiteX27" fmla="*/ 2238327 w 8674485"/>
              <a:gd name="connsiteY27" fmla="*/ 1552575 h 2770870"/>
              <a:gd name="connsiteX28" fmla="*/ 180927 w 8674485"/>
              <a:gd name="connsiteY28" fmla="*/ 2400300 h 2770870"/>
              <a:gd name="connsiteX29" fmla="*/ 257127 w 8674485"/>
              <a:gd name="connsiteY29" fmla="*/ 2647950 h 2770870"/>
              <a:gd name="connsiteX30" fmla="*/ 685752 w 8674485"/>
              <a:gd name="connsiteY30" fmla="*/ 2657475 h 2770870"/>
              <a:gd name="connsiteX31" fmla="*/ 1714452 w 8674485"/>
              <a:gd name="connsiteY31" fmla="*/ 2676525 h 2770870"/>
              <a:gd name="connsiteX32" fmla="*/ 2457402 w 8674485"/>
              <a:gd name="connsiteY32" fmla="*/ 1333500 h 2770870"/>
              <a:gd name="connsiteX33" fmla="*/ 2705052 w 8674485"/>
              <a:gd name="connsiteY33" fmla="*/ 1495425 h 2770870"/>
              <a:gd name="connsiteX34" fmla="*/ 2762202 w 8674485"/>
              <a:gd name="connsiteY34" fmla="*/ 2352675 h 2770870"/>
              <a:gd name="connsiteX35" fmla="*/ 2047827 w 8674485"/>
              <a:gd name="connsiteY35" fmla="*/ 2543175 h 2770870"/>
              <a:gd name="connsiteX36" fmla="*/ 2219277 w 8674485"/>
              <a:gd name="connsiteY36" fmla="*/ 2676525 h 2770870"/>
              <a:gd name="connsiteX37" fmla="*/ 3524202 w 8674485"/>
              <a:gd name="connsiteY37" fmla="*/ 2657475 h 2770870"/>
              <a:gd name="connsiteX38" fmla="*/ 3476577 w 8674485"/>
              <a:gd name="connsiteY38" fmla="*/ 2486025 h 2770870"/>
              <a:gd name="connsiteX39" fmla="*/ 3076527 w 8674485"/>
              <a:gd name="connsiteY39" fmla="*/ 2324100 h 2770870"/>
              <a:gd name="connsiteX40" fmla="*/ 2828877 w 8674485"/>
              <a:gd name="connsiteY40" fmla="*/ 1295400 h 2770870"/>
              <a:gd name="connsiteX41" fmla="*/ 3095577 w 8674485"/>
              <a:gd name="connsiteY41" fmla="*/ 1352550 h 2770870"/>
              <a:gd name="connsiteX42" fmla="*/ 4143327 w 8674485"/>
              <a:gd name="connsiteY42" fmla="*/ 2457450 h 2770870"/>
              <a:gd name="connsiteX43" fmla="*/ 3790902 w 8674485"/>
              <a:gd name="connsiteY43" fmla="*/ 2543175 h 2770870"/>
              <a:gd name="connsiteX44" fmla="*/ 4048077 w 8674485"/>
              <a:gd name="connsiteY44" fmla="*/ 2686050 h 2770870"/>
              <a:gd name="connsiteX45" fmla="*/ 5276802 w 8674485"/>
              <a:gd name="connsiteY45" fmla="*/ 2686050 h 2770870"/>
              <a:gd name="connsiteX46" fmla="*/ 5114877 w 8674485"/>
              <a:gd name="connsiteY46" fmla="*/ 2495550 h 2770870"/>
              <a:gd name="connsiteX47" fmla="*/ 4448127 w 8674485"/>
              <a:gd name="connsiteY47" fmla="*/ 2381250 h 2770870"/>
              <a:gd name="connsiteX48" fmla="*/ 3228927 w 8674485"/>
              <a:gd name="connsiteY48" fmla="*/ 1390650 h 2770870"/>
              <a:gd name="connsiteX49" fmla="*/ 3457527 w 8674485"/>
              <a:gd name="connsiteY49" fmla="*/ 1352550 h 2770870"/>
              <a:gd name="connsiteX50" fmla="*/ 5743527 w 8674485"/>
              <a:gd name="connsiteY50" fmla="*/ 2457450 h 2770870"/>
              <a:gd name="connsiteX51" fmla="*/ 5391102 w 8674485"/>
              <a:gd name="connsiteY51" fmla="*/ 2533650 h 2770870"/>
              <a:gd name="connsiteX52" fmla="*/ 5486352 w 8674485"/>
              <a:gd name="connsiteY52" fmla="*/ 2724150 h 2770870"/>
              <a:gd name="connsiteX53" fmla="*/ 6829377 w 8674485"/>
              <a:gd name="connsiteY53" fmla="*/ 2676525 h 2770870"/>
              <a:gd name="connsiteX54" fmla="*/ 6696027 w 8674485"/>
              <a:gd name="connsiteY54" fmla="*/ 2438400 h 2770870"/>
              <a:gd name="connsiteX55" fmla="*/ 5972127 w 8674485"/>
              <a:gd name="connsiteY55" fmla="*/ 2419350 h 2770870"/>
              <a:gd name="connsiteX56" fmla="*/ 3571827 w 8674485"/>
              <a:gd name="connsiteY56" fmla="*/ 1390650 h 2770870"/>
              <a:gd name="connsiteX57" fmla="*/ 3857577 w 8674485"/>
              <a:gd name="connsiteY57" fmla="*/ 1323975 h 2770870"/>
              <a:gd name="connsiteX58" fmla="*/ 4343352 w 8674485"/>
              <a:gd name="connsiteY58" fmla="*/ 1647825 h 2770870"/>
              <a:gd name="connsiteX59" fmla="*/ 6943677 w 8674485"/>
              <a:gd name="connsiteY59" fmla="*/ 2447925 h 2770870"/>
              <a:gd name="connsiteX60" fmla="*/ 7124652 w 8674485"/>
              <a:gd name="connsiteY60" fmla="*/ 2619375 h 2770870"/>
              <a:gd name="connsiteX61" fmla="*/ 8581977 w 8674485"/>
              <a:gd name="connsiteY61" fmla="*/ 2647950 h 2770870"/>
              <a:gd name="connsiteX62" fmla="*/ 8381952 w 8674485"/>
              <a:gd name="connsiteY62" fmla="*/ 2428875 h 2770870"/>
              <a:gd name="connsiteX63" fmla="*/ 7210377 w 8674485"/>
              <a:gd name="connsiteY63" fmla="*/ 2400300 h 2770870"/>
              <a:gd name="connsiteX64" fmla="*/ 3867102 w 8674485"/>
              <a:gd name="connsiteY64" fmla="*/ 1323975 h 2770870"/>
              <a:gd name="connsiteX65" fmla="*/ 3609927 w 8674485"/>
              <a:gd name="connsiteY65" fmla="*/ 1076325 h 2770870"/>
              <a:gd name="connsiteX66" fmla="*/ 3886152 w 8674485"/>
              <a:gd name="connsiteY66" fmla="*/ 295275 h 2770870"/>
              <a:gd name="connsiteX67" fmla="*/ 4152852 w 8674485"/>
              <a:gd name="connsiteY67" fmla="*/ 276225 h 2770870"/>
              <a:gd name="connsiteX68" fmla="*/ 4676727 w 8674485"/>
              <a:gd name="connsiteY68" fmla="*/ 952500 h 2770870"/>
              <a:gd name="connsiteX69" fmla="*/ 4676727 w 8674485"/>
              <a:gd name="connsiteY69" fmla="*/ 952500 h 2770870"/>
              <a:gd name="connsiteX0" fmla="*/ 3390852 w 8674485"/>
              <a:gd name="connsiteY0" fmla="*/ 0 h 2770870"/>
              <a:gd name="connsiteX1" fmla="*/ 3228927 w 8674485"/>
              <a:gd name="connsiteY1" fmla="*/ 342900 h 2770870"/>
              <a:gd name="connsiteX2" fmla="*/ 781002 w 8674485"/>
              <a:gd name="connsiteY2" fmla="*/ 1076325 h 2770870"/>
              <a:gd name="connsiteX3" fmla="*/ 133302 w 8674485"/>
              <a:gd name="connsiteY3" fmla="*/ 1143000 h 2770870"/>
              <a:gd name="connsiteX4" fmla="*/ 9477 w 8674485"/>
              <a:gd name="connsiteY4" fmla="*/ 1790700 h 2770870"/>
              <a:gd name="connsiteX5" fmla="*/ 285702 w 8674485"/>
              <a:gd name="connsiteY5" fmla="*/ 1857375 h 2770870"/>
              <a:gd name="connsiteX6" fmla="*/ 285702 w 8674485"/>
              <a:gd name="connsiteY6" fmla="*/ 1343025 h 2770870"/>
              <a:gd name="connsiteX7" fmla="*/ 523827 w 8674485"/>
              <a:gd name="connsiteY7" fmla="*/ 1343025 h 2770870"/>
              <a:gd name="connsiteX8" fmla="*/ 485727 w 8674485"/>
              <a:gd name="connsiteY8" fmla="*/ 1847850 h 2770870"/>
              <a:gd name="connsiteX9" fmla="*/ 742902 w 8674485"/>
              <a:gd name="connsiteY9" fmla="*/ 1866900 h 2770870"/>
              <a:gd name="connsiteX10" fmla="*/ 695277 w 8674485"/>
              <a:gd name="connsiteY10" fmla="*/ 1371600 h 2770870"/>
              <a:gd name="connsiteX11" fmla="*/ 876252 w 8674485"/>
              <a:gd name="connsiteY11" fmla="*/ 1371600 h 2770870"/>
              <a:gd name="connsiteX12" fmla="*/ 819102 w 8674485"/>
              <a:gd name="connsiteY12" fmla="*/ 1847850 h 2770870"/>
              <a:gd name="connsiteX13" fmla="*/ 1133427 w 8674485"/>
              <a:gd name="connsiteY13" fmla="*/ 1876425 h 2770870"/>
              <a:gd name="connsiteX14" fmla="*/ 1095327 w 8674485"/>
              <a:gd name="connsiteY14" fmla="*/ 1371600 h 2770870"/>
              <a:gd name="connsiteX15" fmla="*/ 1285827 w 8674485"/>
              <a:gd name="connsiteY15" fmla="*/ 1352550 h 2770870"/>
              <a:gd name="connsiteX16" fmla="*/ 1314402 w 8674485"/>
              <a:gd name="connsiteY16" fmla="*/ 1847850 h 2770870"/>
              <a:gd name="connsiteX17" fmla="*/ 1619202 w 8674485"/>
              <a:gd name="connsiteY17" fmla="*/ 1847850 h 2770870"/>
              <a:gd name="connsiteX18" fmla="*/ 1447752 w 8674485"/>
              <a:gd name="connsiteY18" fmla="*/ 1352550 h 2770870"/>
              <a:gd name="connsiteX19" fmla="*/ 1657302 w 8674485"/>
              <a:gd name="connsiteY19" fmla="*/ 1333500 h 2770870"/>
              <a:gd name="connsiteX20" fmla="*/ 1752552 w 8674485"/>
              <a:gd name="connsiteY20" fmla="*/ 1885950 h 2770870"/>
              <a:gd name="connsiteX21" fmla="*/ 1952577 w 8674485"/>
              <a:gd name="connsiteY21" fmla="*/ 1809750 h 2770870"/>
              <a:gd name="connsiteX22" fmla="*/ 1924002 w 8674485"/>
              <a:gd name="connsiteY22" fmla="*/ 1133475 h 2770870"/>
              <a:gd name="connsiteX23" fmla="*/ 3524202 w 8674485"/>
              <a:gd name="connsiteY23" fmla="*/ 342900 h 2770870"/>
              <a:gd name="connsiteX24" fmla="*/ 3714702 w 8674485"/>
              <a:gd name="connsiteY24" fmla="*/ 342900 h 2770870"/>
              <a:gd name="connsiteX25" fmla="*/ 3276552 w 8674485"/>
              <a:gd name="connsiteY25" fmla="*/ 1019175 h 2770870"/>
              <a:gd name="connsiteX26" fmla="*/ 2343102 w 8674485"/>
              <a:gd name="connsiteY26" fmla="*/ 1171575 h 2770870"/>
              <a:gd name="connsiteX27" fmla="*/ 2238327 w 8674485"/>
              <a:gd name="connsiteY27" fmla="*/ 1552575 h 2770870"/>
              <a:gd name="connsiteX28" fmla="*/ 180927 w 8674485"/>
              <a:gd name="connsiteY28" fmla="*/ 2400300 h 2770870"/>
              <a:gd name="connsiteX29" fmla="*/ 257127 w 8674485"/>
              <a:gd name="connsiteY29" fmla="*/ 2647950 h 2770870"/>
              <a:gd name="connsiteX30" fmla="*/ 685752 w 8674485"/>
              <a:gd name="connsiteY30" fmla="*/ 2657475 h 2770870"/>
              <a:gd name="connsiteX31" fmla="*/ 1714452 w 8674485"/>
              <a:gd name="connsiteY31" fmla="*/ 2676525 h 2770870"/>
              <a:gd name="connsiteX32" fmla="*/ 2457402 w 8674485"/>
              <a:gd name="connsiteY32" fmla="*/ 1333500 h 2770870"/>
              <a:gd name="connsiteX33" fmla="*/ 2705052 w 8674485"/>
              <a:gd name="connsiteY33" fmla="*/ 1495425 h 2770870"/>
              <a:gd name="connsiteX34" fmla="*/ 2762202 w 8674485"/>
              <a:gd name="connsiteY34" fmla="*/ 2352675 h 2770870"/>
              <a:gd name="connsiteX35" fmla="*/ 2047827 w 8674485"/>
              <a:gd name="connsiteY35" fmla="*/ 2543175 h 2770870"/>
              <a:gd name="connsiteX36" fmla="*/ 2219277 w 8674485"/>
              <a:gd name="connsiteY36" fmla="*/ 2676525 h 2770870"/>
              <a:gd name="connsiteX37" fmla="*/ 3524202 w 8674485"/>
              <a:gd name="connsiteY37" fmla="*/ 2657475 h 2770870"/>
              <a:gd name="connsiteX38" fmla="*/ 3476577 w 8674485"/>
              <a:gd name="connsiteY38" fmla="*/ 2486025 h 2770870"/>
              <a:gd name="connsiteX39" fmla="*/ 3076527 w 8674485"/>
              <a:gd name="connsiteY39" fmla="*/ 2324100 h 2770870"/>
              <a:gd name="connsiteX40" fmla="*/ 2828877 w 8674485"/>
              <a:gd name="connsiteY40" fmla="*/ 1295400 h 2770870"/>
              <a:gd name="connsiteX41" fmla="*/ 3095577 w 8674485"/>
              <a:gd name="connsiteY41" fmla="*/ 1352550 h 2770870"/>
              <a:gd name="connsiteX42" fmla="*/ 4143327 w 8674485"/>
              <a:gd name="connsiteY42" fmla="*/ 2457450 h 2770870"/>
              <a:gd name="connsiteX43" fmla="*/ 3790902 w 8674485"/>
              <a:gd name="connsiteY43" fmla="*/ 2543175 h 2770870"/>
              <a:gd name="connsiteX44" fmla="*/ 4048077 w 8674485"/>
              <a:gd name="connsiteY44" fmla="*/ 2686050 h 2770870"/>
              <a:gd name="connsiteX45" fmla="*/ 5276802 w 8674485"/>
              <a:gd name="connsiteY45" fmla="*/ 2686050 h 2770870"/>
              <a:gd name="connsiteX46" fmla="*/ 5114877 w 8674485"/>
              <a:gd name="connsiteY46" fmla="*/ 2495550 h 2770870"/>
              <a:gd name="connsiteX47" fmla="*/ 4448127 w 8674485"/>
              <a:gd name="connsiteY47" fmla="*/ 2381250 h 2770870"/>
              <a:gd name="connsiteX48" fmla="*/ 3228927 w 8674485"/>
              <a:gd name="connsiteY48" fmla="*/ 1390650 h 2770870"/>
              <a:gd name="connsiteX49" fmla="*/ 3457527 w 8674485"/>
              <a:gd name="connsiteY49" fmla="*/ 1352550 h 2770870"/>
              <a:gd name="connsiteX50" fmla="*/ 5743527 w 8674485"/>
              <a:gd name="connsiteY50" fmla="*/ 2457450 h 2770870"/>
              <a:gd name="connsiteX51" fmla="*/ 5391102 w 8674485"/>
              <a:gd name="connsiteY51" fmla="*/ 2533650 h 2770870"/>
              <a:gd name="connsiteX52" fmla="*/ 5486352 w 8674485"/>
              <a:gd name="connsiteY52" fmla="*/ 2724150 h 2770870"/>
              <a:gd name="connsiteX53" fmla="*/ 6829377 w 8674485"/>
              <a:gd name="connsiteY53" fmla="*/ 2676525 h 2770870"/>
              <a:gd name="connsiteX54" fmla="*/ 6696027 w 8674485"/>
              <a:gd name="connsiteY54" fmla="*/ 2438400 h 2770870"/>
              <a:gd name="connsiteX55" fmla="*/ 5972127 w 8674485"/>
              <a:gd name="connsiteY55" fmla="*/ 2419350 h 2770870"/>
              <a:gd name="connsiteX56" fmla="*/ 3571827 w 8674485"/>
              <a:gd name="connsiteY56" fmla="*/ 1390650 h 2770870"/>
              <a:gd name="connsiteX57" fmla="*/ 3857577 w 8674485"/>
              <a:gd name="connsiteY57" fmla="*/ 1323975 h 2770870"/>
              <a:gd name="connsiteX58" fmla="*/ 4343352 w 8674485"/>
              <a:gd name="connsiteY58" fmla="*/ 1647825 h 2770870"/>
              <a:gd name="connsiteX59" fmla="*/ 6943677 w 8674485"/>
              <a:gd name="connsiteY59" fmla="*/ 2447925 h 2770870"/>
              <a:gd name="connsiteX60" fmla="*/ 7124652 w 8674485"/>
              <a:gd name="connsiteY60" fmla="*/ 2619375 h 2770870"/>
              <a:gd name="connsiteX61" fmla="*/ 8581977 w 8674485"/>
              <a:gd name="connsiteY61" fmla="*/ 2647950 h 2770870"/>
              <a:gd name="connsiteX62" fmla="*/ 8381952 w 8674485"/>
              <a:gd name="connsiteY62" fmla="*/ 2428875 h 2770870"/>
              <a:gd name="connsiteX63" fmla="*/ 7210377 w 8674485"/>
              <a:gd name="connsiteY63" fmla="*/ 2400300 h 2770870"/>
              <a:gd name="connsiteX64" fmla="*/ 3924252 w 8674485"/>
              <a:gd name="connsiteY64" fmla="*/ 1285875 h 2770870"/>
              <a:gd name="connsiteX65" fmla="*/ 3609927 w 8674485"/>
              <a:gd name="connsiteY65" fmla="*/ 1076325 h 2770870"/>
              <a:gd name="connsiteX66" fmla="*/ 3886152 w 8674485"/>
              <a:gd name="connsiteY66" fmla="*/ 295275 h 2770870"/>
              <a:gd name="connsiteX67" fmla="*/ 4152852 w 8674485"/>
              <a:gd name="connsiteY67" fmla="*/ 276225 h 2770870"/>
              <a:gd name="connsiteX68" fmla="*/ 4676727 w 8674485"/>
              <a:gd name="connsiteY68" fmla="*/ 952500 h 2770870"/>
              <a:gd name="connsiteX69" fmla="*/ 4676727 w 8674485"/>
              <a:gd name="connsiteY69" fmla="*/ 952500 h 2770870"/>
              <a:gd name="connsiteX0" fmla="*/ 3390852 w 8674485"/>
              <a:gd name="connsiteY0" fmla="*/ 0 h 2770870"/>
              <a:gd name="connsiteX1" fmla="*/ 3228927 w 8674485"/>
              <a:gd name="connsiteY1" fmla="*/ 342900 h 2770870"/>
              <a:gd name="connsiteX2" fmla="*/ 781002 w 8674485"/>
              <a:gd name="connsiteY2" fmla="*/ 1076325 h 2770870"/>
              <a:gd name="connsiteX3" fmla="*/ 133302 w 8674485"/>
              <a:gd name="connsiteY3" fmla="*/ 1143000 h 2770870"/>
              <a:gd name="connsiteX4" fmla="*/ 9477 w 8674485"/>
              <a:gd name="connsiteY4" fmla="*/ 1790700 h 2770870"/>
              <a:gd name="connsiteX5" fmla="*/ 285702 w 8674485"/>
              <a:gd name="connsiteY5" fmla="*/ 1857375 h 2770870"/>
              <a:gd name="connsiteX6" fmla="*/ 285702 w 8674485"/>
              <a:gd name="connsiteY6" fmla="*/ 1343025 h 2770870"/>
              <a:gd name="connsiteX7" fmla="*/ 523827 w 8674485"/>
              <a:gd name="connsiteY7" fmla="*/ 1343025 h 2770870"/>
              <a:gd name="connsiteX8" fmla="*/ 485727 w 8674485"/>
              <a:gd name="connsiteY8" fmla="*/ 1847850 h 2770870"/>
              <a:gd name="connsiteX9" fmla="*/ 742902 w 8674485"/>
              <a:gd name="connsiteY9" fmla="*/ 1866900 h 2770870"/>
              <a:gd name="connsiteX10" fmla="*/ 695277 w 8674485"/>
              <a:gd name="connsiteY10" fmla="*/ 1371600 h 2770870"/>
              <a:gd name="connsiteX11" fmla="*/ 876252 w 8674485"/>
              <a:gd name="connsiteY11" fmla="*/ 1371600 h 2770870"/>
              <a:gd name="connsiteX12" fmla="*/ 819102 w 8674485"/>
              <a:gd name="connsiteY12" fmla="*/ 1847850 h 2770870"/>
              <a:gd name="connsiteX13" fmla="*/ 1133427 w 8674485"/>
              <a:gd name="connsiteY13" fmla="*/ 1876425 h 2770870"/>
              <a:gd name="connsiteX14" fmla="*/ 1095327 w 8674485"/>
              <a:gd name="connsiteY14" fmla="*/ 1371600 h 2770870"/>
              <a:gd name="connsiteX15" fmla="*/ 1285827 w 8674485"/>
              <a:gd name="connsiteY15" fmla="*/ 1352550 h 2770870"/>
              <a:gd name="connsiteX16" fmla="*/ 1314402 w 8674485"/>
              <a:gd name="connsiteY16" fmla="*/ 1847850 h 2770870"/>
              <a:gd name="connsiteX17" fmla="*/ 1619202 w 8674485"/>
              <a:gd name="connsiteY17" fmla="*/ 1847850 h 2770870"/>
              <a:gd name="connsiteX18" fmla="*/ 1447752 w 8674485"/>
              <a:gd name="connsiteY18" fmla="*/ 1352550 h 2770870"/>
              <a:gd name="connsiteX19" fmla="*/ 1657302 w 8674485"/>
              <a:gd name="connsiteY19" fmla="*/ 1333500 h 2770870"/>
              <a:gd name="connsiteX20" fmla="*/ 1752552 w 8674485"/>
              <a:gd name="connsiteY20" fmla="*/ 1885950 h 2770870"/>
              <a:gd name="connsiteX21" fmla="*/ 1952577 w 8674485"/>
              <a:gd name="connsiteY21" fmla="*/ 1809750 h 2770870"/>
              <a:gd name="connsiteX22" fmla="*/ 1924002 w 8674485"/>
              <a:gd name="connsiteY22" fmla="*/ 1133475 h 2770870"/>
              <a:gd name="connsiteX23" fmla="*/ 3524202 w 8674485"/>
              <a:gd name="connsiteY23" fmla="*/ 342900 h 2770870"/>
              <a:gd name="connsiteX24" fmla="*/ 3714702 w 8674485"/>
              <a:gd name="connsiteY24" fmla="*/ 342900 h 2770870"/>
              <a:gd name="connsiteX25" fmla="*/ 3276552 w 8674485"/>
              <a:gd name="connsiteY25" fmla="*/ 1019175 h 2770870"/>
              <a:gd name="connsiteX26" fmla="*/ 2343102 w 8674485"/>
              <a:gd name="connsiteY26" fmla="*/ 1171575 h 2770870"/>
              <a:gd name="connsiteX27" fmla="*/ 2238327 w 8674485"/>
              <a:gd name="connsiteY27" fmla="*/ 1552575 h 2770870"/>
              <a:gd name="connsiteX28" fmla="*/ 180927 w 8674485"/>
              <a:gd name="connsiteY28" fmla="*/ 2400300 h 2770870"/>
              <a:gd name="connsiteX29" fmla="*/ 257127 w 8674485"/>
              <a:gd name="connsiteY29" fmla="*/ 2647950 h 2770870"/>
              <a:gd name="connsiteX30" fmla="*/ 685752 w 8674485"/>
              <a:gd name="connsiteY30" fmla="*/ 2657475 h 2770870"/>
              <a:gd name="connsiteX31" fmla="*/ 1714452 w 8674485"/>
              <a:gd name="connsiteY31" fmla="*/ 2676525 h 2770870"/>
              <a:gd name="connsiteX32" fmla="*/ 2457402 w 8674485"/>
              <a:gd name="connsiteY32" fmla="*/ 1333500 h 2770870"/>
              <a:gd name="connsiteX33" fmla="*/ 2705052 w 8674485"/>
              <a:gd name="connsiteY33" fmla="*/ 1495425 h 2770870"/>
              <a:gd name="connsiteX34" fmla="*/ 2762202 w 8674485"/>
              <a:gd name="connsiteY34" fmla="*/ 2352675 h 2770870"/>
              <a:gd name="connsiteX35" fmla="*/ 2047827 w 8674485"/>
              <a:gd name="connsiteY35" fmla="*/ 2543175 h 2770870"/>
              <a:gd name="connsiteX36" fmla="*/ 2219277 w 8674485"/>
              <a:gd name="connsiteY36" fmla="*/ 2676525 h 2770870"/>
              <a:gd name="connsiteX37" fmla="*/ 3524202 w 8674485"/>
              <a:gd name="connsiteY37" fmla="*/ 2657475 h 2770870"/>
              <a:gd name="connsiteX38" fmla="*/ 3476577 w 8674485"/>
              <a:gd name="connsiteY38" fmla="*/ 2486025 h 2770870"/>
              <a:gd name="connsiteX39" fmla="*/ 3076527 w 8674485"/>
              <a:gd name="connsiteY39" fmla="*/ 2324100 h 2770870"/>
              <a:gd name="connsiteX40" fmla="*/ 2828877 w 8674485"/>
              <a:gd name="connsiteY40" fmla="*/ 1295400 h 2770870"/>
              <a:gd name="connsiteX41" fmla="*/ 3095577 w 8674485"/>
              <a:gd name="connsiteY41" fmla="*/ 1352550 h 2770870"/>
              <a:gd name="connsiteX42" fmla="*/ 4143327 w 8674485"/>
              <a:gd name="connsiteY42" fmla="*/ 2457450 h 2770870"/>
              <a:gd name="connsiteX43" fmla="*/ 3790902 w 8674485"/>
              <a:gd name="connsiteY43" fmla="*/ 2543175 h 2770870"/>
              <a:gd name="connsiteX44" fmla="*/ 4048077 w 8674485"/>
              <a:gd name="connsiteY44" fmla="*/ 2686050 h 2770870"/>
              <a:gd name="connsiteX45" fmla="*/ 5276802 w 8674485"/>
              <a:gd name="connsiteY45" fmla="*/ 2686050 h 2770870"/>
              <a:gd name="connsiteX46" fmla="*/ 5114877 w 8674485"/>
              <a:gd name="connsiteY46" fmla="*/ 2495550 h 2770870"/>
              <a:gd name="connsiteX47" fmla="*/ 4448127 w 8674485"/>
              <a:gd name="connsiteY47" fmla="*/ 2381250 h 2770870"/>
              <a:gd name="connsiteX48" fmla="*/ 3228927 w 8674485"/>
              <a:gd name="connsiteY48" fmla="*/ 1390650 h 2770870"/>
              <a:gd name="connsiteX49" fmla="*/ 3457527 w 8674485"/>
              <a:gd name="connsiteY49" fmla="*/ 1352550 h 2770870"/>
              <a:gd name="connsiteX50" fmla="*/ 5743527 w 8674485"/>
              <a:gd name="connsiteY50" fmla="*/ 2457450 h 2770870"/>
              <a:gd name="connsiteX51" fmla="*/ 5391102 w 8674485"/>
              <a:gd name="connsiteY51" fmla="*/ 2533650 h 2770870"/>
              <a:gd name="connsiteX52" fmla="*/ 5486352 w 8674485"/>
              <a:gd name="connsiteY52" fmla="*/ 2724150 h 2770870"/>
              <a:gd name="connsiteX53" fmla="*/ 6829377 w 8674485"/>
              <a:gd name="connsiteY53" fmla="*/ 2676525 h 2770870"/>
              <a:gd name="connsiteX54" fmla="*/ 6696027 w 8674485"/>
              <a:gd name="connsiteY54" fmla="*/ 2438400 h 2770870"/>
              <a:gd name="connsiteX55" fmla="*/ 5972127 w 8674485"/>
              <a:gd name="connsiteY55" fmla="*/ 2419350 h 2770870"/>
              <a:gd name="connsiteX56" fmla="*/ 3571827 w 8674485"/>
              <a:gd name="connsiteY56" fmla="*/ 1390650 h 2770870"/>
              <a:gd name="connsiteX57" fmla="*/ 3857577 w 8674485"/>
              <a:gd name="connsiteY57" fmla="*/ 1323975 h 2770870"/>
              <a:gd name="connsiteX58" fmla="*/ 4343352 w 8674485"/>
              <a:gd name="connsiteY58" fmla="*/ 1647825 h 2770870"/>
              <a:gd name="connsiteX59" fmla="*/ 6943677 w 8674485"/>
              <a:gd name="connsiteY59" fmla="*/ 2447925 h 2770870"/>
              <a:gd name="connsiteX60" fmla="*/ 7124652 w 8674485"/>
              <a:gd name="connsiteY60" fmla="*/ 2619375 h 2770870"/>
              <a:gd name="connsiteX61" fmla="*/ 8581977 w 8674485"/>
              <a:gd name="connsiteY61" fmla="*/ 2647950 h 2770870"/>
              <a:gd name="connsiteX62" fmla="*/ 8381952 w 8674485"/>
              <a:gd name="connsiteY62" fmla="*/ 2428875 h 2770870"/>
              <a:gd name="connsiteX63" fmla="*/ 7210377 w 8674485"/>
              <a:gd name="connsiteY63" fmla="*/ 2400300 h 2770870"/>
              <a:gd name="connsiteX64" fmla="*/ 3924252 w 8674485"/>
              <a:gd name="connsiteY64" fmla="*/ 1285875 h 2770870"/>
              <a:gd name="connsiteX65" fmla="*/ 3609927 w 8674485"/>
              <a:gd name="connsiteY65" fmla="*/ 1076325 h 2770870"/>
              <a:gd name="connsiteX66" fmla="*/ 3886152 w 8674485"/>
              <a:gd name="connsiteY66" fmla="*/ 295275 h 2770870"/>
              <a:gd name="connsiteX67" fmla="*/ 4152852 w 8674485"/>
              <a:gd name="connsiteY67" fmla="*/ 276225 h 2770870"/>
              <a:gd name="connsiteX68" fmla="*/ 4676727 w 8674485"/>
              <a:gd name="connsiteY68" fmla="*/ 952500 h 2770870"/>
              <a:gd name="connsiteX69" fmla="*/ 4676727 w 8674485"/>
              <a:gd name="connsiteY69" fmla="*/ 952500 h 2770870"/>
              <a:gd name="connsiteX0" fmla="*/ 3390852 w 8674485"/>
              <a:gd name="connsiteY0" fmla="*/ 0 h 2770870"/>
              <a:gd name="connsiteX1" fmla="*/ 3228927 w 8674485"/>
              <a:gd name="connsiteY1" fmla="*/ 342900 h 2770870"/>
              <a:gd name="connsiteX2" fmla="*/ 781002 w 8674485"/>
              <a:gd name="connsiteY2" fmla="*/ 1076325 h 2770870"/>
              <a:gd name="connsiteX3" fmla="*/ 133302 w 8674485"/>
              <a:gd name="connsiteY3" fmla="*/ 1143000 h 2770870"/>
              <a:gd name="connsiteX4" fmla="*/ 9477 w 8674485"/>
              <a:gd name="connsiteY4" fmla="*/ 1790700 h 2770870"/>
              <a:gd name="connsiteX5" fmla="*/ 285702 w 8674485"/>
              <a:gd name="connsiteY5" fmla="*/ 1857375 h 2770870"/>
              <a:gd name="connsiteX6" fmla="*/ 285702 w 8674485"/>
              <a:gd name="connsiteY6" fmla="*/ 1343025 h 2770870"/>
              <a:gd name="connsiteX7" fmla="*/ 523827 w 8674485"/>
              <a:gd name="connsiteY7" fmla="*/ 1343025 h 2770870"/>
              <a:gd name="connsiteX8" fmla="*/ 485727 w 8674485"/>
              <a:gd name="connsiteY8" fmla="*/ 1847850 h 2770870"/>
              <a:gd name="connsiteX9" fmla="*/ 742902 w 8674485"/>
              <a:gd name="connsiteY9" fmla="*/ 1866900 h 2770870"/>
              <a:gd name="connsiteX10" fmla="*/ 695277 w 8674485"/>
              <a:gd name="connsiteY10" fmla="*/ 1371600 h 2770870"/>
              <a:gd name="connsiteX11" fmla="*/ 876252 w 8674485"/>
              <a:gd name="connsiteY11" fmla="*/ 1371600 h 2770870"/>
              <a:gd name="connsiteX12" fmla="*/ 819102 w 8674485"/>
              <a:gd name="connsiteY12" fmla="*/ 1847850 h 2770870"/>
              <a:gd name="connsiteX13" fmla="*/ 1133427 w 8674485"/>
              <a:gd name="connsiteY13" fmla="*/ 1876425 h 2770870"/>
              <a:gd name="connsiteX14" fmla="*/ 1095327 w 8674485"/>
              <a:gd name="connsiteY14" fmla="*/ 1371600 h 2770870"/>
              <a:gd name="connsiteX15" fmla="*/ 1285827 w 8674485"/>
              <a:gd name="connsiteY15" fmla="*/ 1352550 h 2770870"/>
              <a:gd name="connsiteX16" fmla="*/ 1314402 w 8674485"/>
              <a:gd name="connsiteY16" fmla="*/ 1847850 h 2770870"/>
              <a:gd name="connsiteX17" fmla="*/ 1619202 w 8674485"/>
              <a:gd name="connsiteY17" fmla="*/ 1847850 h 2770870"/>
              <a:gd name="connsiteX18" fmla="*/ 1447752 w 8674485"/>
              <a:gd name="connsiteY18" fmla="*/ 1352550 h 2770870"/>
              <a:gd name="connsiteX19" fmla="*/ 1657302 w 8674485"/>
              <a:gd name="connsiteY19" fmla="*/ 1333500 h 2770870"/>
              <a:gd name="connsiteX20" fmla="*/ 1752552 w 8674485"/>
              <a:gd name="connsiteY20" fmla="*/ 1885950 h 2770870"/>
              <a:gd name="connsiteX21" fmla="*/ 1952577 w 8674485"/>
              <a:gd name="connsiteY21" fmla="*/ 1809750 h 2770870"/>
              <a:gd name="connsiteX22" fmla="*/ 1924002 w 8674485"/>
              <a:gd name="connsiteY22" fmla="*/ 1133475 h 2770870"/>
              <a:gd name="connsiteX23" fmla="*/ 3524202 w 8674485"/>
              <a:gd name="connsiteY23" fmla="*/ 342900 h 2770870"/>
              <a:gd name="connsiteX24" fmla="*/ 3714702 w 8674485"/>
              <a:gd name="connsiteY24" fmla="*/ 342900 h 2770870"/>
              <a:gd name="connsiteX25" fmla="*/ 3276552 w 8674485"/>
              <a:gd name="connsiteY25" fmla="*/ 1019175 h 2770870"/>
              <a:gd name="connsiteX26" fmla="*/ 2343102 w 8674485"/>
              <a:gd name="connsiteY26" fmla="*/ 1171575 h 2770870"/>
              <a:gd name="connsiteX27" fmla="*/ 2238327 w 8674485"/>
              <a:gd name="connsiteY27" fmla="*/ 1552575 h 2770870"/>
              <a:gd name="connsiteX28" fmla="*/ 180927 w 8674485"/>
              <a:gd name="connsiteY28" fmla="*/ 2400300 h 2770870"/>
              <a:gd name="connsiteX29" fmla="*/ 257127 w 8674485"/>
              <a:gd name="connsiteY29" fmla="*/ 2647950 h 2770870"/>
              <a:gd name="connsiteX30" fmla="*/ 685752 w 8674485"/>
              <a:gd name="connsiteY30" fmla="*/ 2657475 h 2770870"/>
              <a:gd name="connsiteX31" fmla="*/ 1714452 w 8674485"/>
              <a:gd name="connsiteY31" fmla="*/ 2676525 h 2770870"/>
              <a:gd name="connsiteX32" fmla="*/ 2457402 w 8674485"/>
              <a:gd name="connsiteY32" fmla="*/ 1333500 h 2770870"/>
              <a:gd name="connsiteX33" fmla="*/ 2705052 w 8674485"/>
              <a:gd name="connsiteY33" fmla="*/ 1495425 h 2770870"/>
              <a:gd name="connsiteX34" fmla="*/ 2762202 w 8674485"/>
              <a:gd name="connsiteY34" fmla="*/ 2352675 h 2770870"/>
              <a:gd name="connsiteX35" fmla="*/ 2047827 w 8674485"/>
              <a:gd name="connsiteY35" fmla="*/ 2543175 h 2770870"/>
              <a:gd name="connsiteX36" fmla="*/ 2219277 w 8674485"/>
              <a:gd name="connsiteY36" fmla="*/ 2676525 h 2770870"/>
              <a:gd name="connsiteX37" fmla="*/ 3524202 w 8674485"/>
              <a:gd name="connsiteY37" fmla="*/ 2657475 h 2770870"/>
              <a:gd name="connsiteX38" fmla="*/ 3476577 w 8674485"/>
              <a:gd name="connsiteY38" fmla="*/ 2486025 h 2770870"/>
              <a:gd name="connsiteX39" fmla="*/ 3076527 w 8674485"/>
              <a:gd name="connsiteY39" fmla="*/ 2324100 h 2770870"/>
              <a:gd name="connsiteX40" fmla="*/ 2828877 w 8674485"/>
              <a:gd name="connsiteY40" fmla="*/ 1295400 h 2770870"/>
              <a:gd name="connsiteX41" fmla="*/ 3095577 w 8674485"/>
              <a:gd name="connsiteY41" fmla="*/ 1352550 h 2770870"/>
              <a:gd name="connsiteX42" fmla="*/ 4143327 w 8674485"/>
              <a:gd name="connsiteY42" fmla="*/ 2457450 h 2770870"/>
              <a:gd name="connsiteX43" fmla="*/ 3790902 w 8674485"/>
              <a:gd name="connsiteY43" fmla="*/ 2543175 h 2770870"/>
              <a:gd name="connsiteX44" fmla="*/ 4048077 w 8674485"/>
              <a:gd name="connsiteY44" fmla="*/ 2686050 h 2770870"/>
              <a:gd name="connsiteX45" fmla="*/ 5276802 w 8674485"/>
              <a:gd name="connsiteY45" fmla="*/ 2686050 h 2770870"/>
              <a:gd name="connsiteX46" fmla="*/ 5114877 w 8674485"/>
              <a:gd name="connsiteY46" fmla="*/ 2495550 h 2770870"/>
              <a:gd name="connsiteX47" fmla="*/ 4448127 w 8674485"/>
              <a:gd name="connsiteY47" fmla="*/ 2381250 h 2770870"/>
              <a:gd name="connsiteX48" fmla="*/ 3228927 w 8674485"/>
              <a:gd name="connsiteY48" fmla="*/ 1390650 h 2770870"/>
              <a:gd name="connsiteX49" fmla="*/ 3457527 w 8674485"/>
              <a:gd name="connsiteY49" fmla="*/ 1352550 h 2770870"/>
              <a:gd name="connsiteX50" fmla="*/ 5743527 w 8674485"/>
              <a:gd name="connsiteY50" fmla="*/ 2457450 h 2770870"/>
              <a:gd name="connsiteX51" fmla="*/ 5391102 w 8674485"/>
              <a:gd name="connsiteY51" fmla="*/ 2533650 h 2770870"/>
              <a:gd name="connsiteX52" fmla="*/ 5486352 w 8674485"/>
              <a:gd name="connsiteY52" fmla="*/ 2724150 h 2770870"/>
              <a:gd name="connsiteX53" fmla="*/ 6829377 w 8674485"/>
              <a:gd name="connsiteY53" fmla="*/ 2676525 h 2770870"/>
              <a:gd name="connsiteX54" fmla="*/ 6696027 w 8674485"/>
              <a:gd name="connsiteY54" fmla="*/ 2438400 h 2770870"/>
              <a:gd name="connsiteX55" fmla="*/ 5972127 w 8674485"/>
              <a:gd name="connsiteY55" fmla="*/ 2419350 h 2770870"/>
              <a:gd name="connsiteX56" fmla="*/ 3857577 w 8674485"/>
              <a:gd name="connsiteY56" fmla="*/ 1514475 h 2770870"/>
              <a:gd name="connsiteX57" fmla="*/ 3857577 w 8674485"/>
              <a:gd name="connsiteY57" fmla="*/ 1323975 h 2770870"/>
              <a:gd name="connsiteX58" fmla="*/ 4343352 w 8674485"/>
              <a:gd name="connsiteY58" fmla="*/ 1647825 h 2770870"/>
              <a:gd name="connsiteX59" fmla="*/ 6943677 w 8674485"/>
              <a:gd name="connsiteY59" fmla="*/ 2447925 h 2770870"/>
              <a:gd name="connsiteX60" fmla="*/ 7124652 w 8674485"/>
              <a:gd name="connsiteY60" fmla="*/ 2619375 h 2770870"/>
              <a:gd name="connsiteX61" fmla="*/ 8581977 w 8674485"/>
              <a:gd name="connsiteY61" fmla="*/ 2647950 h 2770870"/>
              <a:gd name="connsiteX62" fmla="*/ 8381952 w 8674485"/>
              <a:gd name="connsiteY62" fmla="*/ 2428875 h 2770870"/>
              <a:gd name="connsiteX63" fmla="*/ 7210377 w 8674485"/>
              <a:gd name="connsiteY63" fmla="*/ 2400300 h 2770870"/>
              <a:gd name="connsiteX64" fmla="*/ 3924252 w 8674485"/>
              <a:gd name="connsiteY64" fmla="*/ 1285875 h 2770870"/>
              <a:gd name="connsiteX65" fmla="*/ 3609927 w 8674485"/>
              <a:gd name="connsiteY65" fmla="*/ 1076325 h 2770870"/>
              <a:gd name="connsiteX66" fmla="*/ 3886152 w 8674485"/>
              <a:gd name="connsiteY66" fmla="*/ 295275 h 2770870"/>
              <a:gd name="connsiteX67" fmla="*/ 4152852 w 8674485"/>
              <a:gd name="connsiteY67" fmla="*/ 276225 h 2770870"/>
              <a:gd name="connsiteX68" fmla="*/ 4676727 w 8674485"/>
              <a:gd name="connsiteY68" fmla="*/ 952500 h 2770870"/>
              <a:gd name="connsiteX69" fmla="*/ 4676727 w 8674485"/>
              <a:gd name="connsiteY69" fmla="*/ 952500 h 2770870"/>
              <a:gd name="connsiteX0" fmla="*/ 3390852 w 8674485"/>
              <a:gd name="connsiteY0" fmla="*/ 0 h 2770870"/>
              <a:gd name="connsiteX1" fmla="*/ 3228927 w 8674485"/>
              <a:gd name="connsiteY1" fmla="*/ 342900 h 2770870"/>
              <a:gd name="connsiteX2" fmla="*/ 781002 w 8674485"/>
              <a:gd name="connsiteY2" fmla="*/ 1076325 h 2770870"/>
              <a:gd name="connsiteX3" fmla="*/ 133302 w 8674485"/>
              <a:gd name="connsiteY3" fmla="*/ 1143000 h 2770870"/>
              <a:gd name="connsiteX4" fmla="*/ 9477 w 8674485"/>
              <a:gd name="connsiteY4" fmla="*/ 1790700 h 2770870"/>
              <a:gd name="connsiteX5" fmla="*/ 285702 w 8674485"/>
              <a:gd name="connsiteY5" fmla="*/ 1857375 h 2770870"/>
              <a:gd name="connsiteX6" fmla="*/ 285702 w 8674485"/>
              <a:gd name="connsiteY6" fmla="*/ 1343025 h 2770870"/>
              <a:gd name="connsiteX7" fmla="*/ 523827 w 8674485"/>
              <a:gd name="connsiteY7" fmla="*/ 1343025 h 2770870"/>
              <a:gd name="connsiteX8" fmla="*/ 485727 w 8674485"/>
              <a:gd name="connsiteY8" fmla="*/ 1847850 h 2770870"/>
              <a:gd name="connsiteX9" fmla="*/ 742902 w 8674485"/>
              <a:gd name="connsiteY9" fmla="*/ 1866900 h 2770870"/>
              <a:gd name="connsiteX10" fmla="*/ 695277 w 8674485"/>
              <a:gd name="connsiteY10" fmla="*/ 1371600 h 2770870"/>
              <a:gd name="connsiteX11" fmla="*/ 876252 w 8674485"/>
              <a:gd name="connsiteY11" fmla="*/ 1371600 h 2770870"/>
              <a:gd name="connsiteX12" fmla="*/ 819102 w 8674485"/>
              <a:gd name="connsiteY12" fmla="*/ 1847850 h 2770870"/>
              <a:gd name="connsiteX13" fmla="*/ 1133427 w 8674485"/>
              <a:gd name="connsiteY13" fmla="*/ 1876425 h 2770870"/>
              <a:gd name="connsiteX14" fmla="*/ 1095327 w 8674485"/>
              <a:gd name="connsiteY14" fmla="*/ 1371600 h 2770870"/>
              <a:gd name="connsiteX15" fmla="*/ 1285827 w 8674485"/>
              <a:gd name="connsiteY15" fmla="*/ 1352550 h 2770870"/>
              <a:gd name="connsiteX16" fmla="*/ 1314402 w 8674485"/>
              <a:gd name="connsiteY16" fmla="*/ 1847850 h 2770870"/>
              <a:gd name="connsiteX17" fmla="*/ 1619202 w 8674485"/>
              <a:gd name="connsiteY17" fmla="*/ 1847850 h 2770870"/>
              <a:gd name="connsiteX18" fmla="*/ 1447752 w 8674485"/>
              <a:gd name="connsiteY18" fmla="*/ 1352550 h 2770870"/>
              <a:gd name="connsiteX19" fmla="*/ 1657302 w 8674485"/>
              <a:gd name="connsiteY19" fmla="*/ 1333500 h 2770870"/>
              <a:gd name="connsiteX20" fmla="*/ 1752552 w 8674485"/>
              <a:gd name="connsiteY20" fmla="*/ 1885950 h 2770870"/>
              <a:gd name="connsiteX21" fmla="*/ 1952577 w 8674485"/>
              <a:gd name="connsiteY21" fmla="*/ 1809750 h 2770870"/>
              <a:gd name="connsiteX22" fmla="*/ 1924002 w 8674485"/>
              <a:gd name="connsiteY22" fmla="*/ 1133475 h 2770870"/>
              <a:gd name="connsiteX23" fmla="*/ 3524202 w 8674485"/>
              <a:gd name="connsiteY23" fmla="*/ 342900 h 2770870"/>
              <a:gd name="connsiteX24" fmla="*/ 3714702 w 8674485"/>
              <a:gd name="connsiteY24" fmla="*/ 342900 h 2770870"/>
              <a:gd name="connsiteX25" fmla="*/ 3276552 w 8674485"/>
              <a:gd name="connsiteY25" fmla="*/ 1019175 h 2770870"/>
              <a:gd name="connsiteX26" fmla="*/ 2343102 w 8674485"/>
              <a:gd name="connsiteY26" fmla="*/ 1171575 h 2770870"/>
              <a:gd name="connsiteX27" fmla="*/ 2238327 w 8674485"/>
              <a:gd name="connsiteY27" fmla="*/ 1552575 h 2770870"/>
              <a:gd name="connsiteX28" fmla="*/ 180927 w 8674485"/>
              <a:gd name="connsiteY28" fmla="*/ 2400300 h 2770870"/>
              <a:gd name="connsiteX29" fmla="*/ 257127 w 8674485"/>
              <a:gd name="connsiteY29" fmla="*/ 2647950 h 2770870"/>
              <a:gd name="connsiteX30" fmla="*/ 685752 w 8674485"/>
              <a:gd name="connsiteY30" fmla="*/ 2657475 h 2770870"/>
              <a:gd name="connsiteX31" fmla="*/ 1714452 w 8674485"/>
              <a:gd name="connsiteY31" fmla="*/ 2676525 h 2770870"/>
              <a:gd name="connsiteX32" fmla="*/ 2457402 w 8674485"/>
              <a:gd name="connsiteY32" fmla="*/ 1333500 h 2770870"/>
              <a:gd name="connsiteX33" fmla="*/ 2705052 w 8674485"/>
              <a:gd name="connsiteY33" fmla="*/ 1495425 h 2770870"/>
              <a:gd name="connsiteX34" fmla="*/ 2762202 w 8674485"/>
              <a:gd name="connsiteY34" fmla="*/ 2352675 h 2770870"/>
              <a:gd name="connsiteX35" fmla="*/ 2047827 w 8674485"/>
              <a:gd name="connsiteY35" fmla="*/ 2543175 h 2770870"/>
              <a:gd name="connsiteX36" fmla="*/ 2219277 w 8674485"/>
              <a:gd name="connsiteY36" fmla="*/ 2676525 h 2770870"/>
              <a:gd name="connsiteX37" fmla="*/ 3524202 w 8674485"/>
              <a:gd name="connsiteY37" fmla="*/ 2657475 h 2770870"/>
              <a:gd name="connsiteX38" fmla="*/ 3476577 w 8674485"/>
              <a:gd name="connsiteY38" fmla="*/ 2486025 h 2770870"/>
              <a:gd name="connsiteX39" fmla="*/ 3076527 w 8674485"/>
              <a:gd name="connsiteY39" fmla="*/ 2324100 h 2770870"/>
              <a:gd name="connsiteX40" fmla="*/ 2828877 w 8674485"/>
              <a:gd name="connsiteY40" fmla="*/ 1295400 h 2770870"/>
              <a:gd name="connsiteX41" fmla="*/ 3095577 w 8674485"/>
              <a:gd name="connsiteY41" fmla="*/ 1352550 h 2770870"/>
              <a:gd name="connsiteX42" fmla="*/ 4143327 w 8674485"/>
              <a:gd name="connsiteY42" fmla="*/ 2457450 h 2770870"/>
              <a:gd name="connsiteX43" fmla="*/ 3790902 w 8674485"/>
              <a:gd name="connsiteY43" fmla="*/ 2543175 h 2770870"/>
              <a:gd name="connsiteX44" fmla="*/ 4048077 w 8674485"/>
              <a:gd name="connsiteY44" fmla="*/ 2686050 h 2770870"/>
              <a:gd name="connsiteX45" fmla="*/ 5276802 w 8674485"/>
              <a:gd name="connsiteY45" fmla="*/ 2686050 h 2770870"/>
              <a:gd name="connsiteX46" fmla="*/ 5114877 w 8674485"/>
              <a:gd name="connsiteY46" fmla="*/ 2495550 h 2770870"/>
              <a:gd name="connsiteX47" fmla="*/ 4448127 w 8674485"/>
              <a:gd name="connsiteY47" fmla="*/ 2381250 h 2770870"/>
              <a:gd name="connsiteX48" fmla="*/ 3419427 w 8674485"/>
              <a:gd name="connsiteY48" fmla="*/ 1552575 h 2770870"/>
              <a:gd name="connsiteX49" fmla="*/ 3457527 w 8674485"/>
              <a:gd name="connsiteY49" fmla="*/ 1352550 h 2770870"/>
              <a:gd name="connsiteX50" fmla="*/ 5743527 w 8674485"/>
              <a:gd name="connsiteY50" fmla="*/ 2457450 h 2770870"/>
              <a:gd name="connsiteX51" fmla="*/ 5391102 w 8674485"/>
              <a:gd name="connsiteY51" fmla="*/ 2533650 h 2770870"/>
              <a:gd name="connsiteX52" fmla="*/ 5486352 w 8674485"/>
              <a:gd name="connsiteY52" fmla="*/ 2724150 h 2770870"/>
              <a:gd name="connsiteX53" fmla="*/ 6829377 w 8674485"/>
              <a:gd name="connsiteY53" fmla="*/ 2676525 h 2770870"/>
              <a:gd name="connsiteX54" fmla="*/ 6696027 w 8674485"/>
              <a:gd name="connsiteY54" fmla="*/ 2438400 h 2770870"/>
              <a:gd name="connsiteX55" fmla="*/ 5972127 w 8674485"/>
              <a:gd name="connsiteY55" fmla="*/ 2419350 h 2770870"/>
              <a:gd name="connsiteX56" fmla="*/ 3857577 w 8674485"/>
              <a:gd name="connsiteY56" fmla="*/ 1514475 h 2770870"/>
              <a:gd name="connsiteX57" fmla="*/ 3857577 w 8674485"/>
              <a:gd name="connsiteY57" fmla="*/ 1323975 h 2770870"/>
              <a:gd name="connsiteX58" fmla="*/ 4343352 w 8674485"/>
              <a:gd name="connsiteY58" fmla="*/ 1647825 h 2770870"/>
              <a:gd name="connsiteX59" fmla="*/ 6943677 w 8674485"/>
              <a:gd name="connsiteY59" fmla="*/ 2447925 h 2770870"/>
              <a:gd name="connsiteX60" fmla="*/ 7124652 w 8674485"/>
              <a:gd name="connsiteY60" fmla="*/ 2619375 h 2770870"/>
              <a:gd name="connsiteX61" fmla="*/ 8581977 w 8674485"/>
              <a:gd name="connsiteY61" fmla="*/ 2647950 h 2770870"/>
              <a:gd name="connsiteX62" fmla="*/ 8381952 w 8674485"/>
              <a:gd name="connsiteY62" fmla="*/ 2428875 h 2770870"/>
              <a:gd name="connsiteX63" fmla="*/ 7210377 w 8674485"/>
              <a:gd name="connsiteY63" fmla="*/ 2400300 h 2770870"/>
              <a:gd name="connsiteX64" fmla="*/ 3924252 w 8674485"/>
              <a:gd name="connsiteY64" fmla="*/ 1285875 h 2770870"/>
              <a:gd name="connsiteX65" fmla="*/ 3609927 w 8674485"/>
              <a:gd name="connsiteY65" fmla="*/ 1076325 h 2770870"/>
              <a:gd name="connsiteX66" fmla="*/ 3886152 w 8674485"/>
              <a:gd name="connsiteY66" fmla="*/ 295275 h 2770870"/>
              <a:gd name="connsiteX67" fmla="*/ 4152852 w 8674485"/>
              <a:gd name="connsiteY67" fmla="*/ 276225 h 2770870"/>
              <a:gd name="connsiteX68" fmla="*/ 4676727 w 8674485"/>
              <a:gd name="connsiteY68" fmla="*/ 952500 h 2770870"/>
              <a:gd name="connsiteX69" fmla="*/ 4676727 w 8674485"/>
              <a:gd name="connsiteY69" fmla="*/ 952500 h 2770870"/>
              <a:gd name="connsiteX0" fmla="*/ 3390852 w 8674485"/>
              <a:gd name="connsiteY0" fmla="*/ 0 h 2770870"/>
              <a:gd name="connsiteX1" fmla="*/ 3228927 w 8674485"/>
              <a:gd name="connsiteY1" fmla="*/ 342900 h 2770870"/>
              <a:gd name="connsiteX2" fmla="*/ 781002 w 8674485"/>
              <a:gd name="connsiteY2" fmla="*/ 1076325 h 2770870"/>
              <a:gd name="connsiteX3" fmla="*/ 133302 w 8674485"/>
              <a:gd name="connsiteY3" fmla="*/ 1143000 h 2770870"/>
              <a:gd name="connsiteX4" fmla="*/ 9477 w 8674485"/>
              <a:gd name="connsiteY4" fmla="*/ 1790700 h 2770870"/>
              <a:gd name="connsiteX5" fmla="*/ 285702 w 8674485"/>
              <a:gd name="connsiteY5" fmla="*/ 1857375 h 2770870"/>
              <a:gd name="connsiteX6" fmla="*/ 285702 w 8674485"/>
              <a:gd name="connsiteY6" fmla="*/ 1343025 h 2770870"/>
              <a:gd name="connsiteX7" fmla="*/ 523827 w 8674485"/>
              <a:gd name="connsiteY7" fmla="*/ 1343025 h 2770870"/>
              <a:gd name="connsiteX8" fmla="*/ 485727 w 8674485"/>
              <a:gd name="connsiteY8" fmla="*/ 1847850 h 2770870"/>
              <a:gd name="connsiteX9" fmla="*/ 742902 w 8674485"/>
              <a:gd name="connsiteY9" fmla="*/ 1866900 h 2770870"/>
              <a:gd name="connsiteX10" fmla="*/ 695277 w 8674485"/>
              <a:gd name="connsiteY10" fmla="*/ 1371600 h 2770870"/>
              <a:gd name="connsiteX11" fmla="*/ 876252 w 8674485"/>
              <a:gd name="connsiteY11" fmla="*/ 1371600 h 2770870"/>
              <a:gd name="connsiteX12" fmla="*/ 819102 w 8674485"/>
              <a:gd name="connsiteY12" fmla="*/ 1847850 h 2770870"/>
              <a:gd name="connsiteX13" fmla="*/ 1133427 w 8674485"/>
              <a:gd name="connsiteY13" fmla="*/ 1876425 h 2770870"/>
              <a:gd name="connsiteX14" fmla="*/ 1095327 w 8674485"/>
              <a:gd name="connsiteY14" fmla="*/ 1371600 h 2770870"/>
              <a:gd name="connsiteX15" fmla="*/ 1285827 w 8674485"/>
              <a:gd name="connsiteY15" fmla="*/ 1352550 h 2770870"/>
              <a:gd name="connsiteX16" fmla="*/ 1314402 w 8674485"/>
              <a:gd name="connsiteY16" fmla="*/ 1847850 h 2770870"/>
              <a:gd name="connsiteX17" fmla="*/ 1619202 w 8674485"/>
              <a:gd name="connsiteY17" fmla="*/ 1847850 h 2770870"/>
              <a:gd name="connsiteX18" fmla="*/ 1447752 w 8674485"/>
              <a:gd name="connsiteY18" fmla="*/ 1352550 h 2770870"/>
              <a:gd name="connsiteX19" fmla="*/ 1657302 w 8674485"/>
              <a:gd name="connsiteY19" fmla="*/ 1333500 h 2770870"/>
              <a:gd name="connsiteX20" fmla="*/ 1752552 w 8674485"/>
              <a:gd name="connsiteY20" fmla="*/ 1885950 h 2770870"/>
              <a:gd name="connsiteX21" fmla="*/ 1952577 w 8674485"/>
              <a:gd name="connsiteY21" fmla="*/ 1809750 h 2770870"/>
              <a:gd name="connsiteX22" fmla="*/ 1924002 w 8674485"/>
              <a:gd name="connsiteY22" fmla="*/ 1133475 h 2770870"/>
              <a:gd name="connsiteX23" fmla="*/ 3524202 w 8674485"/>
              <a:gd name="connsiteY23" fmla="*/ 342900 h 2770870"/>
              <a:gd name="connsiteX24" fmla="*/ 3714702 w 8674485"/>
              <a:gd name="connsiteY24" fmla="*/ 342900 h 2770870"/>
              <a:gd name="connsiteX25" fmla="*/ 3276552 w 8674485"/>
              <a:gd name="connsiteY25" fmla="*/ 1019175 h 2770870"/>
              <a:gd name="connsiteX26" fmla="*/ 2343102 w 8674485"/>
              <a:gd name="connsiteY26" fmla="*/ 1171575 h 2770870"/>
              <a:gd name="connsiteX27" fmla="*/ 2238327 w 8674485"/>
              <a:gd name="connsiteY27" fmla="*/ 1552575 h 2770870"/>
              <a:gd name="connsiteX28" fmla="*/ 180927 w 8674485"/>
              <a:gd name="connsiteY28" fmla="*/ 2400300 h 2770870"/>
              <a:gd name="connsiteX29" fmla="*/ 257127 w 8674485"/>
              <a:gd name="connsiteY29" fmla="*/ 2647950 h 2770870"/>
              <a:gd name="connsiteX30" fmla="*/ 685752 w 8674485"/>
              <a:gd name="connsiteY30" fmla="*/ 2657475 h 2770870"/>
              <a:gd name="connsiteX31" fmla="*/ 1714452 w 8674485"/>
              <a:gd name="connsiteY31" fmla="*/ 2676525 h 2770870"/>
              <a:gd name="connsiteX32" fmla="*/ 2457402 w 8674485"/>
              <a:gd name="connsiteY32" fmla="*/ 1333500 h 2770870"/>
              <a:gd name="connsiteX33" fmla="*/ 2705052 w 8674485"/>
              <a:gd name="connsiteY33" fmla="*/ 1495425 h 2770870"/>
              <a:gd name="connsiteX34" fmla="*/ 2762202 w 8674485"/>
              <a:gd name="connsiteY34" fmla="*/ 2352675 h 2770870"/>
              <a:gd name="connsiteX35" fmla="*/ 2047827 w 8674485"/>
              <a:gd name="connsiteY35" fmla="*/ 2543175 h 2770870"/>
              <a:gd name="connsiteX36" fmla="*/ 2219277 w 8674485"/>
              <a:gd name="connsiteY36" fmla="*/ 2676525 h 2770870"/>
              <a:gd name="connsiteX37" fmla="*/ 3524202 w 8674485"/>
              <a:gd name="connsiteY37" fmla="*/ 2657475 h 2770870"/>
              <a:gd name="connsiteX38" fmla="*/ 3476577 w 8674485"/>
              <a:gd name="connsiteY38" fmla="*/ 2486025 h 2770870"/>
              <a:gd name="connsiteX39" fmla="*/ 3076527 w 8674485"/>
              <a:gd name="connsiteY39" fmla="*/ 2324100 h 2770870"/>
              <a:gd name="connsiteX40" fmla="*/ 2828877 w 8674485"/>
              <a:gd name="connsiteY40" fmla="*/ 1295400 h 2770870"/>
              <a:gd name="connsiteX41" fmla="*/ 3095577 w 8674485"/>
              <a:gd name="connsiteY41" fmla="*/ 1352550 h 2770870"/>
              <a:gd name="connsiteX42" fmla="*/ 4143327 w 8674485"/>
              <a:gd name="connsiteY42" fmla="*/ 2457450 h 2770870"/>
              <a:gd name="connsiteX43" fmla="*/ 3790902 w 8674485"/>
              <a:gd name="connsiteY43" fmla="*/ 2543175 h 2770870"/>
              <a:gd name="connsiteX44" fmla="*/ 4048077 w 8674485"/>
              <a:gd name="connsiteY44" fmla="*/ 2686050 h 2770870"/>
              <a:gd name="connsiteX45" fmla="*/ 5276802 w 8674485"/>
              <a:gd name="connsiteY45" fmla="*/ 2686050 h 2770870"/>
              <a:gd name="connsiteX46" fmla="*/ 5114877 w 8674485"/>
              <a:gd name="connsiteY46" fmla="*/ 2495550 h 2770870"/>
              <a:gd name="connsiteX47" fmla="*/ 4448127 w 8674485"/>
              <a:gd name="connsiteY47" fmla="*/ 2381250 h 2770870"/>
              <a:gd name="connsiteX48" fmla="*/ 3419427 w 8674485"/>
              <a:gd name="connsiteY48" fmla="*/ 1552575 h 2770870"/>
              <a:gd name="connsiteX49" fmla="*/ 3457527 w 8674485"/>
              <a:gd name="connsiteY49" fmla="*/ 1352550 h 2770870"/>
              <a:gd name="connsiteX50" fmla="*/ 3590877 w 8674485"/>
              <a:gd name="connsiteY50" fmla="*/ 1400175 h 2770870"/>
              <a:gd name="connsiteX51" fmla="*/ 5743527 w 8674485"/>
              <a:gd name="connsiteY51" fmla="*/ 2457450 h 2770870"/>
              <a:gd name="connsiteX52" fmla="*/ 5391102 w 8674485"/>
              <a:gd name="connsiteY52" fmla="*/ 2533650 h 2770870"/>
              <a:gd name="connsiteX53" fmla="*/ 5486352 w 8674485"/>
              <a:gd name="connsiteY53" fmla="*/ 2724150 h 2770870"/>
              <a:gd name="connsiteX54" fmla="*/ 6829377 w 8674485"/>
              <a:gd name="connsiteY54" fmla="*/ 2676525 h 2770870"/>
              <a:gd name="connsiteX55" fmla="*/ 6696027 w 8674485"/>
              <a:gd name="connsiteY55" fmla="*/ 2438400 h 2770870"/>
              <a:gd name="connsiteX56" fmla="*/ 5972127 w 8674485"/>
              <a:gd name="connsiteY56" fmla="*/ 2419350 h 2770870"/>
              <a:gd name="connsiteX57" fmla="*/ 3857577 w 8674485"/>
              <a:gd name="connsiteY57" fmla="*/ 1514475 h 2770870"/>
              <a:gd name="connsiteX58" fmla="*/ 3857577 w 8674485"/>
              <a:gd name="connsiteY58" fmla="*/ 1323975 h 2770870"/>
              <a:gd name="connsiteX59" fmla="*/ 4343352 w 8674485"/>
              <a:gd name="connsiteY59" fmla="*/ 1647825 h 2770870"/>
              <a:gd name="connsiteX60" fmla="*/ 6943677 w 8674485"/>
              <a:gd name="connsiteY60" fmla="*/ 2447925 h 2770870"/>
              <a:gd name="connsiteX61" fmla="*/ 7124652 w 8674485"/>
              <a:gd name="connsiteY61" fmla="*/ 2619375 h 2770870"/>
              <a:gd name="connsiteX62" fmla="*/ 8581977 w 8674485"/>
              <a:gd name="connsiteY62" fmla="*/ 2647950 h 2770870"/>
              <a:gd name="connsiteX63" fmla="*/ 8381952 w 8674485"/>
              <a:gd name="connsiteY63" fmla="*/ 2428875 h 2770870"/>
              <a:gd name="connsiteX64" fmla="*/ 7210377 w 8674485"/>
              <a:gd name="connsiteY64" fmla="*/ 2400300 h 2770870"/>
              <a:gd name="connsiteX65" fmla="*/ 3924252 w 8674485"/>
              <a:gd name="connsiteY65" fmla="*/ 1285875 h 2770870"/>
              <a:gd name="connsiteX66" fmla="*/ 3609927 w 8674485"/>
              <a:gd name="connsiteY66" fmla="*/ 1076325 h 2770870"/>
              <a:gd name="connsiteX67" fmla="*/ 3886152 w 8674485"/>
              <a:gd name="connsiteY67" fmla="*/ 295275 h 2770870"/>
              <a:gd name="connsiteX68" fmla="*/ 4152852 w 8674485"/>
              <a:gd name="connsiteY68" fmla="*/ 276225 h 2770870"/>
              <a:gd name="connsiteX69" fmla="*/ 4676727 w 8674485"/>
              <a:gd name="connsiteY69" fmla="*/ 952500 h 2770870"/>
              <a:gd name="connsiteX70" fmla="*/ 4676727 w 8674485"/>
              <a:gd name="connsiteY70" fmla="*/ 952500 h 2770870"/>
              <a:gd name="connsiteX0" fmla="*/ 3390852 w 8674485"/>
              <a:gd name="connsiteY0" fmla="*/ 0 h 2770870"/>
              <a:gd name="connsiteX1" fmla="*/ 3228927 w 8674485"/>
              <a:gd name="connsiteY1" fmla="*/ 342900 h 2770870"/>
              <a:gd name="connsiteX2" fmla="*/ 781002 w 8674485"/>
              <a:gd name="connsiteY2" fmla="*/ 1076325 h 2770870"/>
              <a:gd name="connsiteX3" fmla="*/ 133302 w 8674485"/>
              <a:gd name="connsiteY3" fmla="*/ 1143000 h 2770870"/>
              <a:gd name="connsiteX4" fmla="*/ 9477 w 8674485"/>
              <a:gd name="connsiteY4" fmla="*/ 1790700 h 2770870"/>
              <a:gd name="connsiteX5" fmla="*/ 285702 w 8674485"/>
              <a:gd name="connsiteY5" fmla="*/ 1857375 h 2770870"/>
              <a:gd name="connsiteX6" fmla="*/ 285702 w 8674485"/>
              <a:gd name="connsiteY6" fmla="*/ 1343025 h 2770870"/>
              <a:gd name="connsiteX7" fmla="*/ 523827 w 8674485"/>
              <a:gd name="connsiteY7" fmla="*/ 1343025 h 2770870"/>
              <a:gd name="connsiteX8" fmla="*/ 485727 w 8674485"/>
              <a:gd name="connsiteY8" fmla="*/ 1847850 h 2770870"/>
              <a:gd name="connsiteX9" fmla="*/ 742902 w 8674485"/>
              <a:gd name="connsiteY9" fmla="*/ 1866900 h 2770870"/>
              <a:gd name="connsiteX10" fmla="*/ 695277 w 8674485"/>
              <a:gd name="connsiteY10" fmla="*/ 1371600 h 2770870"/>
              <a:gd name="connsiteX11" fmla="*/ 876252 w 8674485"/>
              <a:gd name="connsiteY11" fmla="*/ 1371600 h 2770870"/>
              <a:gd name="connsiteX12" fmla="*/ 819102 w 8674485"/>
              <a:gd name="connsiteY12" fmla="*/ 1847850 h 2770870"/>
              <a:gd name="connsiteX13" fmla="*/ 1133427 w 8674485"/>
              <a:gd name="connsiteY13" fmla="*/ 1876425 h 2770870"/>
              <a:gd name="connsiteX14" fmla="*/ 1095327 w 8674485"/>
              <a:gd name="connsiteY14" fmla="*/ 1371600 h 2770870"/>
              <a:gd name="connsiteX15" fmla="*/ 1285827 w 8674485"/>
              <a:gd name="connsiteY15" fmla="*/ 1352550 h 2770870"/>
              <a:gd name="connsiteX16" fmla="*/ 1314402 w 8674485"/>
              <a:gd name="connsiteY16" fmla="*/ 1847850 h 2770870"/>
              <a:gd name="connsiteX17" fmla="*/ 1619202 w 8674485"/>
              <a:gd name="connsiteY17" fmla="*/ 1847850 h 2770870"/>
              <a:gd name="connsiteX18" fmla="*/ 1447752 w 8674485"/>
              <a:gd name="connsiteY18" fmla="*/ 1352550 h 2770870"/>
              <a:gd name="connsiteX19" fmla="*/ 1657302 w 8674485"/>
              <a:gd name="connsiteY19" fmla="*/ 1333500 h 2770870"/>
              <a:gd name="connsiteX20" fmla="*/ 1752552 w 8674485"/>
              <a:gd name="connsiteY20" fmla="*/ 1885950 h 2770870"/>
              <a:gd name="connsiteX21" fmla="*/ 1952577 w 8674485"/>
              <a:gd name="connsiteY21" fmla="*/ 1809750 h 2770870"/>
              <a:gd name="connsiteX22" fmla="*/ 1924002 w 8674485"/>
              <a:gd name="connsiteY22" fmla="*/ 1133475 h 2770870"/>
              <a:gd name="connsiteX23" fmla="*/ 3524202 w 8674485"/>
              <a:gd name="connsiteY23" fmla="*/ 342900 h 2770870"/>
              <a:gd name="connsiteX24" fmla="*/ 3714702 w 8674485"/>
              <a:gd name="connsiteY24" fmla="*/ 342900 h 2770870"/>
              <a:gd name="connsiteX25" fmla="*/ 3276552 w 8674485"/>
              <a:gd name="connsiteY25" fmla="*/ 1019175 h 2770870"/>
              <a:gd name="connsiteX26" fmla="*/ 2343102 w 8674485"/>
              <a:gd name="connsiteY26" fmla="*/ 1171575 h 2770870"/>
              <a:gd name="connsiteX27" fmla="*/ 2238327 w 8674485"/>
              <a:gd name="connsiteY27" fmla="*/ 1552575 h 2770870"/>
              <a:gd name="connsiteX28" fmla="*/ 180927 w 8674485"/>
              <a:gd name="connsiteY28" fmla="*/ 2400300 h 2770870"/>
              <a:gd name="connsiteX29" fmla="*/ 257127 w 8674485"/>
              <a:gd name="connsiteY29" fmla="*/ 2647950 h 2770870"/>
              <a:gd name="connsiteX30" fmla="*/ 685752 w 8674485"/>
              <a:gd name="connsiteY30" fmla="*/ 2657475 h 2770870"/>
              <a:gd name="connsiteX31" fmla="*/ 1714452 w 8674485"/>
              <a:gd name="connsiteY31" fmla="*/ 2676525 h 2770870"/>
              <a:gd name="connsiteX32" fmla="*/ 2457402 w 8674485"/>
              <a:gd name="connsiteY32" fmla="*/ 1333500 h 2770870"/>
              <a:gd name="connsiteX33" fmla="*/ 2705052 w 8674485"/>
              <a:gd name="connsiteY33" fmla="*/ 1495425 h 2770870"/>
              <a:gd name="connsiteX34" fmla="*/ 2762202 w 8674485"/>
              <a:gd name="connsiteY34" fmla="*/ 2352675 h 2770870"/>
              <a:gd name="connsiteX35" fmla="*/ 2047827 w 8674485"/>
              <a:gd name="connsiteY35" fmla="*/ 2543175 h 2770870"/>
              <a:gd name="connsiteX36" fmla="*/ 2219277 w 8674485"/>
              <a:gd name="connsiteY36" fmla="*/ 2676525 h 2770870"/>
              <a:gd name="connsiteX37" fmla="*/ 3524202 w 8674485"/>
              <a:gd name="connsiteY37" fmla="*/ 2657475 h 2770870"/>
              <a:gd name="connsiteX38" fmla="*/ 3476577 w 8674485"/>
              <a:gd name="connsiteY38" fmla="*/ 2486025 h 2770870"/>
              <a:gd name="connsiteX39" fmla="*/ 3076527 w 8674485"/>
              <a:gd name="connsiteY39" fmla="*/ 2324100 h 2770870"/>
              <a:gd name="connsiteX40" fmla="*/ 2828877 w 8674485"/>
              <a:gd name="connsiteY40" fmla="*/ 1295400 h 2770870"/>
              <a:gd name="connsiteX41" fmla="*/ 3095577 w 8674485"/>
              <a:gd name="connsiteY41" fmla="*/ 1352550 h 2770870"/>
              <a:gd name="connsiteX42" fmla="*/ 4143327 w 8674485"/>
              <a:gd name="connsiteY42" fmla="*/ 2457450 h 2770870"/>
              <a:gd name="connsiteX43" fmla="*/ 3790902 w 8674485"/>
              <a:gd name="connsiteY43" fmla="*/ 2543175 h 2770870"/>
              <a:gd name="connsiteX44" fmla="*/ 4048077 w 8674485"/>
              <a:gd name="connsiteY44" fmla="*/ 2686050 h 2770870"/>
              <a:gd name="connsiteX45" fmla="*/ 5276802 w 8674485"/>
              <a:gd name="connsiteY45" fmla="*/ 2686050 h 2770870"/>
              <a:gd name="connsiteX46" fmla="*/ 5114877 w 8674485"/>
              <a:gd name="connsiteY46" fmla="*/ 2495550 h 2770870"/>
              <a:gd name="connsiteX47" fmla="*/ 4448127 w 8674485"/>
              <a:gd name="connsiteY47" fmla="*/ 2381250 h 2770870"/>
              <a:gd name="connsiteX48" fmla="*/ 3419427 w 8674485"/>
              <a:gd name="connsiteY48" fmla="*/ 1552575 h 2770870"/>
              <a:gd name="connsiteX49" fmla="*/ 3457527 w 8674485"/>
              <a:gd name="connsiteY49" fmla="*/ 1352550 h 2770870"/>
              <a:gd name="connsiteX50" fmla="*/ 4543377 w 8674485"/>
              <a:gd name="connsiteY50" fmla="*/ 1943100 h 2770870"/>
              <a:gd name="connsiteX51" fmla="*/ 5743527 w 8674485"/>
              <a:gd name="connsiteY51" fmla="*/ 2457450 h 2770870"/>
              <a:gd name="connsiteX52" fmla="*/ 5391102 w 8674485"/>
              <a:gd name="connsiteY52" fmla="*/ 2533650 h 2770870"/>
              <a:gd name="connsiteX53" fmla="*/ 5486352 w 8674485"/>
              <a:gd name="connsiteY53" fmla="*/ 2724150 h 2770870"/>
              <a:gd name="connsiteX54" fmla="*/ 6829377 w 8674485"/>
              <a:gd name="connsiteY54" fmla="*/ 2676525 h 2770870"/>
              <a:gd name="connsiteX55" fmla="*/ 6696027 w 8674485"/>
              <a:gd name="connsiteY55" fmla="*/ 2438400 h 2770870"/>
              <a:gd name="connsiteX56" fmla="*/ 5972127 w 8674485"/>
              <a:gd name="connsiteY56" fmla="*/ 2419350 h 2770870"/>
              <a:gd name="connsiteX57" fmla="*/ 3857577 w 8674485"/>
              <a:gd name="connsiteY57" fmla="*/ 1514475 h 2770870"/>
              <a:gd name="connsiteX58" fmla="*/ 3857577 w 8674485"/>
              <a:gd name="connsiteY58" fmla="*/ 1323975 h 2770870"/>
              <a:gd name="connsiteX59" fmla="*/ 4343352 w 8674485"/>
              <a:gd name="connsiteY59" fmla="*/ 1647825 h 2770870"/>
              <a:gd name="connsiteX60" fmla="*/ 6943677 w 8674485"/>
              <a:gd name="connsiteY60" fmla="*/ 2447925 h 2770870"/>
              <a:gd name="connsiteX61" fmla="*/ 7124652 w 8674485"/>
              <a:gd name="connsiteY61" fmla="*/ 2619375 h 2770870"/>
              <a:gd name="connsiteX62" fmla="*/ 8581977 w 8674485"/>
              <a:gd name="connsiteY62" fmla="*/ 2647950 h 2770870"/>
              <a:gd name="connsiteX63" fmla="*/ 8381952 w 8674485"/>
              <a:gd name="connsiteY63" fmla="*/ 2428875 h 2770870"/>
              <a:gd name="connsiteX64" fmla="*/ 7210377 w 8674485"/>
              <a:gd name="connsiteY64" fmla="*/ 2400300 h 2770870"/>
              <a:gd name="connsiteX65" fmla="*/ 3924252 w 8674485"/>
              <a:gd name="connsiteY65" fmla="*/ 1285875 h 2770870"/>
              <a:gd name="connsiteX66" fmla="*/ 3609927 w 8674485"/>
              <a:gd name="connsiteY66" fmla="*/ 1076325 h 2770870"/>
              <a:gd name="connsiteX67" fmla="*/ 3886152 w 8674485"/>
              <a:gd name="connsiteY67" fmla="*/ 295275 h 2770870"/>
              <a:gd name="connsiteX68" fmla="*/ 4152852 w 8674485"/>
              <a:gd name="connsiteY68" fmla="*/ 276225 h 2770870"/>
              <a:gd name="connsiteX69" fmla="*/ 4676727 w 8674485"/>
              <a:gd name="connsiteY69" fmla="*/ 952500 h 2770870"/>
              <a:gd name="connsiteX70" fmla="*/ 4676727 w 8674485"/>
              <a:gd name="connsiteY70" fmla="*/ 952500 h 277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674485" h="2770870">
                <a:moveTo>
                  <a:pt x="3390852" y="0"/>
                </a:moveTo>
                <a:cubicBezTo>
                  <a:pt x="3527377" y="81756"/>
                  <a:pt x="3663902" y="163513"/>
                  <a:pt x="3228927" y="342900"/>
                </a:cubicBezTo>
                <a:cubicBezTo>
                  <a:pt x="2793952" y="522287"/>
                  <a:pt x="1296939" y="942975"/>
                  <a:pt x="781002" y="1076325"/>
                </a:cubicBezTo>
                <a:cubicBezTo>
                  <a:pt x="265065" y="1209675"/>
                  <a:pt x="261889" y="1023938"/>
                  <a:pt x="133302" y="1143000"/>
                </a:cubicBezTo>
                <a:cubicBezTo>
                  <a:pt x="4715" y="1262062"/>
                  <a:pt x="-15923" y="1671637"/>
                  <a:pt x="9477" y="1790700"/>
                </a:cubicBezTo>
                <a:cubicBezTo>
                  <a:pt x="34877" y="1909763"/>
                  <a:pt x="239665" y="1931987"/>
                  <a:pt x="285702" y="1857375"/>
                </a:cubicBezTo>
                <a:cubicBezTo>
                  <a:pt x="331739" y="1782763"/>
                  <a:pt x="246015" y="1428750"/>
                  <a:pt x="285702" y="1343025"/>
                </a:cubicBezTo>
                <a:cubicBezTo>
                  <a:pt x="325389" y="1257300"/>
                  <a:pt x="490490" y="1258888"/>
                  <a:pt x="523827" y="1343025"/>
                </a:cubicBezTo>
                <a:cubicBezTo>
                  <a:pt x="557164" y="1427162"/>
                  <a:pt x="449215" y="1760538"/>
                  <a:pt x="485727" y="1847850"/>
                </a:cubicBezTo>
                <a:cubicBezTo>
                  <a:pt x="522239" y="1935162"/>
                  <a:pt x="707977" y="1946275"/>
                  <a:pt x="742902" y="1866900"/>
                </a:cubicBezTo>
                <a:cubicBezTo>
                  <a:pt x="777827" y="1787525"/>
                  <a:pt x="673052" y="1454150"/>
                  <a:pt x="695277" y="1371600"/>
                </a:cubicBezTo>
                <a:cubicBezTo>
                  <a:pt x="717502" y="1289050"/>
                  <a:pt x="855615" y="1292225"/>
                  <a:pt x="876252" y="1371600"/>
                </a:cubicBezTo>
                <a:cubicBezTo>
                  <a:pt x="896889" y="1450975"/>
                  <a:pt x="776240" y="1763713"/>
                  <a:pt x="819102" y="1847850"/>
                </a:cubicBezTo>
                <a:cubicBezTo>
                  <a:pt x="861964" y="1931987"/>
                  <a:pt x="1087390" y="1955800"/>
                  <a:pt x="1133427" y="1876425"/>
                </a:cubicBezTo>
                <a:cubicBezTo>
                  <a:pt x="1179464" y="1797050"/>
                  <a:pt x="1069927" y="1458912"/>
                  <a:pt x="1095327" y="1371600"/>
                </a:cubicBezTo>
                <a:cubicBezTo>
                  <a:pt x="1120727" y="1284288"/>
                  <a:pt x="1249315" y="1273175"/>
                  <a:pt x="1285827" y="1352550"/>
                </a:cubicBezTo>
                <a:cubicBezTo>
                  <a:pt x="1322339" y="1431925"/>
                  <a:pt x="1258840" y="1765300"/>
                  <a:pt x="1314402" y="1847850"/>
                </a:cubicBezTo>
                <a:cubicBezTo>
                  <a:pt x="1369964" y="1930400"/>
                  <a:pt x="1596977" y="1930400"/>
                  <a:pt x="1619202" y="1847850"/>
                </a:cubicBezTo>
                <a:cubicBezTo>
                  <a:pt x="1641427" y="1765300"/>
                  <a:pt x="1441402" y="1438275"/>
                  <a:pt x="1447752" y="1352550"/>
                </a:cubicBezTo>
                <a:cubicBezTo>
                  <a:pt x="1454102" y="1266825"/>
                  <a:pt x="1606502" y="1244600"/>
                  <a:pt x="1657302" y="1333500"/>
                </a:cubicBezTo>
                <a:cubicBezTo>
                  <a:pt x="1708102" y="1422400"/>
                  <a:pt x="1703340" y="1806575"/>
                  <a:pt x="1752552" y="1885950"/>
                </a:cubicBezTo>
                <a:cubicBezTo>
                  <a:pt x="1801764" y="1965325"/>
                  <a:pt x="1924002" y="1935163"/>
                  <a:pt x="1952577" y="1809750"/>
                </a:cubicBezTo>
                <a:cubicBezTo>
                  <a:pt x="1981152" y="1684338"/>
                  <a:pt x="1662064" y="1377950"/>
                  <a:pt x="1924002" y="1133475"/>
                </a:cubicBezTo>
                <a:cubicBezTo>
                  <a:pt x="2185940" y="889000"/>
                  <a:pt x="3225752" y="474662"/>
                  <a:pt x="3524202" y="342900"/>
                </a:cubicBezTo>
                <a:cubicBezTo>
                  <a:pt x="3822652" y="211138"/>
                  <a:pt x="3755977" y="230188"/>
                  <a:pt x="3714702" y="342900"/>
                </a:cubicBezTo>
                <a:cubicBezTo>
                  <a:pt x="3673427" y="455612"/>
                  <a:pt x="3505152" y="881063"/>
                  <a:pt x="3276552" y="1019175"/>
                </a:cubicBezTo>
                <a:cubicBezTo>
                  <a:pt x="3047952" y="1157287"/>
                  <a:pt x="2516139" y="1082675"/>
                  <a:pt x="2343102" y="1171575"/>
                </a:cubicBezTo>
                <a:cubicBezTo>
                  <a:pt x="2170065" y="1260475"/>
                  <a:pt x="2598689" y="1347788"/>
                  <a:pt x="2238327" y="1552575"/>
                </a:cubicBezTo>
                <a:cubicBezTo>
                  <a:pt x="1877965" y="1757362"/>
                  <a:pt x="511127" y="2217738"/>
                  <a:pt x="180927" y="2400300"/>
                </a:cubicBezTo>
                <a:cubicBezTo>
                  <a:pt x="-149273" y="2582863"/>
                  <a:pt x="172990" y="2605088"/>
                  <a:pt x="257127" y="2647950"/>
                </a:cubicBezTo>
                <a:cubicBezTo>
                  <a:pt x="341264" y="2690812"/>
                  <a:pt x="685752" y="2657475"/>
                  <a:pt x="685752" y="2657475"/>
                </a:cubicBezTo>
                <a:cubicBezTo>
                  <a:pt x="928639" y="2662237"/>
                  <a:pt x="1419177" y="2897187"/>
                  <a:pt x="1714452" y="2676525"/>
                </a:cubicBezTo>
                <a:cubicBezTo>
                  <a:pt x="2009727" y="2455863"/>
                  <a:pt x="2292302" y="1530350"/>
                  <a:pt x="2457402" y="1333500"/>
                </a:cubicBezTo>
                <a:cubicBezTo>
                  <a:pt x="2622502" y="1136650"/>
                  <a:pt x="2654252" y="1325563"/>
                  <a:pt x="2705052" y="1495425"/>
                </a:cubicBezTo>
                <a:cubicBezTo>
                  <a:pt x="2755852" y="1665287"/>
                  <a:pt x="2871739" y="2178050"/>
                  <a:pt x="2762202" y="2352675"/>
                </a:cubicBezTo>
                <a:cubicBezTo>
                  <a:pt x="2652665" y="2527300"/>
                  <a:pt x="2138314" y="2489200"/>
                  <a:pt x="2047827" y="2543175"/>
                </a:cubicBezTo>
                <a:cubicBezTo>
                  <a:pt x="1957340" y="2597150"/>
                  <a:pt x="1973214" y="2657475"/>
                  <a:pt x="2219277" y="2676525"/>
                </a:cubicBezTo>
                <a:cubicBezTo>
                  <a:pt x="2465339" y="2695575"/>
                  <a:pt x="3314652" y="2689225"/>
                  <a:pt x="3524202" y="2657475"/>
                </a:cubicBezTo>
                <a:cubicBezTo>
                  <a:pt x="3733752" y="2625725"/>
                  <a:pt x="3551189" y="2541587"/>
                  <a:pt x="3476577" y="2486025"/>
                </a:cubicBezTo>
                <a:cubicBezTo>
                  <a:pt x="3401965" y="2430463"/>
                  <a:pt x="3184477" y="2522538"/>
                  <a:pt x="3076527" y="2324100"/>
                </a:cubicBezTo>
                <a:cubicBezTo>
                  <a:pt x="2968577" y="2125662"/>
                  <a:pt x="2825702" y="1457325"/>
                  <a:pt x="2828877" y="1295400"/>
                </a:cubicBezTo>
                <a:cubicBezTo>
                  <a:pt x="2832052" y="1133475"/>
                  <a:pt x="2876502" y="1158875"/>
                  <a:pt x="3095577" y="1352550"/>
                </a:cubicBezTo>
                <a:cubicBezTo>
                  <a:pt x="3314652" y="1546225"/>
                  <a:pt x="4027440" y="2259013"/>
                  <a:pt x="4143327" y="2457450"/>
                </a:cubicBezTo>
                <a:cubicBezTo>
                  <a:pt x="4259215" y="2655888"/>
                  <a:pt x="3806777" y="2505075"/>
                  <a:pt x="3790902" y="2543175"/>
                </a:cubicBezTo>
                <a:cubicBezTo>
                  <a:pt x="3775027" y="2581275"/>
                  <a:pt x="3800427" y="2662238"/>
                  <a:pt x="4048077" y="2686050"/>
                </a:cubicBezTo>
                <a:cubicBezTo>
                  <a:pt x="4295727" y="2709862"/>
                  <a:pt x="5099002" y="2717800"/>
                  <a:pt x="5276802" y="2686050"/>
                </a:cubicBezTo>
                <a:cubicBezTo>
                  <a:pt x="5454602" y="2654300"/>
                  <a:pt x="5252989" y="2546350"/>
                  <a:pt x="5114877" y="2495550"/>
                </a:cubicBezTo>
                <a:cubicBezTo>
                  <a:pt x="4976765" y="2444750"/>
                  <a:pt x="4730702" y="2538413"/>
                  <a:pt x="4448127" y="2381250"/>
                </a:cubicBezTo>
                <a:cubicBezTo>
                  <a:pt x="4165552" y="2224087"/>
                  <a:pt x="3584527" y="1724025"/>
                  <a:pt x="3419427" y="1552575"/>
                </a:cubicBezTo>
                <a:cubicBezTo>
                  <a:pt x="3254327" y="1381125"/>
                  <a:pt x="3270202" y="1287463"/>
                  <a:pt x="3457527" y="1352550"/>
                </a:cubicBezTo>
                <a:cubicBezTo>
                  <a:pt x="3644852" y="1417637"/>
                  <a:pt x="4162377" y="1758950"/>
                  <a:pt x="4543377" y="1943100"/>
                </a:cubicBezTo>
                <a:cubicBezTo>
                  <a:pt x="4924377" y="2127250"/>
                  <a:pt x="5602240" y="2359025"/>
                  <a:pt x="5743527" y="2457450"/>
                </a:cubicBezTo>
                <a:cubicBezTo>
                  <a:pt x="5884815" y="2555875"/>
                  <a:pt x="5433964" y="2489200"/>
                  <a:pt x="5391102" y="2533650"/>
                </a:cubicBezTo>
                <a:cubicBezTo>
                  <a:pt x="5348240" y="2578100"/>
                  <a:pt x="5246640" y="2700338"/>
                  <a:pt x="5486352" y="2724150"/>
                </a:cubicBezTo>
                <a:cubicBezTo>
                  <a:pt x="5726064" y="2747962"/>
                  <a:pt x="6627765" y="2724150"/>
                  <a:pt x="6829377" y="2676525"/>
                </a:cubicBezTo>
                <a:cubicBezTo>
                  <a:pt x="7030990" y="2628900"/>
                  <a:pt x="6838902" y="2481262"/>
                  <a:pt x="6696027" y="2438400"/>
                </a:cubicBezTo>
                <a:cubicBezTo>
                  <a:pt x="6553152" y="2395538"/>
                  <a:pt x="6445202" y="2573337"/>
                  <a:pt x="5972127" y="2419350"/>
                </a:cubicBezTo>
                <a:cubicBezTo>
                  <a:pt x="5499052" y="2265363"/>
                  <a:pt x="4210002" y="1697037"/>
                  <a:pt x="3857577" y="1514475"/>
                </a:cubicBezTo>
                <a:cubicBezTo>
                  <a:pt x="3505152" y="1331913"/>
                  <a:pt x="3776615" y="1301750"/>
                  <a:pt x="3857577" y="1323975"/>
                </a:cubicBezTo>
                <a:cubicBezTo>
                  <a:pt x="3938540" y="1346200"/>
                  <a:pt x="3829002" y="1460500"/>
                  <a:pt x="4343352" y="1647825"/>
                </a:cubicBezTo>
                <a:cubicBezTo>
                  <a:pt x="4857702" y="1835150"/>
                  <a:pt x="6480127" y="2286000"/>
                  <a:pt x="6943677" y="2447925"/>
                </a:cubicBezTo>
                <a:cubicBezTo>
                  <a:pt x="7407227" y="2609850"/>
                  <a:pt x="6851602" y="2586038"/>
                  <a:pt x="7124652" y="2619375"/>
                </a:cubicBezTo>
                <a:cubicBezTo>
                  <a:pt x="7397702" y="2652712"/>
                  <a:pt x="8372427" y="2679700"/>
                  <a:pt x="8581977" y="2647950"/>
                </a:cubicBezTo>
                <a:cubicBezTo>
                  <a:pt x="8791527" y="2616200"/>
                  <a:pt x="8610552" y="2470150"/>
                  <a:pt x="8381952" y="2428875"/>
                </a:cubicBezTo>
                <a:cubicBezTo>
                  <a:pt x="8153352" y="2387600"/>
                  <a:pt x="7953327" y="2590800"/>
                  <a:pt x="7210377" y="2400300"/>
                </a:cubicBezTo>
                <a:cubicBezTo>
                  <a:pt x="6467427" y="2209800"/>
                  <a:pt x="4105227" y="1335087"/>
                  <a:pt x="3924252" y="1285875"/>
                </a:cubicBezTo>
                <a:cubicBezTo>
                  <a:pt x="3743277" y="1236663"/>
                  <a:pt x="3616277" y="1241425"/>
                  <a:pt x="3609927" y="1076325"/>
                </a:cubicBezTo>
                <a:cubicBezTo>
                  <a:pt x="3603577" y="911225"/>
                  <a:pt x="3795665" y="428625"/>
                  <a:pt x="3886152" y="295275"/>
                </a:cubicBezTo>
                <a:cubicBezTo>
                  <a:pt x="3976639" y="161925"/>
                  <a:pt x="4021090" y="166688"/>
                  <a:pt x="4152852" y="276225"/>
                </a:cubicBezTo>
                <a:cubicBezTo>
                  <a:pt x="4284614" y="385762"/>
                  <a:pt x="4676727" y="952500"/>
                  <a:pt x="4676727" y="952500"/>
                </a:cubicBezTo>
                <a:lnTo>
                  <a:pt x="4676727" y="95250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3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Sets versus </a:t>
            </a:r>
            <a:r>
              <a:rPr lang="en-AU" dirty="0"/>
              <a:t>K</a:t>
            </a:r>
            <a:r>
              <a:rPr lang="en-AU" dirty="0" smtClean="0"/>
              <a:t>ey-Value pairs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smtClean="0"/>
              <a:t>What are the items we are storing?</a:t>
            </a:r>
          </a:p>
          <a:p>
            <a:pPr>
              <a:spcBef>
                <a:spcPts val="2400"/>
              </a:spcBef>
            </a:pPr>
            <a:r>
              <a:rPr lang="en-AU" sz="2000" dirty="0" smtClean="0"/>
              <a:t>Set: </a:t>
            </a:r>
          </a:p>
          <a:p>
            <a:pPr lvl="1"/>
            <a:r>
              <a:rPr lang="en-AU" sz="2000" dirty="0" smtClean="0"/>
              <a:t>B-Tree contains a set of values </a:t>
            </a:r>
          </a:p>
          <a:p>
            <a:pPr lvl="1"/>
            <a:r>
              <a:rPr lang="en-AU" sz="2000" dirty="0" smtClean="0"/>
              <a:t>Only need to store the values you are searching on.</a:t>
            </a:r>
            <a:endParaRPr lang="en-AU" sz="2000" dirty="0"/>
          </a:p>
          <a:p>
            <a:pPr>
              <a:spcBef>
                <a:spcPts val="2400"/>
              </a:spcBef>
            </a:pPr>
            <a:r>
              <a:rPr lang="en-AU" sz="2000" dirty="0" smtClean="0"/>
              <a:t>Map / Dictionary / database table</a:t>
            </a:r>
          </a:p>
          <a:p>
            <a:pPr lvl="1"/>
            <a:r>
              <a:rPr lang="en-AU" sz="2000" dirty="0" smtClean="0"/>
              <a:t>B-Tree contains a set of key-value pairs</a:t>
            </a:r>
          </a:p>
          <a:p>
            <a:pPr lvl="1"/>
            <a:r>
              <a:rPr lang="en-AU" sz="2000" dirty="0" smtClean="0"/>
              <a:t>Search down the tree governed only by the keys</a:t>
            </a:r>
          </a:p>
          <a:p>
            <a:pPr lvl="1"/>
            <a:r>
              <a:rPr lang="en-AU" sz="2000" dirty="0" smtClean="0"/>
              <a:t>Need to store each value with its key</a:t>
            </a:r>
          </a:p>
          <a:p>
            <a:pPr marL="819150" lvl="2" indent="0">
              <a:buNone/>
            </a:pPr>
            <a:r>
              <a:rPr lang="en-AU" sz="2000" dirty="0" smtClean="0"/>
              <a:t>⇒ B-tree nodes can't have as many keys </a:t>
            </a:r>
          </a:p>
          <a:p>
            <a:pPr marL="819150" lvl="2" indent="0">
              <a:buNone/>
            </a:pPr>
            <a:r>
              <a:rPr lang="en-AU" sz="2000" dirty="0" smtClean="0"/>
              <a:t>⇒ lower branching factor</a:t>
            </a:r>
          </a:p>
          <a:p>
            <a:pPr marL="819150" lvl="2" indent="0">
              <a:buNone/>
            </a:pPr>
            <a:r>
              <a:rPr lang="en-AU" sz="2000" dirty="0" smtClean="0"/>
              <a:t>⇒ deeper trees</a:t>
            </a:r>
          </a:p>
          <a:p>
            <a:pPr marL="630238" lvl="1" indent="-268288">
              <a:buFont typeface="Arial" pitchFamily="34" charset="0"/>
              <a:buChar char="•"/>
            </a:pPr>
            <a:r>
              <a:rPr lang="en-AU" sz="2000" dirty="0" smtClean="0"/>
              <a:t>If node is of fixed capacity and value is large (</a:t>
            </a:r>
            <a:r>
              <a:rPr lang="en-AU" sz="2000" dirty="0" err="1" smtClean="0"/>
              <a:t>eg</a:t>
            </a:r>
            <a:r>
              <a:rPr lang="en-AU" sz="2000" dirty="0" smtClean="0"/>
              <a:t>, a whole record from a database table) then may only fit a very few key-value pairs in a node.</a:t>
            </a:r>
          </a:p>
          <a:p>
            <a:pPr lvl="1"/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7507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B+ Trees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The most commonly used variant of B Trees.</a:t>
            </a:r>
            <a:endParaRPr lang="en-AU" sz="2400" dirty="0"/>
          </a:p>
          <a:p>
            <a:pPr>
              <a:spcBef>
                <a:spcPts val="1200"/>
              </a:spcBef>
            </a:pPr>
            <a:r>
              <a:rPr lang="en-AU" sz="2400" dirty="0" smtClean="0"/>
              <a:t>Intended for storing key–value (or key–record) pairs.</a:t>
            </a:r>
            <a:endParaRPr lang="en-AU" sz="2400" dirty="0"/>
          </a:p>
          <a:p>
            <a:pPr>
              <a:spcBef>
                <a:spcPts val="1200"/>
              </a:spcBef>
            </a:pPr>
            <a:r>
              <a:rPr lang="en-AU" sz="2400" dirty="0" smtClean="0"/>
              <a:t>Leaves contain key-value pairs,</a:t>
            </a:r>
          </a:p>
          <a:p>
            <a:pPr>
              <a:spcBef>
                <a:spcPts val="1200"/>
              </a:spcBef>
            </a:pPr>
            <a:r>
              <a:rPr lang="en-AU" sz="2400" dirty="0" smtClean="0"/>
              <a:t>Keys are repeated in the internal nodes.</a:t>
            </a:r>
          </a:p>
          <a:p>
            <a:pPr lvl="1">
              <a:spcBef>
                <a:spcPts val="600"/>
              </a:spcBef>
            </a:pPr>
            <a:r>
              <a:rPr lang="en-AU" sz="2400" dirty="0" smtClean="0"/>
              <a:t>Internal nodes contain keys, but no values.</a:t>
            </a:r>
          </a:p>
          <a:p>
            <a:pPr>
              <a:spcBef>
                <a:spcPts val="1200"/>
              </a:spcBef>
            </a:pPr>
            <a:r>
              <a:rPr lang="en-AU" sz="2400" dirty="0" smtClean="0"/>
              <a:t>Leaves are linked to enable traversal</a:t>
            </a:r>
            <a:endParaRPr lang="en-NZ" sz="2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216668" y="4437112"/>
            <a:ext cx="2172430" cy="162018"/>
            <a:chOff x="6203760" y="2618910"/>
            <a:chExt cx="2172430" cy="16201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203760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312382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421003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529625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638246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746868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855489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964111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072732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181354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9975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398597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507218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615840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724461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833083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941704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050326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8158947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267569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5508103" y="46753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……</a:t>
            </a:r>
            <a:endParaRPr lang="en-NZ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22557" y="5661248"/>
            <a:ext cx="2156219" cy="162018"/>
            <a:chOff x="3551698" y="5283206"/>
            <a:chExt cx="760350" cy="162018"/>
          </a:xfrm>
        </p:grpSpPr>
        <p:sp>
          <p:nvSpPr>
            <p:cNvPr id="150" name="Rectangle 149"/>
            <p:cNvSpPr/>
            <p:nvPr/>
          </p:nvSpPr>
          <p:spPr bwMode="auto">
            <a:xfrm>
              <a:off x="3551698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660320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3768941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3877563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3986184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4094806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203427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</p:grpSp>
      <p:cxnSp>
        <p:nvCxnSpPr>
          <p:cNvPr id="171" name="Straight Arrow Connector 170"/>
          <p:cNvCxnSpPr/>
          <p:nvPr/>
        </p:nvCxnSpPr>
        <p:spPr bwMode="auto">
          <a:xfrm flipH="1">
            <a:off x="1663599" y="4599130"/>
            <a:ext cx="1553069" cy="1800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3" name="Straight Arrow Connector 172"/>
          <p:cNvCxnSpPr/>
          <p:nvPr/>
        </p:nvCxnSpPr>
        <p:spPr bwMode="auto">
          <a:xfrm flipH="1">
            <a:off x="3216668" y="4599130"/>
            <a:ext cx="108622" cy="1800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5" name="Straight Arrow Connector 174"/>
          <p:cNvCxnSpPr/>
          <p:nvPr/>
        </p:nvCxnSpPr>
        <p:spPr bwMode="auto">
          <a:xfrm>
            <a:off x="3433911" y="4599130"/>
            <a:ext cx="140360" cy="900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7" name="Straight Arrow Connector 176"/>
          <p:cNvCxnSpPr/>
          <p:nvPr/>
        </p:nvCxnSpPr>
        <p:spPr bwMode="auto">
          <a:xfrm>
            <a:off x="5398264" y="4599130"/>
            <a:ext cx="1593339" cy="1800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9" name="Straight Arrow Connector 178"/>
          <p:cNvCxnSpPr/>
          <p:nvPr/>
        </p:nvCxnSpPr>
        <p:spPr bwMode="auto">
          <a:xfrm flipH="1">
            <a:off x="179512" y="4941168"/>
            <a:ext cx="72008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1" name="Straight Arrow Connector 180"/>
          <p:cNvCxnSpPr/>
          <p:nvPr/>
        </p:nvCxnSpPr>
        <p:spPr bwMode="auto">
          <a:xfrm>
            <a:off x="360141" y="4941168"/>
            <a:ext cx="0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3" name="Straight Arrow Connector 182"/>
          <p:cNvCxnSpPr/>
          <p:nvPr/>
        </p:nvCxnSpPr>
        <p:spPr bwMode="auto">
          <a:xfrm>
            <a:off x="2423950" y="4941168"/>
            <a:ext cx="16183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5" name="Straight Arrow Connector 184"/>
          <p:cNvCxnSpPr/>
          <p:nvPr/>
        </p:nvCxnSpPr>
        <p:spPr bwMode="auto">
          <a:xfrm flipH="1">
            <a:off x="2635404" y="4933548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8" name="Straight Arrow Connector 187"/>
          <p:cNvCxnSpPr/>
          <p:nvPr/>
        </p:nvCxnSpPr>
        <p:spPr bwMode="auto">
          <a:xfrm flipH="1">
            <a:off x="2737299" y="4941168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9" name="Straight Arrow Connector 188"/>
          <p:cNvCxnSpPr/>
          <p:nvPr/>
        </p:nvCxnSpPr>
        <p:spPr bwMode="auto">
          <a:xfrm>
            <a:off x="4928019" y="4941168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0" name="Straight Arrow Connector 189"/>
          <p:cNvCxnSpPr/>
          <p:nvPr/>
        </p:nvCxnSpPr>
        <p:spPr bwMode="auto">
          <a:xfrm>
            <a:off x="8922367" y="4941168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1" name="Straight Arrow Connector 190"/>
          <p:cNvCxnSpPr/>
          <p:nvPr/>
        </p:nvCxnSpPr>
        <p:spPr bwMode="auto">
          <a:xfrm flipH="1">
            <a:off x="6588224" y="4941168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2" name="Straight Arrow Connector 191"/>
          <p:cNvCxnSpPr/>
          <p:nvPr/>
        </p:nvCxnSpPr>
        <p:spPr bwMode="auto">
          <a:xfrm flipH="1">
            <a:off x="6690119" y="4948788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1" name="Rectangle 210"/>
          <p:cNvSpPr/>
          <p:nvPr/>
        </p:nvSpPr>
        <p:spPr bwMode="auto">
          <a:xfrm>
            <a:off x="7914397" y="5661248"/>
            <a:ext cx="308030" cy="1620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200" dirty="0" smtClean="0"/>
              <a:t>k-v</a:t>
            </a:r>
            <a:endParaRPr lang="en-NZ" sz="1200" dirty="0" smtClean="0"/>
          </a:p>
        </p:txBody>
      </p:sp>
      <p:sp>
        <p:nvSpPr>
          <p:cNvPr id="212" name="Rectangle 211"/>
          <p:cNvSpPr/>
          <p:nvPr/>
        </p:nvSpPr>
        <p:spPr bwMode="auto">
          <a:xfrm>
            <a:off x="8222430" y="5661248"/>
            <a:ext cx="308030" cy="1620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200" dirty="0" smtClean="0"/>
              <a:t>k-v</a:t>
            </a:r>
            <a:endParaRPr lang="en-NZ" sz="1200" dirty="0" smtClean="0"/>
          </a:p>
        </p:txBody>
      </p:sp>
      <p:sp>
        <p:nvSpPr>
          <p:cNvPr id="213" name="Rectangle 212"/>
          <p:cNvSpPr/>
          <p:nvPr/>
        </p:nvSpPr>
        <p:spPr bwMode="auto">
          <a:xfrm>
            <a:off x="8530460" y="5661248"/>
            <a:ext cx="308030" cy="1620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200" dirty="0" smtClean="0"/>
              <a:t>k-v</a:t>
            </a:r>
            <a:endParaRPr lang="en-NZ" sz="1200" dirty="0" smtClean="0"/>
          </a:p>
        </p:txBody>
      </p:sp>
      <p:sp>
        <p:nvSpPr>
          <p:cNvPr id="218" name="TextBox 217"/>
          <p:cNvSpPr txBox="1"/>
          <p:nvPr/>
        </p:nvSpPr>
        <p:spPr>
          <a:xfrm>
            <a:off x="8774018" y="55458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…</a:t>
            </a:r>
            <a:endParaRPr lang="en-NZ" dirty="0"/>
          </a:p>
        </p:txBody>
      </p:sp>
      <p:cxnSp>
        <p:nvCxnSpPr>
          <p:cNvPr id="220" name="Straight Arrow Connector 219"/>
          <p:cNvCxnSpPr/>
          <p:nvPr/>
        </p:nvCxnSpPr>
        <p:spPr bwMode="auto">
          <a:xfrm flipH="1">
            <a:off x="1835696" y="5517232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1" name="Straight Arrow Connector 220"/>
          <p:cNvCxnSpPr/>
          <p:nvPr/>
        </p:nvCxnSpPr>
        <p:spPr bwMode="auto">
          <a:xfrm flipH="1">
            <a:off x="3449759" y="5517232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2" name="Straight Arrow Connector 221"/>
          <p:cNvCxnSpPr/>
          <p:nvPr/>
        </p:nvCxnSpPr>
        <p:spPr bwMode="auto">
          <a:xfrm>
            <a:off x="5754015" y="5517232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3" name="Straight Arrow Connector 222"/>
          <p:cNvCxnSpPr/>
          <p:nvPr/>
        </p:nvCxnSpPr>
        <p:spPr bwMode="auto">
          <a:xfrm>
            <a:off x="8274295" y="5517232"/>
            <a:ext cx="114129" cy="1440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25" name="Freeform 224"/>
          <p:cNvSpPr/>
          <p:nvPr/>
        </p:nvSpPr>
        <p:spPr bwMode="auto">
          <a:xfrm>
            <a:off x="2571750" y="5855965"/>
            <a:ext cx="333375" cy="95250"/>
          </a:xfrm>
          <a:custGeom>
            <a:avLst/>
            <a:gdLst>
              <a:gd name="connsiteX0" fmla="*/ 0 w 333375"/>
              <a:gd name="connsiteY0" fmla="*/ 0 h 95250"/>
              <a:gd name="connsiteX1" fmla="*/ 142875 w 333375"/>
              <a:gd name="connsiteY1" fmla="*/ 95250 h 95250"/>
              <a:gd name="connsiteX2" fmla="*/ 333375 w 333375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95250">
                <a:moveTo>
                  <a:pt x="0" y="0"/>
                </a:moveTo>
                <a:cubicBezTo>
                  <a:pt x="43656" y="47625"/>
                  <a:pt x="87313" y="95250"/>
                  <a:pt x="142875" y="95250"/>
                </a:cubicBezTo>
                <a:cubicBezTo>
                  <a:pt x="198437" y="95250"/>
                  <a:pt x="265906" y="47625"/>
                  <a:pt x="333375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6" name="Freeform 225"/>
          <p:cNvSpPr/>
          <p:nvPr/>
        </p:nvSpPr>
        <p:spPr bwMode="auto">
          <a:xfrm>
            <a:off x="5076056" y="5877272"/>
            <a:ext cx="333375" cy="95250"/>
          </a:xfrm>
          <a:custGeom>
            <a:avLst/>
            <a:gdLst>
              <a:gd name="connsiteX0" fmla="*/ 0 w 333375"/>
              <a:gd name="connsiteY0" fmla="*/ 0 h 95250"/>
              <a:gd name="connsiteX1" fmla="*/ 142875 w 333375"/>
              <a:gd name="connsiteY1" fmla="*/ 95250 h 95250"/>
              <a:gd name="connsiteX2" fmla="*/ 333375 w 333375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95250">
                <a:moveTo>
                  <a:pt x="0" y="0"/>
                </a:moveTo>
                <a:cubicBezTo>
                  <a:pt x="43656" y="47625"/>
                  <a:pt x="87313" y="95250"/>
                  <a:pt x="142875" y="95250"/>
                </a:cubicBezTo>
                <a:cubicBezTo>
                  <a:pt x="198437" y="95250"/>
                  <a:pt x="265906" y="47625"/>
                  <a:pt x="333375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7" name="Freeform 226"/>
          <p:cNvSpPr/>
          <p:nvPr/>
        </p:nvSpPr>
        <p:spPr bwMode="auto">
          <a:xfrm>
            <a:off x="7580362" y="5854030"/>
            <a:ext cx="333375" cy="95250"/>
          </a:xfrm>
          <a:custGeom>
            <a:avLst/>
            <a:gdLst>
              <a:gd name="connsiteX0" fmla="*/ 0 w 333375"/>
              <a:gd name="connsiteY0" fmla="*/ 0 h 95250"/>
              <a:gd name="connsiteX1" fmla="*/ 142875 w 333375"/>
              <a:gd name="connsiteY1" fmla="*/ 95250 h 95250"/>
              <a:gd name="connsiteX2" fmla="*/ 333375 w 333375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95250">
                <a:moveTo>
                  <a:pt x="0" y="0"/>
                </a:moveTo>
                <a:cubicBezTo>
                  <a:pt x="43656" y="47625"/>
                  <a:pt x="87313" y="95250"/>
                  <a:pt x="142875" y="95250"/>
                </a:cubicBezTo>
                <a:cubicBezTo>
                  <a:pt x="198437" y="95250"/>
                  <a:pt x="265906" y="47625"/>
                  <a:pt x="333375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8" name="Freeform 227"/>
          <p:cNvSpPr/>
          <p:nvPr/>
        </p:nvSpPr>
        <p:spPr bwMode="auto">
          <a:xfrm>
            <a:off x="62161" y="5877272"/>
            <a:ext cx="333375" cy="95250"/>
          </a:xfrm>
          <a:custGeom>
            <a:avLst/>
            <a:gdLst>
              <a:gd name="connsiteX0" fmla="*/ 0 w 333375"/>
              <a:gd name="connsiteY0" fmla="*/ 0 h 95250"/>
              <a:gd name="connsiteX1" fmla="*/ 142875 w 333375"/>
              <a:gd name="connsiteY1" fmla="*/ 95250 h 95250"/>
              <a:gd name="connsiteX2" fmla="*/ 333375 w 333375"/>
              <a:gd name="connsiteY2" fmla="*/ 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95250">
                <a:moveTo>
                  <a:pt x="0" y="0"/>
                </a:moveTo>
                <a:cubicBezTo>
                  <a:pt x="43656" y="47625"/>
                  <a:pt x="87313" y="95250"/>
                  <a:pt x="142875" y="95250"/>
                </a:cubicBezTo>
                <a:cubicBezTo>
                  <a:pt x="198437" y="95250"/>
                  <a:pt x="265906" y="47625"/>
                  <a:pt x="333375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9" name="Rounded Rectangular Callout 228"/>
          <p:cNvSpPr/>
          <p:nvPr/>
        </p:nvSpPr>
        <p:spPr bwMode="auto">
          <a:xfrm>
            <a:off x="6299876" y="3284984"/>
            <a:ext cx="1669321" cy="648072"/>
          </a:xfrm>
          <a:prstGeom prst="wedgeRoundRectCallout">
            <a:avLst>
              <a:gd name="adj1" fmla="val -91586"/>
              <a:gd name="adj2" fmla="val 121290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keys and child pointers</a:t>
            </a:r>
            <a:endParaRPr lang="en-NZ" sz="2000" dirty="0" smtClean="0"/>
          </a:p>
        </p:txBody>
      </p:sp>
      <p:sp>
        <p:nvSpPr>
          <p:cNvPr id="230" name="Rounded Rectangular Callout 229"/>
          <p:cNvSpPr/>
          <p:nvPr/>
        </p:nvSpPr>
        <p:spPr bwMode="auto">
          <a:xfrm>
            <a:off x="6452276" y="6237312"/>
            <a:ext cx="1669321" cy="648072"/>
          </a:xfrm>
          <a:prstGeom prst="wedgeRoundRectCallout">
            <a:avLst>
              <a:gd name="adj1" fmla="val -71045"/>
              <a:gd name="adj2" fmla="val -85944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000" dirty="0" smtClean="0"/>
              <a:t>keys and values</a:t>
            </a:r>
            <a:endParaRPr lang="en-NZ" sz="2000" dirty="0" smtClean="0"/>
          </a:p>
        </p:txBody>
      </p:sp>
      <p:grpSp>
        <p:nvGrpSpPr>
          <p:cNvPr id="232" name="Group 231"/>
          <p:cNvGrpSpPr/>
          <p:nvPr/>
        </p:nvGrpSpPr>
        <p:grpSpPr>
          <a:xfrm>
            <a:off x="2919837" y="5661248"/>
            <a:ext cx="2156219" cy="162018"/>
            <a:chOff x="3551698" y="5283206"/>
            <a:chExt cx="760350" cy="162018"/>
          </a:xfrm>
        </p:grpSpPr>
        <p:sp>
          <p:nvSpPr>
            <p:cNvPr id="233" name="Rectangle 232"/>
            <p:cNvSpPr/>
            <p:nvPr/>
          </p:nvSpPr>
          <p:spPr bwMode="auto">
            <a:xfrm>
              <a:off x="3551698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3660320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3768941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3877563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3986184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4094806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4203427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417117" y="5661248"/>
            <a:ext cx="2156219" cy="162018"/>
            <a:chOff x="3551698" y="5283206"/>
            <a:chExt cx="760350" cy="162018"/>
          </a:xfrm>
        </p:grpSpPr>
        <p:sp>
          <p:nvSpPr>
            <p:cNvPr id="241" name="Rectangle 240"/>
            <p:cNvSpPr/>
            <p:nvPr/>
          </p:nvSpPr>
          <p:spPr bwMode="auto">
            <a:xfrm>
              <a:off x="3551698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3660320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3768941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3877563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3986184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4094806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4203427" y="5283206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k-v</a:t>
              </a:r>
              <a:endParaRPr lang="en-NZ" sz="1200" dirty="0" smtClean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251520" y="4779150"/>
            <a:ext cx="2172430" cy="162018"/>
            <a:chOff x="6203760" y="2618910"/>
            <a:chExt cx="2172430" cy="162018"/>
          </a:xfrm>
        </p:grpSpPr>
        <p:sp>
          <p:nvSpPr>
            <p:cNvPr id="249" name="Rectangle 248"/>
            <p:cNvSpPr/>
            <p:nvPr/>
          </p:nvSpPr>
          <p:spPr bwMode="auto">
            <a:xfrm>
              <a:off x="6203760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6312382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6421003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6529625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6638246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6746868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6855489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6964111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7072732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7181354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7289975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7398597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7507218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7615840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7724461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7833083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7941704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8050326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8158947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8267569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747417" y="4778102"/>
            <a:ext cx="2172430" cy="162018"/>
            <a:chOff x="6203760" y="2618910"/>
            <a:chExt cx="2172430" cy="162018"/>
          </a:xfrm>
        </p:grpSpPr>
        <p:sp>
          <p:nvSpPr>
            <p:cNvPr id="270" name="Rectangle 269"/>
            <p:cNvSpPr/>
            <p:nvPr/>
          </p:nvSpPr>
          <p:spPr bwMode="auto">
            <a:xfrm>
              <a:off x="6203760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6312382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6421003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6529625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6638246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6746868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6855489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6964111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7072732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7181354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7289975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7398597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7507218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7615840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7724461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7833083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7941704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8050326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8158947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8267569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6744433" y="4777054"/>
            <a:ext cx="2172430" cy="162018"/>
            <a:chOff x="6203760" y="2618910"/>
            <a:chExt cx="2172430" cy="162018"/>
          </a:xfrm>
        </p:grpSpPr>
        <p:sp>
          <p:nvSpPr>
            <p:cNvPr id="291" name="Rectangle 290"/>
            <p:cNvSpPr/>
            <p:nvPr/>
          </p:nvSpPr>
          <p:spPr bwMode="auto">
            <a:xfrm>
              <a:off x="6203760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6312382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6421003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6529625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6638246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6746868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6855489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6964111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7072732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7181354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7289975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7398597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7507218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7615840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7724461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7833083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7941704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8050326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8158947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8267569" y="2618910"/>
              <a:ext cx="108621" cy="162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AU" sz="1200" dirty="0" smtClean="0"/>
                <a:t>k</a:t>
              </a:r>
              <a:endParaRPr lang="en-NZ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1627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B+ Trees: Leaves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40962"/>
            <a:ext cx="8775700" cy="587692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Each leaf node contains</a:t>
            </a:r>
            <a:endParaRPr lang="en-AU" sz="2400" dirty="0" smtClean="0"/>
          </a:p>
          <a:p>
            <a:pPr lvl="1"/>
            <a:r>
              <a:rPr lang="en-AU" sz="2400" dirty="0" smtClean="0"/>
              <a:t>between 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</a:t>
            </a:r>
            <a:r>
              <a:rPr lang="en-US" sz="2400" i="1" dirty="0" err="1" smtClean="0">
                <a:sym typeface="Symbol"/>
              </a:rPr>
              <a:t>max</a:t>
            </a:r>
            <a:r>
              <a:rPr lang="en-US" sz="2400" i="1" baseline="-25000" dirty="0" err="1" smtClean="0">
                <a:sym typeface="Symbol"/>
              </a:rPr>
              <a:t>L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dirty="0"/>
              <a:t>/2</a:t>
            </a:r>
            <a:r>
              <a:rPr lang="en-US" sz="2400" dirty="0">
                <a:sym typeface="Symbol"/>
              </a:rPr>
              <a:t></a:t>
            </a:r>
            <a:r>
              <a:rPr lang="en-AU" sz="2400" dirty="0"/>
              <a:t> and  </a:t>
            </a:r>
            <a:r>
              <a:rPr lang="en-AU" sz="2400" i="1" dirty="0" err="1" smtClean="0"/>
              <a:t>max</a:t>
            </a:r>
            <a:r>
              <a:rPr lang="en-AU" sz="2400" i="1" baseline="-25000" dirty="0" err="1" smtClean="0"/>
              <a:t>L</a:t>
            </a:r>
            <a:r>
              <a:rPr lang="en-AU" sz="2400" i="1" dirty="0" smtClean="0"/>
              <a:t> </a:t>
            </a:r>
            <a:r>
              <a:rPr lang="en-AU" sz="2400" dirty="0" smtClean="0"/>
              <a:t> key-value pairs, </a:t>
            </a:r>
          </a:p>
          <a:p>
            <a:pPr lvl="1"/>
            <a:r>
              <a:rPr lang="en-AU" sz="2400" dirty="0" smtClean="0"/>
              <a:t>a link to the next leaf in the tree</a:t>
            </a:r>
          </a:p>
          <a:p>
            <a:pPr marL="446088" lvl="1" indent="0">
              <a:buNone/>
            </a:pPr>
            <a:r>
              <a:rPr lang="en-US" sz="2400" dirty="0" smtClean="0"/>
              <a:t>	</a:t>
            </a:r>
            <a:endParaRPr lang="en-AU" sz="2400" dirty="0"/>
          </a:p>
          <a:p>
            <a:pPr lvl="1">
              <a:spcBef>
                <a:spcPts val="3000"/>
              </a:spcBef>
            </a:pPr>
            <a:endParaRPr lang="en-AU" sz="2400" dirty="0" smtClean="0"/>
          </a:p>
          <a:p>
            <a:pPr lvl="1">
              <a:spcBef>
                <a:spcPts val="3000"/>
              </a:spcBef>
            </a:pPr>
            <a:r>
              <a:rPr lang="en-AU" sz="2400" dirty="0" smtClean="0"/>
              <a:t>For </a:t>
            </a:r>
            <a:r>
              <a:rPr lang="en-AU" sz="2400" dirty="0"/>
              <a:t>each key  </a:t>
            </a:r>
            <a:r>
              <a:rPr lang="en-AU" sz="2400" dirty="0" smtClean="0"/>
              <a:t>K</a:t>
            </a:r>
            <a:r>
              <a:rPr lang="en-AU" sz="2400" baseline="-25000" dirty="0" smtClean="0"/>
              <a:t>i</a:t>
            </a:r>
            <a:r>
              <a:rPr lang="en-AU" sz="2400" dirty="0" smtClean="0"/>
              <a:t>  </a:t>
            </a:r>
            <a:r>
              <a:rPr lang="en-AU" sz="2400" dirty="0"/>
              <a:t>in the </a:t>
            </a:r>
            <a:r>
              <a:rPr lang="en-AU" sz="2400" dirty="0" smtClean="0"/>
              <a:t>leaf : </a:t>
            </a:r>
          </a:p>
          <a:p>
            <a:pPr marL="1227138" lvl="3" indent="0">
              <a:spcBef>
                <a:spcPts val="600"/>
              </a:spcBef>
              <a:buNone/>
            </a:pPr>
            <a:r>
              <a:rPr lang="en-AU" sz="2400" dirty="0" smtClean="0"/>
              <a:t>    </a:t>
            </a:r>
            <a:r>
              <a:rPr lang="en-AU" sz="2400" dirty="0"/>
              <a:t>K</a:t>
            </a:r>
            <a:r>
              <a:rPr lang="en-AU" sz="2400" baseline="-25000" dirty="0"/>
              <a:t>i</a:t>
            </a:r>
            <a:r>
              <a:rPr lang="en-AU" sz="2400" dirty="0"/>
              <a:t>  </a:t>
            </a:r>
            <a:r>
              <a:rPr lang="en-AU" sz="2400" dirty="0" smtClean="0"/>
              <a:t>&lt; </a:t>
            </a:r>
            <a:r>
              <a:rPr lang="en-AU" sz="2400" dirty="0"/>
              <a:t>K</a:t>
            </a:r>
            <a:r>
              <a:rPr lang="en-AU" sz="2400" baseline="-25000" dirty="0"/>
              <a:t>i+1</a:t>
            </a:r>
            <a:r>
              <a:rPr lang="en-AU" sz="2400" dirty="0"/>
              <a:t> </a:t>
            </a:r>
          </a:p>
          <a:p>
            <a:pPr lvl="1">
              <a:spcBef>
                <a:spcPts val="1800"/>
              </a:spcBef>
            </a:pPr>
            <a:r>
              <a:rPr lang="en-AU" sz="2400" dirty="0" smtClean="0"/>
              <a:t>The value might be either </a:t>
            </a:r>
          </a:p>
          <a:p>
            <a:pPr lvl="2">
              <a:spcBef>
                <a:spcPts val="0"/>
              </a:spcBef>
            </a:pPr>
            <a:r>
              <a:rPr lang="en-AU" sz="2400" dirty="0" smtClean="0"/>
              <a:t>the actual associated value (if it is small)</a:t>
            </a:r>
          </a:p>
          <a:p>
            <a:pPr lvl="2">
              <a:spcBef>
                <a:spcPts val="0"/>
              </a:spcBef>
            </a:pPr>
            <a:r>
              <a:rPr lang="en-AU" sz="2400" dirty="0" smtClean="0"/>
              <a:t>the index of a data block where value can be found </a:t>
            </a:r>
            <a:br>
              <a:rPr lang="en-AU" sz="2400" dirty="0" smtClean="0"/>
            </a:br>
            <a:r>
              <a:rPr lang="en-AU" sz="2400" dirty="0" smtClean="0"/>
              <a:t>(maybe in another file)</a:t>
            </a:r>
            <a:endParaRPr lang="en-NZ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96590" y="2420888"/>
            <a:ext cx="5604818" cy="468052"/>
            <a:chOff x="1296590" y="1844824"/>
            <a:chExt cx="5604818" cy="4680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296590" y="1844824"/>
              <a:ext cx="5147618" cy="46805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/>
                <a:t> </a:t>
              </a:r>
              <a:r>
                <a:rPr lang="en-US" sz="2000" dirty="0"/>
                <a:t>K</a:t>
              </a:r>
              <a:r>
                <a:rPr lang="en-US" sz="2000" baseline="-25000" dirty="0"/>
                <a:t>0</a:t>
              </a:r>
              <a:r>
                <a:rPr lang="en-US" sz="2000" dirty="0"/>
                <a:t>-V</a:t>
              </a:r>
              <a:r>
                <a:rPr lang="en-US" sz="2000" baseline="-25000" dirty="0"/>
                <a:t>0</a:t>
              </a:r>
              <a:r>
                <a:rPr lang="en-US" sz="2000" dirty="0"/>
                <a:t>,  K</a:t>
              </a:r>
              <a:r>
                <a:rPr lang="en-US" sz="2000" baseline="-25000" dirty="0"/>
                <a:t>1</a:t>
              </a:r>
              <a:r>
                <a:rPr lang="en-US" sz="2000" dirty="0"/>
                <a:t>-V</a:t>
              </a:r>
              <a:r>
                <a:rPr lang="en-US" sz="2000" baseline="-25000" dirty="0"/>
                <a:t>1</a:t>
              </a:r>
              <a:r>
                <a:rPr lang="en-US" sz="2000" dirty="0"/>
                <a:t>,  K</a:t>
              </a:r>
              <a:r>
                <a:rPr lang="en-US" sz="2000" baseline="-25000" dirty="0"/>
                <a:t>2</a:t>
              </a:r>
              <a:r>
                <a:rPr lang="en-US" sz="2000" dirty="0"/>
                <a:t>-V</a:t>
              </a:r>
              <a:r>
                <a:rPr lang="en-US" sz="2000" baseline="-25000" dirty="0"/>
                <a:t>2</a:t>
              </a:r>
              <a:r>
                <a:rPr lang="en-US" sz="2000" dirty="0"/>
                <a:t>,  …,  </a:t>
              </a:r>
              <a:r>
                <a:rPr lang="en-US" sz="2000" dirty="0" smtClean="0"/>
                <a:t>K</a:t>
              </a:r>
              <a:r>
                <a:rPr lang="en-US" sz="2000" baseline="-25000" dirty="0" smtClean="0"/>
                <a:t>leaf.size-1</a:t>
              </a:r>
              <a:r>
                <a:rPr lang="en-US" sz="2000" dirty="0" smtClean="0"/>
                <a:t>-V</a:t>
              </a:r>
              <a:r>
                <a:rPr lang="en-US" sz="2000" baseline="-25000" dirty="0" smtClean="0"/>
                <a:t>leaf.size-1</a:t>
              </a:r>
              <a:r>
                <a:rPr lang="en-US" sz="2000" dirty="0" smtClean="0"/>
                <a:t> </a:t>
              </a:r>
              <a:endParaRPr lang="en-NZ" sz="2000" dirty="0" smtClean="0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6444208" y="2076450"/>
              <a:ext cx="457200" cy="171668"/>
            </a:xfrm>
            <a:custGeom>
              <a:avLst/>
              <a:gdLst>
                <a:gd name="connsiteX0" fmla="*/ 0 w 457200"/>
                <a:gd name="connsiteY0" fmla="*/ 0 h 171668"/>
                <a:gd name="connsiteX1" fmla="*/ 247650 w 457200"/>
                <a:gd name="connsiteY1" fmla="*/ 171450 h 171668"/>
                <a:gd name="connsiteX2" fmla="*/ 457200 w 457200"/>
                <a:gd name="connsiteY2" fmla="*/ 28575 h 17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71668">
                  <a:moveTo>
                    <a:pt x="0" y="0"/>
                  </a:moveTo>
                  <a:cubicBezTo>
                    <a:pt x="85725" y="83344"/>
                    <a:pt x="171450" y="166688"/>
                    <a:pt x="247650" y="171450"/>
                  </a:cubicBezTo>
                  <a:cubicBezTo>
                    <a:pt x="323850" y="176212"/>
                    <a:pt x="390525" y="102393"/>
                    <a:pt x="457200" y="28575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Z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9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B+ Trees:  Internal Nodes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143000"/>
            <a:ext cx="8775700" cy="5876925"/>
          </a:xfrm>
        </p:spPr>
        <p:txBody>
          <a:bodyPr/>
          <a:lstStyle/>
          <a:p>
            <a:r>
              <a:rPr lang="en-AU" sz="2400" dirty="0" smtClean="0"/>
              <a:t>Each internal node contains </a:t>
            </a:r>
          </a:p>
          <a:p>
            <a:pPr lvl="1"/>
            <a:r>
              <a:rPr lang="en-AU" sz="2400" dirty="0" smtClean="0"/>
              <a:t>between </a:t>
            </a:r>
            <a:r>
              <a:rPr lang="en-US" sz="2400" dirty="0"/>
              <a:t> </a:t>
            </a:r>
            <a:r>
              <a:rPr lang="en-US" sz="2400" dirty="0" smtClean="0">
                <a:sym typeface="Symbol"/>
              </a:rPr>
              <a:t></a:t>
            </a:r>
            <a:r>
              <a:rPr lang="en-AU" sz="2400" i="1" dirty="0" err="1" smtClean="0"/>
              <a:t>max</a:t>
            </a:r>
            <a:r>
              <a:rPr lang="en-AU" sz="2400" i="1" baseline="-25000" dirty="0" err="1" smtClean="0"/>
              <a:t>N</a:t>
            </a:r>
            <a:r>
              <a:rPr lang="en-US" sz="2400" i="1" dirty="0" smtClean="0">
                <a:sym typeface="Symbol"/>
              </a:rPr>
              <a:t> </a:t>
            </a:r>
            <a:r>
              <a:rPr lang="en-US" sz="2400" dirty="0"/>
              <a:t>/</a:t>
            </a:r>
            <a:r>
              <a:rPr lang="en-US" sz="2400" dirty="0" smtClean="0"/>
              <a:t>2</a:t>
            </a:r>
            <a:r>
              <a:rPr lang="en-US" sz="2400" dirty="0" smtClean="0">
                <a:sym typeface="Symbol"/>
              </a:rPr>
              <a:t></a:t>
            </a:r>
            <a:r>
              <a:rPr lang="en-AU" sz="2400" dirty="0" smtClean="0"/>
              <a:t> and </a:t>
            </a:r>
            <a:r>
              <a:rPr lang="en-AU" sz="2400" i="1" dirty="0" err="1"/>
              <a:t>max</a:t>
            </a:r>
            <a:r>
              <a:rPr lang="en-AU" sz="2400" i="1" baseline="-25000" dirty="0" err="1"/>
              <a:t>N</a:t>
            </a:r>
            <a:r>
              <a:rPr lang="en-AU" sz="2400" i="1" dirty="0"/>
              <a:t> </a:t>
            </a:r>
            <a:r>
              <a:rPr lang="en-AU" sz="2400" i="1" dirty="0" smtClean="0"/>
              <a:t> </a:t>
            </a:r>
            <a:r>
              <a:rPr lang="en-AU" sz="2400" dirty="0" smtClean="0"/>
              <a:t>keys,  and </a:t>
            </a:r>
          </a:p>
          <a:p>
            <a:pPr lvl="1"/>
            <a:r>
              <a:rPr lang="en-AU" sz="2400" dirty="0" smtClean="0"/>
              <a:t>up to </a:t>
            </a:r>
            <a:r>
              <a:rPr lang="en-AU" sz="2400" i="1" dirty="0" err="1" smtClean="0"/>
              <a:t>max</a:t>
            </a:r>
            <a:r>
              <a:rPr lang="en-AU" sz="2400" i="1" baseline="-25000" dirty="0" err="1" smtClean="0"/>
              <a:t>N</a:t>
            </a:r>
            <a:r>
              <a:rPr lang="en-AU" sz="2400" i="1" dirty="0" smtClean="0"/>
              <a:t> </a:t>
            </a:r>
            <a:r>
              <a:rPr lang="en-AU" sz="2400" dirty="0" smtClean="0"/>
              <a:t>+1  child node indexes</a:t>
            </a:r>
            <a:r>
              <a:rPr lang="en-US" sz="2400" dirty="0" smtClean="0"/>
              <a:t>      </a:t>
            </a:r>
            <a:endParaRPr lang="en-AU" sz="2400" dirty="0" smtClean="0"/>
          </a:p>
          <a:p>
            <a:pPr lvl="1">
              <a:spcBef>
                <a:spcPts val="3000"/>
              </a:spcBef>
            </a:pPr>
            <a:endParaRPr lang="en-AU" sz="2400" dirty="0" smtClean="0"/>
          </a:p>
          <a:p>
            <a:pPr lvl="1">
              <a:spcBef>
                <a:spcPts val="3000"/>
              </a:spcBef>
            </a:pPr>
            <a:r>
              <a:rPr lang="en-AU" sz="2400" dirty="0" smtClean="0"/>
              <a:t>Branching factor = </a:t>
            </a:r>
            <a:r>
              <a:rPr lang="en-AU" sz="2400" i="1" dirty="0" err="1"/>
              <a:t>max</a:t>
            </a:r>
            <a:r>
              <a:rPr lang="en-AU" sz="2400" i="1" baseline="-25000" dirty="0" err="1"/>
              <a:t>N</a:t>
            </a:r>
            <a:r>
              <a:rPr lang="en-AU" sz="2400" i="1" dirty="0"/>
              <a:t> </a:t>
            </a:r>
            <a:r>
              <a:rPr lang="en-AU" sz="2400" dirty="0"/>
              <a:t>+1</a:t>
            </a:r>
            <a:endParaRPr lang="en-AU" sz="2400" dirty="0" smtClean="0"/>
          </a:p>
          <a:p>
            <a:pPr lvl="1">
              <a:spcBef>
                <a:spcPts val="3000"/>
              </a:spcBef>
            </a:pPr>
            <a:r>
              <a:rPr lang="en-AU" sz="2400" dirty="0" smtClean="0"/>
              <a:t>For each key  X  in the </a:t>
            </a:r>
            <a:r>
              <a:rPr lang="en-AU" sz="2400" dirty="0" err="1" smtClean="0"/>
              <a:t>subtree</a:t>
            </a:r>
            <a:r>
              <a:rPr lang="en-AU" sz="2400" dirty="0" smtClean="0"/>
              <a:t> at </a:t>
            </a:r>
            <a:r>
              <a:rPr lang="en-AU" sz="2400" dirty="0" err="1" smtClean="0"/>
              <a:t>C</a:t>
            </a:r>
            <a:r>
              <a:rPr lang="en-AU" sz="2400" baseline="-25000" dirty="0" err="1" smtClean="0"/>
              <a:t>i</a:t>
            </a:r>
            <a:r>
              <a:rPr lang="en-AU" sz="2400" dirty="0" smtClean="0"/>
              <a:t> :</a:t>
            </a:r>
          </a:p>
          <a:p>
            <a:pPr marL="1227138" lvl="3" indent="0">
              <a:spcBef>
                <a:spcPts val="600"/>
              </a:spcBef>
              <a:buNone/>
            </a:pPr>
            <a:r>
              <a:rPr lang="en-AU" sz="2400" dirty="0" smtClean="0"/>
              <a:t>    </a:t>
            </a: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 K</a:t>
            </a:r>
            <a:r>
              <a:rPr lang="en-AU" sz="2400" baseline="-25000" dirty="0" smtClean="0">
                <a:latin typeface="Arial Unicode MS"/>
                <a:ea typeface="Arial Unicode MS"/>
                <a:cs typeface="Arial Unicode MS"/>
              </a:rPr>
              <a:t>i</a:t>
            </a: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  ≤  X  &lt; K</a:t>
            </a:r>
            <a:r>
              <a:rPr lang="en-AU" sz="2400" baseline="-25000" dirty="0" smtClean="0">
                <a:latin typeface="Arial Unicode MS"/>
                <a:ea typeface="Arial Unicode MS"/>
                <a:cs typeface="Arial Unicode MS"/>
              </a:rPr>
              <a:t>i+1</a:t>
            </a: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 </a:t>
            </a:r>
          </a:p>
          <a:p>
            <a:pPr lvl="1">
              <a:spcBef>
                <a:spcPts val="3000"/>
              </a:spcBef>
            </a:pP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K</a:t>
            </a:r>
            <a:r>
              <a:rPr lang="en-AU" sz="2400" baseline="-25000" dirty="0" smtClean="0">
                <a:latin typeface="Arial Unicode MS"/>
                <a:ea typeface="Arial Unicode MS"/>
                <a:cs typeface="Arial Unicode MS"/>
              </a:rPr>
              <a:t>i</a:t>
            </a: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  will the be the leftmost key in the </a:t>
            </a:r>
            <a:r>
              <a:rPr lang="en-AU" sz="2400" dirty="0" err="1" smtClean="0">
                <a:latin typeface="Arial Unicode MS"/>
                <a:ea typeface="Arial Unicode MS"/>
                <a:cs typeface="Arial Unicode MS"/>
              </a:rPr>
              <a:t>subtree</a:t>
            </a: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 at </a:t>
            </a:r>
            <a:r>
              <a:rPr lang="en-AU" sz="2400" dirty="0" err="1" smtClean="0">
                <a:latin typeface="Arial Unicode MS"/>
                <a:ea typeface="Arial Unicode MS"/>
                <a:cs typeface="Arial Unicode MS"/>
              </a:rPr>
              <a:t>C</a:t>
            </a:r>
            <a:r>
              <a:rPr lang="en-AU" sz="2400" baseline="-25000" dirty="0" err="1" smtClean="0">
                <a:latin typeface="Arial Unicode MS"/>
                <a:ea typeface="Arial Unicode MS"/>
                <a:cs typeface="Arial Unicode MS"/>
              </a:rPr>
              <a:t>i</a:t>
            </a:r>
            <a:r>
              <a:rPr lang="en-AU" sz="2400" baseline="-25000" dirty="0">
                <a:latin typeface="Arial Unicode MS"/>
                <a:ea typeface="Arial Unicode MS"/>
                <a:cs typeface="Arial Unicode MS"/>
              </a:rPr>
              <a:t/>
            </a:r>
            <a:br>
              <a:rPr lang="en-AU" sz="2400" baseline="-25000" dirty="0">
                <a:latin typeface="Arial Unicode MS"/>
                <a:ea typeface="Arial Unicode MS"/>
                <a:cs typeface="Arial Unicode MS"/>
              </a:rPr>
            </a:br>
            <a:r>
              <a:rPr lang="en-AU" sz="2400" dirty="0" err="1" smtClean="0">
                <a:latin typeface="Arial Unicode MS"/>
                <a:ea typeface="Arial Unicode MS"/>
                <a:cs typeface="Arial Unicode MS"/>
              </a:rPr>
              <a:t>ie</a:t>
            </a: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, the first key in leftmost leaf of </a:t>
            </a:r>
            <a:r>
              <a:rPr lang="en-AU" sz="2400" dirty="0" err="1" smtClean="0">
                <a:latin typeface="Arial Unicode MS"/>
                <a:ea typeface="Arial Unicode MS"/>
                <a:cs typeface="Arial Unicode MS"/>
              </a:rPr>
              <a:t>C</a:t>
            </a:r>
            <a:r>
              <a:rPr lang="en-AU" sz="2400" baseline="-25000" dirty="0" err="1" smtClean="0">
                <a:latin typeface="Arial Unicode MS"/>
                <a:ea typeface="Arial Unicode MS"/>
                <a:cs typeface="Arial Unicode MS"/>
              </a:rPr>
              <a:t>i</a:t>
            </a:r>
            <a:r>
              <a:rPr lang="en-AU" sz="2400" dirty="0" smtClean="0">
                <a:latin typeface="Arial Unicode MS"/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5652064" y="861368"/>
            <a:ext cx="2945322" cy="371084"/>
          </a:xfrm>
          <a:prstGeom prst="wedgeRoundRectCallout">
            <a:avLst>
              <a:gd name="adj1" fmla="val -47590"/>
              <a:gd name="adj2" fmla="val 118609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Except root may have fewer</a:t>
            </a:r>
            <a:endParaRPr lang="en-NZ" sz="18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6964486" y="3404344"/>
            <a:ext cx="991890" cy="2880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 K</a:t>
            </a:r>
            <a:r>
              <a:rPr lang="en-AU" sz="1800" baseline="-25000" dirty="0" smtClean="0"/>
              <a:t>i</a:t>
            </a:r>
            <a:r>
              <a:rPr lang="en-AU" sz="1800" dirty="0" smtClean="0"/>
              <a:t>    K</a:t>
            </a:r>
            <a:r>
              <a:rPr lang="en-AU" sz="1800" baseline="-25000" dirty="0" smtClean="0"/>
              <a:t>i+1</a:t>
            </a:r>
            <a:endParaRPr lang="en-NZ" sz="2000" baseline="-25000" dirty="0" smtClean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7236296" y="4653136"/>
            <a:ext cx="1152128" cy="936104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21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  </a:t>
            </a:r>
            <a:endParaRPr lang="en-AU" sz="1600" baseline="-250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600" dirty="0" smtClean="0"/>
              <a:t>   </a:t>
            </a:r>
            <a:r>
              <a:rPr lang="en-AU" sz="1600" baseline="-25000" dirty="0" smtClean="0"/>
              <a:t>      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K</a:t>
            </a:r>
            <a:r>
              <a:rPr lang="en-AU" baseline="-25000" dirty="0" smtClean="0"/>
              <a:t>i             </a:t>
            </a:r>
            <a:r>
              <a:rPr lang="en-AU" dirty="0" smtClean="0"/>
              <a:t>  </a:t>
            </a:r>
          </a:p>
          <a:p>
            <a:pPr algn="ctr"/>
            <a:r>
              <a:rPr lang="en-AU" dirty="0" smtClean="0"/>
              <a:t>   </a:t>
            </a:r>
            <a:r>
              <a:rPr lang="en-AU" baseline="-25000" dirty="0" smtClean="0"/>
              <a:t>        </a:t>
            </a:r>
            <a:endParaRPr lang="en-NZ" sz="2000" baseline="-25000" dirty="0" smtClean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 bwMode="auto">
          <a:xfrm>
            <a:off x="7452320" y="4005064"/>
            <a:ext cx="360040" cy="64807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230344" y="3644751"/>
            <a:ext cx="3850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800" dirty="0" err="1"/>
              <a:t>C</a:t>
            </a:r>
            <a:r>
              <a:rPr lang="en-AU" sz="1800" baseline="-25000" dirty="0" err="1"/>
              <a:t>i</a:t>
            </a:r>
            <a:endParaRPr lang="en-NZ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68344" y="503651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7851923" y="3348880"/>
            <a:ext cx="464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…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6660232" y="3341166"/>
            <a:ext cx="464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…</a:t>
            </a:r>
            <a:endParaRPr lang="en-NZ" dirty="0"/>
          </a:p>
        </p:txBody>
      </p:sp>
      <p:cxnSp>
        <p:nvCxnSpPr>
          <p:cNvPr id="9" name="Straight Arrow Connector 8"/>
          <p:cNvCxnSpPr>
            <a:endCxn id="22" idx="0"/>
          </p:cNvCxnSpPr>
          <p:nvPr/>
        </p:nvCxnSpPr>
        <p:spPr bwMode="auto">
          <a:xfrm flipH="1">
            <a:off x="7452320" y="2780928"/>
            <a:ext cx="504056" cy="5679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1705806" y="2276872"/>
            <a:ext cx="5017594" cy="624548"/>
            <a:chOff x="1115615" y="2196450"/>
            <a:chExt cx="5017594" cy="624548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115615" y="2204864"/>
              <a:ext cx="5017594" cy="61206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NZ" sz="2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7624" y="2420888"/>
              <a:ext cx="4945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baseline="-25000" dirty="0"/>
                <a:t>0</a:t>
              </a:r>
              <a:r>
                <a:rPr lang="en-US" sz="2000" dirty="0"/>
                <a:t>,   </a:t>
              </a:r>
              <a:r>
                <a:rPr lang="en-US" sz="2000" dirty="0" smtClean="0"/>
                <a:t>   </a:t>
              </a:r>
              <a:r>
                <a:rPr lang="en-US" sz="2000" dirty="0"/>
                <a:t>C</a:t>
              </a:r>
              <a:r>
                <a:rPr lang="en-US" sz="2000" baseline="-25000" dirty="0"/>
                <a:t>1</a:t>
              </a:r>
              <a:r>
                <a:rPr lang="en-US" sz="2000" dirty="0"/>
                <a:t>,  </a:t>
              </a:r>
              <a:r>
                <a:rPr lang="en-US" sz="2000" dirty="0" smtClean="0"/>
                <a:t>    </a:t>
              </a:r>
              <a:r>
                <a:rPr lang="en-US" sz="2000" dirty="0"/>
                <a:t>C</a:t>
              </a:r>
              <a:r>
                <a:rPr lang="en-US" sz="2000" baseline="-25000" dirty="0"/>
                <a:t>2</a:t>
              </a:r>
              <a:r>
                <a:rPr lang="en-US" sz="2000" dirty="0"/>
                <a:t>, </a:t>
              </a:r>
              <a:r>
                <a:rPr lang="en-US" sz="2000" dirty="0" smtClean="0"/>
                <a:t>      C</a:t>
              </a:r>
              <a:r>
                <a:rPr lang="en-US" sz="2000" baseline="-25000" dirty="0" smtClean="0"/>
                <a:t>node.size-1         </a:t>
              </a:r>
              <a:r>
                <a:rPr lang="en-US" sz="2000" dirty="0" err="1" smtClean="0"/>
                <a:t>C</a:t>
              </a:r>
              <a:r>
                <a:rPr lang="en-US" sz="2000" baseline="-25000" dirty="0" err="1" smtClean="0"/>
                <a:t>node.size</a:t>
              </a:r>
              <a:endParaRPr lang="en-NZ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61631" y="2196450"/>
              <a:ext cx="3615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K</a:t>
              </a:r>
              <a:r>
                <a:rPr lang="en-US" sz="2000" baseline="-25000" dirty="0"/>
                <a:t>1 </a:t>
              </a:r>
              <a:r>
                <a:rPr lang="en-US" sz="2000" dirty="0"/>
                <a:t>       K</a:t>
              </a:r>
              <a:r>
                <a:rPr lang="en-US" sz="2000" baseline="-25000" dirty="0"/>
                <a:t>2</a:t>
              </a:r>
              <a:r>
                <a:rPr lang="en-US" sz="2000" dirty="0"/>
                <a:t>        </a:t>
              </a:r>
              <a:r>
                <a:rPr lang="en-US" sz="2000" dirty="0" smtClean="0"/>
                <a:t>…         </a:t>
              </a:r>
              <a:r>
                <a:rPr lang="en-US" sz="2000" dirty="0" err="1" smtClean="0"/>
                <a:t>K</a:t>
              </a:r>
              <a:r>
                <a:rPr lang="en-US" sz="2000" baseline="-25000" dirty="0" err="1" smtClean="0"/>
                <a:t>node.size</a:t>
              </a:r>
              <a:endParaRPr lang="en-NZ" sz="2000" dirty="0"/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6588224" y="3348880"/>
            <a:ext cx="1728192" cy="5841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sz="2000" dirty="0" smtClean="0"/>
          </a:p>
        </p:txBody>
      </p:sp>
    </p:spTree>
    <p:extLst>
      <p:ext uri="{BB962C8B-B14F-4D97-AF65-F5344CB8AC3E}">
        <p14:creationId xmlns:p14="http://schemas.microsoft.com/office/powerpoint/2010/main" val="83113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3-degree, Add in order: M H T S R Q B A F D Z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6" y="2276872"/>
            <a:ext cx="9026612" cy="26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B+ Tree:  Find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smtClean="0"/>
              <a:t>To find value associated with a key:</a:t>
            </a:r>
          </a:p>
          <a:p>
            <a:pPr marL="0" indent="0">
              <a:buNone/>
            </a:pPr>
            <a:r>
              <a:rPr lang="en-AU" sz="1600" u="sng" dirty="0" smtClean="0"/>
              <a:t>Find(</a:t>
            </a:r>
            <a:r>
              <a:rPr lang="en-AU" sz="1600" u="sng" dirty="0"/>
              <a:t>k</a:t>
            </a:r>
            <a:r>
              <a:rPr lang="en-AU" sz="1600" u="sng" dirty="0" smtClean="0"/>
              <a:t>ey</a:t>
            </a:r>
            <a:r>
              <a:rPr lang="en-AU" sz="1600" dirty="0" smtClean="0"/>
              <a:t>):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AU" sz="2000" b="1" dirty="0" smtClean="0"/>
              <a:t>if</a:t>
            </a:r>
            <a:r>
              <a:rPr lang="en-AU" sz="2000" dirty="0" smtClean="0"/>
              <a:t> root is empty    </a:t>
            </a:r>
            <a:r>
              <a:rPr lang="en-AU" sz="2000" b="1" dirty="0" smtClean="0"/>
              <a:t>return</a:t>
            </a:r>
            <a:r>
              <a:rPr lang="en-AU" sz="2000" dirty="0" smtClean="0"/>
              <a:t> null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AU" sz="2000" b="1" dirty="0" smtClean="0"/>
              <a:t>else</a:t>
            </a:r>
            <a:r>
              <a:rPr lang="en-AU" sz="2000" dirty="0" smtClean="0"/>
              <a:t> </a:t>
            </a:r>
            <a:r>
              <a:rPr lang="en-AU" sz="2000" b="1" dirty="0" smtClean="0"/>
              <a:t>return</a:t>
            </a:r>
            <a:r>
              <a:rPr lang="en-AU" sz="2000" dirty="0" smtClean="0"/>
              <a:t> Find(key, root)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AU" sz="1600" u="sng" dirty="0" smtClean="0"/>
              <a:t>Find(key, node</a:t>
            </a:r>
            <a:r>
              <a:rPr lang="en-AU" sz="1600" dirty="0" smtClean="0"/>
              <a:t>):</a:t>
            </a:r>
            <a:endParaRPr lang="en-AU" sz="1600" b="1" dirty="0" smtClean="0"/>
          </a:p>
          <a:p>
            <a:pPr marL="373063" lvl="1" indent="0">
              <a:spcBef>
                <a:spcPts val="600"/>
              </a:spcBef>
              <a:buNone/>
            </a:pPr>
            <a:r>
              <a:rPr lang="en-AU" sz="2000" b="1" dirty="0" smtClean="0"/>
              <a:t>if</a:t>
            </a:r>
            <a:r>
              <a:rPr lang="en-AU" sz="2000" dirty="0" smtClean="0"/>
              <a:t> node is a leaf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AU" sz="2000" b="1" dirty="0" smtClean="0"/>
              <a:t>for</a:t>
            </a:r>
            <a:r>
              <a:rPr lang="en-AU" sz="2000" dirty="0" smtClean="0"/>
              <a:t> </a:t>
            </a:r>
            <a:r>
              <a:rPr lang="en-AU" sz="2000" dirty="0" err="1" smtClean="0"/>
              <a:t>i</a:t>
            </a:r>
            <a:r>
              <a:rPr lang="en-AU" sz="2000" dirty="0" smtClean="0"/>
              <a:t> from 0 to node.size-1</a:t>
            </a:r>
            <a:endParaRPr lang="en-NZ" sz="2000" dirty="0" smtClean="0"/>
          </a:p>
          <a:p>
            <a:pPr marL="1189038" lvl="3" indent="0">
              <a:spcBef>
                <a:spcPts val="0"/>
              </a:spcBef>
              <a:buNone/>
            </a:pPr>
            <a:r>
              <a:rPr lang="en-AU" sz="2000" b="1" dirty="0" smtClean="0"/>
              <a:t>if</a:t>
            </a:r>
            <a:r>
              <a:rPr lang="en-AU" sz="2000" dirty="0" smtClean="0"/>
              <a:t>  key = </a:t>
            </a:r>
            <a:r>
              <a:rPr lang="en-AU" sz="2000" dirty="0" err="1" smtClean="0"/>
              <a:t>node.keys</a:t>
            </a:r>
            <a:r>
              <a:rPr lang="en-AU" sz="2000" dirty="0" smtClean="0"/>
              <a:t>[ </a:t>
            </a:r>
            <a:r>
              <a:rPr lang="en-AU" sz="2000" dirty="0" err="1" smtClean="0"/>
              <a:t>i</a:t>
            </a:r>
            <a:r>
              <a:rPr lang="en-AU" sz="2000" dirty="0" smtClean="0"/>
              <a:t> ]   </a:t>
            </a:r>
            <a:r>
              <a:rPr lang="en-AU" sz="2000" b="1" dirty="0" smtClean="0"/>
              <a:t>return</a:t>
            </a:r>
            <a:r>
              <a:rPr lang="en-AU" sz="2000" dirty="0" smtClean="0"/>
              <a:t> </a:t>
            </a:r>
            <a:r>
              <a:rPr lang="en-AU" sz="2000" dirty="0" err="1" smtClean="0"/>
              <a:t>node.values</a:t>
            </a:r>
            <a:r>
              <a:rPr lang="en-AU" sz="2000" dirty="0" smtClean="0"/>
              <a:t>[ </a:t>
            </a:r>
            <a:r>
              <a:rPr lang="en-AU" sz="2000" dirty="0" err="1" smtClean="0"/>
              <a:t>i</a:t>
            </a:r>
            <a:r>
              <a:rPr lang="en-AU" sz="2000" dirty="0" smtClean="0"/>
              <a:t> ]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AU" sz="2000" b="1" dirty="0" smtClean="0"/>
              <a:t>return</a:t>
            </a:r>
            <a:r>
              <a:rPr lang="en-AU" sz="2000" dirty="0" smtClean="0"/>
              <a:t> null</a:t>
            </a:r>
          </a:p>
          <a:p>
            <a:pPr marL="373063" lvl="1" indent="0">
              <a:spcBef>
                <a:spcPts val="600"/>
              </a:spcBef>
              <a:buNone/>
            </a:pPr>
            <a:r>
              <a:rPr lang="en-AU" sz="2000" b="1" dirty="0" smtClean="0"/>
              <a:t>if</a:t>
            </a:r>
            <a:r>
              <a:rPr lang="en-AU" sz="2000" dirty="0" smtClean="0"/>
              <a:t> node is an internal node</a:t>
            </a:r>
          </a:p>
          <a:p>
            <a:pPr marL="781050" lvl="2" indent="0">
              <a:spcBef>
                <a:spcPts val="0"/>
              </a:spcBef>
              <a:buNone/>
            </a:pPr>
            <a:r>
              <a:rPr lang="en-AU" sz="2000" b="1" dirty="0" smtClean="0"/>
              <a:t>for </a:t>
            </a:r>
            <a:r>
              <a:rPr lang="en-AU" sz="2000" dirty="0" smtClean="0"/>
              <a:t> </a:t>
            </a:r>
            <a:r>
              <a:rPr lang="en-AU" sz="2000" dirty="0" err="1" smtClean="0"/>
              <a:t>i</a:t>
            </a:r>
            <a:r>
              <a:rPr lang="en-AU" sz="2000" dirty="0" smtClean="0"/>
              <a:t> from 1 to </a:t>
            </a:r>
            <a:r>
              <a:rPr lang="en-AU" sz="2000" dirty="0" err="1" smtClean="0"/>
              <a:t>node.size</a:t>
            </a:r>
            <a:endParaRPr lang="en-AU" sz="2000" dirty="0" smtClean="0"/>
          </a:p>
          <a:p>
            <a:pPr marL="1189038" lvl="3" indent="0">
              <a:spcBef>
                <a:spcPts val="600"/>
              </a:spcBef>
              <a:buNone/>
            </a:pPr>
            <a:r>
              <a:rPr lang="en-AU" sz="2000" b="1" dirty="0" smtClean="0"/>
              <a:t>if </a:t>
            </a:r>
            <a:r>
              <a:rPr lang="en-AU" sz="2000" dirty="0" smtClean="0"/>
              <a:t> key &lt;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sz="2000" dirty="0" err="1" smtClean="0">
                <a:latin typeface="Arial Unicode MS"/>
                <a:ea typeface="Arial Unicode MS"/>
                <a:cs typeface="Arial Unicode MS"/>
              </a:rPr>
              <a:t>node.keys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[</a:t>
            </a:r>
            <a:r>
              <a:rPr lang="en-AU" sz="12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sz="2000" dirty="0" err="1" smtClean="0">
                <a:latin typeface="Arial Unicode MS"/>
                <a:ea typeface="Arial Unicode MS"/>
                <a:cs typeface="Arial Unicode MS"/>
              </a:rPr>
              <a:t>i</a:t>
            </a:r>
            <a:r>
              <a:rPr lang="en-AU" sz="120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] </a:t>
            </a:r>
            <a:r>
              <a:rPr lang="en-AU" sz="2000" b="1" dirty="0" smtClean="0">
                <a:latin typeface="Arial Unicode MS"/>
                <a:ea typeface="Arial Unicode MS"/>
                <a:cs typeface="Arial Unicode MS"/>
              </a:rPr>
              <a:t>return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 Find(key, </a:t>
            </a:r>
            <a:r>
              <a:rPr lang="en-AU" sz="2000" dirty="0" err="1" smtClean="0">
                <a:latin typeface="Arial Unicode MS"/>
                <a:ea typeface="Arial Unicode MS"/>
                <a:cs typeface="Arial Unicode MS"/>
              </a:rPr>
              <a:t>getNode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en-AU" sz="2000" dirty="0" err="1" smtClean="0">
                <a:latin typeface="Arial Unicode MS"/>
                <a:ea typeface="Arial Unicode MS"/>
                <a:cs typeface="Arial Unicode MS"/>
              </a:rPr>
              <a:t>node.child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[i-1]))</a:t>
            </a:r>
          </a:p>
          <a:p>
            <a:pPr marL="781050" lvl="2" indent="0">
              <a:spcBef>
                <a:spcPts val="600"/>
              </a:spcBef>
              <a:buNone/>
            </a:pPr>
            <a:r>
              <a:rPr lang="en-AU" sz="2000" b="1" dirty="0" smtClean="0">
                <a:latin typeface="Arial Unicode MS"/>
                <a:ea typeface="Arial Unicode MS"/>
                <a:cs typeface="Arial Unicode MS"/>
              </a:rPr>
              <a:t>return 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Find(key, </a:t>
            </a:r>
            <a:r>
              <a:rPr lang="en-AU" sz="2000" dirty="0" err="1" smtClean="0">
                <a:latin typeface="Arial Unicode MS"/>
                <a:ea typeface="Arial Unicode MS"/>
                <a:cs typeface="Arial Unicode MS"/>
              </a:rPr>
              <a:t>getNode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(child[</a:t>
            </a:r>
            <a:r>
              <a:rPr lang="en-AU" sz="2000" dirty="0" err="1" smtClean="0">
                <a:latin typeface="Arial Unicode MS"/>
                <a:ea typeface="Arial Unicode MS"/>
                <a:cs typeface="Arial Unicode MS"/>
              </a:rPr>
              <a:t>node.size</a:t>
            </a:r>
            <a:r>
              <a:rPr lang="en-AU" sz="2000" dirty="0" smtClean="0">
                <a:latin typeface="Arial Unicode MS"/>
                <a:ea typeface="Arial Unicode MS"/>
                <a:cs typeface="Arial Unicode MS"/>
              </a:rPr>
              <a:t>] ))</a:t>
            </a:r>
            <a:endParaRPr lang="en-AU" sz="2000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092280" y="2924944"/>
            <a:ext cx="1872208" cy="576064"/>
          </a:xfrm>
          <a:prstGeom prst="wedgeRoundRectCallout">
            <a:avLst>
              <a:gd name="adj1" fmla="val -114944"/>
              <a:gd name="adj2" fmla="val 80778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NZ" sz="2000" dirty="0" smtClean="0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092280" y="2924944"/>
            <a:ext cx="1872208" cy="576064"/>
          </a:xfrm>
          <a:prstGeom prst="wedgeRoundRectCallout">
            <a:avLst>
              <a:gd name="adj1" fmla="val -65805"/>
              <a:gd name="adj2" fmla="val 315529"/>
              <a:gd name="adj3" fmla="val 16667"/>
            </a:avLst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NZ" sz="1800" dirty="0" smtClean="0">
                <a:solidFill>
                  <a:srgbClr val="000000"/>
                </a:solidFill>
              </a:rPr>
              <a:t> Could use </a:t>
            </a:r>
          </a:p>
          <a:p>
            <a:r>
              <a:rPr lang="en-NZ" sz="1800" dirty="0" smtClean="0">
                <a:solidFill>
                  <a:srgbClr val="000000"/>
                </a:solidFill>
              </a:rPr>
              <a:t> binary search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60785" y="2185688"/>
            <a:ext cx="5017594" cy="624548"/>
            <a:chOff x="1115615" y="2196450"/>
            <a:chExt cx="5017594" cy="6245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115615" y="2204864"/>
              <a:ext cx="5017594" cy="61206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87624" y="2420888"/>
              <a:ext cx="4945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C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0</a:t>
              </a:r>
              <a:r>
                <a:rPr lang="en-US" sz="2000" dirty="0">
                  <a:solidFill>
                    <a:srgbClr val="000000"/>
                  </a:solidFill>
                </a:rPr>
                <a:t>,   </a:t>
              </a:r>
              <a:r>
                <a:rPr lang="en-US" sz="2000" dirty="0" smtClean="0">
                  <a:solidFill>
                    <a:srgbClr val="000000"/>
                  </a:solidFill>
                </a:rPr>
                <a:t>   </a:t>
              </a:r>
              <a:r>
                <a:rPr lang="en-US" sz="2000" dirty="0">
                  <a:solidFill>
                    <a:srgbClr val="000000"/>
                  </a:solidFill>
                </a:rPr>
                <a:t>C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1</a:t>
              </a:r>
              <a:r>
                <a:rPr lang="en-US" sz="2000" dirty="0">
                  <a:solidFill>
                    <a:srgbClr val="000000"/>
                  </a:solidFill>
                </a:rPr>
                <a:t>,  </a:t>
              </a:r>
              <a:r>
                <a:rPr lang="en-US" sz="2000" dirty="0" smtClean="0">
                  <a:solidFill>
                    <a:srgbClr val="000000"/>
                  </a:solidFill>
                </a:rPr>
                <a:t>    </a:t>
              </a:r>
              <a:r>
                <a:rPr lang="en-US" sz="2000" dirty="0">
                  <a:solidFill>
                    <a:srgbClr val="000000"/>
                  </a:solidFill>
                </a:rPr>
                <a:t>C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2</a:t>
              </a:r>
              <a:r>
                <a:rPr lang="en-US" sz="2000" dirty="0">
                  <a:solidFill>
                    <a:srgbClr val="000000"/>
                  </a:solidFill>
                </a:rPr>
                <a:t>, </a:t>
              </a:r>
              <a:r>
                <a:rPr lang="en-US" sz="2000" dirty="0" smtClean="0">
                  <a:solidFill>
                    <a:srgbClr val="000000"/>
                  </a:solidFill>
                </a:rPr>
                <a:t>      C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node.size-1        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C</a:t>
              </a:r>
              <a:r>
                <a:rPr lang="en-US" sz="2000" baseline="-25000" dirty="0" err="1" smtClean="0">
                  <a:solidFill>
                    <a:srgbClr val="000000"/>
                  </a:solidFill>
                </a:rPr>
                <a:t>node.size</a:t>
              </a:r>
              <a:endParaRPr lang="en-NZ" sz="20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61631" y="2196450"/>
              <a:ext cx="3615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K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1 </a:t>
              </a:r>
              <a:r>
                <a:rPr lang="en-US" sz="2000" dirty="0">
                  <a:solidFill>
                    <a:srgbClr val="000000"/>
                  </a:solidFill>
                </a:rPr>
                <a:t>       K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2</a:t>
              </a:r>
              <a:r>
                <a:rPr lang="en-US" sz="2000" dirty="0">
                  <a:solidFill>
                    <a:srgbClr val="000000"/>
                  </a:solidFill>
                </a:rPr>
                <a:t>        </a:t>
              </a:r>
              <a:r>
                <a:rPr lang="en-US" sz="2000" dirty="0" smtClean="0">
                  <a:solidFill>
                    <a:srgbClr val="000000"/>
                  </a:solidFill>
                </a:rPr>
                <a:t>…        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K</a:t>
              </a:r>
              <a:r>
                <a:rPr lang="en-US" sz="2000" baseline="-25000" dirty="0" err="1" smtClean="0">
                  <a:solidFill>
                    <a:srgbClr val="000000"/>
                  </a:solidFill>
                </a:rPr>
                <a:t>node.size</a:t>
              </a:r>
              <a:endParaRPr lang="en-NZ" sz="20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>
            <a:off x="5868144" y="2852936"/>
            <a:ext cx="360040" cy="64807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6660232" y="1628800"/>
            <a:ext cx="504056" cy="56795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2999630" y="6201308"/>
            <a:ext cx="5604818" cy="468052"/>
            <a:chOff x="1296590" y="1844824"/>
            <a:chExt cx="5604818" cy="468052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296590" y="1844824"/>
              <a:ext cx="5147618" cy="46805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</a:rPr>
                <a:t>K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0</a:t>
              </a:r>
              <a:r>
                <a:rPr lang="en-US" sz="2000" dirty="0">
                  <a:solidFill>
                    <a:srgbClr val="000000"/>
                  </a:solidFill>
                </a:rPr>
                <a:t>-V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0</a:t>
              </a:r>
              <a:r>
                <a:rPr lang="en-US" sz="2000" dirty="0">
                  <a:solidFill>
                    <a:srgbClr val="000000"/>
                  </a:solidFill>
                </a:rPr>
                <a:t>,  K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1</a:t>
              </a:r>
              <a:r>
                <a:rPr lang="en-US" sz="2000" dirty="0">
                  <a:solidFill>
                    <a:srgbClr val="000000"/>
                  </a:solidFill>
                </a:rPr>
                <a:t>-V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1</a:t>
              </a:r>
              <a:r>
                <a:rPr lang="en-US" sz="2000" dirty="0">
                  <a:solidFill>
                    <a:srgbClr val="000000"/>
                  </a:solidFill>
                </a:rPr>
                <a:t>,  K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2</a:t>
              </a:r>
              <a:r>
                <a:rPr lang="en-US" sz="2000" dirty="0">
                  <a:solidFill>
                    <a:srgbClr val="000000"/>
                  </a:solidFill>
                </a:rPr>
                <a:t>-V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2</a:t>
              </a:r>
              <a:r>
                <a:rPr lang="en-US" sz="2000" dirty="0">
                  <a:solidFill>
                    <a:srgbClr val="000000"/>
                  </a:solidFill>
                </a:rPr>
                <a:t>,  …,  </a:t>
              </a:r>
              <a:r>
                <a:rPr lang="en-US" sz="2000" dirty="0" smtClean="0">
                  <a:solidFill>
                    <a:srgbClr val="000000"/>
                  </a:solidFill>
                </a:rPr>
                <a:t>K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leaf.size-1</a:t>
              </a:r>
              <a:r>
                <a:rPr lang="en-US" sz="2000" dirty="0" smtClean="0">
                  <a:solidFill>
                    <a:srgbClr val="000000"/>
                  </a:solidFill>
                </a:rPr>
                <a:t>-V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leaf.size-1</a:t>
              </a:r>
              <a:r>
                <a:rPr lang="en-US" sz="2000" dirty="0" smtClean="0">
                  <a:solidFill>
                    <a:srgbClr val="000000"/>
                  </a:solidFill>
                </a:rPr>
                <a:t> </a:t>
              </a:r>
              <a:endParaRPr lang="en-NZ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6444208" y="2076450"/>
              <a:ext cx="457200" cy="171668"/>
            </a:xfrm>
            <a:custGeom>
              <a:avLst/>
              <a:gdLst>
                <a:gd name="connsiteX0" fmla="*/ 0 w 457200"/>
                <a:gd name="connsiteY0" fmla="*/ 0 h 171668"/>
                <a:gd name="connsiteX1" fmla="*/ 247650 w 457200"/>
                <a:gd name="connsiteY1" fmla="*/ 171450 h 171668"/>
                <a:gd name="connsiteX2" fmla="*/ 457200 w 457200"/>
                <a:gd name="connsiteY2" fmla="*/ 28575 h 171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71668">
                  <a:moveTo>
                    <a:pt x="0" y="0"/>
                  </a:moveTo>
                  <a:cubicBezTo>
                    <a:pt x="85725" y="83344"/>
                    <a:pt x="171450" y="166688"/>
                    <a:pt x="247650" y="171450"/>
                  </a:cubicBezTo>
                  <a:cubicBezTo>
                    <a:pt x="323850" y="176212"/>
                    <a:pt x="390525" y="102393"/>
                    <a:pt x="457200" y="28575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NZ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49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Alex's Lecture Them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ex's Lecture Them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Alex's Lecture Them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261</Template>
  <TotalTime>10863</TotalTime>
  <Words>1197</Words>
  <Application>Microsoft Office PowerPoint</Application>
  <PresentationFormat>On-screen Show (4:3)</PresentationFormat>
  <Paragraphs>362</Paragraphs>
  <Slides>22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ＭＳ Ｐゴシック</vt:lpstr>
      <vt:lpstr>Arial</vt:lpstr>
      <vt:lpstr>Symbol</vt:lpstr>
      <vt:lpstr>Times New Roman</vt:lpstr>
      <vt:lpstr>Alex's Lecture Theme</vt:lpstr>
      <vt:lpstr>1_Alex's Lecture Theme</vt:lpstr>
      <vt:lpstr>2_Alex's Lecture Theme</vt:lpstr>
      <vt:lpstr>Visio</vt:lpstr>
      <vt:lpstr>B+ Trees</vt:lpstr>
      <vt:lpstr>B Trees</vt:lpstr>
      <vt:lpstr>Traversing a B Tree</vt:lpstr>
      <vt:lpstr>Sets versus Key-Value pairs</vt:lpstr>
      <vt:lpstr>B+ Trees</vt:lpstr>
      <vt:lpstr>B+ Trees: Leaves</vt:lpstr>
      <vt:lpstr>B+ Trees:  Internal Nodes</vt:lpstr>
      <vt:lpstr>B+ example</vt:lpstr>
      <vt:lpstr>B+ Tree:  Find</vt:lpstr>
      <vt:lpstr>B+ Tree  Add</vt:lpstr>
      <vt:lpstr>Splitting a B+-Tree Leaf</vt:lpstr>
      <vt:lpstr>B+-Tree Insertion Example</vt:lpstr>
      <vt:lpstr>B+-Tree Insertion Example (cont.)</vt:lpstr>
      <vt:lpstr>B+-Tree Insertion Example (cont.)</vt:lpstr>
      <vt:lpstr>B+-Tree Insertion Example (cont.)</vt:lpstr>
      <vt:lpstr>B+-Tree Deletion</vt:lpstr>
      <vt:lpstr>B+-Tree Deletion Example</vt:lpstr>
      <vt:lpstr>B+-Tree Deletion Example (cont.)</vt:lpstr>
      <vt:lpstr>B+-Tree Deletion Example (cont.)</vt:lpstr>
      <vt:lpstr>An Indexed-Sequential File</vt:lpstr>
      <vt:lpstr>A Coarse Representation of an IS File</vt:lpstr>
      <vt:lpstr>Summary</vt:lpstr>
    </vt:vector>
  </TitlesOfParts>
  <Company>Victoria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COMP 261  # 1</dc:title>
  <dc:creator>pondy</dc:creator>
  <cp:lastModifiedBy>Alex Potanin</cp:lastModifiedBy>
  <cp:revision>241</cp:revision>
  <cp:lastPrinted>2015-05-08T05:22:58Z</cp:lastPrinted>
  <dcterms:created xsi:type="dcterms:W3CDTF">2010-07-11T23:26:10Z</dcterms:created>
  <dcterms:modified xsi:type="dcterms:W3CDTF">2016-04-21T03:07:10Z</dcterms:modified>
</cp:coreProperties>
</file>