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  <p:sldMasterId id="2147483672" r:id="rId2"/>
  </p:sldMasterIdLst>
  <p:notesMasterIdLst>
    <p:notesMasterId r:id="rId21"/>
  </p:notesMasterIdLst>
  <p:handoutMasterIdLst>
    <p:handoutMasterId r:id="rId22"/>
  </p:handoutMasterIdLst>
  <p:sldIdLst>
    <p:sldId id="256" r:id="rId3"/>
    <p:sldId id="260" r:id="rId4"/>
    <p:sldId id="335" r:id="rId5"/>
    <p:sldId id="262" r:id="rId6"/>
    <p:sldId id="336" r:id="rId7"/>
    <p:sldId id="266" r:id="rId8"/>
    <p:sldId id="329" r:id="rId9"/>
    <p:sldId id="326" r:id="rId10"/>
    <p:sldId id="330" r:id="rId11"/>
    <p:sldId id="331" r:id="rId12"/>
    <p:sldId id="332" r:id="rId13"/>
    <p:sldId id="333" r:id="rId14"/>
    <p:sldId id="334" r:id="rId15"/>
    <p:sldId id="337" r:id="rId16"/>
    <p:sldId id="338" r:id="rId17"/>
    <p:sldId id="339" r:id="rId18"/>
    <p:sldId id="340" r:id="rId19"/>
    <p:sldId id="341" r:id="rId20"/>
  </p:sldIdLst>
  <p:sldSz cx="9144000" cy="6858000" type="screen4x3"/>
  <p:notesSz cx="7099300" cy="10234613"/>
  <p:defaultTextStyle>
    <a:defPPr>
      <a:defRPr lang="en-NZ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0EB7192A-A8C2-4B52-8FAA-AC935DCB806D}">
          <p14:sldIdLst>
            <p14:sldId id="256"/>
            <p14:sldId id="260"/>
            <p14:sldId id="335"/>
            <p14:sldId id="262"/>
            <p14:sldId id="336"/>
            <p14:sldId id="266"/>
            <p14:sldId id="329"/>
            <p14:sldId id="326"/>
            <p14:sldId id="330"/>
            <p14:sldId id="331"/>
            <p14:sldId id="332"/>
            <p14:sldId id="333"/>
            <p14:sldId id="334"/>
            <p14:sldId id="337"/>
            <p14:sldId id="338"/>
            <p14:sldId id="339"/>
            <p14:sldId id="340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0000"/>
    <a:srgbClr val="FFFF00"/>
    <a:srgbClr val="FFFFFF"/>
    <a:srgbClr val="CC3300"/>
    <a:srgbClr val="FF5050"/>
    <a:srgbClr val="FF3399"/>
    <a:srgbClr val="FF6699"/>
    <a:srgbClr val="99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89498" autoAdjust="0"/>
  </p:normalViewPr>
  <p:slideViewPr>
    <p:cSldViewPr>
      <p:cViewPr varScale="1">
        <p:scale>
          <a:sx n="112" d="100"/>
          <a:sy n="112" d="100"/>
        </p:scale>
        <p:origin x="97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0531" y="1"/>
            <a:ext cx="3047772" cy="47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t" anchorCtr="0" compatLnSpc="1">
            <a:prstTxWarp prst="textNoShape">
              <a:avLst/>
            </a:prstTxWarp>
          </a:bodyPr>
          <a:lstStyle>
            <a:lvl1pPr defTabSz="952902">
              <a:defRPr sz="1000" i="1" baseline="30000"/>
            </a:lvl1pPr>
          </a:lstStyle>
          <a:p>
            <a:endParaRPr lang="en-NZ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0997" y="1"/>
            <a:ext cx="3047772" cy="47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t" anchorCtr="0" compatLnSpc="1">
            <a:prstTxWarp prst="textNoShape">
              <a:avLst/>
            </a:prstTxWarp>
          </a:bodyPr>
          <a:lstStyle>
            <a:lvl1pPr algn="r" defTabSz="952902">
              <a:defRPr sz="1000" i="1" baseline="30000"/>
            </a:lvl1pPr>
          </a:lstStyle>
          <a:p>
            <a:endParaRPr lang="en-NZ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0531" y="9683594"/>
            <a:ext cx="3047772" cy="55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b" anchorCtr="0" compatLnSpc="1">
            <a:prstTxWarp prst="textNoShape">
              <a:avLst/>
            </a:prstTxWarp>
          </a:bodyPr>
          <a:lstStyle>
            <a:lvl1pPr defTabSz="952902">
              <a:defRPr sz="1000" i="1" baseline="30000"/>
            </a:lvl1pPr>
          </a:lstStyle>
          <a:p>
            <a:endParaRPr lang="en-NZ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0997" y="9683594"/>
            <a:ext cx="3047772" cy="55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b" anchorCtr="0" compatLnSpc="1">
            <a:prstTxWarp prst="textNoShape">
              <a:avLst/>
            </a:prstTxWarp>
          </a:bodyPr>
          <a:lstStyle>
            <a:lvl1pPr algn="r" defTabSz="952902">
              <a:defRPr sz="1000" i="1" baseline="30000"/>
            </a:lvl1pPr>
          </a:lstStyle>
          <a:p>
            <a:fld id="{4E15C23F-C1C7-4EA4-8CB7-7B377D69E45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6407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147" cy="51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t" anchorCtr="0" compatLnSpc="1">
            <a:prstTxWarp prst="textNoShape">
              <a:avLst/>
            </a:prstTxWarp>
          </a:bodyPr>
          <a:lstStyle>
            <a:lvl1pPr>
              <a:defRPr sz="1000" i="1" baseline="30000"/>
            </a:lvl1pPr>
          </a:lstStyle>
          <a:p>
            <a:endParaRPr lang="en-NZ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154" y="0"/>
            <a:ext cx="3075147" cy="51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 baseline="30000"/>
            </a:lvl1pPr>
          </a:lstStyle>
          <a:p>
            <a:endParaRPr lang="en-NZ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6475" y="782638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444" y="4865754"/>
            <a:ext cx="5210412" cy="459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49" tIns="47977" rIns="95949" bIns="479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smtClean="0"/>
              <a:t>Click to edit Master text styles</a:t>
            </a:r>
          </a:p>
          <a:p>
            <a:pPr lvl="1"/>
            <a:r>
              <a:rPr lang="en-NZ" smtClean="0"/>
              <a:t>Second level</a:t>
            </a:r>
          </a:p>
          <a:p>
            <a:pPr lvl="2"/>
            <a:r>
              <a:rPr lang="en-NZ" smtClean="0"/>
              <a:t>Third level</a:t>
            </a:r>
          </a:p>
          <a:p>
            <a:pPr lvl="3"/>
            <a:r>
              <a:rPr lang="en-NZ" smtClean="0"/>
              <a:t>Fourth level</a:t>
            </a:r>
          </a:p>
          <a:p>
            <a:pPr lvl="4"/>
            <a:r>
              <a:rPr lang="en-NZ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4322"/>
            <a:ext cx="3075147" cy="51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b" anchorCtr="0" compatLnSpc="1">
            <a:prstTxWarp prst="textNoShape">
              <a:avLst/>
            </a:prstTxWarp>
          </a:bodyPr>
          <a:lstStyle>
            <a:lvl1pPr>
              <a:defRPr sz="1000" i="1" baseline="30000"/>
            </a:lvl1pPr>
          </a:lstStyle>
          <a:p>
            <a:endParaRPr lang="en-NZ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154" y="9724322"/>
            <a:ext cx="3075147" cy="51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baseline="30000"/>
            </a:lvl1pPr>
          </a:lstStyle>
          <a:p>
            <a:fld id="{523DD735-E035-47E5-BAC5-6A6B641C0E1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5177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CF9D28F-8222-49C6-AA19-8A14684ADAC1}" type="slidenum">
              <a:rPr lang="en-GB" sz="1900" b="0"/>
              <a:pPr/>
              <a:t>2</a:t>
            </a:fld>
            <a:endParaRPr lang="en-GB" sz="19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8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78422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075059C-0DEF-4166-86EF-69B9B2E43742}" type="slidenum">
              <a:rPr lang="en-GB" altLang="en-US" sz="1900" b="0"/>
              <a:pPr/>
              <a:t>3</a:t>
            </a:fld>
            <a:endParaRPr lang="en-GB" altLang="en-US" sz="1900" b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51080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9B7C929-15D7-41DE-AFE6-50281020ABDF}" type="slidenum">
              <a:rPr lang="en-GB" sz="1900" b="0"/>
              <a:pPr/>
              <a:t>4</a:t>
            </a:fld>
            <a:endParaRPr lang="en-GB" sz="1900" b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64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78422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3DF22AD-C203-417D-9FD7-6503E2450626}" type="slidenum">
              <a:rPr lang="en-GB" altLang="en-US" sz="1900" b="0">
                <a:solidFill>
                  <a:srgbClr val="000000"/>
                </a:solidFill>
              </a:rPr>
              <a:pPr/>
              <a:t>5</a:t>
            </a:fld>
            <a:endParaRPr lang="en-GB" altLang="en-US" sz="1900" b="0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984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6687B6C-B596-4B58-BA6E-414BCB983184}" type="slidenum">
              <a:rPr lang="en-GB" sz="1900" b="0"/>
              <a:pPr/>
              <a:t>6</a:t>
            </a:fld>
            <a:endParaRPr lang="en-GB" sz="1900" b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4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6687B6C-B596-4B58-BA6E-414BCB983184}" type="slidenum">
              <a:rPr lang="en-GB" sz="1900" b="0"/>
              <a:pPr/>
              <a:t>8</a:t>
            </a:fld>
            <a:endParaRPr lang="en-GB" sz="1900" b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521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784225" eaLnBrk="0" hangingPunct="0"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6687B6C-B596-4B58-BA6E-414BCB983184}" type="slidenum">
              <a:rPr lang="en-GB" sz="1900" b="0"/>
              <a:pPr/>
              <a:t>9</a:t>
            </a:fld>
            <a:endParaRPr lang="en-GB" sz="1900" b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NZ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NZ" noProof="0" smtClean="0"/>
          </a:p>
        </p:txBody>
      </p:sp>
    </p:spTree>
    <p:extLst>
      <p:ext uri="{BB962C8B-B14F-4D97-AF65-F5344CB8AC3E}">
        <p14:creationId xmlns:p14="http://schemas.microsoft.com/office/powerpoint/2010/main" val="213114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A07D0-7B4F-4DF4-8446-C61AD91A0AFF}" type="slidenum">
              <a:rPr lang="en-NZ" altLang="en-US">
                <a:solidFill>
                  <a:srgbClr val="333399"/>
                </a:solidFill>
              </a:rPr>
              <a:pPr/>
              <a:t>‹#›</a:t>
            </a:fld>
            <a:endParaRPr lang="en-NZ" alt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56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6EEB6-D18D-452E-A4AE-E9D082AED4DF}" type="slidenum">
              <a:rPr lang="en-NZ" altLang="en-US">
                <a:solidFill>
                  <a:srgbClr val="333399"/>
                </a:solidFill>
              </a:rPr>
              <a:pPr/>
              <a:t>‹#›</a:t>
            </a:fld>
            <a:endParaRPr lang="en-NZ" alt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973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236538"/>
            <a:ext cx="7997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2763" y="1157288"/>
            <a:ext cx="38481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263" y="1157288"/>
            <a:ext cx="38481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6475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NZ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NZ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114756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54CBA-0F57-4FA8-ACC3-90EF93878DA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406499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7879DA-54F3-4DEB-B146-FD60182700D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311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860D2-6B3F-43F0-A397-EA641B00492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916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4CFF15-E849-41E9-A5D1-F84CD176B9A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2173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79388" y="1268413"/>
            <a:ext cx="8785225" cy="1944687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0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765801-F3E1-4B32-8D57-F2EFF63F10F6}" type="slidenum">
              <a:rPr lang="en-NZ" altLang="en-US">
                <a:solidFill>
                  <a:srgbClr val="333399"/>
                </a:solidFill>
              </a:rPr>
              <a:pPr/>
              <a:t>‹#›</a:t>
            </a:fld>
            <a:endParaRPr lang="en-NZ" alt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0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44C7CE-9DD8-4D9F-B0FC-9DC5072D64E0}" type="slidenum">
              <a:rPr lang="en-NZ" altLang="en-US">
                <a:solidFill>
                  <a:srgbClr val="333399"/>
                </a:solidFill>
              </a:rPr>
              <a:pPr/>
              <a:t>‹#›</a:t>
            </a:fld>
            <a:endParaRPr lang="en-NZ" alt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9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08266-FDE7-44C5-91A0-E1422C198751}" type="slidenum">
              <a:rPr lang="en-NZ" altLang="en-US">
                <a:solidFill>
                  <a:srgbClr val="333399"/>
                </a:solidFill>
              </a:rPr>
              <a:pPr/>
              <a:t>‹#›</a:t>
            </a:fld>
            <a:endParaRPr lang="en-NZ" alt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5044D8-7757-4F4D-A208-5641DCF98FE5}" type="slidenum">
              <a:rPr lang="en-NZ" altLang="en-US">
                <a:solidFill>
                  <a:srgbClr val="333399"/>
                </a:solidFill>
              </a:rPr>
              <a:pPr/>
              <a:t>‹#›</a:t>
            </a:fld>
            <a:endParaRPr lang="en-NZ" alt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20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ACF72-A5A4-4516-9915-7085551E7552}" type="slidenum">
              <a:rPr lang="en-NZ" altLang="en-US">
                <a:solidFill>
                  <a:srgbClr val="333399"/>
                </a:solidFill>
              </a:rPr>
              <a:pPr/>
              <a:t>‹#›</a:t>
            </a:fld>
            <a:endParaRPr lang="en-NZ" alt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4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353113-5BD7-4DD0-9B74-0E63EEB16B0B}" type="slidenum">
              <a:rPr lang="en-NZ" altLang="en-US">
                <a:solidFill>
                  <a:srgbClr val="333399"/>
                </a:solidFill>
              </a:rPr>
              <a:pPr/>
              <a:t>‹#›</a:t>
            </a:fld>
            <a:endParaRPr lang="en-NZ" alt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8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D17AD-1925-4BB1-86F1-EA30B98D40E1}" type="slidenum">
              <a:rPr lang="en-NZ" altLang="en-US">
                <a:solidFill>
                  <a:srgbClr val="333399"/>
                </a:solidFill>
              </a:rPr>
              <a:pPr/>
              <a:t>‹#›</a:t>
            </a:fld>
            <a:endParaRPr lang="en-NZ" alt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8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4B17A-FE53-45C5-B16C-83080197F92A}" type="slidenum">
              <a:rPr lang="en-NZ" altLang="en-US">
                <a:solidFill>
                  <a:srgbClr val="333399"/>
                </a:solidFill>
              </a:rPr>
              <a:pPr/>
              <a:t>‹#›</a:t>
            </a:fld>
            <a:endParaRPr lang="en-NZ" alt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9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NZ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pPr eaLnBrk="1" hangingPunct="1"/>
            <a:fld id="{6BE47F46-69E0-42B5-9DE7-3B7A88A1A365}" type="slidenum">
              <a:rPr lang="en-NZ" altLang="en-US" b="1">
                <a:solidFill>
                  <a:srgbClr val="333399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eaLnBrk="1" hangingPunct="1"/>
              <a:t>‹#›</a:t>
            </a:fld>
            <a:endParaRPr lang="en-NZ" altLang="en-US" b="1">
              <a:solidFill>
                <a:srgbClr val="333399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200" b="1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96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9FB8E440-684F-4734-9BA2-1C80544FECE6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0652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NZ" sz="3600" dirty="0" smtClean="0"/>
              <a:t>Indexing Large </a:t>
            </a:r>
            <a:r>
              <a:rPr lang="en-NZ" sz="3600" dirty="0" smtClean="0"/>
              <a:t>Data</a:t>
            </a:r>
            <a:endParaRPr lang="en-NZ" sz="2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Using B+ trees for organising Data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AU" sz="2000" dirty="0" smtClean="0"/>
              <a:t>B+ tree is an efficient index for very large data sets</a:t>
            </a:r>
          </a:p>
          <a:p>
            <a:pPr>
              <a:spcBef>
                <a:spcPts val="1200"/>
              </a:spcBef>
            </a:pPr>
            <a:r>
              <a:rPr lang="en-AU" sz="2000" dirty="0" smtClean="0"/>
              <a:t>The B+ tree must be stored on disk (</a:t>
            </a:r>
            <a:r>
              <a:rPr lang="en-AU" sz="2000" dirty="0" err="1" smtClean="0"/>
              <a:t>ie</a:t>
            </a:r>
            <a:r>
              <a:rPr lang="en-AU" sz="2000" dirty="0" smtClean="0"/>
              <a:t>, in a file)</a:t>
            </a:r>
          </a:p>
          <a:p>
            <a:pPr lvl="1">
              <a:spcBef>
                <a:spcPts val="1200"/>
              </a:spcBef>
            </a:pPr>
            <a:r>
              <a:rPr lang="en-AU" sz="2000" dirty="0" smtClean="0"/>
              <a:t>⇒ costly actions are accessing data from disk</a:t>
            </a:r>
          </a:p>
          <a:p>
            <a:pPr>
              <a:spcBef>
                <a:spcPts val="1200"/>
              </a:spcBef>
            </a:pPr>
            <a:r>
              <a:rPr lang="en-AU" sz="2000" dirty="0" smtClean="0"/>
              <a:t>Retrieval action in the B+ tree is accessing a node</a:t>
            </a:r>
          </a:p>
          <a:p>
            <a:pPr marL="446088" lvl="1" indent="0">
              <a:spcBef>
                <a:spcPts val="1200"/>
              </a:spcBef>
              <a:buNone/>
            </a:pPr>
            <a:r>
              <a:rPr lang="en-AU" sz="2000" dirty="0" smtClean="0"/>
              <a:t>⇒ want to make one node only require one block access </a:t>
            </a:r>
          </a:p>
          <a:p>
            <a:pPr marL="446088" lvl="1" indent="0">
              <a:spcBef>
                <a:spcPts val="1200"/>
              </a:spcBef>
              <a:buNone/>
            </a:pPr>
            <a:r>
              <a:rPr lang="en-AU" sz="2000" dirty="0" smtClean="0"/>
              <a:t>⇒ want each of the nodes to be as big as possible ⇒ fill the block</a:t>
            </a:r>
            <a:endParaRPr lang="en-AU" sz="2000" dirty="0"/>
          </a:p>
          <a:p>
            <a:pPr marL="446088" lvl="1" indent="0">
              <a:spcBef>
                <a:spcPts val="1200"/>
              </a:spcBef>
              <a:buNone/>
            </a:pPr>
            <a:endParaRPr lang="en-AU" sz="2000" dirty="0" smtClean="0"/>
          </a:p>
          <a:p>
            <a:pPr marL="73025" indent="0">
              <a:spcBef>
                <a:spcPts val="1200"/>
              </a:spcBef>
              <a:buNone/>
            </a:pPr>
            <a:r>
              <a:rPr lang="en-AU" sz="2000" dirty="0" smtClean="0"/>
              <a:t>B+ tree in a file:</a:t>
            </a:r>
          </a:p>
          <a:p>
            <a:pPr marL="415925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AU" sz="2000" dirty="0" smtClean="0"/>
              <a:t>one node (internal or leaf) per block.</a:t>
            </a:r>
          </a:p>
          <a:p>
            <a:pPr marL="415925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AU" sz="2000" dirty="0" smtClean="0"/>
              <a:t>links to other nodes = index of block in file.</a:t>
            </a:r>
          </a:p>
          <a:p>
            <a:pPr marL="415925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AU" sz="2000" dirty="0" smtClean="0"/>
              <a:t>need some header info.</a:t>
            </a:r>
          </a:p>
          <a:p>
            <a:pPr marL="415925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AU" sz="2000" dirty="0" smtClean="0"/>
              <a:t>need to store keys and values as bytes.</a:t>
            </a:r>
          </a:p>
        </p:txBody>
      </p:sp>
    </p:spTree>
    <p:extLst>
      <p:ext uri="{BB962C8B-B14F-4D97-AF65-F5344CB8AC3E}">
        <p14:creationId xmlns:p14="http://schemas.microsoft.com/office/powerpoint/2010/main" val="38452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Implementing B+ Tree in a File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dirty="0" smtClean="0"/>
              <a:t>To store a B Tree in a block-structured file</a:t>
            </a:r>
          </a:p>
          <a:p>
            <a:pPr lvl="1"/>
            <a:r>
              <a:rPr lang="en-AU" sz="1800" dirty="0" smtClean="0"/>
              <a:t>Need a block for each node of the tree</a:t>
            </a:r>
          </a:p>
          <a:p>
            <a:pPr lvl="2">
              <a:spcBef>
                <a:spcPts val="0"/>
              </a:spcBef>
            </a:pPr>
            <a:r>
              <a:rPr lang="en-AU" sz="1600" dirty="0" smtClean="0"/>
              <a:t>Can refer to blocks by their index in the file.</a:t>
            </a:r>
          </a:p>
          <a:p>
            <a:pPr lvl="1">
              <a:spcBef>
                <a:spcPts val="1200"/>
              </a:spcBef>
            </a:pPr>
            <a:r>
              <a:rPr lang="en-AU" sz="1800" dirty="0" smtClean="0"/>
              <a:t>Need an initial block (first block in file) with meta data:</a:t>
            </a:r>
            <a:endParaRPr lang="en-AU" sz="1800" dirty="0"/>
          </a:p>
          <a:p>
            <a:pPr lvl="2">
              <a:spcBef>
                <a:spcPts val="0"/>
              </a:spcBef>
            </a:pPr>
            <a:r>
              <a:rPr lang="en-AU" sz="1600" dirty="0" smtClean="0"/>
              <a:t>index of the root block</a:t>
            </a:r>
          </a:p>
          <a:p>
            <a:pPr lvl="2">
              <a:spcBef>
                <a:spcPts val="0"/>
              </a:spcBef>
            </a:pPr>
            <a:r>
              <a:rPr lang="en-AU" sz="1600" dirty="0" smtClean="0"/>
              <a:t>number of items</a:t>
            </a:r>
          </a:p>
          <a:p>
            <a:pPr lvl="2">
              <a:spcBef>
                <a:spcPts val="0"/>
              </a:spcBef>
            </a:pPr>
            <a:r>
              <a:rPr lang="en-AU" sz="1600" dirty="0" smtClean="0"/>
              <a:t>information about the item sizes and types?</a:t>
            </a:r>
          </a:p>
          <a:p>
            <a:pPr lvl="2">
              <a:spcBef>
                <a:spcPts val="0"/>
              </a:spcBef>
            </a:pPr>
            <a:endParaRPr lang="en-AU" sz="1600" dirty="0" smtClean="0"/>
          </a:p>
          <a:p>
            <a:pPr lvl="1">
              <a:spcBef>
                <a:spcPts val="0"/>
              </a:spcBef>
            </a:pPr>
            <a:r>
              <a:rPr lang="en-AU" sz="1800" dirty="0" smtClean="0"/>
              <a:t>Need a block for each internal node</a:t>
            </a:r>
          </a:p>
          <a:p>
            <a:pPr lvl="2">
              <a:spcBef>
                <a:spcPts val="0"/>
              </a:spcBef>
            </a:pPr>
            <a:r>
              <a:rPr lang="en-AU" sz="1600" dirty="0" smtClean="0"/>
              <a:t>type</a:t>
            </a:r>
          </a:p>
          <a:p>
            <a:pPr lvl="2">
              <a:spcBef>
                <a:spcPts val="0"/>
              </a:spcBef>
            </a:pPr>
            <a:r>
              <a:rPr lang="en-AU" sz="1600" dirty="0" smtClean="0"/>
              <a:t>number of items</a:t>
            </a:r>
          </a:p>
          <a:p>
            <a:pPr lvl="2">
              <a:spcBef>
                <a:spcPts val="0"/>
              </a:spcBef>
            </a:pPr>
            <a:r>
              <a:rPr lang="en-AU" sz="1600" dirty="0" smtClean="0">
                <a:solidFill>
                  <a:srgbClr val="3333CC"/>
                </a:solidFill>
              </a:rPr>
              <a:t>child</a:t>
            </a:r>
            <a:r>
              <a:rPr lang="en-AU" sz="1600" dirty="0" smtClean="0"/>
              <a:t> </a:t>
            </a:r>
            <a:r>
              <a:rPr lang="en-AU" sz="1600" dirty="0" smtClean="0">
                <a:solidFill>
                  <a:srgbClr val="FF0000"/>
                </a:solidFill>
              </a:rPr>
              <a:t>key</a:t>
            </a:r>
            <a:r>
              <a:rPr lang="en-AU" sz="1600" dirty="0" smtClean="0"/>
              <a:t> </a:t>
            </a:r>
            <a:r>
              <a:rPr lang="en-AU" sz="1600" dirty="0" smtClean="0">
                <a:solidFill>
                  <a:srgbClr val="3333CC"/>
                </a:solidFill>
              </a:rPr>
              <a:t>child</a:t>
            </a:r>
            <a:r>
              <a:rPr lang="en-AU" sz="1600" dirty="0" smtClean="0"/>
              <a:t> </a:t>
            </a:r>
            <a:r>
              <a:rPr lang="en-AU" sz="1600" dirty="0" smtClean="0">
                <a:solidFill>
                  <a:srgbClr val="FF0000"/>
                </a:solidFill>
              </a:rPr>
              <a:t>key</a:t>
            </a:r>
            <a:r>
              <a:rPr lang="en-AU" sz="1600" dirty="0" smtClean="0"/>
              <a:t>…. </a:t>
            </a:r>
            <a:r>
              <a:rPr lang="en-AU" sz="1600" dirty="0" smtClean="0">
                <a:solidFill>
                  <a:srgbClr val="FF0000"/>
                </a:solidFill>
              </a:rPr>
              <a:t>key </a:t>
            </a:r>
            <a:r>
              <a:rPr lang="en-AU" sz="1600" dirty="0" smtClean="0">
                <a:solidFill>
                  <a:srgbClr val="3333CC"/>
                </a:solidFill>
              </a:rPr>
              <a:t>child</a:t>
            </a:r>
            <a:endParaRPr lang="en-AU" sz="1600" dirty="0">
              <a:solidFill>
                <a:srgbClr val="3333CC"/>
              </a:solidFill>
            </a:endParaRPr>
          </a:p>
          <a:p>
            <a:pPr lvl="1">
              <a:spcBef>
                <a:spcPts val="0"/>
              </a:spcBef>
            </a:pPr>
            <a:endParaRPr lang="en-AU" sz="1800" dirty="0" smtClean="0"/>
          </a:p>
          <a:p>
            <a:pPr lvl="1">
              <a:spcBef>
                <a:spcPts val="0"/>
              </a:spcBef>
            </a:pPr>
            <a:r>
              <a:rPr lang="en-AU" sz="1800" dirty="0"/>
              <a:t>Need a block for each </a:t>
            </a:r>
            <a:r>
              <a:rPr lang="en-AU" sz="1800" dirty="0" smtClean="0"/>
              <a:t>leaf node</a:t>
            </a:r>
            <a:endParaRPr lang="en-AU" sz="1800" dirty="0"/>
          </a:p>
          <a:p>
            <a:pPr lvl="2">
              <a:spcBef>
                <a:spcPts val="0"/>
              </a:spcBef>
            </a:pPr>
            <a:r>
              <a:rPr lang="en-AU" sz="1600" dirty="0"/>
              <a:t>type</a:t>
            </a:r>
          </a:p>
          <a:p>
            <a:pPr lvl="2">
              <a:spcBef>
                <a:spcPts val="0"/>
              </a:spcBef>
            </a:pPr>
            <a:r>
              <a:rPr lang="en-AU" sz="1600" dirty="0"/>
              <a:t>number of </a:t>
            </a:r>
            <a:r>
              <a:rPr lang="en-AU" sz="1600" dirty="0" smtClean="0"/>
              <a:t>items</a:t>
            </a:r>
          </a:p>
          <a:p>
            <a:pPr lvl="2">
              <a:spcBef>
                <a:spcPts val="0"/>
              </a:spcBef>
            </a:pPr>
            <a:r>
              <a:rPr lang="en-AU" sz="1600" dirty="0" smtClean="0"/>
              <a:t>link to next</a:t>
            </a:r>
            <a:endParaRPr lang="en-AU" sz="1600" dirty="0"/>
          </a:p>
          <a:p>
            <a:pPr lvl="2">
              <a:spcBef>
                <a:spcPts val="0"/>
              </a:spcBef>
            </a:pPr>
            <a:r>
              <a:rPr lang="en-AU" sz="1600" dirty="0" smtClean="0">
                <a:solidFill>
                  <a:srgbClr val="FF0000"/>
                </a:solidFill>
              </a:rPr>
              <a:t>key-value </a:t>
            </a:r>
            <a:r>
              <a:rPr lang="en-AU" sz="1600" dirty="0" err="1" smtClean="0">
                <a:solidFill>
                  <a:srgbClr val="FF0000"/>
                </a:solidFill>
              </a:rPr>
              <a:t>key-value</a:t>
            </a:r>
            <a:r>
              <a:rPr lang="en-AU" sz="1600" dirty="0" smtClean="0"/>
              <a:t> </a:t>
            </a:r>
            <a:r>
              <a:rPr lang="en-AU" sz="1600" dirty="0"/>
              <a:t>…. </a:t>
            </a:r>
            <a:r>
              <a:rPr lang="en-AU" sz="1600" dirty="0" smtClean="0">
                <a:solidFill>
                  <a:srgbClr val="FF0000"/>
                </a:solidFill>
              </a:rPr>
              <a:t>key-value</a:t>
            </a:r>
            <a:endParaRPr lang="en-AU" sz="1600" dirty="0">
              <a:solidFill>
                <a:srgbClr val="3333CC"/>
              </a:solidFill>
            </a:endParaRPr>
          </a:p>
          <a:p>
            <a:pPr marL="446088" lvl="1" indent="0">
              <a:spcBef>
                <a:spcPts val="0"/>
              </a:spcBef>
              <a:buNone/>
            </a:pPr>
            <a:endParaRPr lang="en-AU" sz="1800" dirty="0"/>
          </a:p>
          <a:p>
            <a:pPr lvl="1">
              <a:spcBef>
                <a:spcPts val="0"/>
              </a:spcBef>
            </a:pPr>
            <a:endParaRPr lang="en-AU" sz="1800" dirty="0"/>
          </a:p>
          <a:p>
            <a:pPr lvl="1">
              <a:spcBef>
                <a:spcPts val="600"/>
              </a:spcBef>
            </a:pPr>
            <a:endParaRPr lang="en-AU" sz="1800" dirty="0" smtClean="0"/>
          </a:p>
          <a:p>
            <a:pPr lvl="2"/>
            <a:endParaRPr lang="en-NZ" sz="1600" dirty="0"/>
          </a:p>
        </p:txBody>
      </p:sp>
      <p:grpSp>
        <p:nvGrpSpPr>
          <p:cNvPr id="143" name="Group 142"/>
          <p:cNvGrpSpPr/>
          <p:nvPr/>
        </p:nvGrpSpPr>
        <p:grpSpPr>
          <a:xfrm>
            <a:off x="4139952" y="2618910"/>
            <a:ext cx="4236238" cy="162018"/>
            <a:chOff x="4139952" y="2618910"/>
            <a:chExt cx="2808312" cy="162018"/>
          </a:xfrm>
        </p:grpSpPr>
        <p:sp>
          <p:nvSpPr>
            <p:cNvPr id="4" name="Rectangle 3"/>
            <p:cNvSpPr/>
            <p:nvPr/>
          </p:nvSpPr>
          <p:spPr bwMode="auto">
            <a:xfrm>
              <a:off x="4139952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211960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283968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355976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427984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499992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572000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644008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716016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788024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860032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932040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004048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076056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148064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220072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292080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364088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436096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5508104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580112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652120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724128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796136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868144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940152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012160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084168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156176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6228184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300192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372200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444208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6516216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588224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660232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732240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804248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876256" y="2618910"/>
              <a:ext cx="72008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</p:grpSp>
      <p:sp>
        <p:nvSpPr>
          <p:cNvPr id="139" name="Right Brace 138"/>
          <p:cNvSpPr/>
          <p:nvPr/>
        </p:nvSpPr>
        <p:spPr bwMode="auto">
          <a:xfrm rot="5400000">
            <a:off x="4265966" y="2726922"/>
            <a:ext cx="144016" cy="396044"/>
          </a:xfrm>
          <a:prstGeom prst="rightBrace">
            <a:avLst>
              <a:gd name="adj1" fmla="val 34788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0" name="Right Brace 139"/>
          <p:cNvSpPr/>
          <p:nvPr/>
        </p:nvSpPr>
        <p:spPr bwMode="auto">
          <a:xfrm rot="5400000">
            <a:off x="4708690" y="2737598"/>
            <a:ext cx="144016" cy="374691"/>
          </a:xfrm>
          <a:prstGeom prst="rightBrace">
            <a:avLst>
              <a:gd name="adj1" fmla="val 41402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4" name="Right Brace 143"/>
          <p:cNvSpPr/>
          <p:nvPr/>
        </p:nvSpPr>
        <p:spPr bwMode="auto">
          <a:xfrm rot="5400000">
            <a:off x="5149184" y="2737599"/>
            <a:ext cx="144016" cy="374691"/>
          </a:xfrm>
          <a:prstGeom prst="rightBrace">
            <a:avLst>
              <a:gd name="adj1" fmla="val 41402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5" name="Right Brace 144"/>
          <p:cNvSpPr/>
          <p:nvPr/>
        </p:nvSpPr>
        <p:spPr bwMode="auto">
          <a:xfrm rot="5400000">
            <a:off x="5589678" y="2737600"/>
            <a:ext cx="144016" cy="374691"/>
          </a:xfrm>
          <a:prstGeom prst="rightBrace">
            <a:avLst>
              <a:gd name="adj1" fmla="val 41402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35" name="Group 334"/>
          <p:cNvGrpSpPr/>
          <p:nvPr/>
        </p:nvGrpSpPr>
        <p:grpSpPr>
          <a:xfrm>
            <a:off x="3923928" y="4149080"/>
            <a:ext cx="5069094" cy="378042"/>
            <a:chOff x="3923928" y="4149080"/>
            <a:chExt cx="5069094" cy="378042"/>
          </a:xfrm>
        </p:grpSpPr>
        <p:grpSp>
          <p:nvGrpSpPr>
            <p:cNvPr id="284" name="Group 283"/>
            <p:cNvGrpSpPr/>
            <p:nvPr/>
          </p:nvGrpSpPr>
          <p:grpSpPr>
            <a:xfrm>
              <a:off x="3923928" y="4149080"/>
              <a:ext cx="4236238" cy="162018"/>
              <a:chOff x="3923928" y="4149080"/>
              <a:chExt cx="4236238" cy="162018"/>
            </a:xfrm>
          </p:grpSpPr>
          <p:sp>
            <p:nvSpPr>
              <p:cNvPr id="237" name="Rectangle 236"/>
              <p:cNvSpPr/>
              <p:nvPr/>
            </p:nvSpPr>
            <p:spPr bwMode="auto">
              <a:xfrm>
                <a:off x="3923928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38" name="Rectangle 237"/>
              <p:cNvSpPr/>
              <p:nvPr/>
            </p:nvSpPr>
            <p:spPr bwMode="auto">
              <a:xfrm>
                <a:off x="4032549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4141171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40" name="Rectangle 239"/>
              <p:cNvSpPr/>
              <p:nvPr/>
            </p:nvSpPr>
            <p:spPr bwMode="auto">
              <a:xfrm>
                <a:off x="4249792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41" name="Rectangle 240"/>
              <p:cNvSpPr/>
              <p:nvPr/>
            </p:nvSpPr>
            <p:spPr bwMode="auto">
              <a:xfrm>
                <a:off x="4358414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42" name="Rectangle 241"/>
              <p:cNvSpPr/>
              <p:nvPr/>
            </p:nvSpPr>
            <p:spPr bwMode="auto">
              <a:xfrm>
                <a:off x="4467035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43" name="Rectangle 242"/>
              <p:cNvSpPr/>
              <p:nvPr/>
            </p:nvSpPr>
            <p:spPr bwMode="auto">
              <a:xfrm>
                <a:off x="4575657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44" name="Rectangle 243"/>
              <p:cNvSpPr/>
              <p:nvPr/>
            </p:nvSpPr>
            <p:spPr bwMode="auto">
              <a:xfrm>
                <a:off x="4684278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45" name="Rectangle 244"/>
              <p:cNvSpPr/>
              <p:nvPr/>
            </p:nvSpPr>
            <p:spPr bwMode="auto">
              <a:xfrm>
                <a:off x="4792900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46" name="Rectangle 245"/>
              <p:cNvSpPr/>
              <p:nvPr/>
            </p:nvSpPr>
            <p:spPr bwMode="auto">
              <a:xfrm>
                <a:off x="4901521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47" name="Rectangle 246"/>
              <p:cNvSpPr/>
              <p:nvPr/>
            </p:nvSpPr>
            <p:spPr bwMode="auto">
              <a:xfrm>
                <a:off x="5010143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5118764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49" name="Rectangle 248"/>
              <p:cNvSpPr/>
              <p:nvPr/>
            </p:nvSpPr>
            <p:spPr bwMode="auto">
              <a:xfrm>
                <a:off x="5227386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5336007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51" name="Rectangle 250"/>
              <p:cNvSpPr/>
              <p:nvPr/>
            </p:nvSpPr>
            <p:spPr bwMode="auto">
              <a:xfrm>
                <a:off x="5444629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52" name="Rectangle 251"/>
              <p:cNvSpPr/>
              <p:nvPr/>
            </p:nvSpPr>
            <p:spPr bwMode="auto">
              <a:xfrm>
                <a:off x="5553250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53" name="Rectangle 252"/>
              <p:cNvSpPr/>
              <p:nvPr/>
            </p:nvSpPr>
            <p:spPr bwMode="auto">
              <a:xfrm>
                <a:off x="5661872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54" name="Rectangle 253"/>
              <p:cNvSpPr/>
              <p:nvPr/>
            </p:nvSpPr>
            <p:spPr bwMode="auto">
              <a:xfrm>
                <a:off x="5770493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55" name="Rectangle 254"/>
              <p:cNvSpPr/>
              <p:nvPr/>
            </p:nvSpPr>
            <p:spPr bwMode="auto">
              <a:xfrm>
                <a:off x="5879115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56" name="Rectangle 255"/>
              <p:cNvSpPr/>
              <p:nvPr/>
            </p:nvSpPr>
            <p:spPr bwMode="auto">
              <a:xfrm>
                <a:off x="5987736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57" name="Rectangle 256"/>
              <p:cNvSpPr/>
              <p:nvPr/>
            </p:nvSpPr>
            <p:spPr bwMode="auto">
              <a:xfrm>
                <a:off x="6096358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58" name="Rectangle 257"/>
              <p:cNvSpPr/>
              <p:nvPr/>
            </p:nvSpPr>
            <p:spPr bwMode="auto">
              <a:xfrm>
                <a:off x="6204979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59" name="Rectangle 258"/>
              <p:cNvSpPr/>
              <p:nvPr/>
            </p:nvSpPr>
            <p:spPr bwMode="auto">
              <a:xfrm>
                <a:off x="6313601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60" name="Rectangle 259"/>
              <p:cNvSpPr/>
              <p:nvPr/>
            </p:nvSpPr>
            <p:spPr bwMode="auto">
              <a:xfrm>
                <a:off x="6422222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61" name="Rectangle 260"/>
              <p:cNvSpPr/>
              <p:nvPr/>
            </p:nvSpPr>
            <p:spPr bwMode="auto">
              <a:xfrm>
                <a:off x="6530844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62" name="Rectangle 261"/>
              <p:cNvSpPr/>
              <p:nvPr/>
            </p:nvSpPr>
            <p:spPr bwMode="auto">
              <a:xfrm>
                <a:off x="6639465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63" name="Rectangle 262"/>
              <p:cNvSpPr/>
              <p:nvPr/>
            </p:nvSpPr>
            <p:spPr bwMode="auto">
              <a:xfrm>
                <a:off x="6748087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64" name="Rectangle 263"/>
              <p:cNvSpPr/>
              <p:nvPr/>
            </p:nvSpPr>
            <p:spPr bwMode="auto">
              <a:xfrm>
                <a:off x="6856708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65" name="Rectangle 264"/>
              <p:cNvSpPr/>
              <p:nvPr/>
            </p:nvSpPr>
            <p:spPr bwMode="auto">
              <a:xfrm>
                <a:off x="6965330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66" name="Rectangle 265"/>
              <p:cNvSpPr/>
              <p:nvPr/>
            </p:nvSpPr>
            <p:spPr bwMode="auto">
              <a:xfrm>
                <a:off x="7073951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67" name="Rectangle 266"/>
              <p:cNvSpPr/>
              <p:nvPr/>
            </p:nvSpPr>
            <p:spPr bwMode="auto">
              <a:xfrm>
                <a:off x="7182573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68" name="Rectangle 267"/>
              <p:cNvSpPr/>
              <p:nvPr/>
            </p:nvSpPr>
            <p:spPr bwMode="auto">
              <a:xfrm>
                <a:off x="7291194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69" name="Rectangle 268"/>
              <p:cNvSpPr/>
              <p:nvPr/>
            </p:nvSpPr>
            <p:spPr bwMode="auto">
              <a:xfrm>
                <a:off x="7399816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70" name="Rectangle 269"/>
              <p:cNvSpPr/>
              <p:nvPr/>
            </p:nvSpPr>
            <p:spPr bwMode="auto">
              <a:xfrm>
                <a:off x="7508437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71" name="Rectangle 270"/>
              <p:cNvSpPr/>
              <p:nvPr/>
            </p:nvSpPr>
            <p:spPr bwMode="auto">
              <a:xfrm>
                <a:off x="7617059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72" name="Rectangle 271"/>
              <p:cNvSpPr/>
              <p:nvPr/>
            </p:nvSpPr>
            <p:spPr bwMode="auto">
              <a:xfrm>
                <a:off x="7725680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73" name="Rectangle 272"/>
              <p:cNvSpPr/>
              <p:nvPr/>
            </p:nvSpPr>
            <p:spPr bwMode="auto">
              <a:xfrm>
                <a:off x="7834302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74" name="Rectangle 273"/>
              <p:cNvSpPr/>
              <p:nvPr/>
            </p:nvSpPr>
            <p:spPr bwMode="auto">
              <a:xfrm>
                <a:off x="7942923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75" name="Rectangle 274"/>
              <p:cNvSpPr/>
              <p:nvPr/>
            </p:nvSpPr>
            <p:spPr bwMode="auto">
              <a:xfrm>
                <a:off x="8051545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144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AU" sz="2000" dirty="0" smtClean="0"/>
                  <a:t>   ………</a:t>
                </a:r>
                <a:endParaRPr lang="en-NZ" sz="2000" dirty="0" smtClean="0"/>
              </a:p>
            </p:txBody>
          </p:sp>
        </p:grpSp>
        <p:sp>
          <p:nvSpPr>
            <p:cNvPr id="276" name="Right Brace 275"/>
            <p:cNvSpPr/>
            <p:nvPr/>
          </p:nvSpPr>
          <p:spPr bwMode="auto">
            <a:xfrm rot="5400000">
              <a:off x="3906231" y="4400803"/>
              <a:ext cx="144016" cy="108621"/>
            </a:xfrm>
            <a:prstGeom prst="rightBrace">
              <a:avLst>
                <a:gd name="adj1" fmla="val 34788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77" name="Right Brace 276"/>
            <p:cNvSpPr/>
            <p:nvPr/>
          </p:nvSpPr>
          <p:spPr bwMode="auto">
            <a:xfrm rot="5400000">
              <a:off x="4183282" y="4267768"/>
              <a:ext cx="144016" cy="374691"/>
            </a:xfrm>
            <a:prstGeom prst="rightBrace">
              <a:avLst>
                <a:gd name="adj1" fmla="val 41402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78" name="Right Brace 277"/>
            <p:cNvSpPr/>
            <p:nvPr/>
          </p:nvSpPr>
          <p:spPr bwMode="auto">
            <a:xfrm rot="5400000">
              <a:off x="4615330" y="4267768"/>
              <a:ext cx="144016" cy="374691"/>
            </a:xfrm>
            <a:prstGeom prst="rightBrace">
              <a:avLst>
                <a:gd name="adj1" fmla="val 41402"/>
                <a:gd name="adj2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79" name="Right Brace 278"/>
            <p:cNvSpPr/>
            <p:nvPr/>
          </p:nvSpPr>
          <p:spPr bwMode="auto">
            <a:xfrm rot="5400000">
              <a:off x="5380117" y="3938550"/>
              <a:ext cx="144014" cy="1033124"/>
            </a:xfrm>
            <a:prstGeom prst="rightBrace">
              <a:avLst>
                <a:gd name="adj1" fmla="val 41402"/>
                <a:gd name="adj2" fmla="val 50000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80" name="Right Brace 279"/>
            <p:cNvSpPr/>
            <p:nvPr/>
          </p:nvSpPr>
          <p:spPr bwMode="auto">
            <a:xfrm rot="5400000">
              <a:off x="6146589" y="4267768"/>
              <a:ext cx="144016" cy="374691"/>
            </a:xfrm>
            <a:prstGeom prst="rightBrace">
              <a:avLst>
                <a:gd name="adj1" fmla="val 41402"/>
                <a:gd name="adj2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81" name="Right Brace 280"/>
            <p:cNvSpPr/>
            <p:nvPr/>
          </p:nvSpPr>
          <p:spPr bwMode="auto">
            <a:xfrm rot="5400000">
              <a:off x="6911376" y="3938550"/>
              <a:ext cx="144014" cy="1033124"/>
            </a:xfrm>
            <a:prstGeom prst="rightBrace">
              <a:avLst>
                <a:gd name="adj1" fmla="val 41402"/>
                <a:gd name="adj2" fmla="val 50000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82" name="Right Brace 281"/>
            <p:cNvSpPr/>
            <p:nvPr/>
          </p:nvSpPr>
          <p:spPr bwMode="auto">
            <a:xfrm rot="5400000">
              <a:off x="7639666" y="4267768"/>
              <a:ext cx="144016" cy="374691"/>
            </a:xfrm>
            <a:prstGeom prst="rightBrace">
              <a:avLst>
                <a:gd name="adj1" fmla="val 41402"/>
                <a:gd name="adj2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83" name="Right Brace 282"/>
            <p:cNvSpPr/>
            <p:nvPr/>
          </p:nvSpPr>
          <p:spPr bwMode="auto">
            <a:xfrm rot="5400000">
              <a:off x="8404453" y="3938550"/>
              <a:ext cx="144014" cy="1033124"/>
            </a:xfrm>
            <a:prstGeom prst="rightBrace">
              <a:avLst>
                <a:gd name="adj1" fmla="val 41402"/>
                <a:gd name="adj2" fmla="val 50000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3923928" y="5733256"/>
            <a:ext cx="4236238" cy="385441"/>
            <a:chOff x="3923928" y="5733256"/>
            <a:chExt cx="4236238" cy="385441"/>
          </a:xfrm>
        </p:grpSpPr>
        <p:grpSp>
          <p:nvGrpSpPr>
            <p:cNvPr id="285" name="Group 284"/>
            <p:cNvGrpSpPr/>
            <p:nvPr/>
          </p:nvGrpSpPr>
          <p:grpSpPr>
            <a:xfrm>
              <a:off x="3923928" y="5733256"/>
              <a:ext cx="4236238" cy="162018"/>
              <a:chOff x="3923928" y="4149080"/>
              <a:chExt cx="4236238" cy="162018"/>
            </a:xfrm>
          </p:grpSpPr>
          <p:sp>
            <p:nvSpPr>
              <p:cNvPr id="286" name="Rectangle 285"/>
              <p:cNvSpPr/>
              <p:nvPr/>
            </p:nvSpPr>
            <p:spPr bwMode="auto">
              <a:xfrm>
                <a:off x="3923928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87" name="Rectangle 286"/>
              <p:cNvSpPr/>
              <p:nvPr/>
            </p:nvSpPr>
            <p:spPr bwMode="auto">
              <a:xfrm>
                <a:off x="4032549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88" name="Rectangle 287"/>
              <p:cNvSpPr/>
              <p:nvPr/>
            </p:nvSpPr>
            <p:spPr bwMode="auto">
              <a:xfrm>
                <a:off x="4141171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89" name="Rectangle 288"/>
              <p:cNvSpPr/>
              <p:nvPr/>
            </p:nvSpPr>
            <p:spPr bwMode="auto">
              <a:xfrm>
                <a:off x="4249792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90" name="Rectangle 289"/>
              <p:cNvSpPr/>
              <p:nvPr/>
            </p:nvSpPr>
            <p:spPr bwMode="auto">
              <a:xfrm>
                <a:off x="4358414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91" name="Rectangle 290"/>
              <p:cNvSpPr/>
              <p:nvPr/>
            </p:nvSpPr>
            <p:spPr bwMode="auto">
              <a:xfrm>
                <a:off x="4467035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92" name="Rectangle 291"/>
              <p:cNvSpPr/>
              <p:nvPr/>
            </p:nvSpPr>
            <p:spPr bwMode="auto">
              <a:xfrm>
                <a:off x="4575657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93" name="Rectangle 292"/>
              <p:cNvSpPr/>
              <p:nvPr/>
            </p:nvSpPr>
            <p:spPr bwMode="auto">
              <a:xfrm>
                <a:off x="4684278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94" name="Rectangle 293"/>
              <p:cNvSpPr/>
              <p:nvPr/>
            </p:nvSpPr>
            <p:spPr bwMode="auto">
              <a:xfrm>
                <a:off x="4792900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95" name="Rectangle 294"/>
              <p:cNvSpPr/>
              <p:nvPr/>
            </p:nvSpPr>
            <p:spPr bwMode="auto">
              <a:xfrm>
                <a:off x="4901521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96" name="Rectangle 295"/>
              <p:cNvSpPr/>
              <p:nvPr/>
            </p:nvSpPr>
            <p:spPr bwMode="auto">
              <a:xfrm>
                <a:off x="5010143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97" name="Rectangle 296"/>
              <p:cNvSpPr/>
              <p:nvPr/>
            </p:nvSpPr>
            <p:spPr bwMode="auto">
              <a:xfrm>
                <a:off x="5118764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98" name="Rectangle 297"/>
              <p:cNvSpPr/>
              <p:nvPr/>
            </p:nvSpPr>
            <p:spPr bwMode="auto">
              <a:xfrm>
                <a:off x="5227386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299" name="Rectangle 298"/>
              <p:cNvSpPr/>
              <p:nvPr/>
            </p:nvSpPr>
            <p:spPr bwMode="auto">
              <a:xfrm>
                <a:off x="5336007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00" name="Rectangle 299"/>
              <p:cNvSpPr/>
              <p:nvPr/>
            </p:nvSpPr>
            <p:spPr bwMode="auto">
              <a:xfrm>
                <a:off x="5444629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01" name="Rectangle 300"/>
              <p:cNvSpPr/>
              <p:nvPr/>
            </p:nvSpPr>
            <p:spPr bwMode="auto">
              <a:xfrm>
                <a:off x="5553250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02" name="Rectangle 301"/>
              <p:cNvSpPr/>
              <p:nvPr/>
            </p:nvSpPr>
            <p:spPr bwMode="auto">
              <a:xfrm>
                <a:off x="5661872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03" name="Rectangle 302"/>
              <p:cNvSpPr/>
              <p:nvPr/>
            </p:nvSpPr>
            <p:spPr bwMode="auto">
              <a:xfrm>
                <a:off x="5770493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04" name="Rectangle 303"/>
              <p:cNvSpPr/>
              <p:nvPr/>
            </p:nvSpPr>
            <p:spPr bwMode="auto">
              <a:xfrm>
                <a:off x="5879115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05" name="Rectangle 304"/>
              <p:cNvSpPr/>
              <p:nvPr/>
            </p:nvSpPr>
            <p:spPr bwMode="auto">
              <a:xfrm>
                <a:off x="5987736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06" name="Rectangle 305"/>
              <p:cNvSpPr/>
              <p:nvPr/>
            </p:nvSpPr>
            <p:spPr bwMode="auto">
              <a:xfrm>
                <a:off x="6096358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07" name="Rectangle 306"/>
              <p:cNvSpPr/>
              <p:nvPr/>
            </p:nvSpPr>
            <p:spPr bwMode="auto">
              <a:xfrm>
                <a:off x="6204979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08" name="Rectangle 307"/>
              <p:cNvSpPr/>
              <p:nvPr/>
            </p:nvSpPr>
            <p:spPr bwMode="auto">
              <a:xfrm>
                <a:off x="6313601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09" name="Rectangle 308"/>
              <p:cNvSpPr/>
              <p:nvPr/>
            </p:nvSpPr>
            <p:spPr bwMode="auto">
              <a:xfrm>
                <a:off x="6422222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10" name="Rectangle 309"/>
              <p:cNvSpPr/>
              <p:nvPr/>
            </p:nvSpPr>
            <p:spPr bwMode="auto">
              <a:xfrm>
                <a:off x="6530844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11" name="Rectangle 310"/>
              <p:cNvSpPr/>
              <p:nvPr/>
            </p:nvSpPr>
            <p:spPr bwMode="auto">
              <a:xfrm>
                <a:off x="6639465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12" name="Rectangle 311"/>
              <p:cNvSpPr/>
              <p:nvPr/>
            </p:nvSpPr>
            <p:spPr bwMode="auto">
              <a:xfrm>
                <a:off x="6748087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13" name="Rectangle 312"/>
              <p:cNvSpPr/>
              <p:nvPr/>
            </p:nvSpPr>
            <p:spPr bwMode="auto">
              <a:xfrm>
                <a:off x="6856708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14" name="Rectangle 313"/>
              <p:cNvSpPr/>
              <p:nvPr/>
            </p:nvSpPr>
            <p:spPr bwMode="auto">
              <a:xfrm>
                <a:off x="6965330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15" name="Rectangle 314"/>
              <p:cNvSpPr/>
              <p:nvPr/>
            </p:nvSpPr>
            <p:spPr bwMode="auto">
              <a:xfrm>
                <a:off x="7073951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16" name="Rectangle 315"/>
              <p:cNvSpPr/>
              <p:nvPr/>
            </p:nvSpPr>
            <p:spPr bwMode="auto">
              <a:xfrm>
                <a:off x="7182573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17" name="Rectangle 316"/>
              <p:cNvSpPr/>
              <p:nvPr/>
            </p:nvSpPr>
            <p:spPr bwMode="auto">
              <a:xfrm>
                <a:off x="7291194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18" name="Rectangle 317"/>
              <p:cNvSpPr/>
              <p:nvPr/>
            </p:nvSpPr>
            <p:spPr bwMode="auto">
              <a:xfrm>
                <a:off x="7399816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19" name="Rectangle 318"/>
              <p:cNvSpPr/>
              <p:nvPr/>
            </p:nvSpPr>
            <p:spPr bwMode="auto">
              <a:xfrm>
                <a:off x="7508437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20" name="Rectangle 319"/>
              <p:cNvSpPr/>
              <p:nvPr/>
            </p:nvSpPr>
            <p:spPr bwMode="auto">
              <a:xfrm>
                <a:off x="7617059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21" name="Rectangle 320"/>
              <p:cNvSpPr/>
              <p:nvPr/>
            </p:nvSpPr>
            <p:spPr bwMode="auto">
              <a:xfrm>
                <a:off x="7725680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22" name="Rectangle 321"/>
              <p:cNvSpPr/>
              <p:nvPr/>
            </p:nvSpPr>
            <p:spPr bwMode="auto">
              <a:xfrm>
                <a:off x="7834302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23" name="Rectangle 322"/>
              <p:cNvSpPr/>
              <p:nvPr/>
            </p:nvSpPr>
            <p:spPr bwMode="auto">
              <a:xfrm>
                <a:off x="7942923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324" name="Rectangle 323"/>
              <p:cNvSpPr/>
              <p:nvPr/>
            </p:nvSpPr>
            <p:spPr bwMode="auto">
              <a:xfrm>
                <a:off x="8051545" y="4149080"/>
                <a:ext cx="108621" cy="1620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144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AU" sz="2000" dirty="0" smtClean="0"/>
                  <a:t>   ………</a:t>
                </a:r>
                <a:endParaRPr lang="en-NZ" sz="2000" dirty="0" smtClean="0"/>
              </a:p>
            </p:txBody>
          </p:sp>
        </p:grpSp>
        <p:sp>
          <p:nvSpPr>
            <p:cNvPr id="325" name="Right Brace 324"/>
            <p:cNvSpPr/>
            <p:nvPr/>
          </p:nvSpPr>
          <p:spPr bwMode="auto">
            <a:xfrm rot="5400000">
              <a:off x="3906231" y="5984979"/>
              <a:ext cx="144016" cy="108621"/>
            </a:xfrm>
            <a:prstGeom prst="rightBrace">
              <a:avLst>
                <a:gd name="adj1" fmla="val 34788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26" name="Right Brace 325"/>
            <p:cNvSpPr/>
            <p:nvPr/>
          </p:nvSpPr>
          <p:spPr bwMode="auto">
            <a:xfrm rot="5400000">
              <a:off x="4183282" y="5851944"/>
              <a:ext cx="144016" cy="374691"/>
            </a:xfrm>
            <a:prstGeom prst="rightBrace">
              <a:avLst>
                <a:gd name="adj1" fmla="val 41402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28" name="Right Brace 327"/>
            <p:cNvSpPr/>
            <p:nvPr/>
          </p:nvSpPr>
          <p:spPr bwMode="auto">
            <a:xfrm rot="5400000">
              <a:off x="5372790" y="5522726"/>
              <a:ext cx="144014" cy="1033124"/>
            </a:xfrm>
            <a:prstGeom prst="rightBrace">
              <a:avLst>
                <a:gd name="adj1" fmla="val 41402"/>
                <a:gd name="adj2" fmla="val 50000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30" name="Right Brace 329"/>
            <p:cNvSpPr/>
            <p:nvPr/>
          </p:nvSpPr>
          <p:spPr bwMode="auto">
            <a:xfrm rot="5400000">
              <a:off x="6452910" y="5522726"/>
              <a:ext cx="144014" cy="1033124"/>
            </a:xfrm>
            <a:prstGeom prst="rightBrace">
              <a:avLst>
                <a:gd name="adj1" fmla="val 41402"/>
                <a:gd name="adj2" fmla="val 50000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32" name="Right Brace 331"/>
            <p:cNvSpPr/>
            <p:nvPr/>
          </p:nvSpPr>
          <p:spPr bwMode="auto">
            <a:xfrm rot="5400000">
              <a:off x="7533030" y="5522726"/>
              <a:ext cx="144014" cy="1033124"/>
            </a:xfrm>
            <a:prstGeom prst="rightBrace">
              <a:avLst>
                <a:gd name="adj1" fmla="val 41402"/>
                <a:gd name="adj2" fmla="val 50000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50" name="Right Brace 149"/>
            <p:cNvSpPr/>
            <p:nvPr/>
          </p:nvSpPr>
          <p:spPr bwMode="auto">
            <a:xfrm rot="5400000">
              <a:off x="4615330" y="5859343"/>
              <a:ext cx="144016" cy="374691"/>
            </a:xfrm>
            <a:prstGeom prst="rightBrace">
              <a:avLst>
                <a:gd name="adj1" fmla="val 41402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334" name="Rounded Rectangular Callout 333"/>
          <p:cNvSpPr/>
          <p:nvPr/>
        </p:nvSpPr>
        <p:spPr bwMode="auto">
          <a:xfrm>
            <a:off x="6478267" y="5013176"/>
            <a:ext cx="1980180" cy="432048"/>
          </a:xfrm>
          <a:prstGeom prst="wedgeRoundRectCallout">
            <a:avLst>
              <a:gd name="adj1" fmla="val -60778"/>
              <a:gd name="adj2" fmla="val -153552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 index of block containing child node</a:t>
            </a:r>
            <a:endParaRPr lang="en-NZ" sz="1600" dirty="0" smtClean="0"/>
          </a:p>
        </p:txBody>
      </p:sp>
      <p:sp>
        <p:nvSpPr>
          <p:cNvPr id="337" name="Rectangle 336"/>
          <p:cNvSpPr/>
          <p:nvPr/>
        </p:nvSpPr>
        <p:spPr bwMode="auto">
          <a:xfrm>
            <a:off x="5823584" y="1484784"/>
            <a:ext cx="544327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20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338" name="Rectangle 337"/>
          <p:cNvSpPr/>
          <p:nvPr/>
        </p:nvSpPr>
        <p:spPr bwMode="auto">
          <a:xfrm>
            <a:off x="6372200" y="1484784"/>
            <a:ext cx="544327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339" name="Rectangle 338"/>
          <p:cNvSpPr/>
          <p:nvPr/>
        </p:nvSpPr>
        <p:spPr bwMode="auto">
          <a:xfrm>
            <a:off x="6920816" y="1484784"/>
            <a:ext cx="544327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340" name="Rectangle 339"/>
          <p:cNvSpPr/>
          <p:nvPr/>
        </p:nvSpPr>
        <p:spPr bwMode="auto">
          <a:xfrm>
            <a:off x="7469432" y="1484784"/>
            <a:ext cx="544327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341" name="Rectangle 340"/>
          <p:cNvSpPr/>
          <p:nvPr/>
        </p:nvSpPr>
        <p:spPr bwMode="auto">
          <a:xfrm>
            <a:off x="8018048" y="1484784"/>
            <a:ext cx="544327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        ……</a:t>
            </a:r>
            <a:endParaRPr lang="en-NZ" sz="2000" dirty="0" smtClean="0"/>
          </a:p>
        </p:txBody>
      </p:sp>
    </p:spTree>
    <p:extLst>
      <p:ext uri="{BB962C8B-B14F-4D97-AF65-F5344CB8AC3E}">
        <p14:creationId xmlns:p14="http://schemas.microsoft.com/office/powerpoint/2010/main" val="167458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B+ tree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If the block size is 1024 bytes, how big can the nodes be?</a:t>
            </a:r>
            <a:endParaRPr lang="en-US" sz="2000" dirty="0"/>
          </a:p>
          <a:p>
            <a:pPr>
              <a:spcBef>
                <a:spcPts val="2400"/>
              </a:spcBef>
            </a:pPr>
            <a:r>
              <a:rPr lang="en-US" sz="2000" dirty="0" smtClean="0"/>
              <a:t>Node requires</a:t>
            </a:r>
          </a:p>
          <a:p>
            <a:pPr lvl="1"/>
            <a:r>
              <a:rPr lang="en-US" sz="2000" dirty="0" smtClean="0"/>
              <a:t>some header information 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leaf node or internal node</a:t>
            </a:r>
            <a:endParaRPr lang="en-NZ" sz="1800" dirty="0" smtClean="0"/>
          </a:p>
          <a:p>
            <a:pPr lvl="2">
              <a:spcBef>
                <a:spcPts val="0"/>
              </a:spcBef>
            </a:pPr>
            <a:r>
              <a:rPr lang="en-US" sz="1800" dirty="0" smtClean="0"/>
              <a:t>number of items in node,</a:t>
            </a:r>
          </a:p>
          <a:p>
            <a:pPr lvl="1"/>
            <a:r>
              <a:rPr lang="en-US" sz="2000" dirty="0" smtClean="0"/>
              <a:t>internal node:</a:t>
            </a:r>
          </a:p>
          <a:p>
            <a:pPr lvl="2">
              <a:spcBef>
                <a:spcPts val="0"/>
              </a:spcBef>
            </a:pPr>
            <a:r>
              <a:rPr lang="en-US" sz="1800" dirty="0" err="1" smtClean="0"/>
              <a:t>m</a:t>
            </a:r>
            <a:r>
              <a:rPr lang="en-US" sz="1800" baseline="-25000" dirty="0" err="1" smtClean="0"/>
              <a:t>N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 x  key size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m</a:t>
            </a:r>
            <a:r>
              <a:rPr lang="en-US" sz="1800" baseline="-25000" dirty="0" smtClean="0"/>
              <a:t>N</a:t>
            </a:r>
            <a:r>
              <a:rPr lang="en-US" sz="1800" dirty="0" smtClean="0"/>
              <a:t>+1  x  pointer size   </a:t>
            </a:r>
          </a:p>
          <a:p>
            <a:pPr lvl="1"/>
            <a:r>
              <a:rPr lang="en-US" sz="2000" dirty="0" smtClean="0"/>
              <a:t>leaf node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m</a:t>
            </a:r>
            <a:r>
              <a:rPr lang="en-US" sz="1800" baseline="-25000" dirty="0"/>
              <a:t>L</a:t>
            </a:r>
            <a:r>
              <a:rPr lang="en-US" sz="1800" dirty="0" smtClean="0"/>
              <a:t> x item size  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pointer to next leaf</a:t>
            </a:r>
          </a:p>
          <a:p>
            <a:pPr marL="73025" indent="0">
              <a:spcBef>
                <a:spcPts val="0"/>
              </a:spcBef>
              <a:buNone/>
            </a:pPr>
            <a:r>
              <a:rPr lang="en-US" sz="2000" dirty="0" smtClean="0">
                <a:latin typeface="Arial Unicode MS"/>
                <a:ea typeface="Arial Unicode MS"/>
                <a:cs typeface="Arial Unicode MS"/>
              </a:rPr>
              <a:t>   </a:t>
            </a:r>
            <a:endParaRPr lang="en-US" sz="2000" dirty="0" smtClean="0"/>
          </a:p>
          <a:p>
            <a:pPr>
              <a:spcBef>
                <a:spcPts val="1800"/>
              </a:spcBef>
            </a:pPr>
            <a:r>
              <a:rPr lang="en-US" sz="2000" dirty="0" smtClean="0"/>
              <a:t>How big is an item?</a:t>
            </a:r>
          </a:p>
          <a:p>
            <a:r>
              <a:rPr lang="en-US" sz="2000" dirty="0" smtClean="0"/>
              <a:t>How big is a pointer? </a:t>
            </a:r>
          </a:p>
          <a:p>
            <a:pPr lvl="2"/>
            <a:endParaRPr lang="en-US" sz="1800" dirty="0" smtClean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940152" y="4293096"/>
            <a:ext cx="2487549" cy="981927"/>
          </a:xfrm>
          <a:prstGeom prst="wedgeRoundRectCallout">
            <a:avLst>
              <a:gd name="adj1" fmla="val -133968"/>
              <a:gd name="adj2" fmla="val -33649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Leaf nodes could hold more values than internal nodes!</a:t>
            </a:r>
            <a:endParaRPr lang="en-NZ" sz="2000" dirty="0" smtClean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962500" y="2892371"/>
            <a:ext cx="3312368" cy="864096"/>
          </a:xfrm>
          <a:prstGeom prst="wedgeRoundRectCallout">
            <a:avLst>
              <a:gd name="adj1" fmla="val -88128"/>
              <a:gd name="adj2" fmla="val 58347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Must specify which node,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err="1" smtClean="0"/>
              <a:t>ie</a:t>
            </a:r>
            <a:r>
              <a:rPr lang="en-AU" sz="2000" dirty="0" smtClean="0"/>
              <a:t> which block of the file</a:t>
            </a:r>
            <a:endParaRPr lang="en-NZ" sz="2000" dirty="0" smtClean="0"/>
          </a:p>
        </p:txBody>
      </p:sp>
    </p:spTree>
    <p:extLst>
      <p:ext uri="{BB962C8B-B14F-4D97-AF65-F5344CB8AC3E}">
        <p14:creationId xmlns:p14="http://schemas.microsoft.com/office/powerpoint/2010/main" val="341961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Cost of B+ tree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010275" algn="l"/>
              </a:tabLst>
            </a:pPr>
            <a:r>
              <a:rPr lang="en-AU" sz="2000" dirty="0" smtClean="0"/>
              <a:t>If block has 1024 bytes</a:t>
            </a:r>
          </a:p>
          <a:p>
            <a:pPr>
              <a:tabLst>
                <a:tab pos="6010275" algn="l"/>
              </a:tabLst>
            </a:pPr>
            <a:r>
              <a:rPr lang="en-US" sz="2000" dirty="0"/>
              <a:t>e</a:t>
            </a:r>
            <a:r>
              <a:rPr lang="en-US" sz="2000" dirty="0" smtClean="0"/>
              <a:t>ach node has header	⇒ </a:t>
            </a:r>
            <a:r>
              <a:rPr lang="en-US" sz="2000" dirty="0"/>
              <a:t>5</a:t>
            </a:r>
            <a:r>
              <a:rPr lang="en-US" sz="2000" dirty="0" smtClean="0"/>
              <a:t> bytes</a:t>
            </a:r>
            <a:endParaRPr lang="en-AU" sz="2000" dirty="0" smtClean="0"/>
          </a:p>
          <a:p>
            <a:pPr>
              <a:tabLst>
                <a:tab pos="6010275" algn="l"/>
              </a:tabLst>
            </a:pPr>
            <a:r>
              <a:rPr lang="en-AU" sz="2000" dirty="0" smtClean="0"/>
              <a:t>If key is a string of up to 10 characters	⇒ 10 bytes</a:t>
            </a:r>
          </a:p>
          <a:p>
            <a:pPr>
              <a:tabLst>
                <a:tab pos="6010275" algn="l"/>
              </a:tabLst>
            </a:pPr>
            <a:r>
              <a:rPr lang="en-AU" sz="2000" dirty="0" smtClean="0"/>
              <a:t>if value is a string of up to 20 characters</a:t>
            </a:r>
            <a:r>
              <a:rPr lang="en-AU" sz="2000" dirty="0"/>
              <a:t>	⇒ </a:t>
            </a:r>
            <a:r>
              <a:rPr lang="en-AU" sz="2000" dirty="0" smtClean="0"/>
              <a:t>20 </a:t>
            </a:r>
            <a:r>
              <a:rPr lang="en-AU" sz="2000" dirty="0"/>
              <a:t>bytes</a:t>
            </a:r>
            <a:endParaRPr lang="en-AU" sz="2000" dirty="0" smtClean="0"/>
          </a:p>
          <a:p>
            <a:pPr>
              <a:tabLst>
                <a:tab pos="6010275" algn="l"/>
              </a:tabLst>
            </a:pPr>
            <a:r>
              <a:rPr lang="en-AU" sz="2000" dirty="0" smtClean="0"/>
              <a:t>If child pointer is an </a:t>
            </a:r>
            <a:r>
              <a:rPr lang="en-AU" sz="2000" dirty="0" err="1" smtClean="0"/>
              <a:t>int</a:t>
            </a:r>
            <a:r>
              <a:rPr lang="en-AU" sz="2000" dirty="0" smtClean="0"/>
              <a:t> 	⇒ 4 bytes</a:t>
            </a:r>
          </a:p>
          <a:p>
            <a:pPr>
              <a:tabLst>
                <a:tab pos="6010275" algn="l"/>
              </a:tabLst>
            </a:pPr>
            <a:endParaRPr lang="en-AU" sz="2000" dirty="0"/>
          </a:p>
          <a:p>
            <a:pPr>
              <a:tabLst>
                <a:tab pos="6010275" algn="l"/>
              </a:tabLst>
            </a:pPr>
            <a:r>
              <a:rPr lang="en-AU" sz="2000" dirty="0" smtClean="0"/>
              <a:t>Internal </a:t>
            </a:r>
            <a:r>
              <a:rPr lang="en-AU" sz="2000" dirty="0"/>
              <a:t>node </a:t>
            </a:r>
            <a:r>
              <a:rPr lang="en-AU" sz="2000" dirty="0" smtClean="0"/>
              <a:t>(</a:t>
            </a:r>
            <a:r>
              <a:rPr lang="en-AU" sz="2000" dirty="0" err="1" smtClean="0"/>
              <a:t>m</a:t>
            </a:r>
            <a:r>
              <a:rPr lang="en-AU" sz="2000" baseline="-25000" dirty="0" err="1" smtClean="0"/>
              <a:t>N</a:t>
            </a:r>
            <a:r>
              <a:rPr lang="en-AU" sz="2000" dirty="0"/>
              <a:t> </a:t>
            </a:r>
            <a:r>
              <a:rPr lang="en-AU" sz="2000" dirty="0" smtClean="0"/>
              <a:t>keys, m</a:t>
            </a:r>
            <a:r>
              <a:rPr lang="en-AU" sz="2000" baseline="-25000" dirty="0" smtClean="0"/>
              <a:t>N</a:t>
            </a:r>
            <a:r>
              <a:rPr lang="en-AU" sz="2000" dirty="0" smtClean="0"/>
              <a:t>+1 child pointer)</a:t>
            </a:r>
          </a:p>
          <a:p>
            <a:pPr lvl="1">
              <a:tabLst>
                <a:tab pos="6010275" algn="l"/>
              </a:tabLst>
            </a:pPr>
            <a:r>
              <a:rPr lang="en-AU" sz="2000" dirty="0" smtClean="0"/>
              <a:t>size = 5  +  (10 + 4) </a:t>
            </a:r>
            <a:r>
              <a:rPr lang="en-AU" sz="2000" dirty="0" err="1" smtClean="0"/>
              <a:t>m</a:t>
            </a:r>
            <a:r>
              <a:rPr lang="en-AU" sz="2000" baseline="-25000" dirty="0" err="1" smtClean="0"/>
              <a:t>N</a:t>
            </a:r>
            <a:r>
              <a:rPr lang="en-AU" sz="2000" dirty="0" smtClean="0"/>
              <a:t>   + 4 </a:t>
            </a:r>
          </a:p>
          <a:p>
            <a:pPr marL="446088" lvl="1" indent="0">
              <a:buNone/>
              <a:tabLst>
                <a:tab pos="5019675" algn="l"/>
              </a:tabLst>
            </a:pPr>
            <a:r>
              <a:rPr lang="en-AU" sz="2000" dirty="0"/>
              <a:t> </a:t>
            </a:r>
            <a:r>
              <a:rPr lang="en-AU" sz="2000" dirty="0" smtClean="0"/>
              <a:t>  ⇒   </a:t>
            </a:r>
            <a:r>
              <a:rPr lang="en-AU" sz="2000" dirty="0" err="1" smtClean="0"/>
              <a:t>m</a:t>
            </a:r>
            <a:r>
              <a:rPr lang="en-AU" sz="2000" baseline="-25000" dirty="0" err="1" smtClean="0"/>
              <a:t>N</a:t>
            </a:r>
            <a:r>
              <a:rPr lang="en-AU" sz="2000" dirty="0" smtClean="0"/>
              <a:t>  </a:t>
            </a:r>
            <a:r>
              <a:rPr lang="en-AU" sz="2000" dirty="0" smtClean="0">
                <a:latin typeface="Arial Unicode MS"/>
                <a:ea typeface="Arial Unicode MS"/>
                <a:cs typeface="Arial Unicode MS"/>
              </a:rPr>
              <a:t>≤ (1024 – 9 )/ 14   = 72.5 	⇒  72  keys in internal nodes</a:t>
            </a:r>
          </a:p>
          <a:p>
            <a:pPr lvl="1">
              <a:tabLst>
                <a:tab pos="5019675" algn="l"/>
              </a:tabLst>
            </a:pPr>
            <a:endParaRPr lang="en-AU" sz="2000" baseline="-25000" dirty="0">
              <a:latin typeface="Arial Unicode MS"/>
              <a:ea typeface="Arial Unicode MS"/>
              <a:cs typeface="Arial Unicode MS"/>
            </a:endParaRPr>
          </a:p>
          <a:p>
            <a:pPr>
              <a:tabLst>
                <a:tab pos="5019675" algn="l"/>
              </a:tabLst>
            </a:pPr>
            <a:r>
              <a:rPr lang="en-AU" sz="2000" dirty="0" smtClean="0">
                <a:latin typeface="Arial Unicode MS"/>
                <a:ea typeface="Arial Unicode MS"/>
                <a:cs typeface="Arial Unicode MS"/>
              </a:rPr>
              <a:t>Leaf node </a:t>
            </a:r>
            <a:r>
              <a:rPr lang="en-AU" sz="2000" dirty="0">
                <a:latin typeface="Arial Unicode MS"/>
                <a:ea typeface="Arial Unicode MS"/>
                <a:cs typeface="Arial Unicode MS"/>
              </a:rPr>
              <a:t>(</a:t>
            </a:r>
            <a:r>
              <a:rPr lang="en-AU" sz="2000" dirty="0" smtClean="0">
                <a:latin typeface="Arial Unicode MS"/>
                <a:ea typeface="Arial Unicode MS"/>
                <a:cs typeface="Arial Unicode MS"/>
              </a:rPr>
              <a:t>with pointer to next)</a:t>
            </a:r>
          </a:p>
          <a:p>
            <a:pPr lvl="1">
              <a:tabLst>
                <a:tab pos="5019675" algn="l"/>
              </a:tabLst>
            </a:pPr>
            <a:r>
              <a:rPr lang="en-AU" sz="2000" dirty="0"/>
              <a:t>size = 5  +  </a:t>
            </a:r>
            <a:r>
              <a:rPr lang="en-AU" sz="2000" dirty="0" smtClean="0"/>
              <a:t>4 + (10 + 20) m</a:t>
            </a:r>
            <a:r>
              <a:rPr lang="en-AU" sz="2000" baseline="-25000" dirty="0" smtClean="0"/>
              <a:t>L</a:t>
            </a:r>
            <a:r>
              <a:rPr lang="en-AU" sz="2000" dirty="0" smtClean="0"/>
              <a:t> </a:t>
            </a:r>
            <a:endParaRPr lang="en-AU" sz="2000" dirty="0"/>
          </a:p>
          <a:p>
            <a:pPr marL="446088" lvl="1" indent="0">
              <a:buNone/>
              <a:tabLst>
                <a:tab pos="5019675" algn="l"/>
              </a:tabLst>
            </a:pPr>
            <a:r>
              <a:rPr lang="en-AU" sz="2000" dirty="0"/>
              <a:t>   ⇒   </a:t>
            </a:r>
            <a:r>
              <a:rPr lang="en-AU" sz="2000" dirty="0" smtClean="0"/>
              <a:t>m</a:t>
            </a:r>
            <a:r>
              <a:rPr lang="en-AU" sz="2000" baseline="-25000" dirty="0" smtClean="0"/>
              <a:t>L</a:t>
            </a:r>
            <a:r>
              <a:rPr lang="en-AU" sz="2000" dirty="0" smtClean="0"/>
              <a:t>  </a:t>
            </a:r>
            <a:r>
              <a:rPr lang="en-AU" sz="2000" dirty="0"/>
              <a:t>≤ (1024 – 9</a:t>
            </a:r>
            <a:r>
              <a:rPr lang="en-AU" sz="2000" dirty="0" smtClean="0"/>
              <a:t> </a:t>
            </a:r>
            <a:r>
              <a:rPr lang="en-AU" sz="2000" dirty="0"/>
              <a:t>)/ 3</a:t>
            </a:r>
            <a:r>
              <a:rPr lang="en-AU" sz="2000" dirty="0" smtClean="0"/>
              <a:t>0   </a:t>
            </a:r>
            <a:r>
              <a:rPr lang="en-AU" sz="2000" dirty="0"/>
              <a:t>= = </a:t>
            </a:r>
            <a:r>
              <a:rPr lang="en-AU" sz="2000" dirty="0" smtClean="0"/>
              <a:t>33.8 	⇒ 33 key-value pairs </a:t>
            </a:r>
            <a:r>
              <a:rPr lang="en-AU" sz="2000" dirty="0"/>
              <a:t>in </a:t>
            </a:r>
            <a:r>
              <a:rPr lang="en-AU" sz="2000" dirty="0" smtClean="0"/>
              <a:t>leaves</a:t>
            </a:r>
            <a:endParaRPr lang="en-AU" sz="2000" dirty="0"/>
          </a:p>
          <a:p>
            <a:pPr>
              <a:tabLst>
                <a:tab pos="6010275" algn="l"/>
              </a:tabLst>
            </a:pPr>
            <a:endParaRPr lang="en-AU" sz="2000" dirty="0" smtClean="0">
              <a:latin typeface="Arial Unicode MS"/>
              <a:ea typeface="Arial Unicode MS"/>
              <a:cs typeface="Arial Unicode MS"/>
            </a:endParaRPr>
          </a:p>
          <a:p>
            <a:pPr lvl="1">
              <a:tabLst>
                <a:tab pos="6010275" algn="l"/>
              </a:tabLst>
            </a:pP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9140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B+ Tree:  Find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dirty="0" smtClean="0"/>
              <a:t>To find value associated with a key:</a:t>
            </a:r>
          </a:p>
          <a:p>
            <a:pPr marL="0" indent="0">
              <a:buNone/>
            </a:pPr>
            <a:r>
              <a:rPr lang="en-AU" sz="1600" u="sng" dirty="0" smtClean="0"/>
              <a:t>Find(</a:t>
            </a:r>
            <a:r>
              <a:rPr lang="en-AU" sz="1600" u="sng" dirty="0"/>
              <a:t>k</a:t>
            </a:r>
            <a:r>
              <a:rPr lang="en-AU" sz="1600" u="sng" dirty="0" smtClean="0"/>
              <a:t>ey</a:t>
            </a:r>
            <a:r>
              <a:rPr lang="en-AU" sz="1600" dirty="0" smtClean="0"/>
              <a:t>):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AU" sz="2000" b="1" dirty="0" smtClean="0"/>
              <a:t>if</a:t>
            </a:r>
            <a:r>
              <a:rPr lang="en-AU" sz="2000" dirty="0" smtClean="0"/>
              <a:t> root is empty    </a:t>
            </a:r>
            <a:r>
              <a:rPr lang="en-AU" sz="2000" b="1" dirty="0" smtClean="0"/>
              <a:t>return</a:t>
            </a:r>
            <a:r>
              <a:rPr lang="en-AU" sz="2000" dirty="0" smtClean="0"/>
              <a:t> null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AU" sz="2000" b="1" dirty="0" smtClean="0"/>
              <a:t>else</a:t>
            </a:r>
            <a:r>
              <a:rPr lang="en-AU" sz="2000" dirty="0" smtClean="0"/>
              <a:t> </a:t>
            </a:r>
            <a:r>
              <a:rPr lang="en-AU" sz="2000" b="1" dirty="0" smtClean="0"/>
              <a:t>return</a:t>
            </a:r>
            <a:r>
              <a:rPr lang="en-AU" sz="2000" dirty="0" smtClean="0"/>
              <a:t> Find(key, root)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AU" sz="1600" u="sng" dirty="0" smtClean="0"/>
              <a:t>Find(key, node</a:t>
            </a:r>
            <a:r>
              <a:rPr lang="en-AU" sz="1600" dirty="0" smtClean="0"/>
              <a:t>):</a:t>
            </a:r>
            <a:endParaRPr lang="en-AU" sz="1600" b="1" dirty="0" smtClean="0"/>
          </a:p>
          <a:p>
            <a:pPr marL="373063" lvl="1" indent="0">
              <a:spcBef>
                <a:spcPts val="600"/>
              </a:spcBef>
              <a:buNone/>
            </a:pPr>
            <a:r>
              <a:rPr lang="en-AU" sz="2000" b="1" dirty="0" smtClean="0"/>
              <a:t>if</a:t>
            </a:r>
            <a:r>
              <a:rPr lang="en-AU" sz="2000" dirty="0" smtClean="0"/>
              <a:t> node is a leaf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AU" sz="1800" b="1" dirty="0" smtClean="0"/>
              <a:t>for</a:t>
            </a:r>
            <a:r>
              <a:rPr lang="en-AU" sz="1800" dirty="0" smtClean="0"/>
              <a:t> </a:t>
            </a:r>
            <a:r>
              <a:rPr lang="en-AU" sz="1800" dirty="0" err="1" smtClean="0"/>
              <a:t>i</a:t>
            </a:r>
            <a:r>
              <a:rPr lang="en-AU" sz="1800" dirty="0" smtClean="0"/>
              <a:t> from 0 to node.size-1</a:t>
            </a:r>
            <a:endParaRPr lang="en-NZ" sz="1800" dirty="0" smtClean="0"/>
          </a:p>
          <a:p>
            <a:pPr marL="1189038" lvl="3" indent="0">
              <a:spcBef>
                <a:spcPts val="0"/>
              </a:spcBef>
              <a:buNone/>
            </a:pPr>
            <a:r>
              <a:rPr lang="en-AU" sz="1800" b="1" dirty="0" smtClean="0"/>
              <a:t>if</a:t>
            </a:r>
            <a:r>
              <a:rPr lang="en-AU" sz="1800" dirty="0" smtClean="0"/>
              <a:t>  key = </a:t>
            </a:r>
            <a:r>
              <a:rPr lang="en-AU" sz="1800" dirty="0" err="1" smtClean="0"/>
              <a:t>node.keys</a:t>
            </a:r>
            <a:r>
              <a:rPr lang="en-AU" sz="1800" dirty="0" smtClean="0"/>
              <a:t>[ </a:t>
            </a:r>
            <a:r>
              <a:rPr lang="en-AU" sz="1800" dirty="0" err="1" smtClean="0"/>
              <a:t>i</a:t>
            </a:r>
            <a:r>
              <a:rPr lang="en-AU" sz="1800" dirty="0" smtClean="0"/>
              <a:t> ]   </a:t>
            </a:r>
            <a:r>
              <a:rPr lang="en-AU" sz="1800" b="1" dirty="0" smtClean="0"/>
              <a:t>return</a:t>
            </a:r>
            <a:r>
              <a:rPr lang="en-AU" sz="1800" dirty="0" smtClean="0"/>
              <a:t> </a:t>
            </a:r>
            <a:r>
              <a:rPr lang="en-AU" sz="1800" dirty="0" err="1" smtClean="0"/>
              <a:t>node.values</a:t>
            </a:r>
            <a:r>
              <a:rPr lang="en-AU" sz="1800" dirty="0" smtClean="0"/>
              <a:t>[ </a:t>
            </a:r>
            <a:r>
              <a:rPr lang="en-AU" sz="1800" dirty="0" err="1" smtClean="0"/>
              <a:t>i</a:t>
            </a:r>
            <a:r>
              <a:rPr lang="en-AU" sz="1800" dirty="0" smtClean="0"/>
              <a:t> ]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AU" sz="1800" b="1" dirty="0" smtClean="0"/>
              <a:t>return</a:t>
            </a:r>
            <a:r>
              <a:rPr lang="en-AU" sz="1800" dirty="0" smtClean="0"/>
              <a:t> null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AU" sz="2000" b="1" dirty="0" smtClean="0"/>
              <a:t>if</a:t>
            </a:r>
            <a:r>
              <a:rPr lang="en-AU" sz="2000" dirty="0" smtClean="0"/>
              <a:t> node is an internal node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AU" sz="1800" b="1" dirty="0" smtClean="0"/>
              <a:t>for </a:t>
            </a:r>
            <a:r>
              <a:rPr lang="en-AU" sz="1800" dirty="0" smtClean="0"/>
              <a:t> </a:t>
            </a:r>
            <a:r>
              <a:rPr lang="en-AU" sz="1800" dirty="0" err="1" smtClean="0"/>
              <a:t>i</a:t>
            </a:r>
            <a:r>
              <a:rPr lang="en-AU" sz="1800" dirty="0" smtClean="0"/>
              <a:t> from 1 to </a:t>
            </a:r>
            <a:r>
              <a:rPr lang="en-AU" sz="1800" dirty="0" err="1" smtClean="0"/>
              <a:t>node.size</a:t>
            </a:r>
            <a:endParaRPr lang="en-AU" sz="1800" dirty="0" smtClean="0"/>
          </a:p>
          <a:p>
            <a:pPr marL="1189038" lvl="3" indent="0">
              <a:spcBef>
                <a:spcPts val="600"/>
              </a:spcBef>
              <a:buNone/>
            </a:pPr>
            <a:r>
              <a:rPr lang="en-AU" sz="1800" b="1" dirty="0" smtClean="0"/>
              <a:t>if </a:t>
            </a:r>
            <a:r>
              <a:rPr lang="en-AU" sz="1800" dirty="0" smtClean="0"/>
              <a:t> key &lt;</a:t>
            </a:r>
            <a:r>
              <a:rPr lang="en-AU" sz="18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AU" sz="1800" dirty="0" err="1" smtClean="0">
                <a:latin typeface="Arial Unicode MS"/>
                <a:ea typeface="Arial Unicode MS"/>
                <a:cs typeface="Arial Unicode MS"/>
              </a:rPr>
              <a:t>node.keys</a:t>
            </a:r>
            <a:r>
              <a:rPr lang="en-AU" sz="1800" dirty="0" smtClean="0">
                <a:latin typeface="Arial Unicode MS"/>
                <a:ea typeface="Arial Unicode MS"/>
                <a:cs typeface="Arial Unicode MS"/>
              </a:rPr>
              <a:t>[</a:t>
            </a:r>
            <a:r>
              <a:rPr lang="en-AU" sz="12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AU" sz="1800" dirty="0" err="1" smtClean="0">
                <a:latin typeface="Arial Unicode MS"/>
                <a:ea typeface="Arial Unicode MS"/>
                <a:cs typeface="Arial Unicode MS"/>
              </a:rPr>
              <a:t>i</a:t>
            </a:r>
            <a:r>
              <a:rPr lang="en-AU" sz="12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AU" sz="1800" dirty="0" smtClean="0">
                <a:latin typeface="Arial Unicode MS"/>
                <a:ea typeface="Arial Unicode MS"/>
                <a:cs typeface="Arial Unicode MS"/>
              </a:rPr>
              <a:t>] </a:t>
            </a:r>
            <a:r>
              <a:rPr lang="en-AU" sz="1800" b="1" dirty="0" smtClean="0">
                <a:latin typeface="Arial Unicode MS"/>
                <a:ea typeface="Arial Unicode MS"/>
                <a:cs typeface="Arial Unicode MS"/>
              </a:rPr>
              <a:t>return</a:t>
            </a:r>
            <a:r>
              <a:rPr lang="en-AU" sz="1800" dirty="0" smtClean="0">
                <a:latin typeface="Arial Unicode MS"/>
                <a:ea typeface="Arial Unicode MS"/>
                <a:cs typeface="Arial Unicode MS"/>
              </a:rPr>
              <a:t> Find(key, </a:t>
            </a:r>
            <a:r>
              <a:rPr lang="en-AU" sz="1800" dirty="0" err="1" smtClean="0">
                <a:latin typeface="Arial Unicode MS"/>
                <a:ea typeface="Arial Unicode MS"/>
                <a:cs typeface="Arial Unicode MS"/>
              </a:rPr>
              <a:t>getNode</a:t>
            </a:r>
            <a:r>
              <a:rPr lang="en-AU" sz="1800" dirty="0" smtClean="0">
                <a:latin typeface="Arial Unicode MS"/>
                <a:ea typeface="Arial Unicode MS"/>
                <a:cs typeface="Arial Unicode MS"/>
              </a:rPr>
              <a:t>(</a:t>
            </a:r>
            <a:r>
              <a:rPr lang="en-AU" sz="1800" dirty="0" err="1" smtClean="0">
                <a:latin typeface="Arial Unicode MS"/>
                <a:ea typeface="Arial Unicode MS"/>
                <a:cs typeface="Arial Unicode MS"/>
              </a:rPr>
              <a:t>node.child</a:t>
            </a:r>
            <a:r>
              <a:rPr lang="en-AU" sz="1800" dirty="0" smtClean="0">
                <a:latin typeface="Arial Unicode MS"/>
                <a:ea typeface="Arial Unicode MS"/>
                <a:cs typeface="Arial Unicode MS"/>
              </a:rPr>
              <a:t>[i-1]))</a:t>
            </a:r>
          </a:p>
          <a:p>
            <a:pPr marL="781050" lvl="2" indent="0">
              <a:spcBef>
                <a:spcPts val="600"/>
              </a:spcBef>
              <a:buNone/>
            </a:pPr>
            <a:r>
              <a:rPr lang="en-AU" sz="1800" b="1" dirty="0" smtClean="0">
                <a:latin typeface="Arial Unicode MS"/>
                <a:ea typeface="Arial Unicode MS"/>
                <a:cs typeface="Arial Unicode MS"/>
              </a:rPr>
              <a:t>return </a:t>
            </a:r>
            <a:r>
              <a:rPr lang="en-AU" sz="1800" dirty="0" smtClean="0">
                <a:latin typeface="Arial Unicode MS"/>
                <a:ea typeface="Arial Unicode MS"/>
                <a:cs typeface="Arial Unicode MS"/>
              </a:rPr>
              <a:t>Find(key, </a:t>
            </a:r>
            <a:r>
              <a:rPr lang="en-AU" sz="1800" dirty="0" err="1" smtClean="0">
                <a:latin typeface="Arial Unicode MS"/>
                <a:ea typeface="Arial Unicode MS"/>
                <a:cs typeface="Arial Unicode MS"/>
              </a:rPr>
              <a:t>getNode</a:t>
            </a:r>
            <a:r>
              <a:rPr lang="en-AU" sz="1800" dirty="0" smtClean="0">
                <a:latin typeface="Arial Unicode MS"/>
                <a:ea typeface="Arial Unicode MS"/>
                <a:cs typeface="Arial Unicode MS"/>
              </a:rPr>
              <a:t>(child[</a:t>
            </a:r>
            <a:r>
              <a:rPr lang="en-AU" sz="1800" dirty="0" err="1" smtClean="0">
                <a:latin typeface="Arial Unicode MS"/>
                <a:ea typeface="Arial Unicode MS"/>
                <a:cs typeface="Arial Unicode MS"/>
              </a:rPr>
              <a:t>node.size</a:t>
            </a:r>
            <a:r>
              <a:rPr lang="en-AU" sz="1800" dirty="0" smtClean="0">
                <a:latin typeface="Arial Unicode MS"/>
                <a:ea typeface="Arial Unicode MS"/>
                <a:cs typeface="Arial Unicode MS"/>
              </a:rPr>
              <a:t>] ))</a:t>
            </a:r>
            <a:endParaRPr lang="en-AU" sz="1800" dirty="0" smtClean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7092280" y="2924944"/>
            <a:ext cx="1872208" cy="576064"/>
          </a:xfrm>
          <a:prstGeom prst="wedgeRoundRectCallout">
            <a:avLst>
              <a:gd name="adj1" fmla="val -114944"/>
              <a:gd name="adj2" fmla="val 80778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092280" y="2924944"/>
            <a:ext cx="1872208" cy="576064"/>
          </a:xfrm>
          <a:prstGeom prst="wedgeRoundRectCallout">
            <a:avLst>
              <a:gd name="adj1" fmla="val -65805"/>
              <a:gd name="adj2" fmla="val 315529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/>
              <a:t> Could use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/>
              <a:t> binary search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60785" y="2185688"/>
            <a:ext cx="5017594" cy="624548"/>
            <a:chOff x="1115615" y="2196450"/>
            <a:chExt cx="5017594" cy="6245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1115615" y="2204864"/>
              <a:ext cx="5017594" cy="61206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7624" y="2420888"/>
              <a:ext cx="49455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baseline="-25000" dirty="0"/>
                <a:t>0</a:t>
              </a:r>
              <a:r>
                <a:rPr lang="en-US" sz="2000" dirty="0"/>
                <a:t>,   </a:t>
              </a:r>
              <a:r>
                <a:rPr lang="en-US" sz="2000" dirty="0" smtClean="0"/>
                <a:t>   </a:t>
              </a:r>
              <a:r>
                <a:rPr lang="en-US" sz="2000" dirty="0"/>
                <a:t>C</a:t>
              </a:r>
              <a:r>
                <a:rPr lang="en-US" sz="2000" baseline="-25000" dirty="0"/>
                <a:t>1</a:t>
              </a:r>
              <a:r>
                <a:rPr lang="en-US" sz="2000" dirty="0"/>
                <a:t>,  </a:t>
              </a:r>
              <a:r>
                <a:rPr lang="en-US" sz="2000" dirty="0" smtClean="0"/>
                <a:t>    </a:t>
              </a:r>
              <a:r>
                <a:rPr lang="en-US" sz="2000" dirty="0"/>
                <a:t>C</a:t>
              </a:r>
              <a:r>
                <a:rPr lang="en-US" sz="2000" baseline="-25000" dirty="0"/>
                <a:t>2</a:t>
              </a:r>
              <a:r>
                <a:rPr lang="en-US" sz="2000" dirty="0"/>
                <a:t>, </a:t>
              </a:r>
              <a:r>
                <a:rPr lang="en-US" sz="2000" dirty="0" smtClean="0"/>
                <a:t>      C</a:t>
              </a:r>
              <a:r>
                <a:rPr lang="en-US" sz="2000" baseline="-25000" dirty="0" smtClean="0"/>
                <a:t>node.size-1         </a:t>
              </a:r>
              <a:r>
                <a:rPr lang="en-US" sz="2000" dirty="0" err="1" smtClean="0"/>
                <a:t>C</a:t>
              </a:r>
              <a:r>
                <a:rPr lang="en-US" sz="2000" baseline="-25000" dirty="0" err="1" smtClean="0"/>
                <a:t>node.size</a:t>
              </a:r>
              <a:endParaRPr lang="en-NZ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61631" y="2196450"/>
              <a:ext cx="3615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K</a:t>
              </a:r>
              <a:r>
                <a:rPr lang="en-US" sz="2000" baseline="-25000" dirty="0"/>
                <a:t>1 </a:t>
              </a:r>
              <a:r>
                <a:rPr lang="en-US" sz="2000" dirty="0"/>
                <a:t>       K</a:t>
              </a:r>
              <a:r>
                <a:rPr lang="en-US" sz="2000" baseline="-25000" dirty="0"/>
                <a:t>2</a:t>
              </a:r>
              <a:r>
                <a:rPr lang="en-US" sz="2000" dirty="0"/>
                <a:t>        </a:t>
              </a:r>
              <a:r>
                <a:rPr lang="en-US" sz="2000" dirty="0" smtClean="0"/>
                <a:t>…         </a:t>
              </a:r>
              <a:r>
                <a:rPr lang="en-US" sz="2000" dirty="0" err="1" smtClean="0"/>
                <a:t>K</a:t>
              </a:r>
              <a:r>
                <a:rPr lang="en-US" sz="2000" baseline="-25000" dirty="0" err="1" smtClean="0"/>
                <a:t>node.size</a:t>
              </a:r>
              <a:endParaRPr lang="en-NZ" sz="2000" dirty="0"/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>
            <a:off x="5868144" y="2852936"/>
            <a:ext cx="360040" cy="64807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6660232" y="1628800"/>
            <a:ext cx="504056" cy="56795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2999630" y="6201308"/>
            <a:ext cx="5604818" cy="468052"/>
            <a:chOff x="1296590" y="1844824"/>
            <a:chExt cx="5604818" cy="4680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296590" y="1844824"/>
              <a:ext cx="5147618" cy="46805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/>
                <a:t> </a:t>
              </a:r>
              <a:r>
                <a:rPr lang="en-US" sz="2000" dirty="0"/>
                <a:t>K</a:t>
              </a:r>
              <a:r>
                <a:rPr lang="en-US" sz="2000" baseline="-25000" dirty="0"/>
                <a:t>0</a:t>
              </a:r>
              <a:r>
                <a:rPr lang="en-US" sz="2000" dirty="0"/>
                <a:t>-V</a:t>
              </a:r>
              <a:r>
                <a:rPr lang="en-US" sz="2000" baseline="-25000" dirty="0"/>
                <a:t>0</a:t>
              </a:r>
              <a:r>
                <a:rPr lang="en-US" sz="2000" dirty="0"/>
                <a:t>,  K</a:t>
              </a:r>
              <a:r>
                <a:rPr lang="en-US" sz="2000" baseline="-25000" dirty="0"/>
                <a:t>1</a:t>
              </a:r>
              <a:r>
                <a:rPr lang="en-US" sz="2000" dirty="0"/>
                <a:t>-V</a:t>
              </a:r>
              <a:r>
                <a:rPr lang="en-US" sz="2000" baseline="-25000" dirty="0"/>
                <a:t>1</a:t>
              </a:r>
              <a:r>
                <a:rPr lang="en-US" sz="2000" dirty="0"/>
                <a:t>,  K</a:t>
              </a:r>
              <a:r>
                <a:rPr lang="en-US" sz="2000" baseline="-25000" dirty="0"/>
                <a:t>2</a:t>
              </a:r>
              <a:r>
                <a:rPr lang="en-US" sz="2000" dirty="0"/>
                <a:t>-V</a:t>
              </a:r>
              <a:r>
                <a:rPr lang="en-US" sz="2000" baseline="-25000" dirty="0"/>
                <a:t>2</a:t>
              </a:r>
              <a:r>
                <a:rPr lang="en-US" sz="2000" dirty="0"/>
                <a:t>,  …,  </a:t>
              </a:r>
              <a:r>
                <a:rPr lang="en-US" sz="2000" dirty="0" smtClean="0"/>
                <a:t>K</a:t>
              </a:r>
              <a:r>
                <a:rPr lang="en-US" sz="2000" baseline="-25000" dirty="0" smtClean="0"/>
                <a:t>leaf.size-1</a:t>
              </a:r>
              <a:r>
                <a:rPr lang="en-US" sz="2000" dirty="0" smtClean="0"/>
                <a:t>-V</a:t>
              </a:r>
              <a:r>
                <a:rPr lang="en-US" sz="2000" baseline="-25000" dirty="0" smtClean="0"/>
                <a:t>leaf.size-1</a:t>
              </a:r>
              <a:r>
                <a:rPr lang="en-US" sz="2000" dirty="0" smtClean="0"/>
                <a:t> </a:t>
              </a:r>
              <a:endParaRPr lang="en-NZ" sz="2000" dirty="0" smtClean="0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6444208" y="2076450"/>
              <a:ext cx="457200" cy="171668"/>
            </a:xfrm>
            <a:custGeom>
              <a:avLst/>
              <a:gdLst>
                <a:gd name="connsiteX0" fmla="*/ 0 w 457200"/>
                <a:gd name="connsiteY0" fmla="*/ 0 h 171668"/>
                <a:gd name="connsiteX1" fmla="*/ 247650 w 457200"/>
                <a:gd name="connsiteY1" fmla="*/ 171450 h 171668"/>
                <a:gd name="connsiteX2" fmla="*/ 457200 w 457200"/>
                <a:gd name="connsiteY2" fmla="*/ 28575 h 17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71668">
                  <a:moveTo>
                    <a:pt x="0" y="0"/>
                  </a:moveTo>
                  <a:cubicBezTo>
                    <a:pt x="85725" y="83344"/>
                    <a:pt x="171450" y="166688"/>
                    <a:pt x="247650" y="171450"/>
                  </a:cubicBezTo>
                  <a:cubicBezTo>
                    <a:pt x="323850" y="176212"/>
                    <a:pt x="390525" y="102393"/>
                    <a:pt x="457200" y="28575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90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Add (1)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3063" lvl="1" indent="0">
              <a:buNone/>
            </a:pPr>
            <a:r>
              <a:rPr lang="en-AU" sz="2400" u="sng" dirty="0" smtClean="0"/>
              <a:t>Add(key, value</a:t>
            </a:r>
            <a:r>
              <a:rPr lang="en-AU" sz="2400" dirty="0" smtClean="0"/>
              <a:t>):</a:t>
            </a:r>
            <a:endParaRPr lang="en-AU" sz="2400" dirty="0"/>
          </a:p>
          <a:p>
            <a:pPr marL="781050" lvl="2" indent="0">
              <a:spcBef>
                <a:spcPts val="600"/>
              </a:spcBef>
              <a:buNone/>
            </a:pPr>
            <a:r>
              <a:rPr lang="en-AU" sz="2000" b="1" dirty="0"/>
              <a:t>if</a:t>
            </a:r>
            <a:r>
              <a:rPr lang="en-AU" sz="2000" dirty="0"/>
              <a:t> root is empty    </a:t>
            </a:r>
            <a:endParaRPr lang="en-AU" sz="2000" dirty="0" smtClean="0"/>
          </a:p>
          <a:p>
            <a:pPr marL="1189038" lvl="3" indent="0">
              <a:spcBef>
                <a:spcPts val="0"/>
              </a:spcBef>
              <a:buNone/>
            </a:pPr>
            <a:r>
              <a:rPr lang="en-AU" sz="2000" dirty="0" smtClean="0"/>
              <a:t>create new leaf, add key-value,</a:t>
            </a:r>
          </a:p>
          <a:p>
            <a:pPr marL="1189038" lvl="3" indent="0">
              <a:spcBef>
                <a:spcPts val="0"/>
              </a:spcBef>
              <a:buNone/>
            </a:pPr>
            <a:r>
              <a:rPr lang="en-AU" sz="2000" dirty="0" smtClean="0"/>
              <a:t>root  </a:t>
            </a:r>
            <a:r>
              <a:rPr lang="en-AU" sz="2000" dirty="0" smtClean="0">
                <a:sym typeface="Symbol"/>
              </a:rPr>
              <a:t> </a:t>
            </a:r>
            <a:r>
              <a:rPr lang="en-AU" sz="2000" dirty="0" smtClean="0"/>
              <a:t> leaf </a:t>
            </a:r>
          </a:p>
          <a:p>
            <a:pPr marL="781050" lvl="2" indent="0">
              <a:spcBef>
                <a:spcPts val="600"/>
              </a:spcBef>
              <a:buNone/>
            </a:pPr>
            <a:r>
              <a:rPr lang="en-AU" sz="2000" b="1" dirty="0" smtClean="0"/>
              <a:t>else</a:t>
            </a:r>
            <a:r>
              <a:rPr lang="en-AU" sz="2000" dirty="0" smtClean="0"/>
              <a:t> </a:t>
            </a:r>
          </a:p>
          <a:p>
            <a:pPr marL="1189038" lvl="3" indent="0">
              <a:spcBef>
                <a:spcPts val="0"/>
              </a:spcBef>
              <a:buNone/>
            </a:pPr>
            <a:r>
              <a:rPr lang="en-AU" sz="2000" dirty="0" smtClean="0"/>
              <a:t>(</a:t>
            </a:r>
            <a:r>
              <a:rPr lang="en-AU" sz="2000" dirty="0" err="1" smtClean="0"/>
              <a:t>newKey</a:t>
            </a:r>
            <a:r>
              <a:rPr lang="en-AU" sz="2000" dirty="0" smtClean="0"/>
              <a:t>, </a:t>
            </a:r>
            <a:r>
              <a:rPr lang="en-AU" sz="2000" dirty="0" err="1" smtClean="0"/>
              <a:t>rightChild</a:t>
            </a:r>
            <a:r>
              <a:rPr lang="en-AU" sz="2000" dirty="0" smtClean="0"/>
              <a:t>)  </a:t>
            </a:r>
            <a:r>
              <a:rPr lang="en-AU" sz="2000" dirty="0" smtClean="0">
                <a:sym typeface="Symbol"/>
              </a:rPr>
              <a:t>  </a:t>
            </a:r>
            <a:r>
              <a:rPr lang="en-AU" sz="2000" u="sng" dirty="0" smtClean="0">
                <a:sym typeface="Symbol"/>
              </a:rPr>
              <a:t>A</a:t>
            </a:r>
            <a:r>
              <a:rPr lang="en-AU" sz="2000" u="sng" dirty="0" smtClean="0"/>
              <a:t>dd</a:t>
            </a:r>
            <a:r>
              <a:rPr lang="en-AU" sz="2000" dirty="0" smtClean="0"/>
              <a:t>(key, value, root)</a:t>
            </a:r>
          </a:p>
          <a:p>
            <a:pPr marL="1189038" lvl="3" indent="0">
              <a:spcBef>
                <a:spcPts val="600"/>
              </a:spcBef>
              <a:buNone/>
            </a:pPr>
            <a:r>
              <a:rPr lang="en-AU" sz="2000" b="1" dirty="0" smtClean="0"/>
              <a:t>if</a:t>
            </a:r>
            <a:r>
              <a:rPr lang="en-AU" sz="2000" dirty="0" smtClean="0"/>
              <a:t> (</a:t>
            </a:r>
            <a:r>
              <a:rPr lang="en-AU" sz="2000" dirty="0" err="1" smtClean="0"/>
              <a:t>newKey</a:t>
            </a:r>
            <a:r>
              <a:rPr lang="en-AU" sz="2000" dirty="0" smtClean="0"/>
              <a:t>, </a:t>
            </a:r>
            <a:r>
              <a:rPr lang="en-AU" sz="2000" dirty="0" err="1" smtClean="0"/>
              <a:t>rightChild</a:t>
            </a:r>
            <a:r>
              <a:rPr lang="en-AU" sz="2000" dirty="0" smtClean="0"/>
              <a:t>) </a:t>
            </a:r>
            <a:r>
              <a:rPr lang="en-AU" sz="2000" dirty="0" smtClean="0">
                <a:latin typeface="Arial Unicode MS"/>
                <a:ea typeface="Arial Unicode MS"/>
                <a:cs typeface="Arial Unicode MS"/>
              </a:rPr>
              <a:t>≠ null</a:t>
            </a:r>
          </a:p>
          <a:p>
            <a:pPr marL="1597025" lvl="4" indent="0">
              <a:spcBef>
                <a:spcPts val="600"/>
              </a:spcBef>
              <a:buNone/>
            </a:pPr>
            <a:r>
              <a:rPr lang="en-AU" sz="1800" dirty="0" smtClean="0"/>
              <a:t>node  </a:t>
            </a:r>
            <a:r>
              <a:rPr lang="en-AU" sz="1800" dirty="0" smtClean="0">
                <a:sym typeface="Symbol"/>
              </a:rPr>
              <a:t>  </a:t>
            </a:r>
            <a:r>
              <a:rPr lang="en-AU" sz="1800" dirty="0" smtClean="0"/>
              <a:t>create new internal node</a:t>
            </a:r>
          </a:p>
          <a:p>
            <a:pPr marL="1597025" lvl="4" indent="0">
              <a:spcBef>
                <a:spcPts val="0"/>
              </a:spcBef>
              <a:buNone/>
            </a:pPr>
            <a:r>
              <a:rPr lang="en-AU" sz="1800" dirty="0" err="1" smtClean="0"/>
              <a:t>node.size</a:t>
            </a:r>
            <a:r>
              <a:rPr lang="en-AU" sz="1800" dirty="0" smtClean="0"/>
              <a:t>  </a:t>
            </a:r>
            <a:r>
              <a:rPr lang="en-AU" sz="1800" dirty="0" smtClean="0">
                <a:sym typeface="Symbol"/>
              </a:rPr>
              <a:t> 1</a:t>
            </a:r>
          </a:p>
          <a:p>
            <a:pPr marL="1597025" lvl="4" indent="0">
              <a:spcBef>
                <a:spcPts val="0"/>
              </a:spcBef>
              <a:buNone/>
            </a:pPr>
            <a:r>
              <a:rPr lang="en-AU" sz="1800" dirty="0" err="1" smtClean="0"/>
              <a:t>node.child</a:t>
            </a:r>
            <a:r>
              <a:rPr lang="en-AU" sz="1800" dirty="0" smtClean="0"/>
              <a:t>[0] </a:t>
            </a:r>
            <a:r>
              <a:rPr lang="en-AU" sz="1800" dirty="0" smtClean="0">
                <a:sym typeface="Symbol"/>
              </a:rPr>
              <a:t> root </a:t>
            </a:r>
          </a:p>
          <a:p>
            <a:pPr marL="1597025" lvl="4" indent="0">
              <a:spcBef>
                <a:spcPts val="0"/>
              </a:spcBef>
              <a:buNone/>
            </a:pPr>
            <a:r>
              <a:rPr lang="en-AU" sz="1800" dirty="0" err="1" smtClean="0">
                <a:sym typeface="Symbol"/>
              </a:rPr>
              <a:t>node.keys</a:t>
            </a:r>
            <a:r>
              <a:rPr lang="en-AU" sz="1800" dirty="0" smtClean="0">
                <a:sym typeface="Symbol"/>
              </a:rPr>
              <a:t>[1]</a:t>
            </a:r>
            <a:r>
              <a:rPr lang="en-AU" sz="1800" baseline="-25000" dirty="0" smtClean="0"/>
              <a:t>  </a:t>
            </a:r>
            <a:r>
              <a:rPr lang="en-AU" sz="1800" dirty="0" smtClean="0">
                <a:sym typeface="Symbol"/>
              </a:rPr>
              <a:t>  </a:t>
            </a:r>
            <a:r>
              <a:rPr lang="en-AU" sz="1800" dirty="0" err="1" smtClean="0">
                <a:sym typeface="Symbol"/>
              </a:rPr>
              <a:t>newKey</a:t>
            </a:r>
            <a:endParaRPr lang="en-AU" sz="1800" dirty="0" smtClean="0">
              <a:sym typeface="Symbol"/>
            </a:endParaRPr>
          </a:p>
          <a:p>
            <a:pPr marL="1597025" lvl="4" indent="0">
              <a:spcBef>
                <a:spcPts val="0"/>
              </a:spcBef>
              <a:buNone/>
            </a:pPr>
            <a:r>
              <a:rPr lang="en-AU" sz="1800" dirty="0" err="1" smtClean="0">
                <a:sym typeface="Symbol"/>
              </a:rPr>
              <a:t>node.child</a:t>
            </a:r>
            <a:r>
              <a:rPr lang="en-AU" sz="1800" dirty="0" smtClean="0">
                <a:sym typeface="Symbol"/>
              </a:rPr>
              <a:t>[1]</a:t>
            </a:r>
            <a:r>
              <a:rPr lang="en-AU" sz="1800" baseline="-25000" dirty="0" smtClean="0"/>
              <a:t> </a:t>
            </a:r>
            <a:r>
              <a:rPr lang="en-AU" sz="1800" dirty="0">
                <a:sym typeface="Symbol"/>
              </a:rPr>
              <a:t>  </a:t>
            </a:r>
            <a:r>
              <a:rPr lang="en-AU" sz="1800" dirty="0" err="1" smtClean="0">
                <a:sym typeface="Symbol"/>
              </a:rPr>
              <a:t>rightChild</a:t>
            </a:r>
            <a:endParaRPr lang="en-AU" sz="1800" baseline="-25000" dirty="0" smtClean="0">
              <a:sym typeface="Symbol"/>
            </a:endParaRPr>
          </a:p>
          <a:p>
            <a:pPr marL="1597025" lvl="4" indent="0">
              <a:spcBef>
                <a:spcPts val="0"/>
              </a:spcBef>
              <a:buNone/>
            </a:pPr>
            <a:r>
              <a:rPr lang="en-AU" sz="1800" dirty="0" smtClean="0"/>
              <a:t>root  </a:t>
            </a:r>
            <a:r>
              <a:rPr lang="en-AU" sz="1800" dirty="0" smtClean="0">
                <a:sym typeface="Symbol"/>
              </a:rPr>
              <a:t>  node</a:t>
            </a:r>
            <a:endParaRPr lang="en-AU" sz="1800" dirty="0"/>
          </a:p>
          <a:p>
            <a:pPr marL="0" indent="0">
              <a:buNone/>
            </a:pPr>
            <a:endParaRPr lang="en-NZ" sz="2400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5796136" y="3429000"/>
            <a:ext cx="360040" cy="2016224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516216" y="4149080"/>
            <a:ext cx="1584176" cy="792088"/>
          </a:xfrm>
          <a:prstGeom prst="wedgeRoundRectCallout">
            <a:avLst>
              <a:gd name="adj1" fmla="val -63272"/>
              <a:gd name="adj2" fmla="val -18756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Make a new root node</a:t>
            </a:r>
            <a:endParaRPr lang="en-NZ" sz="2000" dirty="0" smtClean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541318" y="1412776"/>
            <a:ext cx="2339752" cy="1080120"/>
          </a:xfrm>
          <a:prstGeom prst="wedgeRoundRectCallout">
            <a:avLst>
              <a:gd name="adj1" fmla="val -84033"/>
              <a:gd name="adj2" fmla="val 64138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AU" sz="2000" dirty="0" smtClean="0"/>
              <a:t>If </a:t>
            </a:r>
            <a:r>
              <a:rPr lang="en-AU" sz="2000" dirty="0"/>
              <a:t>root was </a:t>
            </a:r>
            <a:r>
              <a:rPr lang="en-AU" sz="2000" dirty="0" smtClean="0"/>
              <a:t>full:</a:t>
            </a:r>
            <a:endParaRPr lang="en-NZ" sz="2000" dirty="0"/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returns new key and new leaf node, </a:t>
            </a:r>
            <a:endParaRPr lang="en-NZ" sz="2000" dirty="0" smtClean="0"/>
          </a:p>
        </p:txBody>
      </p:sp>
    </p:spTree>
    <p:extLst>
      <p:ext uri="{BB962C8B-B14F-4D97-AF65-F5344CB8AC3E}">
        <p14:creationId xmlns:p14="http://schemas.microsoft.com/office/powerpoint/2010/main" val="186279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B+ Tree  Add (2)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en-AU" sz="1600" u="sng" dirty="0"/>
              <a:t>Add</a:t>
            </a:r>
            <a:r>
              <a:rPr lang="en-AU" sz="1600" dirty="0"/>
              <a:t>(key, value, node):</a:t>
            </a:r>
            <a:endParaRPr lang="en-AU" sz="1600" b="1" dirty="0"/>
          </a:p>
          <a:p>
            <a:pPr marL="373063" lvl="1" indent="0">
              <a:spcBef>
                <a:spcPts val="600"/>
              </a:spcBef>
              <a:buNone/>
            </a:pPr>
            <a:r>
              <a:rPr lang="en-AU" sz="2000" b="1" dirty="0"/>
              <a:t>if</a:t>
            </a:r>
            <a:r>
              <a:rPr lang="en-AU" sz="2000" dirty="0"/>
              <a:t> node is a leaf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AU" sz="1800" b="1" dirty="0"/>
              <a:t>if </a:t>
            </a:r>
            <a:r>
              <a:rPr lang="en-AU" sz="1800" b="1" dirty="0" smtClean="0"/>
              <a:t> </a:t>
            </a:r>
            <a:r>
              <a:rPr lang="en-AU" sz="1800" dirty="0" err="1" smtClean="0"/>
              <a:t>node.size</a:t>
            </a:r>
            <a:r>
              <a:rPr lang="en-AU" sz="1800" dirty="0" smtClean="0"/>
              <a:t> &lt; </a:t>
            </a:r>
            <a:r>
              <a:rPr lang="en-AU" sz="1800" dirty="0" err="1" smtClean="0"/>
              <a:t>maxLeafKeys</a:t>
            </a:r>
            <a:endParaRPr lang="en-AU" sz="1800" dirty="0" smtClean="0"/>
          </a:p>
          <a:p>
            <a:pPr marL="1189038" lvl="3" indent="0">
              <a:spcBef>
                <a:spcPts val="0"/>
              </a:spcBef>
              <a:buNone/>
            </a:pPr>
            <a:r>
              <a:rPr lang="en-AU" sz="1800" dirty="0" smtClean="0"/>
              <a:t>insert  key and value into leaf in correct place</a:t>
            </a:r>
          </a:p>
          <a:p>
            <a:pPr marL="1189038" lvl="3" indent="0">
              <a:spcBef>
                <a:spcPts val="0"/>
              </a:spcBef>
              <a:buNone/>
            </a:pPr>
            <a:r>
              <a:rPr lang="en-AU" sz="1800" b="1" dirty="0" smtClean="0"/>
              <a:t>return</a:t>
            </a:r>
            <a:r>
              <a:rPr lang="en-AU" sz="1800" dirty="0" smtClean="0"/>
              <a:t> null  </a:t>
            </a:r>
            <a:endParaRPr lang="en-NZ" sz="1800" dirty="0"/>
          </a:p>
          <a:p>
            <a:pPr marL="781050" lvl="2" indent="0">
              <a:spcBef>
                <a:spcPts val="0"/>
              </a:spcBef>
              <a:buNone/>
            </a:pPr>
            <a:r>
              <a:rPr lang="en-AU" sz="1800" b="1" dirty="0" smtClean="0"/>
              <a:t>else</a:t>
            </a:r>
          </a:p>
          <a:p>
            <a:pPr marL="1189038" lvl="3" indent="0">
              <a:spcBef>
                <a:spcPts val="0"/>
              </a:spcBef>
              <a:buNone/>
            </a:pPr>
            <a:r>
              <a:rPr lang="en-AU" sz="1800" b="1" dirty="0" smtClean="0"/>
              <a:t>return  </a:t>
            </a:r>
            <a:r>
              <a:rPr lang="en-AU" sz="1800" u="sng" dirty="0" err="1" smtClean="0"/>
              <a:t>SplitLeaf</a:t>
            </a:r>
            <a:r>
              <a:rPr lang="en-AU" sz="1800" dirty="0" smtClean="0"/>
              <a:t>(key, value, node)</a:t>
            </a:r>
          </a:p>
          <a:p>
            <a:pPr marL="373063" lvl="1" indent="0">
              <a:spcBef>
                <a:spcPts val="600"/>
              </a:spcBef>
              <a:buNone/>
            </a:pPr>
            <a:endParaRPr lang="en-AU" sz="2000" b="1" dirty="0" smtClean="0"/>
          </a:p>
          <a:p>
            <a:pPr marL="373063" lvl="1" indent="0">
              <a:spcBef>
                <a:spcPts val="0"/>
              </a:spcBef>
              <a:buNone/>
            </a:pPr>
            <a:r>
              <a:rPr lang="en-AU" sz="2000" b="1" dirty="0" smtClean="0"/>
              <a:t>if</a:t>
            </a:r>
            <a:r>
              <a:rPr lang="en-AU" sz="2000" dirty="0" smtClean="0"/>
              <a:t> node </a:t>
            </a:r>
            <a:r>
              <a:rPr lang="en-AU" sz="2000" dirty="0"/>
              <a:t>is an internal node</a:t>
            </a:r>
          </a:p>
          <a:p>
            <a:pPr marL="781050" lvl="2" indent="0">
              <a:spcBef>
                <a:spcPts val="600"/>
              </a:spcBef>
              <a:buNone/>
            </a:pPr>
            <a:r>
              <a:rPr lang="en-AU" sz="1800" b="1" dirty="0"/>
              <a:t>for </a:t>
            </a:r>
            <a:r>
              <a:rPr lang="en-AU" sz="1800" dirty="0"/>
              <a:t> </a:t>
            </a:r>
            <a:r>
              <a:rPr lang="en-AU" sz="1800" dirty="0" err="1"/>
              <a:t>i</a:t>
            </a:r>
            <a:r>
              <a:rPr lang="en-AU" sz="1800" dirty="0"/>
              <a:t> from 1 to </a:t>
            </a:r>
            <a:r>
              <a:rPr lang="en-AU" sz="1800" dirty="0" err="1" smtClean="0"/>
              <a:t>node.size</a:t>
            </a:r>
            <a:endParaRPr lang="en-AU" sz="1800" dirty="0"/>
          </a:p>
          <a:p>
            <a:pPr marL="1189038" lvl="3" indent="0">
              <a:spcBef>
                <a:spcPts val="300"/>
              </a:spcBef>
              <a:buNone/>
            </a:pPr>
            <a:r>
              <a:rPr lang="en-AU" sz="1800" b="1" dirty="0"/>
              <a:t>if</a:t>
            </a:r>
            <a:r>
              <a:rPr lang="en-AU" sz="1800" dirty="0"/>
              <a:t> </a:t>
            </a:r>
            <a:r>
              <a:rPr lang="en-AU" sz="1800" dirty="0" smtClean="0"/>
              <a:t> key </a:t>
            </a:r>
            <a:r>
              <a:rPr lang="en-AU" sz="1800" dirty="0"/>
              <a:t>&lt; </a:t>
            </a:r>
            <a:r>
              <a:rPr lang="en-AU" sz="1800" dirty="0" err="1" smtClean="0"/>
              <a:t>node.keys</a:t>
            </a:r>
            <a:r>
              <a:rPr lang="en-AU" sz="1800" dirty="0" smtClean="0"/>
              <a:t>[</a:t>
            </a:r>
            <a:r>
              <a:rPr lang="en-AU" sz="1800" dirty="0" err="1" smtClean="0"/>
              <a:t>i</a:t>
            </a:r>
            <a:r>
              <a:rPr lang="en-AU" sz="1800" dirty="0" smtClean="0"/>
              <a:t>]    </a:t>
            </a:r>
          </a:p>
          <a:p>
            <a:pPr marL="1597025" lvl="4" indent="0">
              <a:spcBef>
                <a:spcPts val="300"/>
              </a:spcBef>
              <a:buNone/>
            </a:pPr>
            <a:r>
              <a:rPr lang="en-AU" sz="1600" dirty="0" smtClean="0"/>
              <a:t>(k, </a:t>
            </a:r>
            <a:r>
              <a:rPr lang="en-AU" sz="1600" dirty="0" err="1" smtClean="0"/>
              <a:t>rc</a:t>
            </a:r>
            <a:r>
              <a:rPr lang="en-AU" sz="1600" dirty="0" smtClean="0"/>
              <a:t>) </a:t>
            </a:r>
            <a:r>
              <a:rPr lang="en-AU" sz="1600" dirty="0" smtClean="0">
                <a:sym typeface="Symbol"/>
              </a:rPr>
              <a:t> </a:t>
            </a:r>
            <a:r>
              <a:rPr lang="en-AU" sz="1600" dirty="0"/>
              <a:t> </a:t>
            </a:r>
            <a:r>
              <a:rPr lang="en-AU" sz="1600" u="sng" dirty="0"/>
              <a:t>Add</a:t>
            </a:r>
            <a:r>
              <a:rPr lang="en-AU" sz="1600" dirty="0"/>
              <a:t>(key, value, </a:t>
            </a:r>
            <a:r>
              <a:rPr lang="en-AU" sz="1600" dirty="0" err="1"/>
              <a:t>node.child</a:t>
            </a:r>
            <a:r>
              <a:rPr lang="en-AU" sz="1600" dirty="0"/>
              <a:t>[i-1])</a:t>
            </a:r>
            <a:endParaRPr lang="en-AU" sz="1600" dirty="0" smtClean="0">
              <a:sym typeface="Symbol"/>
            </a:endParaRPr>
          </a:p>
          <a:p>
            <a:pPr marL="1597025" lvl="4" indent="0">
              <a:spcBef>
                <a:spcPts val="300"/>
              </a:spcBef>
              <a:buNone/>
            </a:pPr>
            <a:r>
              <a:rPr lang="en-AU" sz="1600" b="1" dirty="0" smtClean="0"/>
              <a:t>if </a:t>
            </a:r>
            <a:r>
              <a:rPr lang="en-AU" sz="1600" dirty="0"/>
              <a:t>(k, </a:t>
            </a:r>
            <a:r>
              <a:rPr lang="en-AU" sz="1600" dirty="0" err="1"/>
              <a:t>rc</a:t>
            </a:r>
            <a:r>
              <a:rPr lang="en-AU" sz="1600" dirty="0" smtClean="0"/>
              <a:t>)=null   </a:t>
            </a:r>
            <a:r>
              <a:rPr lang="en-AU" sz="1600" b="1" dirty="0" smtClean="0"/>
              <a:t>return</a:t>
            </a:r>
            <a:r>
              <a:rPr lang="en-AU" sz="1600" dirty="0" smtClean="0"/>
              <a:t> null   </a:t>
            </a:r>
          </a:p>
          <a:p>
            <a:pPr marL="1597025" lvl="4" indent="0">
              <a:spcBef>
                <a:spcPts val="300"/>
              </a:spcBef>
              <a:buNone/>
            </a:pPr>
            <a:r>
              <a:rPr lang="en-AU" sz="1600" b="1" dirty="0" smtClean="0"/>
              <a:t>else   return</a:t>
            </a:r>
            <a:r>
              <a:rPr lang="en-AU" sz="1600" dirty="0" smtClean="0"/>
              <a:t> </a:t>
            </a:r>
            <a:r>
              <a:rPr lang="en-AU" sz="1600" u="sng" dirty="0" err="1" smtClean="0"/>
              <a:t>dealWithPromote</a:t>
            </a:r>
            <a:r>
              <a:rPr lang="en-AU" sz="1600" dirty="0" smtClean="0"/>
              <a:t>(</a:t>
            </a:r>
            <a:r>
              <a:rPr lang="en-AU" sz="1600" dirty="0" err="1" smtClean="0"/>
              <a:t>k,rc,node</a:t>
            </a:r>
            <a:r>
              <a:rPr lang="en-AU" sz="1600" dirty="0" smtClean="0"/>
              <a:t>)</a:t>
            </a:r>
            <a:endParaRPr lang="en-AU" sz="1600" dirty="0"/>
          </a:p>
          <a:p>
            <a:pPr marL="781050" lvl="2" indent="0">
              <a:spcBef>
                <a:spcPts val="600"/>
              </a:spcBef>
              <a:buNone/>
            </a:pPr>
            <a:r>
              <a:rPr lang="en-AU" sz="1800" dirty="0"/>
              <a:t>(k, </a:t>
            </a:r>
            <a:r>
              <a:rPr lang="en-AU" sz="1800" dirty="0" err="1"/>
              <a:t>rc</a:t>
            </a:r>
            <a:r>
              <a:rPr lang="en-AU" sz="1800" dirty="0"/>
              <a:t>) </a:t>
            </a:r>
            <a:r>
              <a:rPr lang="en-AU" sz="1800" dirty="0">
                <a:sym typeface="Symbol"/>
              </a:rPr>
              <a:t> </a:t>
            </a:r>
            <a:r>
              <a:rPr lang="en-AU" sz="1800" u="sng" dirty="0"/>
              <a:t>Add</a:t>
            </a:r>
            <a:r>
              <a:rPr lang="en-AU" sz="1800" dirty="0"/>
              <a:t>(key, value, </a:t>
            </a:r>
            <a:r>
              <a:rPr lang="en-AU" sz="1800" dirty="0" err="1" smtClean="0"/>
              <a:t>node.child</a:t>
            </a:r>
            <a:r>
              <a:rPr lang="en-AU" sz="1800" dirty="0" smtClean="0"/>
              <a:t>[</a:t>
            </a:r>
            <a:r>
              <a:rPr lang="en-AU" sz="1800" dirty="0" err="1" smtClean="0"/>
              <a:t>node.size</a:t>
            </a:r>
            <a:r>
              <a:rPr lang="en-AU" sz="1800" dirty="0" smtClean="0"/>
              <a:t>])</a:t>
            </a:r>
            <a:endParaRPr lang="en-AU" sz="1800" dirty="0" smtClean="0">
              <a:sym typeface="Symbol"/>
            </a:endParaRPr>
          </a:p>
          <a:p>
            <a:pPr marL="781050" lvl="2" indent="0">
              <a:spcBef>
                <a:spcPts val="600"/>
              </a:spcBef>
              <a:buNone/>
            </a:pPr>
            <a:r>
              <a:rPr lang="en-AU" sz="1800" b="1" dirty="0"/>
              <a:t>if </a:t>
            </a:r>
            <a:r>
              <a:rPr lang="en-AU" sz="1800" dirty="0"/>
              <a:t>(k, </a:t>
            </a:r>
            <a:r>
              <a:rPr lang="en-AU" sz="1800" dirty="0" err="1"/>
              <a:t>rc</a:t>
            </a:r>
            <a:r>
              <a:rPr lang="en-AU" sz="1800" dirty="0"/>
              <a:t>)= null </a:t>
            </a:r>
            <a:r>
              <a:rPr lang="en-AU" sz="1800" dirty="0" smtClean="0"/>
              <a:t>  </a:t>
            </a:r>
            <a:r>
              <a:rPr lang="en-AU" sz="1800" b="1" dirty="0" smtClean="0"/>
              <a:t>return</a:t>
            </a:r>
            <a:r>
              <a:rPr lang="en-AU" sz="1800" dirty="0" smtClean="0"/>
              <a:t> </a:t>
            </a:r>
            <a:r>
              <a:rPr lang="en-AU" sz="1800" dirty="0"/>
              <a:t>null  </a:t>
            </a:r>
            <a:endParaRPr lang="en-AU" sz="1800" dirty="0" smtClean="0"/>
          </a:p>
          <a:p>
            <a:pPr marL="781050" lvl="2" indent="0">
              <a:spcBef>
                <a:spcPts val="0"/>
              </a:spcBef>
              <a:buNone/>
            </a:pPr>
            <a:r>
              <a:rPr lang="en-AU" sz="1800" b="1" dirty="0" smtClean="0"/>
              <a:t>else</a:t>
            </a:r>
            <a:r>
              <a:rPr lang="en-AU" sz="1800" dirty="0" smtClean="0"/>
              <a:t> </a:t>
            </a:r>
            <a:r>
              <a:rPr lang="en-AU" sz="1800" b="1" dirty="0" smtClean="0"/>
              <a:t>return</a:t>
            </a:r>
            <a:r>
              <a:rPr lang="en-AU" sz="1800" dirty="0" smtClean="0"/>
              <a:t>  </a:t>
            </a:r>
            <a:r>
              <a:rPr lang="en-AU" sz="1800" u="sng" dirty="0" err="1"/>
              <a:t>dealWithPromote</a:t>
            </a:r>
            <a:r>
              <a:rPr lang="en-AU" sz="1800" dirty="0"/>
              <a:t>( </a:t>
            </a:r>
            <a:r>
              <a:rPr lang="en-AU" sz="1800" dirty="0" smtClean="0"/>
              <a:t>k, </a:t>
            </a:r>
            <a:r>
              <a:rPr lang="en-AU" sz="1800" dirty="0" err="1" smtClean="0"/>
              <a:t>rc</a:t>
            </a:r>
            <a:r>
              <a:rPr lang="en-AU" sz="1800" dirty="0" smtClean="0"/>
              <a:t>, node) </a:t>
            </a:r>
            <a:endParaRPr lang="en-AU" sz="1800" dirty="0"/>
          </a:p>
          <a:p>
            <a:endParaRPr lang="en-NZ" sz="20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499992" y="1268760"/>
            <a:ext cx="4392488" cy="46805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 </a:t>
            </a:r>
            <a:r>
              <a:rPr lang="en-US" sz="2000" dirty="0"/>
              <a:t>K</a:t>
            </a:r>
            <a:r>
              <a:rPr lang="en-US" sz="2000" baseline="-25000" dirty="0"/>
              <a:t>0</a:t>
            </a:r>
            <a:r>
              <a:rPr lang="en-US" sz="2000" dirty="0"/>
              <a:t>-V</a:t>
            </a:r>
            <a:r>
              <a:rPr lang="en-US" sz="2000" baseline="-25000" dirty="0"/>
              <a:t>0</a:t>
            </a:r>
            <a:r>
              <a:rPr lang="en-US" sz="2000" dirty="0"/>
              <a:t>,  K</a:t>
            </a:r>
            <a:r>
              <a:rPr lang="en-US" sz="2000" baseline="-25000" dirty="0"/>
              <a:t>1</a:t>
            </a:r>
            <a:r>
              <a:rPr lang="en-US" sz="2000" dirty="0"/>
              <a:t>-V</a:t>
            </a:r>
            <a:r>
              <a:rPr lang="en-US" sz="2000" baseline="-25000" dirty="0"/>
              <a:t>1</a:t>
            </a:r>
            <a:r>
              <a:rPr lang="en-US" sz="2000" dirty="0"/>
              <a:t>,  K</a:t>
            </a:r>
            <a:r>
              <a:rPr lang="en-US" sz="2000" baseline="-25000" dirty="0"/>
              <a:t>2</a:t>
            </a:r>
            <a:r>
              <a:rPr lang="en-US" sz="2000" dirty="0"/>
              <a:t>-V</a:t>
            </a:r>
            <a:r>
              <a:rPr lang="en-US" sz="2000" baseline="-25000" dirty="0"/>
              <a:t>2</a:t>
            </a:r>
            <a:r>
              <a:rPr lang="en-US" sz="2000" dirty="0"/>
              <a:t>,  …,  </a:t>
            </a:r>
            <a:r>
              <a:rPr lang="en-US" sz="2000" dirty="0" smtClean="0"/>
              <a:t>K</a:t>
            </a:r>
            <a:r>
              <a:rPr lang="en-US" sz="2000" baseline="-25000" dirty="0" smtClean="0"/>
              <a:t>size-1</a:t>
            </a:r>
            <a:r>
              <a:rPr lang="en-US" sz="2000" dirty="0" smtClean="0"/>
              <a:t>-V</a:t>
            </a:r>
            <a:r>
              <a:rPr lang="en-US" sz="2000" baseline="-25000" dirty="0" smtClean="0"/>
              <a:t>size-1</a:t>
            </a:r>
            <a:r>
              <a:rPr lang="en-US" sz="2000" dirty="0" smtClean="0"/>
              <a:t> </a:t>
            </a:r>
            <a:endParaRPr lang="en-NZ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4499992" y="3212976"/>
            <a:ext cx="4536504" cy="1368152"/>
            <a:chOff x="4023176" y="5301208"/>
            <a:chExt cx="4536504" cy="1368152"/>
          </a:xfrm>
        </p:grpSpPr>
        <p:grpSp>
          <p:nvGrpSpPr>
            <p:cNvPr id="4" name="Group 3"/>
            <p:cNvGrpSpPr/>
            <p:nvPr/>
          </p:nvGrpSpPr>
          <p:grpSpPr>
            <a:xfrm>
              <a:off x="4023176" y="5301208"/>
              <a:ext cx="4536504" cy="624548"/>
              <a:chOff x="755576" y="2196450"/>
              <a:chExt cx="4536504" cy="624548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755576" y="2204864"/>
                <a:ext cx="4392488" cy="612068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99592" y="2420888"/>
                <a:ext cx="43924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,   </a:t>
                </a:r>
                <a:r>
                  <a:rPr lang="en-US" sz="2000" dirty="0" smtClean="0"/>
                  <a:t>   </a:t>
                </a:r>
                <a:r>
                  <a:rPr lang="en-US" sz="2000" dirty="0"/>
                  <a:t>C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  </a:t>
                </a:r>
                <a:r>
                  <a:rPr lang="en-US" sz="2000" dirty="0" smtClean="0"/>
                  <a:t>    </a:t>
                </a:r>
                <a:r>
                  <a:rPr lang="en-US" sz="2000" dirty="0"/>
                  <a:t>C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, </a:t>
                </a:r>
                <a:r>
                  <a:rPr lang="en-US" sz="2000" dirty="0" smtClean="0"/>
                  <a:t>         C</a:t>
                </a:r>
                <a:r>
                  <a:rPr lang="en-US" sz="2000" baseline="-25000" dirty="0" smtClean="0"/>
                  <a:t>size-1        </a:t>
                </a:r>
                <a:r>
                  <a:rPr lang="en-US" sz="2000" dirty="0" err="1" smtClean="0"/>
                  <a:t>C</a:t>
                </a:r>
                <a:r>
                  <a:rPr lang="en-US" sz="2000" baseline="-25000" dirty="0" err="1" smtClean="0"/>
                  <a:t>size</a:t>
                </a:r>
                <a:endParaRPr lang="en-NZ" sz="20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361007" y="2196450"/>
                <a:ext cx="33219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K</a:t>
                </a:r>
                <a:r>
                  <a:rPr lang="en-US" sz="2000" baseline="-25000" dirty="0"/>
                  <a:t>1 </a:t>
                </a:r>
                <a:r>
                  <a:rPr lang="en-US" sz="2000" dirty="0"/>
                  <a:t>       K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         …        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</a:t>
                </a:r>
                <a:r>
                  <a:rPr lang="en-US" sz="2000" baseline="-25000" dirty="0" err="1" smtClean="0"/>
                  <a:t>size</a:t>
                </a:r>
                <a:endParaRPr lang="en-NZ" sz="2000" dirty="0"/>
              </a:p>
            </p:txBody>
          </p:sp>
        </p:grpSp>
        <p:sp>
          <p:nvSpPr>
            <p:cNvPr id="9" name="Isosceles Triangle 8"/>
            <p:cNvSpPr/>
            <p:nvPr/>
          </p:nvSpPr>
          <p:spPr bwMode="auto">
            <a:xfrm>
              <a:off x="4311208" y="6021288"/>
              <a:ext cx="401247" cy="64807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0" name="Isosceles Triangle 9"/>
            <p:cNvSpPr/>
            <p:nvPr/>
          </p:nvSpPr>
          <p:spPr bwMode="auto">
            <a:xfrm>
              <a:off x="5103296" y="6021288"/>
              <a:ext cx="401247" cy="64807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" name="Isosceles Triangle 10"/>
            <p:cNvSpPr/>
            <p:nvPr/>
          </p:nvSpPr>
          <p:spPr bwMode="auto">
            <a:xfrm>
              <a:off x="5895384" y="6021288"/>
              <a:ext cx="401247" cy="64807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6934297" y="6021288"/>
              <a:ext cx="401247" cy="64807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3" name="Isosceles Triangle 12"/>
            <p:cNvSpPr/>
            <p:nvPr/>
          </p:nvSpPr>
          <p:spPr bwMode="auto">
            <a:xfrm>
              <a:off x="7726385" y="6021288"/>
              <a:ext cx="401247" cy="64807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</p:grpSp>
      <p:cxnSp>
        <p:nvCxnSpPr>
          <p:cNvPr id="16" name="Straight Connector 15"/>
          <p:cNvCxnSpPr/>
          <p:nvPr/>
        </p:nvCxnSpPr>
        <p:spPr bwMode="auto">
          <a:xfrm>
            <a:off x="683568" y="3501008"/>
            <a:ext cx="338437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Rounded Rectangular Callout 16"/>
          <p:cNvSpPr/>
          <p:nvPr/>
        </p:nvSpPr>
        <p:spPr bwMode="auto">
          <a:xfrm>
            <a:off x="6560690" y="2420888"/>
            <a:ext cx="2339752" cy="648072"/>
          </a:xfrm>
          <a:prstGeom prst="wedgeRoundRectCallout">
            <a:avLst>
              <a:gd name="adj1" fmla="val -81998"/>
              <a:gd name="adj2" fmla="val 54144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Returns new key and new leaf node, </a:t>
            </a:r>
            <a:endParaRPr lang="en-NZ" sz="2000" dirty="0" smtClean="0"/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6807019" y="5877272"/>
            <a:ext cx="1598082" cy="862584"/>
          </a:xfrm>
          <a:prstGeom prst="wedgeRoundRectCallout">
            <a:avLst>
              <a:gd name="adj1" fmla="val -46473"/>
              <a:gd name="adj2" fmla="val -76586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Inserts new key and child into node, </a:t>
            </a:r>
            <a:endParaRPr lang="en-NZ" sz="2000" dirty="0" smtClean="0"/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6804248" y="5877272"/>
            <a:ext cx="1598082" cy="862584"/>
          </a:xfrm>
          <a:prstGeom prst="wedgeRoundRectCallout">
            <a:avLst>
              <a:gd name="adj1" fmla="val -112354"/>
              <a:gd name="adj2" fmla="val 35585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Inserts new key and child into node, </a:t>
            </a:r>
            <a:endParaRPr lang="en-NZ" sz="2000" dirty="0" smtClean="0"/>
          </a:p>
        </p:txBody>
      </p:sp>
    </p:spTree>
    <p:extLst>
      <p:ext uri="{BB962C8B-B14F-4D97-AF65-F5344CB8AC3E}">
        <p14:creationId xmlns:p14="http://schemas.microsoft.com/office/powerpoint/2010/main" val="94838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B+ Tree  Add (3)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3063" lvl="1" indent="0">
              <a:spcBef>
                <a:spcPts val="600"/>
              </a:spcBef>
              <a:buNone/>
            </a:pPr>
            <a:r>
              <a:rPr lang="en-AU" sz="2000" u="sng" dirty="0" err="1" smtClean="0"/>
              <a:t>SplitLeaf</a:t>
            </a:r>
            <a:r>
              <a:rPr lang="en-AU" sz="2000" dirty="0" smtClean="0"/>
              <a:t>(key, </a:t>
            </a:r>
            <a:r>
              <a:rPr lang="en-AU" sz="2000" dirty="0"/>
              <a:t>value, node</a:t>
            </a:r>
            <a:r>
              <a:rPr lang="en-AU" sz="2000" dirty="0" smtClean="0"/>
              <a:t>):</a:t>
            </a:r>
            <a:endParaRPr lang="en-AU" sz="2000" b="1" dirty="0" smtClean="0"/>
          </a:p>
          <a:p>
            <a:pPr marL="781050" lvl="2" indent="0">
              <a:spcBef>
                <a:spcPts val="600"/>
              </a:spcBef>
              <a:buNone/>
            </a:pPr>
            <a:r>
              <a:rPr lang="en-AU" sz="1800" dirty="0" smtClean="0"/>
              <a:t>insert  key and value into leaf in correct place (spilling over end)</a:t>
            </a:r>
          </a:p>
          <a:p>
            <a:pPr marL="781050" lvl="2" indent="0">
              <a:spcBef>
                <a:spcPts val="600"/>
              </a:spcBef>
              <a:buNone/>
            </a:pPr>
            <a:r>
              <a:rPr lang="en-AU" sz="1800" dirty="0" smtClean="0"/>
              <a:t>sibling </a:t>
            </a:r>
            <a:r>
              <a:rPr lang="en-AU" sz="1800" dirty="0" smtClean="0">
                <a:sym typeface="Symbol"/>
              </a:rPr>
              <a:t> create new leaf</a:t>
            </a:r>
          </a:p>
          <a:p>
            <a:pPr marL="781050" lvl="2" indent="0">
              <a:spcBef>
                <a:spcPts val="600"/>
              </a:spcBef>
              <a:buNone/>
            </a:pPr>
            <a:r>
              <a:rPr lang="en-AU" sz="1800" dirty="0" smtClean="0">
                <a:sym typeface="Symbol"/>
              </a:rPr>
              <a:t>mid  (node.size+1)/2</a:t>
            </a:r>
            <a:r>
              <a:rPr lang="en-AU" sz="1800" dirty="0" smtClean="0"/>
              <a:t> </a:t>
            </a:r>
          </a:p>
          <a:p>
            <a:pPr marL="781050" lvl="2" indent="0">
              <a:spcBef>
                <a:spcPts val="600"/>
              </a:spcBef>
              <a:buNone/>
            </a:pPr>
            <a:r>
              <a:rPr lang="en-AU" sz="1800" dirty="0" smtClean="0"/>
              <a:t>move  keys and values  from mid … size</a:t>
            </a:r>
            <a:r>
              <a:rPr lang="en-AU" sz="1800" dirty="0"/>
              <a:t> </a:t>
            </a:r>
            <a:r>
              <a:rPr lang="en-AU" sz="1800" dirty="0" smtClean="0"/>
              <a:t> out of node into sibling.</a:t>
            </a:r>
          </a:p>
          <a:p>
            <a:pPr marL="781050" lvl="2" indent="0">
              <a:spcBef>
                <a:spcPts val="600"/>
              </a:spcBef>
              <a:buNone/>
            </a:pPr>
            <a:r>
              <a:rPr lang="en-AU" sz="1800" dirty="0" err="1" smtClean="0"/>
              <a:t>sibling.next</a:t>
            </a:r>
            <a:r>
              <a:rPr lang="en-AU" sz="1800" dirty="0" smtClean="0"/>
              <a:t>  </a:t>
            </a:r>
            <a:r>
              <a:rPr lang="en-AU" sz="1800" dirty="0" smtClean="0">
                <a:sym typeface="Symbol"/>
              </a:rPr>
              <a:t> </a:t>
            </a:r>
            <a:r>
              <a:rPr lang="en-AU" sz="1800" dirty="0" err="1" smtClean="0"/>
              <a:t>node.next</a:t>
            </a:r>
            <a:r>
              <a:rPr lang="en-AU" sz="1800" dirty="0" smtClean="0"/>
              <a:t>     </a:t>
            </a:r>
            <a:r>
              <a:rPr lang="en-AU" sz="1800" dirty="0" err="1" smtClean="0"/>
              <a:t>node.next</a:t>
            </a:r>
            <a:r>
              <a:rPr lang="en-AU" sz="1800" dirty="0" smtClean="0"/>
              <a:t>  </a:t>
            </a:r>
            <a:r>
              <a:rPr lang="en-AU" sz="1800" dirty="0">
                <a:sym typeface="Symbol"/>
              </a:rPr>
              <a:t> </a:t>
            </a:r>
            <a:r>
              <a:rPr lang="en-AU" sz="1800" dirty="0" smtClean="0">
                <a:sym typeface="Symbol"/>
              </a:rPr>
              <a:t>sibling</a:t>
            </a:r>
            <a:r>
              <a:rPr lang="en-AU" sz="1800" dirty="0" smtClean="0"/>
              <a:t> </a:t>
            </a:r>
          </a:p>
          <a:p>
            <a:pPr marL="781050" lvl="2" indent="0">
              <a:spcBef>
                <a:spcPts val="600"/>
              </a:spcBef>
              <a:buNone/>
            </a:pPr>
            <a:r>
              <a:rPr lang="en-AU" sz="1800" dirty="0" smtClean="0"/>
              <a:t>return   (</a:t>
            </a:r>
            <a:r>
              <a:rPr lang="en-AU" sz="1800" dirty="0" err="1" smtClean="0"/>
              <a:t>sibling.keys</a:t>
            </a:r>
            <a:r>
              <a:rPr lang="en-AU" sz="1800" dirty="0" smtClean="0"/>
              <a:t>[0] ,  sibling)</a:t>
            </a:r>
            <a:endParaRPr lang="en-NZ" sz="1800" dirty="0"/>
          </a:p>
          <a:p>
            <a:endParaRPr lang="en-NZ" sz="20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835696" y="4065290"/>
            <a:ext cx="4539133" cy="46805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 </a:t>
            </a:r>
            <a:r>
              <a:rPr lang="en-US" sz="2000" dirty="0"/>
              <a:t>K</a:t>
            </a:r>
            <a:r>
              <a:rPr lang="en-US" sz="2000" baseline="-25000" dirty="0"/>
              <a:t>0</a:t>
            </a:r>
            <a:r>
              <a:rPr lang="en-US" sz="2000" dirty="0"/>
              <a:t>-V</a:t>
            </a:r>
            <a:r>
              <a:rPr lang="en-US" sz="2000" baseline="-25000" dirty="0"/>
              <a:t>0</a:t>
            </a:r>
            <a:r>
              <a:rPr lang="en-US" sz="2000" dirty="0"/>
              <a:t>,  K</a:t>
            </a:r>
            <a:r>
              <a:rPr lang="en-US" sz="2000" baseline="-25000" dirty="0"/>
              <a:t>1</a:t>
            </a:r>
            <a:r>
              <a:rPr lang="en-US" sz="2000" dirty="0"/>
              <a:t>-V</a:t>
            </a:r>
            <a:r>
              <a:rPr lang="en-US" sz="2000" baseline="-25000" dirty="0"/>
              <a:t>1</a:t>
            </a:r>
            <a:r>
              <a:rPr lang="en-US" sz="2000" dirty="0"/>
              <a:t>,  K</a:t>
            </a:r>
            <a:r>
              <a:rPr lang="en-US" sz="2000" baseline="-25000" dirty="0"/>
              <a:t>2</a:t>
            </a:r>
            <a:r>
              <a:rPr lang="en-US" sz="2000" dirty="0"/>
              <a:t>-V</a:t>
            </a:r>
            <a:r>
              <a:rPr lang="en-US" sz="2000" baseline="-25000" dirty="0"/>
              <a:t>2</a:t>
            </a:r>
            <a:r>
              <a:rPr lang="en-US" sz="2000" dirty="0"/>
              <a:t>,  …,  </a:t>
            </a:r>
            <a:r>
              <a:rPr lang="en-US" sz="2000" dirty="0" smtClean="0"/>
              <a:t>K</a:t>
            </a:r>
            <a:r>
              <a:rPr lang="en-US" sz="2000" baseline="-25000" dirty="0" smtClean="0"/>
              <a:t>size-1</a:t>
            </a:r>
            <a:r>
              <a:rPr lang="en-US" sz="2000" dirty="0" smtClean="0"/>
              <a:t>-V</a:t>
            </a:r>
            <a:r>
              <a:rPr lang="en-US" sz="2000" baseline="-25000" dirty="0" smtClean="0"/>
              <a:t>size-1</a:t>
            </a:r>
            <a:r>
              <a:rPr lang="en-US" sz="2000" dirty="0" smtClean="0"/>
              <a:t> </a:t>
            </a:r>
            <a:endParaRPr lang="en-NZ" sz="2000" dirty="0" smtClean="0"/>
          </a:p>
        </p:txBody>
      </p:sp>
      <p:sp>
        <p:nvSpPr>
          <p:cNvPr id="9" name="Rectangle 8"/>
          <p:cNvSpPr/>
          <p:nvPr/>
        </p:nvSpPr>
        <p:spPr bwMode="auto">
          <a:xfrm>
            <a:off x="1331640" y="5001394"/>
            <a:ext cx="6192688" cy="46805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 </a:t>
            </a:r>
            <a:r>
              <a:rPr lang="en-US" sz="2000" dirty="0"/>
              <a:t>K</a:t>
            </a:r>
            <a:r>
              <a:rPr lang="en-US" sz="2000" baseline="-25000" dirty="0"/>
              <a:t>0</a:t>
            </a:r>
            <a:r>
              <a:rPr lang="en-US" sz="2000" dirty="0"/>
              <a:t>-V</a:t>
            </a:r>
            <a:r>
              <a:rPr lang="en-US" sz="2000" baseline="-25000" dirty="0"/>
              <a:t>0</a:t>
            </a:r>
            <a:r>
              <a:rPr lang="en-US" sz="2000" dirty="0"/>
              <a:t>,  </a:t>
            </a:r>
            <a:r>
              <a:rPr lang="en-US" sz="2000" dirty="0" smtClean="0"/>
              <a:t>K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-V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 </a:t>
            </a:r>
            <a:r>
              <a:rPr lang="en-US" sz="2000" dirty="0"/>
              <a:t>K</a:t>
            </a:r>
            <a:r>
              <a:rPr lang="en-US" sz="2000" baseline="-25000" dirty="0"/>
              <a:t>2</a:t>
            </a:r>
            <a:r>
              <a:rPr lang="en-US" sz="2000" dirty="0"/>
              <a:t>-V</a:t>
            </a:r>
            <a:r>
              <a:rPr lang="en-US" sz="2000" baseline="-25000" dirty="0"/>
              <a:t>2</a:t>
            </a:r>
            <a:r>
              <a:rPr lang="en-US" sz="2000" dirty="0" smtClean="0"/>
              <a:t>, … key-value …  K</a:t>
            </a:r>
            <a:r>
              <a:rPr lang="en-US" sz="2000" baseline="-25000" dirty="0" smtClean="0"/>
              <a:t>size-1</a:t>
            </a:r>
            <a:r>
              <a:rPr lang="en-US" sz="2000" dirty="0" smtClean="0"/>
              <a:t>-V</a:t>
            </a:r>
            <a:r>
              <a:rPr lang="en-US" sz="2000" baseline="-25000" dirty="0" smtClean="0"/>
              <a:t>size-1</a:t>
            </a:r>
            <a:r>
              <a:rPr lang="en-US" sz="2000" dirty="0" smtClean="0"/>
              <a:t> </a:t>
            </a:r>
            <a:endParaRPr lang="en-NZ" sz="2000" dirty="0" smtClean="0"/>
          </a:p>
        </p:txBody>
      </p:sp>
      <p:sp>
        <p:nvSpPr>
          <p:cNvPr id="10" name="Rectangle 9"/>
          <p:cNvSpPr/>
          <p:nvPr/>
        </p:nvSpPr>
        <p:spPr bwMode="auto">
          <a:xfrm>
            <a:off x="251521" y="5973502"/>
            <a:ext cx="4032448" cy="46805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 </a:t>
            </a:r>
            <a:r>
              <a:rPr lang="en-US" sz="2000" dirty="0"/>
              <a:t>K</a:t>
            </a:r>
            <a:r>
              <a:rPr lang="en-US" sz="2000" baseline="-25000" dirty="0"/>
              <a:t>0</a:t>
            </a:r>
            <a:r>
              <a:rPr lang="en-US" sz="2000" dirty="0"/>
              <a:t>-V</a:t>
            </a:r>
            <a:r>
              <a:rPr lang="en-US" sz="2000" baseline="-25000" dirty="0"/>
              <a:t>0</a:t>
            </a:r>
            <a:r>
              <a:rPr lang="en-US" sz="2000" dirty="0"/>
              <a:t>, </a:t>
            </a:r>
            <a:r>
              <a:rPr lang="en-US" sz="2000" dirty="0" smtClean="0"/>
              <a:t>  </a:t>
            </a:r>
            <a:r>
              <a:rPr lang="en-US" sz="2000" dirty="0"/>
              <a:t>…,  </a:t>
            </a:r>
            <a:r>
              <a:rPr lang="en-US" sz="2000" dirty="0" smtClean="0"/>
              <a:t>K</a:t>
            </a:r>
            <a:r>
              <a:rPr lang="en-US" sz="2000" baseline="-25000" dirty="0" smtClean="0"/>
              <a:t>mid-1</a:t>
            </a:r>
            <a:r>
              <a:rPr lang="en-US" sz="2000" dirty="0" smtClean="0"/>
              <a:t>-V</a:t>
            </a:r>
            <a:r>
              <a:rPr lang="en-US" sz="2000" baseline="-25000" dirty="0" smtClean="0"/>
              <a:t>mid-1</a:t>
            </a:r>
            <a:r>
              <a:rPr lang="en-US" sz="2000" dirty="0" smtClean="0"/>
              <a:t> </a:t>
            </a:r>
            <a:endParaRPr lang="en-NZ" sz="2000" dirty="0" smtClean="0"/>
          </a:p>
        </p:txBody>
      </p:sp>
      <p:sp>
        <p:nvSpPr>
          <p:cNvPr id="11" name="Rectangle 10"/>
          <p:cNvSpPr/>
          <p:nvPr/>
        </p:nvSpPr>
        <p:spPr bwMode="auto">
          <a:xfrm>
            <a:off x="4706491" y="5985284"/>
            <a:ext cx="4032448" cy="46805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mid</a:t>
            </a:r>
            <a:r>
              <a:rPr lang="en-US" sz="2000" dirty="0" err="1" smtClean="0"/>
              <a:t>-V</a:t>
            </a:r>
            <a:r>
              <a:rPr lang="en-US" sz="2000" baseline="-25000" dirty="0" err="1" smtClean="0"/>
              <a:t>mid</a:t>
            </a:r>
            <a:r>
              <a:rPr lang="en-US" sz="2000" dirty="0" smtClean="0"/>
              <a:t>,  …,  K</a:t>
            </a:r>
            <a:r>
              <a:rPr lang="en-US" sz="2000" baseline="-25000" dirty="0" smtClean="0"/>
              <a:t>size-1</a:t>
            </a:r>
            <a:r>
              <a:rPr lang="en-US" sz="2000" dirty="0" smtClean="0"/>
              <a:t>-V</a:t>
            </a:r>
            <a:r>
              <a:rPr lang="en-US" sz="2000" baseline="-25000" dirty="0" smtClean="0"/>
              <a:t>size-1</a:t>
            </a:r>
            <a:r>
              <a:rPr lang="en-US" sz="2000" dirty="0" smtClean="0"/>
              <a:t> </a:t>
            </a:r>
            <a:endParaRPr lang="en-NZ" sz="2000" dirty="0" smtClean="0"/>
          </a:p>
        </p:txBody>
      </p:sp>
      <p:sp>
        <p:nvSpPr>
          <p:cNvPr id="5" name="Freeform 4"/>
          <p:cNvSpPr/>
          <p:nvPr/>
        </p:nvSpPr>
        <p:spPr bwMode="auto">
          <a:xfrm>
            <a:off x="6324600" y="4324350"/>
            <a:ext cx="447675" cy="133379"/>
          </a:xfrm>
          <a:custGeom>
            <a:avLst/>
            <a:gdLst>
              <a:gd name="connsiteX0" fmla="*/ 0 w 447675"/>
              <a:gd name="connsiteY0" fmla="*/ 0 h 133379"/>
              <a:gd name="connsiteX1" fmla="*/ 247650 w 447675"/>
              <a:gd name="connsiteY1" fmla="*/ 133350 h 133379"/>
              <a:gd name="connsiteX2" fmla="*/ 447675 w 447675"/>
              <a:gd name="connsiteY2" fmla="*/ 9525 h 13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675" h="133379">
                <a:moveTo>
                  <a:pt x="0" y="0"/>
                </a:moveTo>
                <a:cubicBezTo>
                  <a:pt x="86519" y="65881"/>
                  <a:pt x="173038" y="131763"/>
                  <a:pt x="247650" y="133350"/>
                </a:cubicBezTo>
                <a:cubicBezTo>
                  <a:pt x="322262" y="134937"/>
                  <a:pt x="384968" y="72231"/>
                  <a:pt x="447675" y="952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7480895" y="5239837"/>
            <a:ext cx="447675" cy="133379"/>
          </a:xfrm>
          <a:custGeom>
            <a:avLst/>
            <a:gdLst>
              <a:gd name="connsiteX0" fmla="*/ 0 w 447675"/>
              <a:gd name="connsiteY0" fmla="*/ 0 h 133379"/>
              <a:gd name="connsiteX1" fmla="*/ 247650 w 447675"/>
              <a:gd name="connsiteY1" fmla="*/ 133350 h 133379"/>
              <a:gd name="connsiteX2" fmla="*/ 447675 w 447675"/>
              <a:gd name="connsiteY2" fmla="*/ 9525 h 13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675" h="133379">
                <a:moveTo>
                  <a:pt x="0" y="0"/>
                </a:moveTo>
                <a:cubicBezTo>
                  <a:pt x="86519" y="65881"/>
                  <a:pt x="173038" y="131763"/>
                  <a:pt x="247650" y="133350"/>
                </a:cubicBezTo>
                <a:cubicBezTo>
                  <a:pt x="322262" y="134937"/>
                  <a:pt x="384968" y="72231"/>
                  <a:pt x="447675" y="952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8676456" y="6247949"/>
            <a:ext cx="447675" cy="133379"/>
          </a:xfrm>
          <a:custGeom>
            <a:avLst/>
            <a:gdLst>
              <a:gd name="connsiteX0" fmla="*/ 0 w 447675"/>
              <a:gd name="connsiteY0" fmla="*/ 0 h 133379"/>
              <a:gd name="connsiteX1" fmla="*/ 247650 w 447675"/>
              <a:gd name="connsiteY1" fmla="*/ 133350 h 133379"/>
              <a:gd name="connsiteX2" fmla="*/ 447675 w 447675"/>
              <a:gd name="connsiteY2" fmla="*/ 9525 h 13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675" h="133379">
                <a:moveTo>
                  <a:pt x="0" y="0"/>
                </a:moveTo>
                <a:cubicBezTo>
                  <a:pt x="86519" y="65881"/>
                  <a:pt x="173038" y="131763"/>
                  <a:pt x="247650" y="133350"/>
                </a:cubicBezTo>
                <a:cubicBezTo>
                  <a:pt x="322262" y="134937"/>
                  <a:pt x="384968" y="72231"/>
                  <a:pt x="447675" y="952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4258816" y="6204516"/>
            <a:ext cx="447675" cy="133379"/>
          </a:xfrm>
          <a:custGeom>
            <a:avLst/>
            <a:gdLst>
              <a:gd name="connsiteX0" fmla="*/ 0 w 447675"/>
              <a:gd name="connsiteY0" fmla="*/ 0 h 133379"/>
              <a:gd name="connsiteX1" fmla="*/ 247650 w 447675"/>
              <a:gd name="connsiteY1" fmla="*/ 133350 h 133379"/>
              <a:gd name="connsiteX2" fmla="*/ 447675 w 447675"/>
              <a:gd name="connsiteY2" fmla="*/ 9525 h 13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675" h="133379">
                <a:moveTo>
                  <a:pt x="0" y="0"/>
                </a:moveTo>
                <a:cubicBezTo>
                  <a:pt x="86519" y="65881"/>
                  <a:pt x="173038" y="131763"/>
                  <a:pt x="247650" y="133350"/>
                </a:cubicBezTo>
                <a:cubicBezTo>
                  <a:pt x="322262" y="134937"/>
                  <a:pt x="384968" y="72231"/>
                  <a:pt x="447675" y="952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63888" y="3789040"/>
            <a:ext cx="144016" cy="2762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3203848" y="4736926"/>
            <a:ext cx="144016" cy="2762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1259632" y="5684812"/>
            <a:ext cx="144016" cy="2762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5-Point Star 16"/>
          <p:cNvSpPr/>
          <p:nvPr/>
        </p:nvSpPr>
        <p:spPr bwMode="auto">
          <a:xfrm>
            <a:off x="6876256" y="2924944"/>
            <a:ext cx="288032" cy="288032"/>
          </a:xfrm>
          <a:prstGeom prst="star5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8" name="Oval 17"/>
          <p:cNvSpPr/>
          <p:nvPr/>
        </p:nvSpPr>
        <p:spPr bwMode="auto">
          <a:xfrm>
            <a:off x="4706491" y="5985284"/>
            <a:ext cx="585589" cy="46805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364088" y="5589240"/>
            <a:ext cx="144016" cy="38426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" name="Rounded Rectangular Callout 3"/>
          <p:cNvSpPr/>
          <p:nvPr/>
        </p:nvSpPr>
        <p:spPr bwMode="auto">
          <a:xfrm>
            <a:off x="6660232" y="476672"/>
            <a:ext cx="2463899" cy="720080"/>
          </a:xfrm>
          <a:prstGeom prst="wedgeRoundRectCallout">
            <a:avLst>
              <a:gd name="adj1" fmla="val -32127"/>
              <a:gd name="adj2" fmla="val 80503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/>
              <a:t>Could make the array one larger than necessary to give room for this.</a:t>
            </a: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706490" y="2060848"/>
            <a:ext cx="4257997" cy="360040"/>
          </a:xfrm>
          <a:prstGeom prst="wedgeRoundRectCallout">
            <a:avLst>
              <a:gd name="adj1" fmla="val -69239"/>
              <a:gd name="adj2" fmla="val 28138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2"/>
            <a:r>
              <a:rPr lang="en-NZ" sz="1600" dirty="0" smtClean="0"/>
              <a:t>=</a:t>
            </a:r>
            <a:r>
              <a:rPr lang="en-AU" sz="1600" dirty="0" smtClean="0">
                <a:sym typeface="Symbol"/>
              </a:rPr>
              <a:t> </a:t>
            </a:r>
            <a:r>
              <a:rPr lang="en-AU" sz="1600" dirty="0">
                <a:sym typeface="Symbol"/>
              </a:rPr>
              <a:t></a:t>
            </a:r>
            <a:r>
              <a:rPr lang="en-AU" sz="1600" dirty="0" smtClean="0">
                <a:sym typeface="Symbol"/>
              </a:rPr>
              <a:t>(</a:t>
            </a:r>
            <a:r>
              <a:rPr lang="en-NZ" sz="1600" dirty="0" smtClean="0"/>
              <a:t>max</a:t>
            </a:r>
            <a:r>
              <a:rPr lang="en-NZ" sz="1600" b="1" baseline="-25000" dirty="0" smtClean="0"/>
              <a:t>L</a:t>
            </a:r>
            <a:r>
              <a:rPr lang="en-NZ" sz="1600" dirty="0" smtClean="0"/>
              <a:t>+2</a:t>
            </a:r>
            <a:r>
              <a:rPr lang="en-AU" sz="1600" dirty="0" smtClean="0">
                <a:sym typeface="Symbol"/>
              </a:rPr>
              <a:t>)/</a:t>
            </a:r>
            <a:r>
              <a:rPr lang="en-AU" sz="1600" dirty="0">
                <a:sym typeface="Symbol"/>
              </a:rPr>
              <a:t>2</a:t>
            </a:r>
            <a:r>
              <a:rPr lang="en-AU" sz="1600" dirty="0" smtClean="0">
                <a:sym typeface="Symbol"/>
              </a:rPr>
              <a:t> </a:t>
            </a:r>
            <a:r>
              <a:rPr lang="en-NZ" sz="1600" dirty="0" smtClean="0"/>
              <a:t>since size is now max</a:t>
            </a:r>
            <a:r>
              <a:rPr lang="en-NZ" sz="1600" b="1" baseline="-25000" dirty="0" smtClean="0"/>
              <a:t>L</a:t>
            </a:r>
            <a:r>
              <a:rPr lang="en-NZ" sz="1600" dirty="0" smtClean="0"/>
              <a:t>+1</a:t>
            </a:r>
            <a:endParaRPr lang="en-NZ" sz="16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05065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B+ Tree  Add (4)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en-AU" sz="1400" u="sng" dirty="0" err="1" smtClean="0"/>
              <a:t>DealWithPromote</a:t>
            </a:r>
            <a:r>
              <a:rPr lang="en-AU" sz="1400" dirty="0" smtClean="0"/>
              <a:t>( </a:t>
            </a:r>
            <a:r>
              <a:rPr lang="en-AU" sz="1400" dirty="0" err="1" smtClean="0"/>
              <a:t>newKey</a:t>
            </a:r>
            <a:r>
              <a:rPr lang="en-AU" sz="1400" dirty="0"/>
              <a:t>, </a:t>
            </a:r>
            <a:r>
              <a:rPr lang="en-AU" sz="1400" dirty="0" err="1" smtClean="0"/>
              <a:t>rightChild</a:t>
            </a:r>
            <a:r>
              <a:rPr lang="en-AU" sz="1400" dirty="0" smtClean="0"/>
              <a:t>, node ):</a:t>
            </a:r>
            <a:endParaRPr lang="en-AU" sz="1400" b="1" dirty="0"/>
          </a:p>
          <a:p>
            <a:pPr marL="273050" lvl="1" indent="0">
              <a:spcBef>
                <a:spcPts val="900"/>
              </a:spcBef>
              <a:buNone/>
            </a:pPr>
            <a:r>
              <a:rPr lang="en-AU" sz="1800" b="1" dirty="0" smtClean="0"/>
              <a:t>if</a:t>
            </a:r>
            <a:r>
              <a:rPr lang="en-AU" sz="1800" dirty="0" smtClean="0"/>
              <a:t> </a:t>
            </a:r>
            <a:r>
              <a:rPr lang="en-AU" sz="1800" dirty="0"/>
              <a:t>(</a:t>
            </a:r>
            <a:r>
              <a:rPr lang="en-AU" sz="1800" dirty="0" err="1"/>
              <a:t>newKey</a:t>
            </a:r>
            <a:r>
              <a:rPr lang="en-AU" sz="1800" dirty="0"/>
              <a:t>, </a:t>
            </a:r>
            <a:r>
              <a:rPr lang="en-AU" sz="1800" dirty="0" err="1"/>
              <a:t>rightChild</a:t>
            </a:r>
            <a:r>
              <a:rPr lang="en-AU" sz="1800" dirty="0"/>
              <a:t>) </a:t>
            </a:r>
            <a:r>
              <a:rPr lang="en-AU" sz="1800" dirty="0" smtClean="0"/>
              <a:t>= null   </a:t>
            </a:r>
            <a:r>
              <a:rPr lang="en-AU" sz="1800" b="1" dirty="0" smtClean="0"/>
              <a:t>return</a:t>
            </a:r>
            <a:r>
              <a:rPr lang="en-AU" sz="1800" dirty="0" smtClean="0"/>
              <a:t> null</a:t>
            </a:r>
            <a:endParaRPr lang="en-AU" sz="1800" dirty="0"/>
          </a:p>
          <a:p>
            <a:pPr marL="273050" lvl="1" indent="0">
              <a:spcBef>
                <a:spcPts val="900"/>
              </a:spcBef>
              <a:buNone/>
            </a:pPr>
            <a:r>
              <a:rPr lang="en-AU" sz="1800" b="1" dirty="0" smtClean="0"/>
              <a:t>if </a:t>
            </a:r>
            <a:r>
              <a:rPr lang="en-AU" sz="1800" dirty="0" err="1"/>
              <a:t>newKey</a:t>
            </a:r>
            <a:r>
              <a:rPr lang="en-AU" sz="1800" dirty="0"/>
              <a:t> </a:t>
            </a:r>
            <a:r>
              <a:rPr lang="en-AU" sz="1800" dirty="0" smtClean="0"/>
              <a:t>&gt; </a:t>
            </a:r>
            <a:r>
              <a:rPr lang="en-AU" sz="1800" dirty="0" err="1" smtClean="0"/>
              <a:t>node.keys</a:t>
            </a:r>
            <a:r>
              <a:rPr lang="en-AU" sz="1800" dirty="0" smtClean="0"/>
              <a:t>[</a:t>
            </a:r>
            <a:r>
              <a:rPr lang="en-AU" sz="1800" dirty="0" err="1" smtClean="0"/>
              <a:t>node.size</a:t>
            </a:r>
            <a:r>
              <a:rPr lang="en-AU" sz="1800" dirty="0" smtClean="0"/>
              <a:t>]</a:t>
            </a:r>
            <a:endParaRPr lang="en-AU" sz="1800" b="1" dirty="0" smtClean="0"/>
          </a:p>
          <a:p>
            <a:pPr marL="541338" lvl="2" indent="0">
              <a:spcBef>
                <a:spcPts val="0"/>
              </a:spcBef>
              <a:buNone/>
            </a:pPr>
            <a:r>
              <a:rPr lang="en-AU" sz="1600" dirty="0"/>
              <a:t>insert </a:t>
            </a:r>
            <a:r>
              <a:rPr lang="en-AU" sz="1600" dirty="0" err="1"/>
              <a:t>newKey</a:t>
            </a:r>
            <a:r>
              <a:rPr lang="en-AU" sz="1600" dirty="0"/>
              <a:t>  at </a:t>
            </a:r>
            <a:r>
              <a:rPr lang="en-AU" sz="1600" dirty="0" err="1" smtClean="0"/>
              <a:t>node.keys</a:t>
            </a:r>
            <a:r>
              <a:rPr lang="en-AU" sz="1600" dirty="0" smtClean="0"/>
              <a:t>[node.size+1]</a:t>
            </a:r>
            <a:endParaRPr lang="en-AU" sz="1600" dirty="0"/>
          </a:p>
          <a:p>
            <a:pPr marL="541338" lvl="2" indent="0">
              <a:spcBef>
                <a:spcPts val="0"/>
              </a:spcBef>
              <a:buNone/>
            </a:pPr>
            <a:r>
              <a:rPr lang="en-AU" sz="1600" dirty="0"/>
              <a:t>insert </a:t>
            </a:r>
            <a:r>
              <a:rPr lang="en-AU" sz="1600" dirty="0" err="1"/>
              <a:t>rightChild</a:t>
            </a:r>
            <a:r>
              <a:rPr lang="en-AU" sz="1600" dirty="0"/>
              <a:t> at </a:t>
            </a:r>
            <a:r>
              <a:rPr lang="en-AU" sz="1600" dirty="0" err="1" smtClean="0"/>
              <a:t>node.child</a:t>
            </a:r>
            <a:r>
              <a:rPr lang="en-AU" sz="1600" dirty="0" smtClean="0"/>
              <a:t>[node.size+1]</a:t>
            </a:r>
            <a:endParaRPr lang="en-AU" sz="1600" dirty="0"/>
          </a:p>
          <a:p>
            <a:pPr marL="273050" lvl="1" indent="0">
              <a:spcBef>
                <a:spcPts val="600"/>
              </a:spcBef>
              <a:buNone/>
            </a:pPr>
            <a:r>
              <a:rPr lang="en-AU" sz="1800" b="1" dirty="0" smtClean="0"/>
              <a:t>else  for </a:t>
            </a:r>
            <a:r>
              <a:rPr lang="en-AU" sz="1800" dirty="0" smtClean="0"/>
              <a:t> </a:t>
            </a:r>
            <a:r>
              <a:rPr lang="en-AU" sz="1800" dirty="0" err="1"/>
              <a:t>i</a:t>
            </a:r>
            <a:r>
              <a:rPr lang="en-AU" sz="1800" dirty="0"/>
              <a:t> from 1 to </a:t>
            </a:r>
            <a:r>
              <a:rPr lang="en-AU" sz="1800" dirty="0" err="1" smtClean="0"/>
              <a:t>node.size</a:t>
            </a:r>
            <a:endParaRPr lang="en-AU" sz="1800" dirty="0"/>
          </a:p>
          <a:p>
            <a:pPr marL="541338" lvl="2" indent="0">
              <a:spcBef>
                <a:spcPts val="0"/>
              </a:spcBef>
              <a:buNone/>
            </a:pPr>
            <a:r>
              <a:rPr lang="en-AU" sz="1600" b="1" dirty="0"/>
              <a:t>if</a:t>
            </a:r>
            <a:r>
              <a:rPr lang="en-AU" sz="1600" dirty="0"/>
              <a:t> </a:t>
            </a:r>
            <a:r>
              <a:rPr lang="en-AU" sz="1600" dirty="0" smtClean="0"/>
              <a:t> </a:t>
            </a:r>
            <a:r>
              <a:rPr lang="en-AU" sz="1600" dirty="0" err="1" smtClean="0"/>
              <a:t>newKey</a:t>
            </a:r>
            <a:r>
              <a:rPr lang="en-AU" sz="1600" dirty="0" smtClean="0"/>
              <a:t> </a:t>
            </a:r>
            <a:r>
              <a:rPr lang="en-AU" sz="1600" dirty="0"/>
              <a:t>&lt; </a:t>
            </a:r>
            <a:r>
              <a:rPr lang="en-AU" sz="1600" dirty="0" err="1" smtClean="0"/>
              <a:t>node.keys</a:t>
            </a:r>
            <a:r>
              <a:rPr lang="en-AU" sz="1600" dirty="0" smtClean="0"/>
              <a:t>[</a:t>
            </a:r>
            <a:r>
              <a:rPr lang="en-AU" sz="1600" dirty="0" err="1" smtClean="0"/>
              <a:t>i</a:t>
            </a:r>
            <a:r>
              <a:rPr lang="en-AU" sz="1600" dirty="0" smtClean="0"/>
              <a:t>]    </a:t>
            </a:r>
          </a:p>
          <a:p>
            <a:pPr marL="890588" lvl="3" indent="0">
              <a:spcBef>
                <a:spcPts val="0"/>
              </a:spcBef>
              <a:buNone/>
            </a:pPr>
            <a:r>
              <a:rPr lang="en-AU" sz="1600" dirty="0" smtClean="0"/>
              <a:t>insert </a:t>
            </a:r>
            <a:r>
              <a:rPr lang="en-AU" sz="1600" dirty="0" err="1" smtClean="0"/>
              <a:t>newKey</a:t>
            </a:r>
            <a:r>
              <a:rPr lang="en-AU" sz="1600" dirty="0" smtClean="0"/>
              <a:t>  at </a:t>
            </a:r>
            <a:r>
              <a:rPr lang="en-AU" sz="1600" dirty="0" err="1" smtClean="0"/>
              <a:t>node.keys</a:t>
            </a:r>
            <a:r>
              <a:rPr lang="en-AU" sz="1600" dirty="0" smtClean="0"/>
              <a:t>[</a:t>
            </a:r>
            <a:r>
              <a:rPr lang="en-AU" sz="1600" dirty="0" err="1" smtClean="0"/>
              <a:t>i</a:t>
            </a:r>
            <a:r>
              <a:rPr lang="en-AU" sz="1600" dirty="0" smtClean="0"/>
              <a:t>]</a:t>
            </a:r>
          </a:p>
          <a:p>
            <a:pPr marL="890588" lvl="3" indent="0">
              <a:spcBef>
                <a:spcPts val="0"/>
              </a:spcBef>
              <a:buNone/>
            </a:pPr>
            <a:r>
              <a:rPr lang="en-AU" sz="1600" dirty="0" smtClean="0"/>
              <a:t>insert </a:t>
            </a:r>
            <a:r>
              <a:rPr lang="en-AU" sz="1600" dirty="0" err="1" smtClean="0"/>
              <a:t>rightChild</a:t>
            </a:r>
            <a:r>
              <a:rPr lang="en-AU" sz="1600" dirty="0" smtClean="0"/>
              <a:t> at </a:t>
            </a:r>
            <a:r>
              <a:rPr lang="en-AU" sz="1600" dirty="0" err="1" smtClean="0"/>
              <a:t>node.child</a:t>
            </a:r>
            <a:r>
              <a:rPr lang="en-AU" sz="1600" dirty="0" smtClean="0"/>
              <a:t>[</a:t>
            </a:r>
            <a:r>
              <a:rPr lang="en-AU" sz="1600" dirty="0" err="1" smtClean="0"/>
              <a:t>i</a:t>
            </a:r>
            <a:r>
              <a:rPr lang="en-AU" sz="1600" dirty="0" smtClean="0"/>
              <a:t>]</a:t>
            </a:r>
          </a:p>
          <a:p>
            <a:pPr marL="273050" lvl="1" indent="0">
              <a:spcBef>
                <a:spcPts val="900"/>
              </a:spcBef>
              <a:buNone/>
            </a:pPr>
            <a:r>
              <a:rPr lang="en-AU" sz="1800" b="1" dirty="0" smtClean="0"/>
              <a:t>if</a:t>
            </a:r>
            <a:r>
              <a:rPr lang="en-AU" sz="1800" dirty="0" smtClean="0"/>
              <a:t> size  </a:t>
            </a:r>
            <a:r>
              <a:rPr lang="en-AU" sz="1800" dirty="0" smtClean="0">
                <a:latin typeface="Arial Unicode MS"/>
                <a:ea typeface="Arial Unicode MS"/>
                <a:cs typeface="Arial Unicode MS"/>
              </a:rPr>
              <a:t>≤</a:t>
            </a:r>
            <a:r>
              <a:rPr lang="en-AU" sz="1800" dirty="0" smtClean="0"/>
              <a:t> </a:t>
            </a:r>
            <a:r>
              <a:rPr lang="en-AU" sz="1800" dirty="0" err="1" smtClean="0"/>
              <a:t>maxNodeKeys</a:t>
            </a:r>
            <a:r>
              <a:rPr lang="en-AU" sz="1800" dirty="0" smtClean="0"/>
              <a:t>   </a:t>
            </a:r>
            <a:r>
              <a:rPr lang="en-AU" sz="1800" b="1" dirty="0" smtClean="0"/>
              <a:t>return</a:t>
            </a:r>
            <a:r>
              <a:rPr lang="en-AU" sz="1800" dirty="0" smtClean="0"/>
              <a:t> null</a:t>
            </a:r>
          </a:p>
          <a:p>
            <a:pPr marL="273050" lvl="1" indent="0">
              <a:spcBef>
                <a:spcPts val="900"/>
              </a:spcBef>
              <a:buNone/>
            </a:pPr>
            <a:r>
              <a:rPr lang="en-AU" sz="1800" dirty="0" smtClean="0"/>
              <a:t>sibling </a:t>
            </a:r>
            <a:r>
              <a:rPr lang="en-AU" sz="1800" dirty="0" smtClean="0">
                <a:sym typeface="Symbol"/>
              </a:rPr>
              <a:t> </a:t>
            </a:r>
            <a:r>
              <a:rPr lang="en-AU" sz="1800" dirty="0" smtClean="0"/>
              <a:t>create new node</a:t>
            </a:r>
          </a:p>
          <a:p>
            <a:pPr marL="273050" lvl="1" indent="0">
              <a:spcBef>
                <a:spcPts val="0"/>
              </a:spcBef>
              <a:buNone/>
            </a:pPr>
            <a:r>
              <a:rPr lang="en-AU" sz="1800" dirty="0" smtClean="0"/>
              <a:t>mid </a:t>
            </a:r>
            <a:r>
              <a:rPr lang="en-AU" sz="1800" dirty="0" smtClean="0">
                <a:sym typeface="Symbol"/>
              </a:rPr>
              <a:t> size/2 +1</a:t>
            </a:r>
          </a:p>
          <a:p>
            <a:pPr marL="273050" lvl="1" indent="0">
              <a:spcBef>
                <a:spcPts val="0"/>
              </a:spcBef>
              <a:buNone/>
            </a:pPr>
            <a:r>
              <a:rPr lang="en-AU" sz="1800" dirty="0" smtClean="0"/>
              <a:t>move </a:t>
            </a:r>
            <a:r>
              <a:rPr lang="en-AU" sz="1800" dirty="0" err="1" smtClean="0"/>
              <a:t>node.keys</a:t>
            </a:r>
            <a:r>
              <a:rPr lang="en-AU" sz="1800" dirty="0" smtClean="0"/>
              <a:t>[mid+1… </a:t>
            </a:r>
            <a:r>
              <a:rPr lang="en-AU" sz="1800" dirty="0" err="1" smtClean="0"/>
              <a:t>node.size</a:t>
            </a:r>
            <a:r>
              <a:rPr lang="en-AU" sz="1800" dirty="0" smtClean="0"/>
              <a:t>] to </a:t>
            </a:r>
            <a:r>
              <a:rPr lang="en-AU" sz="1800" dirty="0" err="1" smtClean="0"/>
              <a:t>sibling.node</a:t>
            </a:r>
            <a:r>
              <a:rPr lang="en-AU" sz="1800" dirty="0" smtClean="0"/>
              <a:t> [1…  </a:t>
            </a:r>
            <a:r>
              <a:rPr lang="en-AU" sz="1800" dirty="0" err="1"/>
              <a:t>node.size</a:t>
            </a:r>
            <a:r>
              <a:rPr lang="en-AU" sz="1800" dirty="0"/>
              <a:t>-mid</a:t>
            </a:r>
            <a:r>
              <a:rPr lang="en-AU" sz="1800" dirty="0" smtClean="0"/>
              <a:t>]</a:t>
            </a:r>
          </a:p>
          <a:p>
            <a:pPr marL="273050" lvl="1" indent="0">
              <a:spcBef>
                <a:spcPts val="0"/>
              </a:spcBef>
              <a:buNone/>
            </a:pPr>
            <a:r>
              <a:rPr lang="en-AU" sz="1800" dirty="0" smtClean="0"/>
              <a:t>move </a:t>
            </a:r>
            <a:r>
              <a:rPr lang="en-AU" sz="1800" dirty="0" err="1" smtClean="0"/>
              <a:t>node.child</a:t>
            </a:r>
            <a:r>
              <a:rPr lang="en-AU" sz="1800" dirty="0" smtClean="0"/>
              <a:t>[mid … </a:t>
            </a:r>
            <a:r>
              <a:rPr lang="en-AU" sz="1800" dirty="0" err="1"/>
              <a:t>node.size</a:t>
            </a:r>
            <a:r>
              <a:rPr lang="en-AU" sz="1800" dirty="0" smtClean="0"/>
              <a:t>] </a:t>
            </a:r>
            <a:r>
              <a:rPr lang="en-AU" sz="1100" dirty="0" smtClean="0"/>
              <a:t> </a:t>
            </a:r>
            <a:r>
              <a:rPr lang="en-AU" sz="1000" dirty="0" smtClean="0"/>
              <a:t> </a:t>
            </a:r>
            <a:r>
              <a:rPr lang="en-AU" sz="1800" dirty="0" smtClean="0"/>
              <a:t>to </a:t>
            </a:r>
            <a:r>
              <a:rPr lang="en-AU" sz="1800" dirty="0" err="1" smtClean="0"/>
              <a:t>sibling.child</a:t>
            </a:r>
            <a:r>
              <a:rPr lang="en-AU" sz="1800" dirty="0" smtClean="0"/>
              <a:t> [0 … </a:t>
            </a:r>
            <a:r>
              <a:rPr lang="en-AU" sz="1800" dirty="0" err="1"/>
              <a:t>node.size</a:t>
            </a:r>
            <a:r>
              <a:rPr lang="en-AU" sz="1800" dirty="0"/>
              <a:t>-mid</a:t>
            </a:r>
            <a:r>
              <a:rPr lang="en-AU" sz="1800" dirty="0" smtClean="0"/>
              <a:t>]</a:t>
            </a:r>
          </a:p>
          <a:p>
            <a:pPr marL="273050" lvl="1" indent="0">
              <a:spcBef>
                <a:spcPts val="0"/>
              </a:spcBef>
              <a:buNone/>
            </a:pPr>
            <a:r>
              <a:rPr lang="en-AU" sz="1800" dirty="0" err="1" smtClean="0"/>
              <a:t>promoteKey</a:t>
            </a:r>
            <a:r>
              <a:rPr lang="en-AU" sz="1800" dirty="0" smtClean="0"/>
              <a:t> </a:t>
            </a:r>
            <a:r>
              <a:rPr lang="en-AU" sz="1800" dirty="0" smtClean="0">
                <a:sym typeface="Symbol"/>
              </a:rPr>
              <a:t></a:t>
            </a:r>
            <a:r>
              <a:rPr lang="en-AU" sz="1800" dirty="0" err="1" smtClean="0"/>
              <a:t>node.keys</a:t>
            </a:r>
            <a:r>
              <a:rPr lang="en-AU" sz="1800" dirty="0" smtClean="0"/>
              <a:t>[mid],  </a:t>
            </a:r>
          </a:p>
          <a:p>
            <a:pPr marL="273050" lvl="1" indent="0">
              <a:spcBef>
                <a:spcPts val="0"/>
              </a:spcBef>
              <a:buNone/>
            </a:pPr>
            <a:r>
              <a:rPr lang="en-AU" sz="1800" dirty="0" smtClean="0"/>
              <a:t>remove </a:t>
            </a:r>
            <a:r>
              <a:rPr lang="en-AU" sz="1800" dirty="0" err="1" smtClean="0"/>
              <a:t>node.keys</a:t>
            </a:r>
            <a:r>
              <a:rPr lang="en-AU" sz="1800" dirty="0" smtClean="0"/>
              <a:t>[mid]</a:t>
            </a:r>
          </a:p>
          <a:p>
            <a:pPr marL="273050" lvl="1" indent="0">
              <a:spcBef>
                <a:spcPts val="0"/>
              </a:spcBef>
              <a:buNone/>
            </a:pPr>
            <a:r>
              <a:rPr lang="en-AU" sz="1800" b="1" dirty="0" smtClean="0"/>
              <a:t>return</a:t>
            </a:r>
            <a:r>
              <a:rPr lang="en-AU" sz="1800" dirty="0" smtClean="0"/>
              <a:t> (</a:t>
            </a:r>
            <a:r>
              <a:rPr lang="en-AU" sz="1800" dirty="0" err="1" smtClean="0"/>
              <a:t>promoteKey</a:t>
            </a:r>
            <a:r>
              <a:rPr lang="en-AU" sz="1800" dirty="0" smtClean="0"/>
              <a:t>, sibling)</a:t>
            </a:r>
            <a:endParaRPr lang="en-AU" sz="1800" dirty="0"/>
          </a:p>
          <a:p>
            <a:endParaRPr lang="en-NZ" sz="1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5436094" y="1628800"/>
            <a:ext cx="3888433" cy="1586334"/>
            <a:chOff x="5537439" y="1988840"/>
            <a:chExt cx="3776486" cy="1586334"/>
          </a:xfrm>
        </p:grpSpPr>
        <p:grpSp>
          <p:nvGrpSpPr>
            <p:cNvPr id="10" name="Group 9"/>
            <p:cNvGrpSpPr/>
            <p:nvPr/>
          </p:nvGrpSpPr>
          <p:grpSpPr>
            <a:xfrm>
              <a:off x="5537439" y="1988840"/>
              <a:ext cx="3776486" cy="624548"/>
              <a:chOff x="1649007" y="2196450"/>
              <a:chExt cx="3776486" cy="6245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1724196" y="2204864"/>
                <a:ext cx="3491493" cy="612068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649007" y="2420888"/>
                <a:ext cx="37764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,  </a:t>
                </a:r>
                <a:r>
                  <a:rPr lang="en-US" sz="2000" dirty="0" smtClean="0"/>
                  <a:t>   </a:t>
                </a:r>
                <a:r>
                  <a:rPr lang="en-US" sz="2000" dirty="0"/>
                  <a:t>C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 </a:t>
                </a:r>
                <a:r>
                  <a:rPr lang="en-US" sz="2000" dirty="0" smtClean="0"/>
                  <a:t>     </a:t>
                </a:r>
                <a:r>
                  <a:rPr lang="en-US" sz="2000" dirty="0"/>
                  <a:t>C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, </a:t>
                </a:r>
                <a:r>
                  <a:rPr lang="en-US" sz="2000" dirty="0" smtClean="0"/>
                  <a:t>   C</a:t>
                </a:r>
                <a:r>
                  <a:rPr lang="en-US" sz="2000" baseline="-25000" dirty="0" smtClean="0"/>
                  <a:t>size-1        </a:t>
                </a:r>
                <a:r>
                  <a:rPr lang="en-US" sz="2000" dirty="0" err="1" smtClean="0"/>
                  <a:t>C</a:t>
                </a:r>
                <a:r>
                  <a:rPr lang="en-US" sz="2000" baseline="-25000" dirty="0" err="1" smtClean="0"/>
                  <a:t>size</a:t>
                </a:r>
                <a:endParaRPr lang="en-NZ" sz="2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00586" y="2196450"/>
                <a:ext cx="2959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  <a:r>
                  <a:rPr lang="en-US" sz="2000" baseline="-25000" dirty="0"/>
                  <a:t>1 </a:t>
                </a:r>
                <a:r>
                  <a:rPr lang="en-US" sz="2000" dirty="0"/>
                  <a:t>       </a:t>
                </a:r>
                <a:r>
                  <a:rPr lang="en-US" sz="2000" dirty="0" smtClean="0"/>
                  <a:t> K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     </a:t>
                </a:r>
                <a:r>
                  <a:rPr lang="en-US" sz="2000" dirty="0"/>
                  <a:t>…        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</a:t>
                </a:r>
                <a:r>
                  <a:rPr lang="en-US" sz="2000" baseline="-25000" dirty="0" err="1" smtClean="0"/>
                  <a:t>size</a:t>
                </a:r>
                <a:endParaRPr lang="en-NZ" sz="2000" dirty="0"/>
              </a:p>
            </p:txBody>
          </p:sp>
        </p:grpSp>
        <p:sp>
          <p:nvSpPr>
            <p:cNvPr id="11" name="Isosceles Triangle 10"/>
            <p:cNvSpPr/>
            <p:nvPr/>
          </p:nvSpPr>
          <p:spPr bwMode="auto">
            <a:xfrm>
              <a:off x="5537441" y="2780928"/>
              <a:ext cx="401247" cy="64807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6192749" y="2780928"/>
              <a:ext cx="401247" cy="64807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3" name="Isosceles Triangle 12"/>
            <p:cNvSpPr/>
            <p:nvPr/>
          </p:nvSpPr>
          <p:spPr bwMode="auto">
            <a:xfrm>
              <a:off x="7057646" y="2780928"/>
              <a:ext cx="401247" cy="64807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4" name="Isosceles Triangle 13"/>
            <p:cNvSpPr/>
            <p:nvPr/>
          </p:nvSpPr>
          <p:spPr bwMode="auto">
            <a:xfrm>
              <a:off x="7863348" y="2780928"/>
              <a:ext cx="401247" cy="64807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5" name="Isosceles Triangle 14"/>
            <p:cNvSpPr/>
            <p:nvPr/>
          </p:nvSpPr>
          <p:spPr bwMode="auto">
            <a:xfrm>
              <a:off x="8655436" y="2780928"/>
              <a:ext cx="401247" cy="64807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9" name="Isosceles Triangle 18"/>
            <p:cNvSpPr/>
            <p:nvPr/>
          </p:nvSpPr>
          <p:spPr bwMode="auto">
            <a:xfrm>
              <a:off x="6656397" y="2927102"/>
              <a:ext cx="401247" cy="648072"/>
            </a:xfrm>
            <a:prstGeom prst="triangle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1" name="Straight Arrow Connector 20"/>
            <p:cNvCxnSpPr>
              <a:endCxn id="12" idx="0"/>
            </p:cNvCxnSpPr>
            <p:nvPr/>
          </p:nvCxnSpPr>
          <p:spPr bwMode="auto">
            <a:xfrm>
              <a:off x="6393374" y="2492896"/>
              <a:ext cx="1" cy="28803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6552581" y="2852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K</a:t>
              </a:r>
              <a:endParaRPr lang="en-NZ" dirty="0">
                <a:solidFill>
                  <a:srgbClr val="C00000"/>
                </a:solidFill>
              </a:endParaRPr>
            </a:p>
          </p:txBody>
        </p:sp>
        <p:sp>
          <p:nvSpPr>
            <p:cNvPr id="24" name="Right Brace 23"/>
            <p:cNvSpPr/>
            <p:nvPr/>
          </p:nvSpPr>
          <p:spPr bwMode="auto">
            <a:xfrm rot="16200000">
              <a:off x="6679519" y="2672916"/>
              <a:ext cx="200624" cy="360040"/>
            </a:xfrm>
            <a:prstGeom prst="rightBrace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25" name="Rounded Rectangular Callout 24"/>
          <p:cNvSpPr/>
          <p:nvPr/>
        </p:nvSpPr>
        <p:spPr bwMode="auto">
          <a:xfrm>
            <a:off x="5847625" y="764704"/>
            <a:ext cx="2549812" cy="259823"/>
          </a:xfrm>
          <a:prstGeom prst="wedgeRoundRectCallout">
            <a:avLst>
              <a:gd name="adj1" fmla="val -75296"/>
              <a:gd name="adj2" fmla="val 256368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Nothing was promoted</a:t>
            </a:r>
            <a:endParaRPr lang="en-NZ" sz="1800" dirty="0" smtClean="0"/>
          </a:p>
        </p:txBody>
      </p:sp>
      <p:sp>
        <p:nvSpPr>
          <p:cNvPr id="26" name="Rounded Rectangular Callout 25"/>
          <p:cNvSpPr/>
          <p:nvPr/>
        </p:nvSpPr>
        <p:spPr bwMode="auto">
          <a:xfrm>
            <a:off x="5608349" y="3975465"/>
            <a:ext cx="2945782" cy="259823"/>
          </a:xfrm>
          <a:prstGeom prst="wedgeRoundRectCallout">
            <a:avLst>
              <a:gd name="adj1" fmla="val -64062"/>
              <a:gd name="adj2" fmla="val -3603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No need to promote further</a:t>
            </a:r>
            <a:endParaRPr lang="en-NZ" sz="1800" dirty="0" smtClean="0"/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5559400" y="4375960"/>
            <a:ext cx="2883924" cy="561291"/>
          </a:xfrm>
          <a:prstGeom prst="wedgeRoundRectCallout">
            <a:avLst>
              <a:gd name="adj1" fmla="val -71328"/>
              <a:gd name="adj2" fmla="val -15482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Node is overfull: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Have to split and promote </a:t>
            </a:r>
            <a:endParaRPr lang="en-NZ" sz="1800" dirty="0" smtClean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11560" y="4134289"/>
            <a:ext cx="44644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611560" y="4581128"/>
            <a:ext cx="44644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5636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Files, file structures, DB files, indexes	</a:t>
            </a:r>
          </a:p>
          <a:p>
            <a:r>
              <a:rPr lang="en-US" dirty="0" smtClean="0"/>
              <a:t>B-trees and B+-trees			</a:t>
            </a:r>
          </a:p>
          <a:p>
            <a:pPr lvl="1"/>
            <a:endParaRPr lang="en-US" sz="2400" dirty="0"/>
          </a:p>
          <a:p>
            <a:pPr lvl="1"/>
            <a:r>
              <a:rPr lang="en-US" dirty="0" smtClean="0"/>
              <a:t>Reference Book (in VUW Library):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i="1" dirty="0" smtClean="0"/>
              <a:t>Fundamentals of Database Systems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by</a:t>
            </a:r>
            <a:r>
              <a:rPr lang="en-US" i="1" dirty="0" smtClean="0"/>
              <a:t> </a:t>
            </a:r>
            <a:r>
              <a:rPr lang="en-US" dirty="0" err="1" smtClean="0"/>
              <a:t>Elmasri</a:t>
            </a:r>
            <a:r>
              <a:rPr lang="en-US" dirty="0" smtClean="0"/>
              <a:t> &amp; </a:t>
            </a:r>
            <a:r>
              <a:rPr lang="en-US" dirty="0" err="1" smtClean="0"/>
              <a:t>Navathe</a:t>
            </a:r>
            <a:r>
              <a:rPr lang="en-US" dirty="0" smtClean="0"/>
              <a:t> (2011),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dirty="0" smtClean="0"/>
              <a:t>(Chapters 16 and 17 only!)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5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The Memory Hierarchy</a:t>
            </a:r>
          </a:p>
        </p:txBody>
      </p:sp>
      <p:pic>
        <p:nvPicPr>
          <p:cNvPr id="18434" name="Picture 13" descr="Memory_Hierarchy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100" y="2279650"/>
            <a:ext cx="8394700" cy="3460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5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614363" y="1157288"/>
            <a:ext cx="7747000" cy="482600"/>
          </a:xfrm>
        </p:spPr>
        <p:txBody>
          <a:bodyPr/>
          <a:lstStyle/>
          <a:p>
            <a:pPr eaLnBrk="1" hangingPunct="1"/>
            <a:r>
              <a:rPr lang="en-NZ" altLang="en-US" sz="2400" smtClean="0"/>
              <a:t>Memory in a computer system is arranged in a hierarchy:</a:t>
            </a:r>
          </a:p>
          <a:p>
            <a:pPr eaLnBrk="1" hangingPunct="1"/>
            <a:endParaRPr lang="en-NZ" altLang="en-US" sz="2400" smtClean="0"/>
          </a:p>
          <a:p>
            <a:pPr eaLnBrk="1" hangingPunct="1"/>
            <a:endParaRPr lang="en-NZ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97096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dirty="0" smtClean="0"/>
              <a:t>The Memory Hierarchy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NZ" sz="2000" dirty="0" smtClean="0"/>
              <a:t>Registers</a:t>
            </a:r>
          </a:p>
          <a:p>
            <a:pPr lvl="1">
              <a:lnSpc>
                <a:spcPct val="90000"/>
              </a:lnSpc>
            </a:pPr>
            <a:r>
              <a:rPr lang="en-NZ" sz="2000" dirty="0" smtClean="0"/>
              <a:t>in CPU.</a:t>
            </a:r>
          </a:p>
          <a:p>
            <a:pPr eaLnBrk="1" hangingPunct="1">
              <a:lnSpc>
                <a:spcPct val="90000"/>
              </a:lnSpc>
            </a:pPr>
            <a:r>
              <a:rPr lang="en-NZ" sz="2000" dirty="0" smtClean="0"/>
              <a:t>Memory caches</a:t>
            </a:r>
          </a:p>
          <a:p>
            <a:pPr lvl="1">
              <a:lnSpc>
                <a:spcPct val="90000"/>
              </a:lnSpc>
            </a:pPr>
            <a:r>
              <a:rPr lang="en-NZ" sz="2000" dirty="0" smtClean="0"/>
              <a:t>Very fast,  small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NZ" sz="2000" dirty="0" smtClean="0"/>
              <a:t>Copy of bits of primary memory</a:t>
            </a:r>
          </a:p>
          <a:p>
            <a:pPr marL="446088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NZ" sz="2000" dirty="0" smtClean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NZ" sz="2000" dirty="0" smtClean="0"/>
              <a:t>Primary memory: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</a:pPr>
            <a:r>
              <a:rPr lang="en-NZ" sz="2000" dirty="0" smtClean="0"/>
              <a:t>Fast,  large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NZ" sz="2000" dirty="0" smtClean="0"/>
              <a:t>Volatile: lost in power outage</a:t>
            </a:r>
            <a:endParaRPr lang="en-NZ" sz="1800" dirty="0" smtClean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NZ" sz="2000" dirty="0" smtClean="0"/>
              <a:t>Secondary Storage (hard disks)</a:t>
            </a:r>
          </a:p>
          <a:p>
            <a:pPr lvl="1" eaLnBrk="1" hangingPunct="1">
              <a:lnSpc>
                <a:spcPct val="90000"/>
              </a:lnSpc>
            </a:pPr>
            <a:r>
              <a:rPr lang="en-NZ" sz="2000" dirty="0" smtClean="0"/>
              <a:t>Slow,  very large</a:t>
            </a:r>
          </a:p>
          <a:p>
            <a:pPr lvl="1" eaLnBrk="1" hangingPunct="1">
              <a:lnSpc>
                <a:spcPct val="90000"/>
              </a:lnSpc>
            </a:pPr>
            <a:r>
              <a:rPr lang="en-NZ" sz="2000" dirty="0" smtClean="0"/>
              <a:t>Persistent</a:t>
            </a:r>
          </a:p>
          <a:p>
            <a:pPr lvl="1" eaLnBrk="1" hangingPunct="1">
              <a:lnSpc>
                <a:spcPct val="90000"/>
              </a:lnSpc>
            </a:pPr>
            <a:r>
              <a:rPr lang="en-NZ" sz="2000" dirty="0" smtClean="0"/>
              <a:t>Data cannot be manipulated directly, 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NZ" sz="1800" dirty="0" smtClean="0"/>
              <a:t>data must be copied to main memory, 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NZ" sz="1800" dirty="0" smtClean="0"/>
              <a:t>modified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NZ" sz="1800" dirty="0" smtClean="0"/>
              <a:t>written back to disk</a:t>
            </a:r>
            <a:endParaRPr lang="en-NZ" sz="1800" dirty="0"/>
          </a:p>
          <a:p>
            <a:pPr>
              <a:spcBef>
                <a:spcPts val="600"/>
              </a:spcBef>
            </a:pPr>
            <a:r>
              <a:rPr lang="en-NZ" sz="2000" dirty="0" smtClean="0"/>
              <a:t>Need to know how files are organised </a:t>
            </a:r>
            <a:r>
              <a:rPr lang="en-AU" sz="1800" dirty="0" smtClean="0"/>
              <a:t>on </a:t>
            </a:r>
            <a:r>
              <a:rPr lang="en-AU" sz="1800" dirty="0"/>
              <a:t>disk</a:t>
            </a:r>
          </a:p>
          <a:p>
            <a:pPr>
              <a:lnSpc>
                <a:spcPct val="90000"/>
              </a:lnSpc>
            </a:pPr>
            <a:endParaRPr lang="en-NZ" sz="2000" dirty="0" smtClean="0"/>
          </a:p>
        </p:txBody>
      </p:sp>
    </p:spTree>
    <p:extLst>
      <p:ext uri="{BB962C8B-B14F-4D97-AF65-F5344CB8AC3E}">
        <p14:creationId xmlns:p14="http://schemas.microsoft.com/office/powerpoint/2010/main" val="31006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Disk Storage Devices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2763" y="4814888"/>
            <a:ext cx="7797800" cy="914400"/>
          </a:xfrm>
        </p:spPr>
        <p:txBody>
          <a:bodyPr/>
          <a:lstStyle/>
          <a:p>
            <a:pPr eaLnBrk="1" hangingPunct="1"/>
            <a:r>
              <a:rPr lang="en-NZ" altLang="en-US" smtClean="0"/>
              <a:t>Disk controller: interfaces disk drive to computer</a:t>
            </a:r>
          </a:p>
          <a:p>
            <a:pPr eaLnBrk="1" hangingPunct="1"/>
            <a:r>
              <a:rPr lang="en-NZ" altLang="en-US" smtClean="0"/>
              <a:t>Implements commands to read or write a sector</a:t>
            </a:r>
          </a:p>
        </p:txBody>
      </p:sp>
      <p:pic>
        <p:nvPicPr>
          <p:cNvPr id="25603" name="Picture 4" descr="Magnetic_Hard_Dri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4100" y="1522413"/>
            <a:ext cx="7162800" cy="2747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0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Disk </a:t>
            </a:r>
            <a:r>
              <a:rPr lang="en-US" dirty="0" err="1" smtClean="0"/>
              <a:t>Organisation</a:t>
            </a:r>
            <a:endParaRPr lang="en-US" dirty="0" smtClean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Data on a disk is </a:t>
            </a:r>
            <a:r>
              <a:rPr lang="en-US" sz="2400" dirty="0" err="1" smtClean="0"/>
              <a:t>organised</a:t>
            </a:r>
            <a:r>
              <a:rPr lang="en-US" sz="2400" dirty="0" smtClean="0"/>
              <a:t> into chunks: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Sectors: 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physical </a:t>
            </a:r>
            <a:r>
              <a:rPr lang="en-US" sz="2400" dirty="0" err="1" smtClean="0"/>
              <a:t>organisation</a:t>
            </a:r>
            <a:r>
              <a:rPr 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hardware disk operations work on sector at a time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traditionally: 512 bytes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modern disks: 4096 bytes</a:t>
            </a:r>
          </a:p>
          <a:p>
            <a:pPr marL="446088" lvl="1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Blocks: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logical </a:t>
            </a:r>
            <a:r>
              <a:rPr lang="en-US" sz="2400" dirty="0" err="1" smtClean="0"/>
              <a:t>organisation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operating system retrieves and writes a block at a time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512 </a:t>
            </a:r>
            <a:r>
              <a:rPr lang="en-US" sz="2400" dirty="0"/>
              <a:t>bytes to </a:t>
            </a:r>
            <a:r>
              <a:rPr lang="en-US" sz="2400" dirty="0" smtClean="0"/>
              <a:t>8192 bytes,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⇒  For all efficient file operations, 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minimise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2400" i="1" dirty="0" smtClean="0">
                <a:latin typeface="Arial Unicode MS"/>
                <a:ea typeface="Arial Unicode MS"/>
                <a:cs typeface="Arial Unicode MS"/>
              </a:rPr>
              <a:t>block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 accesses</a:t>
            </a:r>
            <a:endParaRPr lang="en-US" sz="2400" dirty="0" smtClean="0"/>
          </a:p>
          <a:p>
            <a:pPr marL="446088" lvl="1" indent="0">
              <a:lnSpc>
                <a:spcPct val="90000"/>
              </a:lnSpc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86317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Reading/Writing from files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 </a:t>
            </a:r>
            <a:endParaRPr lang="en-NZ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683568" y="2492896"/>
            <a:ext cx="936104" cy="1368152"/>
          </a:xfrm>
          <a:prstGeom prst="flowChartMagneticDisk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Disk</a:t>
            </a:r>
            <a:endParaRPr lang="en-NZ" sz="2000" dirty="0" smtClean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6444208" y="2348880"/>
            <a:ext cx="1440160" cy="1944216"/>
          </a:xfrm>
          <a:prstGeom prst="flowChartProcess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Program</a:t>
            </a:r>
            <a:endParaRPr lang="en-NZ" sz="2000" dirty="0" smtClean="0"/>
          </a:p>
        </p:txBody>
      </p:sp>
      <p:sp>
        <p:nvSpPr>
          <p:cNvPr id="6" name="Flowchart: Process 5"/>
          <p:cNvSpPr/>
          <p:nvPr/>
        </p:nvSpPr>
        <p:spPr bwMode="auto">
          <a:xfrm>
            <a:off x="4499992" y="2708920"/>
            <a:ext cx="1008112" cy="360040"/>
          </a:xfrm>
          <a:prstGeom prst="flowChartProcess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Buffers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2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20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4499992" y="3645024"/>
            <a:ext cx="1008112" cy="360040"/>
          </a:xfrm>
          <a:prstGeom prst="flowChartProcess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20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2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20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2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20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Hold one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block at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a time</a:t>
            </a:r>
            <a:endParaRPr lang="en-NZ" sz="2000" dirty="0" smtClean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707904" y="1340768"/>
            <a:ext cx="0" cy="532859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364088" y="1196752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In memory</a:t>
            </a:r>
            <a:endParaRPr lang="en-NZ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242004" y="1331854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Disk </a:t>
            </a:r>
            <a:endParaRPr lang="en-NZ" sz="2000" dirty="0"/>
          </a:p>
        </p:txBody>
      </p:sp>
      <p:sp>
        <p:nvSpPr>
          <p:cNvPr id="14" name="Flowchart: Process 13"/>
          <p:cNvSpPr/>
          <p:nvPr/>
        </p:nvSpPr>
        <p:spPr bwMode="auto">
          <a:xfrm>
            <a:off x="2515868" y="3032956"/>
            <a:ext cx="504056" cy="576064"/>
          </a:xfrm>
          <a:prstGeom prst="flowChartProcess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Disk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Controller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18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18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18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18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1800" dirty="0" smtClean="0"/>
          </a:p>
        </p:txBody>
      </p:sp>
      <p:cxnSp>
        <p:nvCxnSpPr>
          <p:cNvPr id="16" name="Straight Arrow Connector 15"/>
          <p:cNvCxnSpPr>
            <a:endCxn id="6" idx="3"/>
          </p:cNvCxnSpPr>
          <p:nvPr/>
        </p:nvCxnSpPr>
        <p:spPr bwMode="auto">
          <a:xfrm flipH="1">
            <a:off x="5508104" y="2888940"/>
            <a:ext cx="93610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18" name="Straight Arrow Connector 17"/>
          <p:cNvCxnSpPr>
            <a:endCxn id="14" idx="3"/>
          </p:cNvCxnSpPr>
          <p:nvPr/>
        </p:nvCxnSpPr>
        <p:spPr bwMode="auto">
          <a:xfrm flipH="1">
            <a:off x="3019924" y="2888940"/>
            <a:ext cx="1480068" cy="43204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0" name="Straight Arrow Connector 19"/>
          <p:cNvCxnSpPr>
            <a:stCxn id="14" idx="1"/>
          </p:cNvCxnSpPr>
          <p:nvPr/>
        </p:nvCxnSpPr>
        <p:spPr bwMode="auto">
          <a:xfrm flipH="1" flipV="1">
            <a:off x="1619672" y="3032956"/>
            <a:ext cx="896196" cy="28803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2" name="Straight Arrow Connector 21"/>
          <p:cNvCxnSpPr>
            <a:endCxn id="14" idx="1"/>
          </p:cNvCxnSpPr>
          <p:nvPr/>
        </p:nvCxnSpPr>
        <p:spPr bwMode="auto">
          <a:xfrm flipV="1">
            <a:off x="1619672" y="3320988"/>
            <a:ext cx="896196" cy="21602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4" name="Straight Arrow Connector 23"/>
          <p:cNvCxnSpPr>
            <a:stCxn id="14" idx="3"/>
            <a:endCxn id="7" idx="1"/>
          </p:cNvCxnSpPr>
          <p:nvPr/>
        </p:nvCxnSpPr>
        <p:spPr bwMode="auto">
          <a:xfrm>
            <a:off x="3019924" y="3320988"/>
            <a:ext cx="1480068" cy="50405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6" name="Straight Arrow Connector 25"/>
          <p:cNvCxnSpPr>
            <a:stCxn id="7" idx="3"/>
          </p:cNvCxnSpPr>
          <p:nvPr/>
        </p:nvCxnSpPr>
        <p:spPr bwMode="auto">
          <a:xfrm>
            <a:off x="5508104" y="3825044"/>
            <a:ext cx="93610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4246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</a:t>
            </a:r>
            <a:r>
              <a:rPr lang="en-US" dirty="0" err="1" smtClean="0"/>
              <a:t>Organisation</a:t>
            </a:r>
            <a:endParaRPr lang="en-US" dirty="0" smtClean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Files typically much larger than blocks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A file must be stored in a collection of blocks on disk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Must </a:t>
            </a:r>
            <a:r>
              <a:rPr lang="en-US" sz="2000" dirty="0" err="1" smtClean="0"/>
              <a:t>organise</a:t>
            </a:r>
            <a:r>
              <a:rPr lang="en-US" sz="2000" dirty="0" smtClean="0"/>
              <a:t> the file data into blocks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Must record the collection of blocks associated with the file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Must enable access to the blocks (sequential or random access) 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 marL="446088" lvl="1" indent="0">
              <a:lnSpc>
                <a:spcPct val="90000"/>
              </a:lnSpc>
              <a:buNone/>
            </a:pPr>
            <a:endParaRPr lang="en-US" sz="2000" dirty="0" smtClean="0"/>
          </a:p>
          <a:p>
            <a:pPr marL="446088" lvl="1" indent="0">
              <a:lnSpc>
                <a:spcPct val="90000"/>
              </a:lnSpc>
              <a:buNone/>
            </a:pPr>
            <a:endParaRPr lang="en-US" sz="2000" dirty="0"/>
          </a:p>
          <a:p>
            <a:pPr marL="73025" indent="0">
              <a:lnSpc>
                <a:spcPct val="90000"/>
              </a:lnSpc>
              <a:buNone/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5" name="Flowchart: Magnetic Disk 4"/>
          <p:cNvSpPr/>
          <p:nvPr/>
        </p:nvSpPr>
        <p:spPr bwMode="auto">
          <a:xfrm>
            <a:off x="971600" y="4221088"/>
            <a:ext cx="936104" cy="1368152"/>
          </a:xfrm>
          <a:prstGeom prst="flowChartMagneticDisk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Disk</a:t>
            </a:r>
            <a:endParaRPr lang="en-NZ" sz="2000" dirty="0" smtClean="0"/>
          </a:p>
        </p:txBody>
      </p:sp>
      <p:sp>
        <p:nvSpPr>
          <p:cNvPr id="6" name="Flowchart: Process 5"/>
          <p:cNvSpPr/>
          <p:nvPr/>
        </p:nvSpPr>
        <p:spPr bwMode="auto">
          <a:xfrm>
            <a:off x="6732240" y="4077072"/>
            <a:ext cx="1440160" cy="1944216"/>
          </a:xfrm>
          <a:prstGeom prst="flowChartProcess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Program</a:t>
            </a:r>
            <a:endParaRPr lang="en-NZ" sz="2000" dirty="0" smtClean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4788024" y="4437112"/>
            <a:ext cx="1008112" cy="360040"/>
          </a:xfrm>
          <a:prstGeom prst="flowChartProcess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Buffers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2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20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8" name="Flowchart: Process 7"/>
          <p:cNvSpPr/>
          <p:nvPr/>
        </p:nvSpPr>
        <p:spPr bwMode="auto">
          <a:xfrm>
            <a:off x="4788024" y="5373216"/>
            <a:ext cx="1008112" cy="360040"/>
          </a:xfrm>
          <a:prstGeom prst="flowChartProcess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20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2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20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2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20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Hold one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block at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a time</a:t>
            </a:r>
            <a:endParaRPr lang="en-NZ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652120" y="3060046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In memory</a:t>
            </a:r>
            <a:endParaRPr lang="en-NZ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530036" y="306004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Disk </a:t>
            </a:r>
            <a:endParaRPr lang="en-NZ" sz="2000" dirty="0"/>
          </a:p>
        </p:txBody>
      </p:sp>
      <p:sp>
        <p:nvSpPr>
          <p:cNvPr id="11" name="Flowchart: Process 10"/>
          <p:cNvSpPr/>
          <p:nvPr/>
        </p:nvSpPr>
        <p:spPr bwMode="auto">
          <a:xfrm>
            <a:off x="2803900" y="4761148"/>
            <a:ext cx="504056" cy="576064"/>
          </a:xfrm>
          <a:prstGeom prst="flowChartProcess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Disk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Controller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18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18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18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18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1800" dirty="0" smtClean="0"/>
          </a:p>
        </p:txBody>
      </p:sp>
      <p:cxnSp>
        <p:nvCxnSpPr>
          <p:cNvPr id="12" name="Straight Arrow Connector 11"/>
          <p:cNvCxnSpPr>
            <a:endCxn id="7" idx="3"/>
          </p:cNvCxnSpPr>
          <p:nvPr/>
        </p:nvCxnSpPr>
        <p:spPr bwMode="auto">
          <a:xfrm flipH="1">
            <a:off x="5796136" y="4617132"/>
            <a:ext cx="93610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13" name="Straight Arrow Connector 12"/>
          <p:cNvCxnSpPr>
            <a:endCxn id="11" idx="3"/>
          </p:cNvCxnSpPr>
          <p:nvPr/>
        </p:nvCxnSpPr>
        <p:spPr bwMode="auto">
          <a:xfrm flipH="1">
            <a:off x="3307956" y="4617132"/>
            <a:ext cx="1480068" cy="43204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 flipV="1">
            <a:off x="1907704" y="4761148"/>
            <a:ext cx="896196" cy="28803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15" name="Straight Arrow Connector 14"/>
          <p:cNvCxnSpPr>
            <a:endCxn id="11" idx="1"/>
          </p:cNvCxnSpPr>
          <p:nvPr/>
        </p:nvCxnSpPr>
        <p:spPr bwMode="auto">
          <a:xfrm flipV="1">
            <a:off x="1907704" y="5049180"/>
            <a:ext cx="896196" cy="21602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16" name="Straight Arrow Connector 15"/>
          <p:cNvCxnSpPr>
            <a:stCxn id="11" idx="3"/>
            <a:endCxn id="8" idx="1"/>
          </p:cNvCxnSpPr>
          <p:nvPr/>
        </p:nvCxnSpPr>
        <p:spPr bwMode="auto">
          <a:xfrm>
            <a:off x="3307956" y="5049180"/>
            <a:ext cx="1480068" cy="50405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17" name="Straight Arrow Connector 16"/>
          <p:cNvCxnSpPr>
            <a:stCxn id="8" idx="3"/>
          </p:cNvCxnSpPr>
          <p:nvPr/>
        </p:nvCxnSpPr>
        <p:spPr bwMode="auto">
          <a:xfrm>
            <a:off x="5796136" y="5553236"/>
            <a:ext cx="93610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4" name="Straight Connector 3"/>
          <p:cNvCxnSpPr/>
          <p:nvPr/>
        </p:nvCxnSpPr>
        <p:spPr bwMode="auto">
          <a:xfrm>
            <a:off x="4047990" y="3060046"/>
            <a:ext cx="0" cy="368132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161194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Files of records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File may be a sequence of records (especially for DB files)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record = logical chunk of information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eg</a:t>
            </a:r>
            <a:r>
              <a:rPr lang="en-US" sz="2000" dirty="0" smtClean="0"/>
              <a:t> a row from a </a:t>
            </a:r>
            <a:r>
              <a:rPr lang="en-US" sz="2000" dirty="0" err="1" smtClean="0"/>
              <a:t>DataBase</a:t>
            </a:r>
            <a:r>
              <a:rPr lang="en-US" sz="2000" dirty="0" smtClean="0"/>
              <a:t> table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an entry in a file system description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…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May have several records per block 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"blocking factor" = # records per block</a:t>
            </a:r>
          </a:p>
          <a:p>
            <a:pPr lvl="2" algn="just"/>
            <a:r>
              <a:rPr lang="en-US" sz="2000" dirty="0" smtClean="0"/>
              <a:t>can calculate block number from record number (&amp; vice versa)</a:t>
            </a:r>
            <a:br>
              <a:rPr lang="en-US" sz="2000" dirty="0" smtClean="0"/>
            </a:br>
            <a:r>
              <a:rPr lang="en-US" sz="2000" dirty="0" smtClean="0"/>
              <a:t>(if records all the same size)    </a:t>
            </a:r>
          </a:p>
          <a:p>
            <a:pPr lvl="2" algn="just"/>
            <a:r>
              <a:rPr lang="en-US" sz="2000" dirty="0" smtClean="0"/>
              <a:t># record</a:t>
            </a:r>
            <a:r>
              <a:rPr lang="en-US" sz="2000" dirty="0"/>
              <a:t>s</a:t>
            </a:r>
            <a:r>
              <a:rPr lang="en-US" sz="2000" dirty="0" smtClean="0"/>
              <a:t>  =  # blocks  </a:t>
            </a:r>
            <a:r>
              <a:rPr lang="en-US" sz="2000" dirty="0" smtClean="0">
                <a:sym typeface="Symbol"/>
              </a:rPr>
              <a:t> bf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marL="446088" lvl="1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446088" lvl="1" indent="0">
              <a:lnSpc>
                <a:spcPct val="90000"/>
              </a:lnSpc>
              <a:buNone/>
            </a:pPr>
            <a:endParaRPr lang="en-US" sz="2400" dirty="0"/>
          </a:p>
          <a:p>
            <a:pPr marL="73025" indent="0">
              <a:lnSpc>
                <a:spcPct val="90000"/>
              </a:lnSpc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26723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ex's Lecture Theme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lex's Lectures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lex's Lectures" id="{764482AF-3122-4D46-801D-465C88DE2D54}" vid="{8BC9679D-E89F-4D1C-B0F5-FCB5BCDC2E6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261</Template>
  <TotalTime>9077</TotalTime>
  <Words>1304</Words>
  <Application>Microsoft Office PowerPoint</Application>
  <PresentationFormat>On-screen Show (4:3)</PresentationFormat>
  <Paragraphs>288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 Unicode MS</vt:lpstr>
      <vt:lpstr>MS PGothic</vt:lpstr>
      <vt:lpstr>MS PGothic</vt:lpstr>
      <vt:lpstr>Arial</vt:lpstr>
      <vt:lpstr>Symbol</vt:lpstr>
      <vt:lpstr>Times New Roman</vt:lpstr>
      <vt:lpstr>Alex's Lecture Theme</vt:lpstr>
      <vt:lpstr>Alex's Lectures</vt:lpstr>
      <vt:lpstr>Indexing Large Data</vt:lpstr>
      <vt:lpstr>Introduction</vt:lpstr>
      <vt:lpstr>The Memory Hierarchy</vt:lpstr>
      <vt:lpstr>The Memory Hierarchy</vt:lpstr>
      <vt:lpstr>Disk Storage Devices</vt:lpstr>
      <vt:lpstr>Disk Organisation</vt:lpstr>
      <vt:lpstr>Reading/Writing from files</vt:lpstr>
      <vt:lpstr>File Organisation</vt:lpstr>
      <vt:lpstr>Files of records</vt:lpstr>
      <vt:lpstr>Using B+ trees for organising Data</vt:lpstr>
      <vt:lpstr>Implementing B+ Tree in a File</vt:lpstr>
      <vt:lpstr>Cost of B+ tree</vt:lpstr>
      <vt:lpstr>Cost of B+ tree</vt:lpstr>
      <vt:lpstr>B+ Tree:  Find</vt:lpstr>
      <vt:lpstr>B+ Tree Add (1)</vt:lpstr>
      <vt:lpstr>B+ Tree  Add (2)</vt:lpstr>
      <vt:lpstr>B+ Tree  Add (3)</vt:lpstr>
      <vt:lpstr>B+ Tree  Add (4)</vt:lpstr>
    </vt:vector>
  </TitlesOfParts>
  <Company>Victoria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 COMP 261  # 1</dc:title>
  <dc:creator>pondy</dc:creator>
  <cp:lastModifiedBy>Alex Potanin</cp:lastModifiedBy>
  <cp:revision>168</cp:revision>
  <cp:lastPrinted>2014-03-15T04:47:10Z</cp:lastPrinted>
  <dcterms:created xsi:type="dcterms:W3CDTF">2010-07-11T23:26:10Z</dcterms:created>
  <dcterms:modified xsi:type="dcterms:W3CDTF">2016-04-21T03:09:58Z</dcterms:modified>
</cp:coreProperties>
</file>