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Lato" panose="020F0502020204030203" pitchFamily="34" charset="0"/>
      <p:regular r:id="rId18"/>
      <p:bold r:id="rId19"/>
      <p:italic r:id="rId20"/>
      <p:boldItalic r:id="rId21"/>
    </p:embeddedFont>
    <p:embeddedFont>
      <p:font typeface="Raleway" pitchFamily="2" charset="77"/>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99"/>
  </p:normalViewPr>
  <p:slideViewPr>
    <p:cSldViewPr snapToGrid="0">
      <p:cViewPr varScale="1">
        <p:scale>
          <a:sx n="137" d="100"/>
          <a:sy n="137" d="100"/>
        </p:scale>
        <p:origin x="920"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085ccf6b13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085ccf6b1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085ccf6b13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085ccf6b13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0678331d43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0678331d43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0678331d43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0678331d43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085ccf6b13_1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085ccf6b13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085ccf6b13_1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085ccf6b13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085ccf6b13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085ccf6b1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0678331d4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0678331d4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085ccf6b13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085ccf6b13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0678331d43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0678331d43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0678331d43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0678331d4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0678331d43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0678331d43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0678331d43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0678331d43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0678331d43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0678331d43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www.kaggle.com/tizianoparriani/kp01pisinger/version/1?select=knapPI_14_200_1000_1_items.csv"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developers.google.com/optimization/bin/knapsack"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311700" y="554875"/>
            <a:ext cx="8520600" cy="995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500"/>
              <a:t>Capital Budgeting as Knapsack Problem</a:t>
            </a:r>
            <a:endParaRPr sz="3500"/>
          </a:p>
        </p:txBody>
      </p:sp>
      <p:sp>
        <p:nvSpPr>
          <p:cNvPr id="87" name="Google Shape;87;p13"/>
          <p:cNvSpPr txBox="1">
            <a:spLocks noGrp="1"/>
          </p:cNvSpPr>
          <p:nvPr>
            <p:ph type="subTitle" idx="1"/>
          </p:nvPr>
        </p:nvSpPr>
        <p:spPr>
          <a:xfrm>
            <a:off x="311700" y="1629850"/>
            <a:ext cx="8520600" cy="792600"/>
          </a:xfrm>
          <a:prstGeom prst="rect">
            <a:avLst/>
          </a:prstGeom>
        </p:spPr>
        <p:txBody>
          <a:bodyPr spcFirstLastPara="1" wrap="square" lIns="91425" tIns="91425" rIns="91425" bIns="91425" anchor="t" anchorCtr="0">
            <a:normAutofit/>
          </a:bodyPr>
          <a:lstStyle/>
          <a:p>
            <a:pPr marL="0" lvl="0" indent="0" algn="l" rtl="0">
              <a:lnSpc>
                <a:spcPct val="80000"/>
              </a:lnSpc>
              <a:spcBef>
                <a:spcPts val="0"/>
              </a:spcBef>
              <a:spcAft>
                <a:spcPts val="0"/>
              </a:spcAft>
              <a:buNone/>
            </a:pPr>
            <a:r>
              <a:rPr lang="en" sz="2200">
                <a:solidFill>
                  <a:schemeClr val="dk2"/>
                </a:solidFill>
              </a:rPr>
              <a:t>Yijie Wu &amp; Minqi Liao</a:t>
            </a:r>
            <a:endParaRPr sz="2200">
              <a:solidFill>
                <a:schemeClr val="dk2"/>
              </a:solidFill>
            </a:endParaRPr>
          </a:p>
          <a:p>
            <a:pPr marL="0" lvl="0" indent="0" algn="l" rtl="0">
              <a:lnSpc>
                <a:spcPct val="80000"/>
              </a:lnSpc>
              <a:spcBef>
                <a:spcPts val="0"/>
              </a:spcBef>
              <a:spcAft>
                <a:spcPts val="0"/>
              </a:spcAft>
              <a:buNone/>
            </a:pPr>
            <a:r>
              <a:rPr lang="en" sz="2200">
                <a:solidFill>
                  <a:schemeClr val="dk2"/>
                </a:solidFill>
              </a:rPr>
              <a:t>12/15/2021</a:t>
            </a:r>
            <a:endParaRPr sz="2200">
              <a:solidFill>
                <a:schemeClr val="dk2"/>
              </a:solidFill>
            </a:endParaRPr>
          </a:p>
        </p:txBody>
      </p:sp>
      <p:pic>
        <p:nvPicPr>
          <p:cNvPr id="88" name="Google Shape;88;p13"/>
          <p:cNvPicPr preferRelativeResize="0"/>
          <p:nvPr/>
        </p:nvPicPr>
        <p:blipFill>
          <a:blip r:embed="rId3">
            <a:alphaModFix/>
          </a:blip>
          <a:stretch>
            <a:fillRect/>
          </a:stretch>
        </p:blipFill>
        <p:spPr>
          <a:xfrm>
            <a:off x="5750424" y="4148425"/>
            <a:ext cx="3393576" cy="995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2"/>
          <p:cNvSpPr txBox="1">
            <a:spLocks noGrp="1"/>
          </p:cNvSpPr>
          <p:nvPr>
            <p:ph type="title"/>
          </p:nvPr>
        </p:nvSpPr>
        <p:spPr>
          <a:xfrm>
            <a:off x="6900" y="-55975"/>
            <a:ext cx="8520600" cy="630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5. Python: Google OR-Tools (500 DVs) </a:t>
            </a:r>
            <a:endParaRPr/>
          </a:p>
          <a:p>
            <a:pPr marL="0" lvl="0" indent="0" algn="l" rtl="0">
              <a:spcBef>
                <a:spcPts val="0"/>
              </a:spcBef>
              <a:spcAft>
                <a:spcPts val="0"/>
              </a:spcAft>
              <a:buNone/>
            </a:pPr>
            <a:endParaRPr sz="1500"/>
          </a:p>
          <a:p>
            <a:pPr marL="0" lvl="0" indent="0" algn="l" rtl="0">
              <a:spcBef>
                <a:spcPts val="0"/>
              </a:spcBef>
              <a:spcAft>
                <a:spcPts val="0"/>
              </a:spcAft>
              <a:buNone/>
            </a:pPr>
            <a:endParaRPr sz="2000"/>
          </a:p>
        </p:txBody>
      </p:sp>
      <p:pic>
        <p:nvPicPr>
          <p:cNvPr id="150" name="Google Shape;150;p22"/>
          <p:cNvPicPr preferRelativeResize="0"/>
          <p:nvPr/>
        </p:nvPicPr>
        <p:blipFill>
          <a:blip r:embed="rId3">
            <a:alphaModFix/>
          </a:blip>
          <a:stretch>
            <a:fillRect/>
          </a:stretch>
        </p:blipFill>
        <p:spPr>
          <a:xfrm>
            <a:off x="521175" y="536575"/>
            <a:ext cx="6732825" cy="46368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3"/>
          <p:cNvSpPr txBox="1">
            <a:spLocks noGrp="1"/>
          </p:cNvSpPr>
          <p:nvPr>
            <p:ph type="title"/>
          </p:nvPr>
        </p:nvSpPr>
        <p:spPr>
          <a:xfrm>
            <a:off x="0" y="0"/>
            <a:ext cx="8520600" cy="630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6. Visualization in Python</a:t>
            </a:r>
            <a:endParaRPr/>
          </a:p>
          <a:p>
            <a:pPr marL="0" lvl="0" indent="0" algn="l" rtl="0">
              <a:spcBef>
                <a:spcPts val="0"/>
              </a:spcBef>
              <a:spcAft>
                <a:spcPts val="0"/>
              </a:spcAft>
              <a:buNone/>
            </a:pPr>
            <a:endParaRPr sz="1500"/>
          </a:p>
          <a:p>
            <a:pPr marL="0" lvl="0" indent="0" algn="l" rtl="0">
              <a:spcBef>
                <a:spcPts val="0"/>
              </a:spcBef>
              <a:spcAft>
                <a:spcPts val="0"/>
              </a:spcAft>
              <a:buNone/>
            </a:pPr>
            <a:endParaRPr sz="2000"/>
          </a:p>
        </p:txBody>
      </p:sp>
      <p:pic>
        <p:nvPicPr>
          <p:cNvPr id="156" name="Google Shape;156;p23"/>
          <p:cNvPicPr preferRelativeResize="0"/>
          <p:nvPr/>
        </p:nvPicPr>
        <p:blipFill>
          <a:blip r:embed="rId3">
            <a:alphaModFix/>
          </a:blip>
          <a:stretch>
            <a:fillRect/>
          </a:stretch>
        </p:blipFill>
        <p:spPr>
          <a:xfrm>
            <a:off x="832888" y="579025"/>
            <a:ext cx="5731617" cy="45644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4"/>
          <p:cNvSpPr txBox="1">
            <a:spLocks noGrp="1"/>
          </p:cNvSpPr>
          <p:nvPr>
            <p:ph type="title"/>
          </p:nvPr>
        </p:nvSpPr>
        <p:spPr>
          <a:xfrm>
            <a:off x="422850" y="6818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7. Hypothetical Clients</a:t>
            </a:r>
            <a:endParaRPr/>
          </a:p>
        </p:txBody>
      </p:sp>
      <p:sp>
        <p:nvSpPr>
          <p:cNvPr id="162" name="Google Shape;162;p24"/>
          <p:cNvSpPr txBox="1">
            <a:spLocks noGrp="1"/>
          </p:cNvSpPr>
          <p:nvPr>
            <p:ph type="body" idx="1"/>
          </p:nvPr>
        </p:nvSpPr>
        <p:spPr>
          <a:xfrm>
            <a:off x="422850" y="1380025"/>
            <a:ext cx="7688700" cy="2978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a:solidFill>
                  <a:schemeClr val="dk1"/>
                </a:solidFill>
                <a:latin typeface="Arial"/>
                <a:ea typeface="Arial"/>
                <a:cs typeface="Arial"/>
                <a:sym typeface="Arial"/>
              </a:rPr>
              <a:t>Anyone (organization or people) who wants to buy a group of products (commodities, stocks…) from a pool with a limited budget to maximize profits (or NPV, revenue …)，e.g.:</a:t>
            </a:r>
            <a:endParaRPr sz="1800">
              <a:solidFill>
                <a:schemeClr val="dk1"/>
              </a:solidFill>
              <a:latin typeface="Arial"/>
              <a:ea typeface="Arial"/>
              <a:cs typeface="Arial"/>
              <a:sym typeface="Arial"/>
            </a:endParaRPr>
          </a:p>
          <a:p>
            <a:pPr marL="457200" lvl="0" indent="-342900" algn="l" rtl="0">
              <a:spcBef>
                <a:spcPts val="1200"/>
              </a:spcBef>
              <a:spcAft>
                <a:spcPts val="0"/>
              </a:spcAft>
              <a:buClr>
                <a:schemeClr val="dk1"/>
              </a:buClr>
              <a:buSzPts val="1800"/>
              <a:buFont typeface="Arial"/>
              <a:buAutoNum type="arabicPeriod"/>
            </a:pPr>
            <a:r>
              <a:rPr lang="en" sz="1800">
                <a:solidFill>
                  <a:schemeClr val="dk1"/>
                </a:solidFill>
                <a:latin typeface="Arial"/>
                <a:ea typeface="Arial"/>
                <a:cs typeface="Arial"/>
                <a:sym typeface="Arial"/>
              </a:rPr>
              <a:t>Purchasing managers who want to select products to maximize profits</a:t>
            </a:r>
            <a:endParaRPr sz="1800">
              <a:solidFill>
                <a:schemeClr val="dk1"/>
              </a:solidFill>
              <a:latin typeface="Arial"/>
              <a:ea typeface="Arial"/>
              <a:cs typeface="Arial"/>
              <a:sym typeface="Arial"/>
            </a:endParaRPr>
          </a:p>
          <a:p>
            <a:pPr marL="457200" lvl="0" indent="-342900" algn="l" rtl="0">
              <a:spcBef>
                <a:spcPts val="0"/>
              </a:spcBef>
              <a:spcAft>
                <a:spcPts val="0"/>
              </a:spcAft>
              <a:buClr>
                <a:schemeClr val="dk1"/>
              </a:buClr>
              <a:buSzPts val="1800"/>
              <a:buFont typeface="Arial"/>
              <a:buAutoNum type="arabicPeriod"/>
            </a:pPr>
            <a:r>
              <a:rPr lang="en" sz="1800">
                <a:solidFill>
                  <a:schemeClr val="dk1"/>
                </a:solidFill>
                <a:latin typeface="Arial"/>
                <a:ea typeface="Arial"/>
                <a:cs typeface="Arial"/>
                <a:sym typeface="Arial"/>
              </a:rPr>
              <a:t>Fund managers who want to make portfolios from a financial products pool using limited funds and to maximize IRR</a:t>
            </a:r>
            <a:endParaRPr sz="180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5"/>
          <p:cNvSpPr txBox="1">
            <a:spLocks noGrp="1"/>
          </p:cNvSpPr>
          <p:nvPr>
            <p:ph type="title"/>
          </p:nvPr>
        </p:nvSpPr>
        <p:spPr>
          <a:xfrm>
            <a:off x="379075" y="6739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8. Benefits and Limitations</a:t>
            </a:r>
            <a:endParaRPr/>
          </a:p>
        </p:txBody>
      </p:sp>
      <p:sp>
        <p:nvSpPr>
          <p:cNvPr id="168" name="Google Shape;168;p25"/>
          <p:cNvSpPr txBox="1">
            <a:spLocks noGrp="1"/>
          </p:cNvSpPr>
          <p:nvPr>
            <p:ph type="body" idx="1"/>
          </p:nvPr>
        </p:nvSpPr>
        <p:spPr>
          <a:xfrm>
            <a:off x="311700" y="1419400"/>
            <a:ext cx="8520600" cy="31635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Benefits: </a:t>
            </a:r>
            <a:endParaRPr sz="1600">
              <a:solidFill>
                <a:schemeClr val="dk1"/>
              </a:solidFill>
              <a:latin typeface="Arial"/>
              <a:ea typeface="Arial"/>
              <a:cs typeface="Arial"/>
              <a:sym typeface="Arial"/>
            </a:endParaRPr>
          </a:p>
          <a:p>
            <a:pPr marL="914400" lvl="1" indent="-330200" algn="l" rtl="0">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Easy to use and understand</a:t>
            </a:r>
            <a:endParaRPr sz="1600">
              <a:solidFill>
                <a:schemeClr val="dk1"/>
              </a:solidFill>
              <a:latin typeface="Arial"/>
              <a:ea typeface="Arial"/>
              <a:cs typeface="Arial"/>
              <a:sym typeface="Arial"/>
            </a:endParaRPr>
          </a:p>
          <a:p>
            <a:pPr marL="914400" lvl="1" indent="-330200" algn="l" rtl="0">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Visualization</a:t>
            </a:r>
            <a:endParaRPr sz="1600">
              <a:solidFill>
                <a:schemeClr val="dk1"/>
              </a:solidFill>
              <a:latin typeface="Arial"/>
              <a:ea typeface="Arial"/>
              <a:cs typeface="Arial"/>
              <a:sym typeface="Arial"/>
            </a:endParaRPr>
          </a:p>
          <a:p>
            <a:pPr marL="457200" lvl="0" indent="-330200" algn="l" rtl="0">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Limitations:</a:t>
            </a:r>
            <a:endParaRPr sz="1600">
              <a:solidFill>
                <a:schemeClr val="dk1"/>
              </a:solidFill>
              <a:latin typeface="Arial"/>
              <a:ea typeface="Arial"/>
              <a:cs typeface="Arial"/>
              <a:sym typeface="Arial"/>
            </a:endParaRPr>
          </a:p>
          <a:p>
            <a:pPr marL="914400" lvl="1" indent="-330200" algn="l" rtl="0">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Consistent quantity of each item selected (but the model can also be flexibly adapted if there are more realistic constraints based on different situations.)</a:t>
            </a:r>
            <a:endParaRPr sz="1600">
              <a:solidFill>
                <a:schemeClr val="dk1"/>
              </a:solidFill>
              <a:latin typeface="Arial"/>
              <a:ea typeface="Arial"/>
              <a:cs typeface="Arial"/>
              <a:sym typeface="Arial"/>
            </a:endParaRPr>
          </a:p>
          <a:p>
            <a:pPr marL="457200" lvl="0" indent="-330200" algn="l" rtl="0">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Possible Improvements:</a:t>
            </a:r>
            <a:endParaRPr sz="1600">
              <a:solidFill>
                <a:schemeClr val="dk1"/>
              </a:solidFill>
              <a:latin typeface="Arial"/>
              <a:ea typeface="Arial"/>
              <a:cs typeface="Arial"/>
              <a:sym typeface="Arial"/>
            </a:endParaRPr>
          </a:p>
          <a:p>
            <a:pPr marL="914400" lvl="1" indent="-330200" algn="l" rtl="0">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Imagine more realistic situations. E.g. if there are any conflicts between items (if I select item A, I cannot select item C); if there are more indicators that need to be maximized (maybe to allocate weights to each indicator and maximize the total)</a:t>
            </a:r>
            <a:endParaRPr sz="1600">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6"/>
          <p:cNvSpPr txBox="1">
            <a:spLocks noGrp="1"/>
          </p:cNvSpPr>
          <p:nvPr>
            <p:ph type="title"/>
          </p:nvPr>
        </p:nvSpPr>
        <p:spPr>
          <a:xfrm>
            <a:off x="407125" y="6739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9. Supporting Files</a:t>
            </a:r>
            <a:endParaRPr/>
          </a:p>
        </p:txBody>
      </p:sp>
      <p:sp>
        <p:nvSpPr>
          <p:cNvPr id="174" name="Google Shape;174;p26"/>
          <p:cNvSpPr txBox="1">
            <a:spLocks noGrp="1"/>
          </p:cNvSpPr>
          <p:nvPr>
            <p:ph type="body" idx="1"/>
          </p:nvPr>
        </p:nvSpPr>
        <p:spPr>
          <a:xfrm>
            <a:off x="311700" y="1488825"/>
            <a:ext cx="8520600" cy="2996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Font typeface="Arial"/>
              <a:buChar char="●"/>
            </a:pPr>
            <a:r>
              <a:rPr lang="en" sz="1800">
                <a:solidFill>
                  <a:schemeClr val="dk1"/>
                </a:solidFill>
                <a:latin typeface="Arial"/>
                <a:ea typeface="Arial"/>
                <a:cs typeface="Arial"/>
                <a:sym typeface="Arial"/>
              </a:rPr>
              <a:t>GB730 Final Project - Knapsack Problem.xlsx: </a:t>
            </a:r>
            <a:endParaRPr sz="1800">
              <a:solidFill>
                <a:schemeClr val="dk1"/>
              </a:solidFill>
              <a:latin typeface="Arial"/>
              <a:ea typeface="Arial"/>
              <a:cs typeface="Arial"/>
              <a:sym typeface="Arial"/>
            </a:endParaRPr>
          </a:p>
          <a:p>
            <a:pPr marL="914400" lvl="1" indent="-342900" algn="l" rtl="0">
              <a:spcBef>
                <a:spcPts val="0"/>
              </a:spcBef>
              <a:spcAft>
                <a:spcPts val="0"/>
              </a:spcAft>
              <a:buClr>
                <a:schemeClr val="dk1"/>
              </a:buClr>
              <a:buSzPts val="1800"/>
              <a:buFont typeface="Arial"/>
              <a:buChar char="○"/>
            </a:pPr>
            <a:r>
              <a:rPr lang="en" sz="1800">
                <a:solidFill>
                  <a:schemeClr val="dk1"/>
                </a:solidFill>
                <a:latin typeface="Arial"/>
                <a:ea typeface="Arial"/>
                <a:cs typeface="Arial"/>
                <a:sym typeface="Arial"/>
              </a:rPr>
              <a:t>Introduction to the problem, </a:t>
            </a:r>
            <a:endParaRPr sz="1800">
              <a:solidFill>
                <a:schemeClr val="dk1"/>
              </a:solidFill>
              <a:latin typeface="Arial"/>
              <a:ea typeface="Arial"/>
              <a:cs typeface="Arial"/>
              <a:sym typeface="Arial"/>
            </a:endParaRPr>
          </a:p>
          <a:p>
            <a:pPr marL="914400" lvl="1" indent="-342900" algn="l" rtl="0">
              <a:spcBef>
                <a:spcPts val="0"/>
              </a:spcBef>
              <a:spcAft>
                <a:spcPts val="0"/>
              </a:spcAft>
              <a:buClr>
                <a:schemeClr val="dk1"/>
              </a:buClr>
              <a:buSzPts val="1800"/>
              <a:buFont typeface="Arial"/>
              <a:buChar char="○"/>
            </a:pPr>
            <a:r>
              <a:rPr lang="en" sz="1800">
                <a:solidFill>
                  <a:schemeClr val="dk1"/>
                </a:solidFill>
                <a:latin typeface="Arial"/>
                <a:ea typeface="Arial"/>
                <a:cs typeface="Arial"/>
                <a:sym typeface="Arial"/>
              </a:rPr>
              <a:t>Solution for the problem with 200 DVs</a:t>
            </a:r>
            <a:endParaRPr sz="1800">
              <a:solidFill>
                <a:schemeClr val="dk1"/>
              </a:solidFill>
              <a:latin typeface="Arial"/>
              <a:ea typeface="Arial"/>
              <a:cs typeface="Arial"/>
              <a:sym typeface="Arial"/>
            </a:endParaRPr>
          </a:p>
          <a:p>
            <a:pPr marL="914400" lvl="1" indent="-342900" algn="l" rtl="0">
              <a:spcBef>
                <a:spcPts val="0"/>
              </a:spcBef>
              <a:spcAft>
                <a:spcPts val="0"/>
              </a:spcAft>
              <a:buClr>
                <a:schemeClr val="dk1"/>
              </a:buClr>
              <a:buSzPts val="1800"/>
              <a:buFont typeface="Arial"/>
              <a:buChar char="○"/>
            </a:pPr>
            <a:r>
              <a:rPr lang="en" sz="1800">
                <a:solidFill>
                  <a:schemeClr val="dk1"/>
                </a:solidFill>
                <a:latin typeface="Arial"/>
                <a:ea typeface="Arial"/>
                <a:cs typeface="Arial"/>
                <a:sym typeface="Arial"/>
              </a:rPr>
              <a:t>Dataset for 500 records (prepared for python)</a:t>
            </a:r>
            <a:endParaRPr sz="1800">
              <a:solidFill>
                <a:schemeClr val="dk1"/>
              </a:solidFill>
              <a:latin typeface="Arial"/>
              <a:ea typeface="Arial"/>
              <a:cs typeface="Arial"/>
              <a:sym typeface="Arial"/>
            </a:endParaRPr>
          </a:p>
          <a:p>
            <a:pPr marL="457200" lvl="0" indent="-342900" algn="l" rtl="0">
              <a:spcBef>
                <a:spcPts val="0"/>
              </a:spcBef>
              <a:spcAft>
                <a:spcPts val="0"/>
              </a:spcAft>
              <a:buClr>
                <a:schemeClr val="dk1"/>
              </a:buClr>
              <a:buSzPts val="1800"/>
              <a:buFont typeface="Arial"/>
              <a:buChar char="●"/>
            </a:pPr>
            <a:r>
              <a:rPr lang="en" sz="1800">
                <a:solidFill>
                  <a:schemeClr val="dk1"/>
                </a:solidFill>
                <a:latin typeface="Arial"/>
                <a:ea typeface="Arial"/>
                <a:cs typeface="Arial"/>
                <a:sym typeface="Arial"/>
              </a:rPr>
              <a:t>GB730 Final Project - Knapsack Problem.ipynb: </a:t>
            </a:r>
            <a:endParaRPr sz="1800">
              <a:solidFill>
                <a:schemeClr val="dk1"/>
              </a:solidFill>
              <a:latin typeface="Arial"/>
              <a:ea typeface="Arial"/>
              <a:cs typeface="Arial"/>
              <a:sym typeface="Arial"/>
            </a:endParaRPr>
          </a:p>
          <a:p>
            <a:pPr marL="914400" lvl="1" indent="-342900" algn="l" rtl="0">
              <a:spcBef>
                <a:spcPts val="0"/>
              </a:spcBef>
              <a:spcAft>
                <a:spcPts val="0"/>
              </a:spcAft>
              <a:buClr>
                <a:schemeClr val="dk1"/>
              </a:buClr>
              <a:buSzPts val="1800"/>
              <a:buFont typeface="Arial"/>
              <a:buChar char="○"/>
            </a:pPr>
            <a:r>
              <a:rPr lang="en" sz="1800">
                <a:solidFill>
                  <a:schemeClr val="dk1"/>
                </a:solidFill>
                <a:latin typeface="Arial"/>
                <a:ea typeface="Arial"/>
                <a:cs typeface="Arial"/>
                <a:sym typeface="Arial"/>
              </a:rPr>
              <a:t>Two approaches solving the problem with 500 DVs</a:t>
            </a:r>
            <a:endParaRPr sz="1800">
              <a:solidFill>
                <a:schemeClr val="dk1"/>
              </a:solidFill>
              <a:latin typeface="Arial"/>
              <a:ea typeface="Arial"/>
              <a:cs typeface="Arial"/>
              <a:sym typeface="Arial"/>
            </a:endParaRPr>
          </a:p>
          <a:p>
            <a:pPr marL="914400" lvl="1" indent="-342900" algn="l" rtl="0">
              <a:spcBef>
                <a:spcPts val="0"/>
              </a:spcBef>
              <a:spcAft>
                <a:spcPts val="0"/>
              </a:spcAft>
              <a:buClr>
                <a:schemeClr val="dk1"/>
              </a:buClr>
              <a:buSzPts val="1800"/>
              <a:buFont typeface="Arial"/>
              <a:buChar char="○"/>
            </a:pPr>
            <a:r>
              <a:rPr lang="en" sz="1800">
                <a:solidFill>
                  <a:schemeClr val="dk1"/>
                </a:solidFill>
                <a:latin typeface="Arial"/>
                <a:ea typeface="Arial"/>
                <a:cs typeface="Arial"/>
                <a:sym typeface="Arial"/>
              </a:rPr>
              <a:t>Visualization</a:t>
            </a:r>
            <a:endParaRPr sz="1800">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7"/>
          <p:cNvSpPr txBox="1">
            <a:spLocks noGrp="1"/>
          </p:cNvSpPr>
          <p:nvPr>
            <p:ph type="title"/>
          </p:nvPr>
        </p:nvSpPr>
        <p:spPr>
          <a:xfrm>
            <a:off x="238925" y="7562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10. Contribution</a:t>
            </a:r>
            <a:endParaRPr/>
          </a:p>
        </p:txBody>
      </p:sp>
      <p:sp>
        <p:nvSpPr>
          <p:cNvPr id="180" name="Google Shape;180;p27"/>
          <p:cNvSpPr txBox="1">
            <a:spLocks noGrp="1"/>
          </p:cNvSpPr>
          <p:nvPr>
            <p:ph type="body" idx="1"/>
          </p:nvPr>
        </p:nvSpPr>
        <p:spPr>
          <a:xfrm>
            <a:off x="760200" y="1516850"/>
            <a:ext cx="7623600" cy="13260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800">
                <a:solidFill>
                  <a:schemeClr val="dk1"/>
                </a:solidFill>
                <a:latin typeface="Arial"/>
                <a:ea typeface="Arial"/>
                <a:cs typeface="Arial"/>
                <a:sym typeface="Arial"/>
              </a:rPr>
              <a:t>Yijie found the data set and built the model in Excel. Minqi wrote python code in Jupyter Notebook. Yijie and Minqi contributed to drawing slides together.</a:t>
            </a:r>
            <a:endParaRPr sz="160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ctrTitle"/>
          </p:nvPr>
        </p:nvSpPr>
        <p:spPr>
          <a:xfrm>
            <a:off x="311700" y="1383100"/>
            <a:ext cx="8520600" cy="3759600"/>
          </a:xfrm>
          <a:prstGeom prst="rect">
            <a:avLst/>
          </a:prstGeom>
        </p:spPr>
        <p:txBody>
          <a:bodyPr spcFirstLastPara="1" wrap="square" lIns="91425" tIns="91425" rIns="91425" bIns="91425" anchor="t" anchorCtr="0">
            <a:normAutofit/>
          </a:bodyPr>
          <a:lstStyle/>
          <a:p>
            <a:pPr marL="457200" lvl="0" indent="-374650" algn="l" rtl="0">
              <a:spcBef>
                <a:spcPts val="0"/>
              </a:spcBef>
              <a:spcAft>
                <a:spcPts val="0"/>
              </a:spcAft>
              <a:buSzPts val="2300"/>
              <a:buFont typeface="Arial"/>
              <a:buAutoNum type="arabicPeriod"/>
            </a:pPr>
            <a:r>
              <a:rPr lang="en" sz="2300" b="0">
                <a:latin typeface="Arial"/>
                <a:ea typeface="Arial"/>
                <a:cs typeface="Arial"/>
                <a:sym typeface="Arial"/>
              </a:rPr>
              <a:t>Business Background </a:t>
            </a:r>
            <a:endParaRPr sz="2300" b="0">
              <a:latin typeface="Arial"/>
              <a:ea typeface="Arial"/>
              <a:cs typeface="Arial"/>
              <a:sym typeface="Arial"/>
            </a:endParaRPr>
          </a:p>
          <a:p>
            <a:pPr marL="457200" lvl="0" indent="-374650" algn="l" rtl="0">
              <a:spcBef>
                <a:spcPts val="0"/>
              </a:spcBef>
              <a:spcAft>
                <a:spcPts val="0"/>
              </a:spcAft>
              <a:buSzPts val="2300"/>
              <a:buFont typeface="Arial"/>
              <a:buAutoNum type="arabicPeriod"/>
            </a:pPr>
            <a:r>
              <a:rPr lang="en" sz="2300" b="0">
                <a:latin typeface="Arial"/>
                <a:ea typeface="Arial"/>
                <a:cs typeface="Arial"/>
                <a:sym typeface="Arial"/>
              </a:rPr>
              <a:t>Introduction to Knapsack Problem</a:t>
            </a:r>
            <a:endParaRPr sz="2300" b="0">
              <a:latin typeface="Arial"/>
              <a:ea typeface="Arial"/>
              <a:cs typeface="Arial"/>
              <a:sym typeface="Arial"/>
            </a:endParaRPr>
          </a:p>
          <a:p>
            <a:pPr marL="457200" lvl="0" indent="-374650" algn="l" rtl="0">
              <a:spcBef>
                <a:spcPts val="0"/>
              </a:spcBef>
              <a:spcAft>
                <a:spcPts val="0"/>
              </a:spcAft>
              <a:buSzPts val="2300"/>
              <a:buFont typeface="Arial"/>
              <a:buAutoNum type="arabicPeriod"/>
            </a:pPr>
            <a:r>
              <a:rPr lang="en" sz="2300" b="0">
                <a:latin typeface="Arial"/>
                <a:ea typeface="Arial"/>
                <a:cs typeface="Arial"/>
                <a:sym typeface="Arial"/>
              </a:rPr>
              <a:t>Build an Optimization Model</a:t>
            </a:r>
            <a:endParaRPr sz="2300" b="0">
              <a:latin typeface="Arial"/>
              <a:ea typeface="Arial"/>
              <a:cs typeface="Arial"/>
              <a:sym typeface="Arial"/>
            </a:endParaRPr>
          </a:p>
          <a:p>
            <a:pPr marL="457200" lvl="0" indent="-374650" algn="l" rtl="0">
              <a:spcBef>
                <a:spcPts val="0"/>
              </a:spcBef>
              <a:spcAft>
                <a:spcPts val="0"/>
              </a:spcAft>
              <a:buSzPts val="2300"/>
              <a:buFont typeface="Arial"/>
              <a:buAutoNum type="arabicPeriod"/>
            </a:pPr>
            <a:r>
              <a:rPr lang="en" sz="2300" b="0">
                <a:latin typeface="Arial"/>
                <a:ea typeface="Arial"/>
                <a:cs typeface="Arial"/>
                <a:sym typeface="Arial"/>
              </a:rPr>
              <a:t>Excel: Simplex LP Solver (for 200 DVs)</a:t>
            </a:r>
            <a:endParaRPr sz="2300" b="0">
              <a:latin typeface="Arial"/>
              <a:ea typeface="Arial"/>
              <a:cs typeface="Arial"/>
              <a:sym typeface="Arial"/>
            </a:endParaRPr>
          </a:p>
          <a:p>
            <a:pPr marL="457200" lvl="0" indent="-374650" algn="l" rtl="0">
              <a:spcBef>
                <a:spcPts val="0"/>
              </a:spcBef>
              <a:spcAft>
                <a:spcPts val="0"/>
              </a:spcAft>
              <a:buSzPts val="2300"/>
              <a:buFont typeface="Arial"/>
              <a:buAutoNum type="arabicPeriod"/>
            </a:pPr>
            <a:r>
              <a:rPr lang="en" sz="2300" b="0">
                <a:latin typeface="Arial"/>
                <a:ea typeface="Arial"/>
                <a:cs typeface="Arial"/>
                <a:sym typeface="Arial"/>
              </a:rPr>
              <a:t>Python: GLPK/ Google OR-Tools (for 500 DVs)</a:t>
            </a:r>
            <a:endParaRPr sz="2300" b="0">
              <a:latin typeface="Arial"/>
              <a:ea typeface="Arial"/>
              <a:cs typeface="Arial"/>
              <a:sym typeface="Arial"/>
            </a:endParaRPr>
          </a:p>
          <a:p>
            <a:pPr marL="457200" lvl="0" indent="-374650" algn="l" rtl="0">
              <a:spcBef>
                <a:spcPts val="0"/>
              </a:spcBef>
              <a:spcAft>
                <a:spcPts val="0"/>
              </a:spcAft>
              <a:buSzPts val="2300"/>
              <a:buFont typeface="Arial"/>
              <a:buAutoNum type="arabicPeriod"/>
            </a:pPr>
            <a:r>
              <a:rPr lang="en" sz="2300" b="0">
                <a:latin typeface="Arial"/>
                <a:ea typeface="Arial"/>
                <a:cs typeface="Arial"/>
                <a:sym typeface="Arial"/>
              </a:rPr>
              <a:t>Visualization</a:t>
            </a:r>
            <a:endParaRPr sz="2300" b="0">
              <a:latin typeface="Arial"/>
              <a:ea typeface="Arial"/>
              <a:cs typeface="Arial"/>
              <a:sym typeface="Arial"/>
            </a:endParaRPr>
          </a:p>
          <a:p>
            <a:pPr marL="457200" lvl="0" indent="-374650" algn="l" rtl="0">
              <a:spcBef>
                <a:spcPts val="0"/>
              </a:spcBef>
              <a:spcAft>
                <a:spcPts val="0"/>
              </a:spcAft>
              <a:buSzPts val="2300"/>
              <a:buFont typeface="Arial"/>
              <a:buAutoNum type="arabicPeriod"/>
            </a:pPr>
            <a:r>
              <a:rPr lang="en" sz="2300" b="0">
                <a:latin typeface="Arial"/>
                <a:ea typeface="Arial"/>
                <a:cs typeface="Arial"/>
                <a:sym typeface="Arial"/>
              </a:rPr>
              <a:t>Hypothetical Clients</a:t>
            </a:r>
            <a:endParaRPr sz="2300" b="0">
              <a:latin typeface="Arial"/>
              <a:ea typeface="Arial"/>
              <a:cs typeface="Arial"/>
              <a:sym typeface="Arial"/>
            </a:endParaRPr>
          </a:p>
          <a:p>
            <a:pPr marL="457200" lvl="0" indent="-374650" algn="l" rtl="0">
              <a:spcBef>
                <a:spcPts val="0"/>
              </a:spcBef>
              <a:spcAft>
                <a:spcPts val="0"/>
              </a:spcAft>
              <a:buSzPts val="2300"/>
              <a:buFont typeface="Arial"/>
              <a:buAutoNum type="arabicPeriod"/>
            </a:pPr>
            <a:r>
              <a:rPr lang="en" sz="2300" b="0">
                <a:latin typeface="Arial"/>
                <a:ea typeface="Arial"/>
                <a:cs typeface="Arial"/>
                <a:sym typeface="Arial"/>
              </a:rPr>
              <a:t>Benefits and Limitations</a:t>
            </a:r>
            <a:endParaRPr sz="2300" b="0">
              <a:latin typeface="Arial"/>
              <a:ea typeface="Arial"/>
              <a:cs typeface="Arial"/>
              <a:sym typeface="Arial"/>
            </a:endParaRPr>
          </a:p>
          <a:p>
            <a:pPr marL="457200" lvl="0" indent="-374650" algn="l" rtl="0">
              <a:spcBef>
                <a:spcPts val="0"/>
              </a:spcBef>
              <a:spcAft>
                <a:spcPts val="0"/>
              </a:spcAft>
              <a:buSzPts val="2300"/>
              <a:buFont typeface="Arial"/>
              <a:buAutoNum type="arabicPeriod"/>
            </a:pPr>
            <a:r>
              <a:rPr lang="en" sz="2300" b="0">
                <a:latin typeface="Arial"/>
                <a:ea typeface="Arial"/>
                <a:cs typeface="Arial"/>
                <a:sym typeface="Arial"/>
              </a:rPr>
              <a:t>Supporting Files</a:t>
            </a:r>
            <a:endParaRPr sz="2300" b="0">
              <a:latin typeface="Arial"/>
              <a:ea typeface="Arial"/>
              <a:cs typeface="Arial"/>
              <a:sym typeface="Arial"/>
            </a:endParaRPr>
          </a:p>
          <a:p>
            <a:pPr marL="457200" lvl="0" indent="-374650" algn="l" rtl="0">
              <a:spcBef>
                <a:spcPts val="0"/>
              </a:spcBef>
              <a:spcAft>
                <a:spcPts val="0"/>
              </a:spcAft>
              <a:buSzPts val="2300"/>
              <a:buFont typeface="Arial"/>
              <a:buAutoNum type="arabicPeriod"/>
            </a:pPr>
            <a:r>
              <a:rPr lang="en" sz="2300" b="0">
                <a:latin typeface="Arial"/>
                <a:ea typeface="Arial"/>
                <a:cs typeface="Arial"/>
                <a:sym typeface="Arial"/>
              </a:rPr>
              <a:t>Contribution</a:t>
            </a:r>
            <a:endParaRPr sz="2300" b="0">
              <a:latin typeface="Arial"/>
              <a:ea typeface="Arial"/>
              <a:cs typeface="Arial"/>
              <a:sym typeface="Arial"/>
            </a:endParaRPr>
          </a:p>
        </p:txBody>
      </p:sp>
      <p:sp>
        <p:nvSpPr>
          <p:cNvPr id="94" name="Google Shape;94;p14"/>
          <p:cNvSpPr txBox="1">
            <a:spLocks noGrp="1"/>
          </p:cNvSpPr>
          <p:nvPr>
            <p:ph type="title" idx="4294967295"/>
          </p:nvPr>
        </p:nvSpPr>
        <p:spPr>
          <a:xfrm>
            <a:off x="703100" y="6780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600"/>
              <a:t>Agenda：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253825" y="735300"/>
            <a:ext cx="7688700" cy="535200"/>
          </a:xfrm>
          <a:prstGeom prst="rect">
            <a:avLst/>
          </a:prstGeom>
        </p:spPr>
        <p:txBody>
          <a:bodyPr spcFirstLastPara="1" wrap="square" lIns="91425" tIns="91425" rIns="91425" bIns="91425" anchor="t" anchorCtr="0">
            <a:normAutofit fontScale="90000"/>
          </a:bodyPr>
          <a:lstStyle/>
          <a:p>
            <a:pPr marL="457200" lvl="0" indent="-377190" algn="l" rtl="0">
              <a:spcBef>
                <a:spcPts val="0"/>
              </a:spcBef>
              <a:spcAft>
                <a:spcPts val="0"/>
              </a:spcAft>
              <a:buSzPct val="100000"/>
              <a:buAutoNum type="arabicPeriod"/>
            </a:pPr>
            <a:r>
              <a:rPr lang="en"/>
              <a:t>Business Background</a:t>
            </a:r>
            <a:endParaRPr/>
          </a:p>
        </p:txBody>
      </p:sp>
      <p:sp>
        <p:nvSpPr>
          <p:cNvPr id="100" name="Google Shape;100;p15"/>
          <p:cNvSpPr txBox="1">
            <a:spLocks noGrp="1"/>
          </p:cNvSpPr>
          <p:nvPr>
            <p:ph type="body" idx="1"/>
          </p:nvPr>
        </p:nvSpPr>
        <p:spPr>
          <a:xfrm>
            <a:off x="436200" y="1270500"/>
            <a:ext cx="8271600" cy="342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chemeClr val="dk1"/>
                </a:solidFill>
                <a:latin typeface="Arial"/>
                <a:ea typeface="Arial"/>
                <a:cs typeface="Arial"/>
                <a:sym typeface="Arial"/>
              </a:rPr>
              <a:t>A fast-growing e-commerce company is expanding their business. They now sell mainly snacks and everyday items online. Last month, their marketing department completed a three-month study on pet snacks and reported that pet snacks are highly profitable, with gross margin over 50%, and that there are fewer online sellers. The CEO foresaw this potential market as a major "blue ocean" for the next decade. So he decided to make selling pet snacks their long-term strategy. To keep cash flow healthy and reduce the cost of failure, the CEO planned to allocate $20,000 as the first phase of the budget.</a:t>
            </a:r>
            <a:endParaRPr sz="1600" dirty="0">
              <a:solidFill>
                <a:schemeClr val="dk1"/>
              </a:solidFill>
              <a:latin typeface="Arial"/>
              <a:ea typeface="Arial"/>
              <a:cs typeface="Arial"/>
              <a:sym typeface="Arial"/>
            </a:endParaRPr>
          </a:p>
          <a:p>
            <a:pPr marL="0" lvl="0" indent="0" algn="l" rtl="0">
              <a:spcBef>
                <a:spcPts val="1200"/>
              </a:spcBef>
              <a:spcAft>
                <a:spcPts val="1200"/>
              </a:spcAft>
              <a:buNone/>
            </a:pPr>
            <a:r>
              <a:rPr lang="en" sz="1600" dirty="0">
                <a:solidFill>
                  <a:schemeClr val="dk1"/>
                </a:solidFill>
                <a:latin typeface="Arial"/>
                <a:cs typeface="Arial"/>
                <a:sym typeface="Arial"/>
              </a:rPr>
              <a:t>Now, the operations team needs to choose which products to sell. They get cost information from supplies and calculate profits. Their goal is to select some high margin products from 500 products to maximize profits. </a:t>
            </a:r>
            <a:r>
              <a:rPr lang="en" sz="1600" dirty="0">
                <a:solidFill>
                  <a:schemeClr val="dk1"/>
                </a:solidFill>
                <a:latin typeface="Arial"/>
                <a:ea typeface="Arial"/>
                <a:cs typeface="Arial"/>
                <a:sym typeface="Arial"/>
              </a:rPr>
              <a:t>We create a model to help them make their decision.</a:t>
            </a:r>
            <a:endParaRPr sz="1600" dirty="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6" name="Google Shape;106;p16"/>
          <p:cNvPicPr preferRelativeResize="0"/>
          <p:nvPr/>
        </p:nvPicPr>
        <p:blipFill>
          <a:blip r:embed="rId3">
            <a:alphaModFix/>
          </a:blip>
          <a:stretch>
            <a:fillRect/>
          </a:stretch>
        </p:blipFill>
        <p:spPr>
          <a:xfrm>
            <a:off x="346725" y="2184325"/>
            <a:ext cx="5877800" cy="774850"/>
          </a:xfrm>
          <a:prstGeom prst="rect">
            <a:avLst/>
          </a:prstGeom>
          <a:noFill/>
          <a:ln>
            <a:noFill/>
          </a:ln>
        </p:spPr>
      </p:pic>
      <p:sp>
        <p:nvSpPr>
          <p:cNvPr id="107" name="Google Shape;107;p16"/>
          <p:cNvSpPr txBox="1">
            <a:spLocks noGrp="1"/>
          </p:cNvSpPr>
          <p:nvPr>
            <p:ph type="title"/>
          </p:nvPr>
        </p:nvSpPr>
        <p:spPr>
          <a:xfrm>
            <a:off x="727650" y="6897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Detail:</a:t>
            </a:r>
            <a:endParaRPr/>
          </a:p>
        </p:txBody>
      </p:sp>
      <p:sp>
        <p:nvSpPr>
          <p:cNvPr id="108" name="Google Shape;108;p16"/>
          <p:cNvSpPr txBox="1">
            <a:spLocks noGrp="1"/>
          </p:cNvSpPr>
          <p:nvPr>
            <p:ph type="body" idx="1"/>
          </p:nvPr>
        </p:nvSpPr>
        <p:spPr>
          <a:xfrm>
            <a:off x="346725" y="1281500"/>
            <a:ext cx="8450400" cy="4311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SzPts val="1018"/>
              <a:buNone/>
            </a:pPr>
            <a:r>
              <a:rPr lang="en" sz="1800">
                <a:solidFill>
                  <a:schemeClr val="dk1"/>
                </a:solidFill>
                <a:highlight>
                  <a:srgbClr val="FFFFFF"/>
                </a:highlight>
                <a:latin typeface="Arial"/>
                <a:ea typeface="Arial"/>
                <a:cs typeface="Arial"/>
                <a:sym typeface="Arial"/>
              </a:rPr>
              <a:t>There are 500 products we can choose from, and the dataset includes SKU, COGS($) and profit</a:t>
            </a:r>
            <a:r>
              <a:rPr lang="en" sz="1800">
                <a:solidFill>
                  <a:schemeClr val="dk1"/>
                </a:solidFill>
                <a:highlight>
                  <a:schemeClr val="lt1"/>
                </a:highlight>
                <a:latin typeface="Arial"/>
                <a:ea typeface="Arial"/>
                <a:cs typeface="Arial"/>
                <a:sym typeface="Arial"/>
              </a:rPr>
              <a:t>($).</a:t>
            </a:r>
            <a:endParaRPr sz="1800">
              <a:solidFill>
                <a:schemeClr val="dk1"/>
              </a:solidFill>
              <a:highlight>
                <a:srgbClr val="FFFFFF"/>
              </a:highlight>
              <a:latin typeface="Arial"/>
              <a:ea typeface="Arial"/>
              <a:cs typeface="Arial"/>
              <a:sym typeface="Arial"/>
            </a:endParaRPr>
          </a:p>
        </p:txBody>
      </p:sp>
      <p:sp>
        <p:nvSpPr>
          <p:cNvPr id="109" name="Google Shape;109;p16"/>
          <p:cNvSpPr txBox="1">
            <a:spLocks noGrp="1"/>
          </p:cNvSpPr>
          <p:nvPr>
            <p:ph type="body" idx="1"/>
          </p:nvPr>
        </p:nvSpPr>
        <p:spPr>
          <a:xfrm>
            <a:off x="311700" y="3081450"/>
            <a:ext cx="8391600" cy="16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a:solidFill>
                  <a:schemeClr val="dk1"/>
                </a:solidFill>
                <a:highlight>
                  <a:srgbClr val="FFFFFF"/>
                </a:highlight>
                <a:latin typeface="Arial"/>
                <a:ea typeface="Arial"/>
                <a:cs typeface="Arial"/>
                <a:sym typeface="Arial"/>
              </a:rPr>
              <a:t>We have the budget of $20,000. Which products should we include if we wish to maximize the profit? And what’s the maximized profit? </a:t>
            </a:r>
            <a:endParaRPr sz="1800">
              <a:solidFill>
                <a:schemeClr val="dk1"/>
              </a:solidFill>
              <a:highlight>
                <a:srgbClr val="FFFFFF"/>
              </a:highlight>
              <a:latin typeface="Arial"/>
              <a:ea typeface="Arial"/>
              <a:cs typeface="Arial"/>
              <a:sym typeface="Arial"/>
            </a:endParaRPr>
          </a:p>
          <a:p>
            <a:pPr marL="0" lvl="0" indent="0" algn="l" rtl="0">
              <a:spcBef>
                <a:spcPts val="1200"/>
              </a:spcBef>
              <a:spcAft>
                <a:spcPts val="1200"/>
              </a:spcAft>
              <a:buNone/>
            </a:pPr>
            <a:r>
              <a:rPr lang="en" sz="1200">
                <a:solidFill>
                  <a:schemeClr val="dk1"/>
                </a:solidFill>
                <a:highlight>
                  <a:schemeClr val="lt1"/>
                </a:highlight>
                <a:latin typeface="Arial"/>
                <a:ea typeface="Arial"/>
                <a:cs typeface="Arial"/>
                <a:sym typeface="Arial"/>
              </a:rPr>
              <a:t>Dataset reference: </a:t>
            </a:r>
            <a:r>
              <a:rPr lang="en" sz="1200" u="sng">
                <a:solidFill>
                  <a:schemeClr val="dk1"/>
                </a:solidFill>
                <a:latin typeface="Arial"/>
                <a:ea typeface="Arial"/>
                <a:cs typeface="Arial"/>
                <a:sym typeface="Arial"/>
                <a:hlinkClick r:id="rId4">
                  <a:extLst>
                    <a:ext uri="{A12FA001-AC4F-418D-AE19-62706E023703}">
                      <ahyp:hlinkClr xmlns:ahyp="http://schemas.microsoft.com/office/drawing/2018/hyperlinkcolor" val="tx"/>
                    </a:ext>
                  </a:extLst>
                </a:hlinkClick>
              </a:rPr>
              <a:t>https://www.kaggle.com/tizianoparriani/kp01pisinger/version/1?select=knapPI_14_200_1000_1_items.csv</a:t>
            </a:r>
            <a:endParaRPr sz="1500">
              <a:solidFill>
                <a:schemeClr val="dk1"/>
              </a:solidFill>
              <a:highlight>
                <a:srgbClr val="FFFFFF"/>
              </a:highlight>
              <a:latin typeface="Arial"/>
              <a:ea typeface="Arial"/>
              <a:cs typeface="Arial"/>
              <a:sym typeface="Arial"/>
            </a:endParaRPr>
          </a:p>
        </p:txBody>
      </p:sp>
      <p:sp>
        <p:nvSpPr>
          <p:cNvPr id="110" name="Google Shape;110;p16"/>
          <p:cNvSpPr txBox="1"/>
          <p:nvPr/>
        </p:nvSpPr>
        <p:spPr>
          <a:xfrm>
            <a:off x="6397825" y="2085025"/>
            <a:ext cx="14436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t>…</a:t>
            </a:r>
            <a:endParaRPr sz="1600" b="1"/>
          </a:p>
          <a:p>
            <a:pPr marL="0" lvl="0" indent="0" algn="l" rtl="0">
              <a:spcBef>
                <a:spcPts val="0"/>
              </a:spcBef>
              <a:spcAft>
                <a:spcPts val="0"/>
              </a:spcAft>
              <a:buNone/>
            </a:pPr>
            <a:r>
              <a:rPr lang="en" sz="1600" b="1"/>
              <a:t>…</a:t>
            </a:r>
            <a:endParaRPr sz="1600" b="1"/>
          </a:p>
          <a:p>
            <a:pPr marL="0" lvl="0" indent="0" algn="l" rtl="0">
              <a:spcBef>
                <a:spcPts val="0"/>
              </a:spcBef>
              <a:spcAft>
                <a:spcPts val="0"/>
              </a:spcAft>
              <a:buNone/>
            </a:pPr>
            <a:r>
              <a:rPr lang="en" sz="1600" b="1"/>
              <a:t>…</a:t>
            </a:r>
            <a:endParaRPr sz="1600" b="1"/>
          </a:p>
          <a:p>
            <a:pPr marL="0" lvl="0" indent="0" algn="l" rtl="0">
              <a:spcBef>
                <a:spcPts val="0"/>
              </a:spcBef>
              <a:spcAft>
                <a:spcPts val="0"/>
              </a:spcAft>
              <a:buNone/>
            </a:pPr>
            <a:endParaRPr sz="16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title"/>
          </p:nvPr>
        </p:nvSpPr>
        <p:spPr>
          <a:xfrm>
            <a:off x="424650" y="6871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2. Introduction to Knapsack Problem</a:t>
            </a:r>
            <a:endParaRPr/>
          </a:p>
        </p:txBody>
      </p:sp>
      <p:sp>
        <p:nvSpPr>
          <p:cNvPr id="117" name="Google Shape;117;p17"/>
          <p:cNvSpPr txBox="1">
            <a:spLocks noGrp="1"/>
          </p:cNvSpPr>
          <p:nvPr>
            <p:ph type="body" idx="1"/>
          </p:nvPr>
        </p:nvSpPr>
        <p:spPr>
          <a:xfrm>
            <a:off x="424650" y="1320450"/>
            <a:ext cx="8407800" cy="352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a:solidFill>
                  <a:schemeClr val="dk1"/>
                </a:solidFill>
                <a:highlight>
                  <a:srgbClr val="FFFFFF"/>
                </a:highlight>
                <a:latin typeface="Arial"/>
                <a:ea typeface="Arial"/>
                <a:cs typeface="Arial"/>
                <a:sym typeface="Arial"/>
              </a:rPr>
              <a:t>In the </a:t>
            </a:r>
            <a:r>
              <a:rPr lang="en" sz="1800" i="1">
                <a:solidFill>
                  <a:schemeClr val="dk1"/>
                </a:solidFill>
                <a:highlight>
                  <a:srgbClr val="FFFFFF"/>
                </a:highlight>
                <a:latin typeface="Arial"/>
                <a:ea typeface="Arial"/>
                <a:cs typeface="Arial"/>
                <a:sym typeface="Arial"/>
              </a:rPr>
              <a:t>knapsack problem</a:t>
            </a:r>
            <a:r>
              <a:rPr lang="en" sz="1800">
                <a:solidFill>
                  <a:schemeClr val="dk1"/>
                </a:solidFill>
                <a:highlight>
                  <a:srgbClr val="FFFFFF"/>
                </a:highlight>
                <a:latin typeface="Arial"/>
                <a:ea typeface="Arial"/>
                <a:cs typeface="Arial"/>
                <a:sym typeface="Arial"/>
              </a:rPr>
              <a:t>, you need to pack a set of items, with given values and sizes (such as weights or volumes), into a container with a maximum capacity. If the total size of the items exceeds the capacity, you can't pack them all. In that case, the problem is to choose a subset of the items of maximum total value that will fit in the container.</a:t>
            </a:r>
            <a:endParaRPr sz="1800">
              <a:solidFill>
                <a:schemeClr val="dk1"/>
              </a:solidFill>
              <a:highlight>
                <a:srgbClr val="FFFFFF"/>
              </a:highlight>
              <a:latin typeface="Arial"/>
              <a:ea typeface="Arial"/>
              <a:cs typeface="Arial"/>
              <a:sym typeface="Arial"/>
            </a:endParaRPr>
          </a:p>
          <a:p>
            <a:pPr marL="0" lvl="0" indent="0" algn="l" rtl="0">
              <a:spcBef>
                <a:spcPts val="1200"/>
              </a:spcBef>
              <a:spcAft>
                <a:spcPts val="0"/>
              </a:spcAft>
              <a:buNone/>
            </a:pPr>
            <a:endParaRPr>
              <a:solidFill>
                <a:schemeClr val="dk1"/>
              </a:solidFill>
              <a:highlight>
                <a:srgbClr val="FFFFFF"/>
              </a:highlight>
            </a:endParaRPr>
          </a:p>
          <a:p>
            <a:pPr marL="0" lvl="0" indent="0" algn="l" rtl="0">
              <a:spcBef>
                <a:spcPts val="1200"/>
              </a:spcBef>
              <a:spcAft>
                <a:spcPts val="0"/>
              </a:spcAft>
              <a:buNone/>
            </a:pPr>
            <a:endParaRPr>
              <a:solidFill>
                <a:schemeClr val="dk1"/>
              </a:solidFill>
              <a:highlight>
                <a:srgbClr val="FFFFFF"/>
              </a:highlight>
            </a:endParaRPr>
          </a:p>
          <a:p>
            <a:pPr marL="0" lvl="0" indent="0" algn="l" rtl="0">
              <a:spcBef>
                <a:spcPts val="1200"/>
              </a:spcBef>
              <a:spcAft>
                <a:spcPts val="0"/>
              </a:spcAft>
              <a:buNone/>
            </a:pPr>
            <a:endParaRPr>
              <a:solidFill>
                <a:schemeClr val="dk1"/>
              </a:solidFill>
              <a:highlight>
                <a:srgbClr val="FFFFFF"/>
              </a:highlight>
            </a:endParaRPr>
          </a:p>
          <a:p>
            <a:pPr marL="0" lvl="0" indent="0" algn="l" rtl="0">
              <a:spcBef>
                <a:spcPts val="1200"/>
              </a:spcBef>
              <a:spcAft>
                <a:spcPts val="1200"/>
              </a:spcAft>
              <a:buNone/>
            </a:pPr>
            <a:r>
              <a:rPr lang="en" sz="1500">
                <a:solidFill>
                  <a:schemeClr val="dk1"/>
                </a:solidFill>
                <a:highlight>
                  <a:srgbClr val="FFFFFF"/>
                </a:highlight>
                <a:latin typeface="Arial"/>
                <a:ea typeface="Arial"/>
                <a:cs typeface="Arial"/>
                <a:sym typeface="Arial"/>
              </a:rPr>
              <a:t>Reference: </a:t>
            </a:r>
            <a:r>
              <a:rPr lang="en" sz="1500" u="sng">
                <a:solidFill>
                  <a:schemeClr val="dk1"/>
                </a:solidFill>
                <a:latin typeface="Arial"/>
                <a:ea typeface="Arial"/>
                <a:cs typeface="Arial"/>
                <a:sym typeface="Arial"/>
                <a:hlinkClick r:id="rId3">
                  <a:extLst>
                    <a:ext uri="{A12FA001-AC4F-418D-AE19-62706E023703}">
                      <ahyp:hlinkClr xmlns:ahyp="http://schemas.microsoft.com/office/drawing/2018/hyperlinkcolor" val="tx"/>
                    </a:ext>
                  </a:extLst>
                </a:hlinkClick>
              </a:rPr>
              <a:t>https://developers.google.com/optimization/bin/knapsack</a:t>
            </a:r>
            <a:endParaRPr sz="1500">
              <a:solidFill>
                <a:schemeClr val="dk1"/>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8"/>
          <p:cNvSpPr txBox="1">
            <a:spLocks noGrp="1"/>
          </p:cNvSpPr>
          <p:nvPr>
            <p:ph type="title"/>
          </p:nvPr>
        </p:nvSpPr>
        <p:spPr>
          <a:xfrm>
            <a:off x="421975" y="6832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3. Build an Optimization Model</a:t>
            </a:r>
            <a:endParaRPr/>
          </a:p>
        </p:txBody>
      </p:sp>
      <p:sp>
        <p:nvSpPr>
          <p:cNvPr id="123" name="Google Shape;123;p18"/>
          <p:cNvSpPr txBox="1">
            <a:spLocks noGrp="1"/>
          </p:cNvSpPr>
          <p:nvPr>
            <p:ph type="body" idx="1"/>
          </p:nvPr>
        </p:nvSpPr>
        <p:spPr>
          <a:xfrm>
            <a:off x="313500" y="1396800"/>
            <a:ext cx="8520600" cy="3612600"/>
          </a:xfrm>
          <a:prstGeom prst="rect">
            <a:avLst/>
          </a:prstGeom>
        </p:spPr>
        <p:txBody>
          <a:bodyPr spcFirstLastPara="1" wrap="square" lIns="91425" tIns="91425" rIns="91425" bIns="91425" anchor="t" anchorCtr="0">
            <a:normAutofit/>
          </a:bodyPr>
          <a:lstStyle/>
          <a:p>
            <a:pPr marL="457200" marR="0" lvl="0" indent="-342900" algn="l" rtl="0">
              <a:lnSpc>
                <a:spcPct val="115000"/>
              </a:lnSpc>
              <a:spcBef>
                <a:spcPts val="0"/>
              </a:spcBef>
              <a:spcAft>
                <a:spcPts val="0"/>
              </a:spcAft>
              <a:buClr>
                <a:schemeClr val="dk1"/>
              </a:buClr>
              <a:buSzPts val="1800"/>
              <a:buChar char="●"/>
            </a:pPr>
            <a:r>
              <a:rPr lang="en" sz="1800" b="1">
                <a:solidFill>
                  <a:schemeClr val="dk1"/>
                </a:solidFill>
                <a:highlight>
                  <a:srgbClr val="FFFFFF"/>
                </a:highlight>
                <a:latin typeface="Arial"/>
                <a:ea typeface="Arial"/>
                <a:cs typeface="Arial"/>
                <a:sym typeface="Arial"/>
              </a:rPr>
              <a:t>Decision Variables: </a:t>
            </a:r>
            <a:r>
              <a:rPr lang="en" sz="1800">
                <a:solidFill>
                  <a:schemeClr val="dk1"/>
                </a:solidFill>
                <a:highlight>
                  <a:srgbClr val="FFFFFF"/>
                </a:highlight>
                <a:latin typeface="Arial"/>
                <a:ea typeface="Arial"/>
                <a:cs typeface="Arial"/>
                <a:sym typeface="Arial"/>
              </a:rPr>
              <a:t>500 products (select or not)</a:t>
            </a:r>
            <a:endParaRPr sz="1800">
              <a:solidFill>
                <a:schemeClr val="dk1"/>
              </a:solidFill>
              <a:highlight>
                <a:srgbClr val="FFFFFF"/>
              </a:highlight>
              <a:latin typeface="Arial"/>
              <a:ea typeface="Arial"/>
              <a:cs typeface="Arial"/>
              <a:sym typeface="Arial"/>
            </a:endParaRPr>
          </a:p>
          <a:p>
            <a:pPr marL="457200" marR="0" lvl="0" indent="-342900" algn="l" rtl="0">
              <a:lnSpc>
                <a:spcPct val="115000"/>
              </a:lnSpc>
              <a:spcBef>
                <a:spcPts val="0"/>
              </a:spcBef>
              <a:spcAft>
                <a:spcPts val="0"/>
              </a:spcAft>
              <a:buClr>
                <a:schemeClr val="dk1"/>
              </a:buClr>
              <a:buSzPts val="1800"/>
              <a:buChar char="●"/>
            </a:pPr>
            <a:r>
              <a:rPr lang="en" sz="1800" b="1">
                <a:solidFill>
                  <a:schemeClr val="dk1"/>
                </a:solidFill>
                <a:highlight>
                  <a:srgbClr val="FFFFFF"/>
                </a:highlight>
                <a:latin typeface="Arial"/>
                <a:ea typeface="Arial"/>
                <a:cs typeface="Arial"/>
                <a:sym typeface="Arial"/>
              </a:rPr>
              <a:t>Objective: </a:t>
            </a:r>
            <a:r>
              <a:rPr lang="en" sz="1800">
                <a:solidFill>
                  <a:schemeClr val="dk1"/>
                </a:solidFill>
                <a:highlight>
                  <a:srgbClr val="FFFFFF"/>
                </a:highlight>
                <a:latin typeface="Arial"/>
                <a:ea typeface="Arial"/>
                <a:cs typeface="Arial"/>
                <a:sym typeface="Arial"/>
              </a:rPr>
              <a:t>Maximize the profit</a:t>
            </a:r>
            <a:endParaRPr sz="1800">
              <a:solidFill>
                <a:schemeClr val="dk1"/>
              </a:solidFill>
              <a:highlight>
                <a:srgbClr val="FFFFFF"/>
              </a:highlight>
              <a:latin typeface="Arial"/>
              <a:ea typeface="Arial"/>
              <a:cs typeface="Arial"/>
              <a:sym typeface="Arial"/>
            </a:endParaRPr>
          </a:p>
          <a:p>
            <a:pPr marL="457200" lvl="0" indent="-342900" algn="l" rtl="0">
              <a:spcBef>
                <a:spcPts val="0"/>
              </a:spcBef>
              <a:spcAft>
                <a:spcPts val="0"/>
              </a:spcAft>
              <a:buClr>
                <a:schemeClr val="dk1"/>
              </a:buClr>
              <a:buSzPts val="1800"/>
              <a:buFont typeface="Arial"/>
              <a:buChar char="●"/>
            </a:pPr>
            <a:r>
              <a:rPr lang="en" sz="1800" b="1">
                <a:solidFill>
                  <a:schemeClr val="dk1"/>
                </a:solidFill>
                <a:highlight>
                  <a:srgbClr val="FFFFFF"/>
                </a:highlight>
                <a:latin typeface="Arial"/>
                <a:ea typeface="Arial"/>
                <a:cs typeface="Arial"/>
                <a:sym typeface="Arial"/>
              </a:rPr>
              <a:t>Constraints: </a:t>
            </a:r>
            <a:endParaRPr sz="1800" b="1">
              <a:solidFill>
                <a:schemeClr val="dk1"/>
              </a:solidFill>
              <a:highlight>
                <a:srgbClr val="FFFFFF"/>
              </a:highlight>
              <a:latin typeface="Arial"/>
              <a:ea typeface="Arial"/>
              <a:cs typeface="Arial"/>
              <a:sym typeface="Arial"/>
            </a:endParaRPr>
          </a:p>
          <a:p>
            <a:pPr marL="914400" lvl="1" indent="-342900" algn="l" rtl="0">
              <a:spcBef>
                <a:spcPts val="0"/>
              </a:spcBef>
              <a:spcAft>
                <a:spcPts val="0"/>
              </a:spcAft>
              <a:buClr>
                <a:schemeClr val="dk1"/>
              </a:buClr>
              <a:buSzPts val="1800"/>
              <a:buFont typeface="Arial"/>
              <a:buChar char="○"/>
            </a:pPr>
            <a:r>
              <a:rPr lang="en" sz="1800">
                <a:solidFill>
                  <a:schemeClr val="dk1"/>
                </a:solidFill>
                <a:highlight>
                  <a:srgbClr val="FFFFFF"/>
                </a:highlight>
                <a:latin typeface="Arial"/>
                <a:ea typeface="Arial"/>
                <a:cs typeface="Arial"/>
                <a:sym typeface="Arial"/>
              </a:rPr>
              <a:t>Total cost meets the budget limit $20,000</a:t>
            </a:r>
            <a:endParaRPr sz="1800">
              <a:solidFill>
                <a:schemeClr val="dk1"/>
              </a:solidFill>
              <a:highlight>
                <a:srgbClr val="FFFFFF"/>
              </a:highlight>
              <a:latin typeface="Arial"/>
              <a:ea typeface="Arial"/>
              <a:cs typeface="Arial"/>
              <a:sym typeface="Arial"/>
            </a:endParaRPr>
          </a:p>
          <a:p>
            <a:pPr marL="914400" lvl="1" indent="-342900" algn="l" rtl="0">
              <a:spcBef>
                <a:spcPts val="0"/>
              </a:spcBef>
              <a:spcAft>
                <a:spcPts val="0"/>
              </a:spcAft>
              <a:buClr>
                <a:schemeClr val="dk1"/>
              </a:buClr>
              <a:buSzPts val="1800"/>
              <a:buFont typeface="Arial"/>
              <a:buChar char="○"/>
            </a:pPr>
            <a:r>
              <a:rPr lang="en" sz="1800">
                <a:solidFill>
                  <a:schemeClr val="dk1"/>
                </a:solidFill>
                <a:highlight>
                  <a:srgbClr val="FFFFFF"/>
                </a:highlight>
                <a:latin typeface="Arial"/>
                <a:ea typeface="Arial"/>
                <a:cs typeface="Arial"/>
                <a:sym typeface="Arial"/>
              </a:rPr>
              <a:t>All DVs are binary</a:t>
            </a:r>
            <a:endParaRPr sz="1800">
              <a:solidFill>
                <a:schemeClr val="dk1"/>
              </a:solidFill>
              <a:highlight>
                <a:srgbClr val="FFFFFF"/>
              </a:highlight>
              <a:latin typeface="Arial"/>
              <a:ea typeface="Arial"/>
              <a:cs typeface="Arial"/>
              <a:sym typeface="Arial"/>
            </a:endParaRPr>
          </a:p>
          <a:p>
            <a:pPr marL="457200" marR="0" lvl="0" indent="-342900" algn="l" rtl="0">
              <a:lnSpc>
                <a:spcPct val="115000"/>
              </a:lnSpc>
              <a:spcBef>
                <a:spcPts val="0"/>
              </a:spcBef>
              <a:spcAft>
                <a:spcPts val="0"/>
              </a:spcAft>
              <a:buClr>
                <a:schemeClr val="dk1"/>
              </a:buClr>
              <a:buSzPts val="1800"/>
              <a:buFont typeface="Arial"/>
              <a:buChar char="●"/>
            </a:pPr>
            <a:r>
              <a:rPr lang="en" sz="1800">
                <a:solidFill>
                  <a:schemeClr val="dk1"/>
                </a:solidFill>
                <a:highlight>
                  <a:srgbClr val="FFFFFF"/>
                </a:highlight>
                <a:latin typeface="Arial"/>
                <a:ea typeface="Arial"/>
                <a:cs typeface="Arial"/>
                <a:sym typeface="Arial"/>
              </a:rPr>
              <a:t>Assumption: Consistent quantity of each item selected. In this case, the quantity for each item is 1.</a:t>
            </a:r>
            <a:endParaRPr sz="1800">
              <a:solidFill>
                <a:schemeClr val="dk1"/>
              </a:solidFill>
              <a:highlight>
                <a:srgbClr val="FFFFFF"/>
              </a:highlight>
              <a:latin typeface="Arial"/>
              <a:ea typeface="Arial"/>
              <a:cs typeface="Arial"/>
              <a:sym typeface="Arial"/>
            </a:endParaRPr>
          </a:p>
          <a:p>
            <a:pPr marL="457200" marR="0" lvl="0" indent="-342900" algn="l" rtl="0">
              <a:lnSpc>
                <a:spcPct val="115000"/>
              </a:lnSpc>
              <a:spcBef>
                <a:spcPts val="0"/>
              </a:spcBef>
              <a:spcAft>
                <a:spcPts val="0"/>
              </a:spcAft>
              <a:buClr>
                <a:schemeClr val="dk1"/>
              </a:buClr>
              <a:buSzPts val="1800"/>
              <a:buFont typeface="Arial"/>
              <a:buChar char="●"/>
            </a:pPr>
            <a:r>
              <a:rPr lang="en" sz="1800">
                <a:solidFill>
                  <a:schemeClr val="dk1"/>
                </a:solidFill>
                <a:highlight>
                  <a:srgbClr val="FFFFFF"/>
                </a:highlight>
                <a:latin typeface="Arial"/>
                <a:ea typeface="Arial"/>
                <a:cs typeface="Arial"/>
                <a:sym typeface="Arial"/>
              </a:rPr>
              <a:t>Optimization Algorithms: </a:t>
            </a:r>
            <a:endParaRPr sz="1800">
              <a:solidFill>
                <a:schemeClr val="dk1"/>
              </a:solidFill>
              <a:latin typeface="Arial"/>
              <a:ea typeface="Arial"/>
              <a:cs typeface="Arial"/>
              <a:sym typeface="Arial"/>
            </a:endParaRPr>
          </a:p>
          <a:p>
            <a:pPr marL="914400" lvl="1" indent="-342900" algn="l" rtl="0">
              <a:spcBef>
                <a:spcPts val="0"/>
              </a:spcBef>
              <a:spcAft>
                <a:spcPts val="0"/>
              </a:spcAft>
              <a:buClr>
                <a:schemeClr val="dk1"/>
              </a:buClr>
              <a:buSzPts val="1800"/>
              <a:buFont typeface="Arial"/>
              <a:buChar char="○"/>
            </a:pPr>
            <a:r>
              <a:rPr lang="en" sz="1800">
                <a:solidFill>
                  <a:schemeClr val="dk1"/>
                </a:solidFill>
                <a:highlight>
                  <a:schemeClr val="lt1"/>
                </a:highlight>
                <a:latin typeface="Arial"/>
                <a:ea typeface="Arial"/>
                <a:cs typeface="Arial"/>
                <a:sym typeface="Arial"/>
              </a:rPr>
              <a:t>Excel: Simplex LP Solver (for 200 DVs)</a:t>
            </a:r>
            <a:endParaRPr sz="1800">
              <a:solidFill>
                <a:schemeClr val="dk1"/>
              </a:solidFill>
              <a:highlight>
                <a:schemeClr val="lt1"/>
              </a:highlight>
              <a:latin typeface="Arial"/>
              <a:ea typeface="Arial"/>
              <a:cs typeface="Arial"/>
              <a:sym typeface="Arial"/>
            </a:endParaRPr>
          </a:p>
          <a:p>
            <a:pPr marL="914400" lvl="1" indent="-342900" algn="l" rtl="0">
              <a:spcBef>
                <a:spcPts val="0"/>
              </a:spcBef>
              <a:spcAft>
                <a:spcPts val="0"/>
              </a:spcAft>
              <a:buClr>
                <a:schemeClr val="dk1"/>
              </a:buClr>
              <a:buSzPts val="1800"/>
              <a:buFont typeface="Arial"/>
              <a:buChar char="○"/>
            </a:pPr>
            <a:r>
              <a:rPr lang="en" sz="1800">
                <a:solidFill>
                  <a:schemeClr val="dk1"/>
                </a:solidFill>
                <a:highlight>
                  <a:schemeClr val="lt1"/>
                </a:highlight>
                <a:latin typeface="Arial"/>
                <a:ea typeface="Arial"/>
                <a:cs typeface="Arial"/>
                <a:sym typeface="Arial"/>
              </a:rPr>
              <a:t>Python: GLPK/ Google OR-Tools (for 500 DVs)</a:t>
            </a:r>
            <a:endParaRPr sz="1800">
              <a:solidFill>
                <a:schemeClr val="dk1"/>
              </a:solidFill>
              <a:highlight>
                <a:srgbClr val="FFFFFF"/>
              </a:highlight>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3"/>
                                        </p:tgtEl>
                                        <p:attrNameLst>
                                          <p:attrName>style.visibility</p:attrName>
                                        </p:attrNameLst>
                                      </p:cBhvr>
                                      <p:to>
                                        <p:strVal val="visible"/>
                                      </p:to>
                                    </p:set>
                                    <p:animEffect transition="in" filter="fade">
                                      <p:cBhvr>
                                        <p:cTn id="7" dur="10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424650" y="6731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4. Excel: Simplex LP Solver (for 200 DVs)</a:t>
            </a:r>
            <a:endParaRPr/>
          </a:p>
          <a:p>
            <a:pPr marL="0" lvl="0" indent="0" algn="l" rtl="0">
              <a:spcBef>
                <a:spcPts val="0"/>
              </a:spcBef>
              <a:spcAft>
                <a:spcPts val="0"/>
              </a:spcAft>
              <a:buNone/>
            </a:pPr>
            <a:endParaRPr/>
          </a:p>
        </p:txBody>
      </p:sp>
      <p:sp>
        <p:nvSpPr>
          <p:cNvPr id="129" name="Google Shape;129;p19"/>
          <p:cNvSpPr txBox="1">
            <a:spLocks noGrp="1"/>
          </p:cNvSpPr>
          <p:nvPr>
            <p:ph type="body" idx="1"/>
          </p:nvPr>
        </p:nvSpPr>
        <p:spPr>
          <a:xfrm>
            <a:off x="424650" y="4160350"/>
            <a:ext cx="8520600" cy="572700"/>
          </a:xfrm>
          <a:prstGeom prst="rect">
            <a:avLst/>
          </a:prstGeom>
        </p:spPr>
        <p:txBody>
          <a:bodyPr spcFirstLastPara="1" wrap="square" lIns="91425" tIns="91425" rIns="91425" bIns="91425" anchor="t" anchorCtr="0">
            <a:normAutofit/>
          </a:bodyPr>
          <a:lstStyle/>
          <a:p>
            <a:pPr marL="0" lvl="0" indent="0" algn="l" rtl="0">
              <a:lnSpc>
                <a:spcPct val="105000"/>
              </a:lnSpc>
              <a:spcBef>
                <a:spcPts val="0"/>
              </a:spcBef>
              <a:spcAft>
                <a:spcPts val="1200"/>
              </a:spcAft>
              <a:buNone/>
            </a:pPr>
            <a:r>
              <a:rPr lang="en" sz="1800">
                <a:solidFill>
                  <a:schemeClr val="dk1"/>
                </a:solidFill>
                <a:latin typeface="Arial"/>
                <a:ea typeface="Arial"/>
                <a:cs typeface="Arial"/>
                <a:sym typeface="Arial"/>
              </a:rPr>
              <a:t>The optimal profit for 200 DVs is $23,496.</a:t>
            </a:r>
            <a:endParaRPr>
              <a:latin typeface="Arial"/>
              <a:ea typeface="Arial"/>
              <a:cs typeface="Arial"/>
              <a:sym typeface="Arial"/>
            </a:endParaRPr>
          </a:p>
        </p:txBody>
      </p:sp>
      <p:pic>
        <p:nvPicPr>
          <p:cNvPr id="130" name="Google Shape;130;p19"/>
          <p:cNvPicPr preferRelativeResize="0"/>
          <p:nvPr/>
        </p:nvPicPr>
        <p:blipFill>
          <a:blip r:embed="rId3">
            <a:alphaModFix/>
          </a:blip>
          <a:stretch>
            <a:fillRect/>
          </a:stretch>
        </p:blipFill>
        <p:spPr>
          <a:xfrm>
            <a:off x="480025" y="1320450"/>
            <a:ext cx="7577944" cy="2727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0"/>
          <p:cNvSpPr txBox="1">
            <a:spLocks noGrp="1"/>
          </p:cNvSpPr>
          <p:nvPr>
            <p:ph type="title"/>
          </p:nvPr>
        </p:nvSpPr>
        <p:spPr>
          <a:xfrm>
            <a:off x="727650" y="6731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Limitation for Excel: no more than 200 DVs</a:t>
            </a:r>
            <a:endParaRPr/>
          </a:p>
        </p:txBody>
      </p:sp>
      <p:sp>
        <p:nvSpPr>
          <p:cNvPr id="136" name="Google Shape;136;p20"/>
          <p:cNvSpPr txBox="1">
            <a:spLocks noGrp="1"/>
          </p:cNvSpPr>
          <p:nvPr>
            <p:ph type="body" idx="1"/>
          </p:nvPr>
        </p:nvSpPr>
        <p:spPr>
          <a:xfrm>
            <a:off x="367775" y="3935175"/>
            <a:ext cx="8520600" cy="1037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800">
                <a:solidFill>
                  <a:schemeClr val="dk1"/>
                </a:solidFill>
                <a:latin typeface="Arial"/>
                <a:ea typeface="Arial"/>
                <a:cs typeface="Arial"/>
                <a:sym typeface="Arial"/>
              </a:rPr>
              <a:t>We need to use Python for 500 DVs.</a:t>
            </a:r>
            <a:endParaRPr sz="1800">
              <a:solidFill>
                <a:schemeClr val="dk1"/>
              </a:solidFill>
              <a:latin typeface="Arial"/>
              <a:ea typeface="Arial"/>
              <a:cs typeface="Arial"/>
              <a:sym typeface="Arial"/>
            </a:endParaRPr>
          </a:p>
        </p:txBody>
      </p:sp>
      <p:pic>
        <p:nvPicPr>
          <p:cNvPr id="137" name="Google Shape;137;p20"/>
          <p:cNvPicPr preferRelativeResize="0"/>
          <p:nvPr/>
        </p:nvPicPr>
        <p:blipFill>
          <a:blip r:embed="rId3">
            <a:alphaModFix/>
          </a:blip>
          <a:stretch>
            <a:fillRect/>
          </a:stretch>
        </p:blipFill>
        <p:spPr>
          <a:xfrm>
            <a:off x="729450" y="1324752"/>
            <a:ext cx="6927025" cy="2494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1"/>
          <p:cNvSpPr txBox="1">
            <a:spLocks noGrp="1"/>
          </p:cNvSpPr>
          <p:nvPr>
            <p:ph type="title"/>
          </p:nvPr>
        </p:nvSpPr>
        <p:spPr>
          <a:xfrm>
            <a:off x="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5. Python: Pyomo with GLPK (500 DVs)</a:t>
            </a:r>
            <a:endParaRPr/>
          </a:p>
        </p:txBody>
      </p:sp>
      <p:pic>
        <p:nvPicPr>
          <p:cNvPr id="143" name="Google Shape;143;p21"/>
          <p:cNvPicPr preferRelativeResize="0"/>
          <p:nvPr/>
        </p:nvPicPr>
        <p:blipFill>
          <a:blip r:embed="rId3">
            <a:alphaModFix/>
          </a:blip>
          <a:stretch>
            <a:fillRect/>
          </a:stretch>
        </p:blipFill>
        <p:spPr>
          <a:xfrm>
            <a:off x="626488" y="495625"/>
            <a:ext cx="6381466" cy="1671336"/>
          </a:xfrm>
          <a:prstGeom prst="rect">
            <a:avLst/>
          </a:prstGeom>
          <a:noFill/>
          <a:ln>
            <a:noFill/>
          </a:ln>
        </p:spPr>
      </p:pic>
      <p:pic>
        <p:nvPicPr>
          <p:cNvPr id="144" name="Google Shape;144;p21"/>
          <p:cNvPicPr preferRelativeResize="0"/>
          <p:nvPr/>
        </p:nvPicPr>
        <p:blipFill>
          <a:blip r:embed="rId4">
            <a:alphaModFix/>
          </a:blip>
          <a:stretch>
            <a:fillRect/>
          </a:stretch>
        </p:blipFill>
        <p:spPr>
          <a:xfrm>
            <a:off x="606226" y="2166950"/>
            <a:ext cx="7047043" cy="2976550"/>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793</Words>
  <Application>Microsoft Macintosh PowerPoint</Application>
  <PresentationFormat>On-screen Show (16:9)</PresentationFormat>
  <Paragraphs>69</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Raleway</vt:lpstr>
      <vt:lpstr>Arial</vt:lpstr>
      <vt:lpstr>Lato</vt:lpstr>
      <vt:lpstr>Streamline</vt:lpstr>
      <vt:lpstr>Capital Budgeting as Knapsack Problem</vt:lpstr>
      <vt:lpstr>Business Background  Introduction to Knapsack Problem Build an Optimization Model Excel: Simplex LP Solver (for 200 DVs) Python: GLPK/ Google OR-Tools (for 500 DVs) Visualization Hypothetical Clients Benefits and Limitations Supporting Files Contribution</vt:lpstr>
      <vt:lpstr>Business Background</vt:lpstr>
      <vt:lpstr>Problem Detail:</vt:lpstr>
      <vt:lpstr>2. Introduction to Knapsack Problem</vt:lpstr>
      <vt:lpstr>3. Build an Optimization Model</vt:lpstr>
      <vt:lpstr>4. Excel: Simplex LP Solver (for 200 DVs) </vt:lpstr>
      <vt:lpstr>Limitation for Excel: no more than 200 DVs</vt:lpstr>
      <vt:lpstr>5. Python: Pyomo with GLPK (500 DVs)</vt:lpstr>
      <vt:lpstr>5. Python: Google OR-Tools (500 DVs)   </vt:lpstr>
      <vt:lpstr>6. Visualization in Python  </vt:lpstr>
      <vt:lpstr>7. Hypothetical Clients</vt:lpstr>
      <vt:lpstr>8. Benefits and Limitations</vt:lpstr>
      <vt:lpstr>9. Supporting Files</vt:lpstr>
      <vt:lpstr>10. Contribution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Capital Budgeting as Knapsack Problem</dc:title>
  <cp:lastModifiedBy>Minqi LIAO</cp:lastModifiedBy>
  <cp:revision>1</cp:revision>
  <dcterms:modified xsi:type="dcterms:W3CDTF">2022-01-16T21:06:45Z</dcterms:modified>
</cp:coreProperties>
</file>