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7"/>
  </p:notesMasterIdLst>
  <p:handoutMasterIdLst>
    <p:handoutMasterId r:id="rId8"/>
  </p:handoutMasterIdLst>
  <p:sldIdLst>
    <p:sldId id="594" r:id="rId2"/>
    <p:sldId id="2147309819" r:id="rId3"/>
    <p:sldId id="2147309816" r:id="rId4"/>
    <p:sldId id="2147309820" r:id="rId5"/>
    <p:sldId id="2147309821" r:id="rId6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247655-47CC-FB63-C5C7-523D008CD984}" name="Kristen Barcheski" initials="KB" userId="S::kristen.barcheski@oracle.com::59c6070f-981d-4064-b395-2d3768254975" providerId="AD"/>
  <p188:author id="{15BBF38A-F7BC-7B2E-0D61-21D1F83CE523}" name="Michelle Howell" initials="MH" userId="Michelle Ho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ED"/>
    <a:srgbClr val="8B8580"/>
    <a:srgbClr val="FDFBFA"/>
    <a:srgbClr val="FACD62"/>
    <a:srgbClr val="C74634"/>
    <a:srgbClr val="47423E"/>
    <a:srgbClr val="94AFAF"/>
    <a:srgbClr val="E5DBBE"/>
    <a:srgbClr val="312D2A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6" autoAdjust="0"/>
    <p:restoredTop sz="96327" autoAdjust="0"/>
  </p:normalViewPr>
  <p:slideViewPr>
    <p:cSldViewPr showGuides="1">
      <p:cViewPr varScale="1">
        <p:scale>
          <a:sx n="105" d="100"/>
          <a:sy n="105" d="100"/>
        </p:scale>
        <p:origin x="1048" y="200"/>
      </p:cViewPr>
      <p:guideLst>
        <p:guide orient="horz" pos="15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5010"/>
    </p:cViewPr>
  </p:sorterViewPr>
  <p:notesViewPr>
    <p:cSldViewPr showGuides="1">
      <p:cViewPr varScale="1">
        <p:scale>
          <a:sx n="56" d="100"/>
          <a:sy n="56" d="100"/>
        </p:scale>
        <p:origin x="4356" y="9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pPr/>
              <a:t>2/3/23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pPr/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+mn-lt"/>
              </a:defRPr>
            </a:lvl1pPr>
          </a:lstStyle>
          <a:p>
            <a:fld id="{4F9C25BA-F9B0-4418-8CA0-3A9DF1256BA5}" type="datetimeFigureOut">
              <a:rPr lang="en-US" smtClean="0"/>
              <a:pPr/>
              <a:t>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+mn-lt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9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_Dark_Text_Pilla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7FFF48-4CEF-6740-94FF-067FF5BB3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 cstate="screen">
              <a:alphaModFix amt="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59FAA45A-AC35-C74E-A47B-2B854D7C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4A65-0B42-4C25-AE44-E9E6248D8F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350" y="1600200"/>
            <a:ext cx="10671048" cy="4514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3624E-3C4C-48FC-A306-0B171A4F99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F4DAB-4385-471F-A6B4-888FB428BF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9BE82-89DE-4727-872B-7B927B07B4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7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2022 Oracle 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_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3FBFA0-AD13-4C12-A92F-20A558F85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4077" r:id="rId2"/>
    <p:sldLayoutId id="2147484078" r:id="rId3"/>
    <p:sldLayoutId id="21474840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Oracle Sans Tab Light" panose="020B0403020204020204" pitchFamily="34" charset="0"/>
        <a:buChar char="•"/>
        <a:tabLst/>
        <a:defRPr sz="12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5ACBF0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program/mongod/#mongodb-binary-bin.mongo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mongodump/#mongodb-binary-bin.mongodu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D3DC-3BFD-4396-ACC8-95298B67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2148840"/>
            <a:ext cx="10158984" cy="1280160"/>
          </a:xfrm>
        </p:spPr>
        <p:txBody>
          <a:bodyPr/>
          <a:lstStyle/>
          <a:p>
            <a:r>
              <a:rPr lang="en-US" dirty="0" err="1"/>
              <a:t>MongoDB备份和恢复</a:t>
            </a:r>
            <a:endParaRPr lang="en-US" dirty="0"/>
          </a:p>
        </p:txBody>
      </p:sp>
      <p:cxnSp>
        <p:nvCxnSpPr>
          <p:cNvPr id="7" name="Accent Mark">
            <a:extLst>
              <a:ext uri="{FF2B5EF4-FFF2-40B4-BE49-F238E27FC236}">
                <a16:creationId xmlns:a16="http://schemas.microsoft.com/office/drawing/2014/main" id="{8EAE9198-53DC-4255-9EF1-6573F9755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3271" y="4187952"/>
            <a:ext cx="374904" cy="0"/>
          </a:xfrm>
          <a:prstGeom prst="line">
            <a:avLst/>
          </a:prstGeom>
          <a:ln w="38100" cap="flat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005D-6B8D-709A-132D-DD49375D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不同场景的备份和恢复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6208-AE84-2912-B466-C0FFAF736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906A1-17F3-F574-BAA4-3669710A70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单实例的MongoDB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复制集的备份和恢复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分片集群的备份和恢复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376D4-D252-93B0-693F-2F4AB2A523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0552-7C4C-9C52-08A3-F966A644FC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13B7-495D-AEAF-BDF2-936C6DDA16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单实例的备份和恢复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4506912"/>
          </a:xfrm>
        </p:spPr>
        <p:txBody>
          <a:bodyPr/>
          <a:lstStyle/>
          <a:p>
            <a:r>
              <a:rPr lang="en-US" dirty="0" err="1"/>
              <a:t>文件系统快照</a:t>
            </a:r>
            <a:endParaRPr lang="en-US" dirty="0"/>
          </a:p>
          <a:p>
            <a:pPr lvl="1"/>
            <a:r>
              <a:rPr lang="en-US" dirty="0" err="1"/>
              <a:t>备份</a:t>
            </a:r>
            <a:endParaRPr lang="en-US" dirty="0"/>
          </a:p>
          <a:p>
            <a:pPr lvl="2"/>
            <a:r>
              <a:rPr lang="en-US" dirty="0" err="1"/>
              <a:t>支持热备份</a:t>
            </a:r>
            <a:r>
              <a:rPr lang="zh-CN" altLang="en-US" dirty="0"/>
              <a:t>（</a:t>
            </a:r>
            <a:r>
              <a:rPr lang="en-US" altLang="zh-CN" dirty="0"/>
              <a:t>4.2</a:t>
            </a:r>
            <a:r>
              <a:rPr lang="zh-CN" altLang="en-US" dirty="0"/>
              <a:t>版本以上推荐使用）</a:t>
            </a:r>
            <a:r>
              <a:rPr lang="en-US" dirty="0" err="1"/>
              <a:t>和冷备份</a:t>
            </a:r>
            <a:endParaRPr lang="en-US" dirty="0"/>
          </a:p>
          <a:p>
            <a:pPr marL="547687" lvl="3" indent="0">
              <a:buNone/>
            </a:pP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4.2 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开始，从通过“热”备份（即</a:t>
            </a: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3"/>
              </a:rPr>
              <a:t>mongod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正在运行）获取的文件中恢复，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可以在启动时检测到“脏”键并自动回滚数据库键以避免 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IV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（初始化向量）重用。</a:t>
            </a:r>
            <a:endParaRPr lang="en-US" dirty="0"/>
          </a:p>
          <a:p>
            <a:pPr lvl="2"/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快照创建整个磁盘映像的映像。建议将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数据文件、日志和配置单独放置在一个不包含其他数据的逻辑磁盘上。</a:t>
            </a:r>
            <a:endParaRPr lang="en-US" altLang="zh-CN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如：使用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Linux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逻辑券命令来创建快照。该命令为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</a:t>
            </a:r>
            <a:r>
              <a:rPr lang="en-US" altLang="zh-CN" dirty="0">
                <a:solidFill>
                  <a:srgbClr val="001E2B"/>
                </a:solidFill>
                <a:highlight>
                  <a:srgbClr val="F1EFED"/>
                </a:highlight>
                <a:latin typeface="Source Code Pro" panose="020B0509030403020204" pitchFamily="49" charset="0"/>
              </a:rPr>
              <a:t>dev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/vg0/</a:t>
            </a: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mongodb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创建一个名为</a:t>
            </a:r>
            <a:r>
              <a:rPr lang="en-US" altLang="zh-CN" dirty="0">
                <a:highlight>
                  <a:srgbClr val="F1EFED"/>
                </a:highlight>
              </a:rPr>
              <a:t>mdb-snap01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的快照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/dev/vg0/mdb-snap01  </a:t>
            </a:r>
            <a:endParaRPr lang="en-US" altLang="zh-CN" dirty="0">
              <a:solidFill>
                <a:srgbClr val="001E2B"/>
              </a:solidFill>
              <a:highlight>
                <a:srgbClr val="F1EFED"/>
              </a:highlight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lvcreate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 --size 100M --snapshot --name mdb-snap01 /dev/vg0/</a:t>
            </a: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mongodb</a:t>
            </a:r>
            <a:endParaRPr lang="en-US" altLang="zh-CN" dirty="0">
              <a:solidFill>
                <a:srgbClr val="001E2B"/>
              </a:solidFill>
              <a:highlight>
                <a:srgbClr val="C0C0C0"/>
              </a:highlight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将快照打包归档，拷贝到目标服务器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umount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/dev/vg0/mdb-snap01</a:t>
            </a:r>
          </a:p>
          <a:p>
            <a:pPr marL="547687" lvl="3" indent="0">
              <a:buNone/>
            </a:pP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dd if=/dev/vg0/mdb-snap01 | 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gzip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&gt; mdb-snap01.gz</a:t>
            </a: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恢复使用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LVM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创建的快照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lvcreate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--size 1G --name 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 vg0</a:t>
            </a: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gzip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-d -c mdb-snap01.gz | dd of=/dev/vg0/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</a:t>
            </a:r>
          </a:p>
          <a:p>
            <a:pPr marL="547687" lvl="3" indent="0">
              <a:buNone/>
            </a:pP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mount /dev/vg0/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 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srv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mongodb</a:t>
            </a:r>
            <a:endParaRPr lang="en-US" altLang="zh-CN" dirty="0">
              <a:solidFill>
                <a:srgbClr val="001E2B"/>
              </a:solidFill>
              <a:highlight>
                <a:srgbClr val="C0C0C0"/>
              </a:highlight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启动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MongoDB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，指定新的目录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单实例的备份和恢复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5301456"/>
          </a:xfrm>
        </p:spPr>
        <p:txBody>
          <a:bodyPr/>
          <a:lstStyle/>
          <a:p>
            <a:r>
              <a:rPr lang="en-US" dirty="0" err="1"/>
              <a:t>MongoDB备份恢复工具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51510" lvl="1" indent="-285750"/>
            <a:r>
              <a:rPr lang="en-US" altLang="zh-CN" dirty="0" err="1"/>
              <a:t>mongoexport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mongoimport</a:t>
            </a:r>
            <a:endParaRPr lang="en-US" altLang="zh-CN" dirty="0"/>
          </a:p>
          <a:p>
            <a:pPr marL="651510" lvl="1" indent="-285750"/>
            <a:r>
              <a:rPr lang="en-US" altLang="zh-CN" dirty="0" err="1"/>
              <a:t>mongodump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mongorestore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mongoexport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是一个命令行工具，可以生成存储在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实例中的数据的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JSON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或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CSV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导出。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mongoimport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提供相应的结构化数据导入能力</a:t>
            </a:r>
            <a:endParaRPr lang="en-US" altLang="zh-CN" b="0" i="0" dirty="0">
              <a:solidFill>
                <a:srgbClr val="2D0B59"/>
              </a:solidFill>
              <a:effectLst/>
              <a:latin typeface="Euclid Circular 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4.4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开始，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mongoexport</a:t>
            </a:r>
            <a:r>
              <a:rPr lang="zh-CN" altLang="en-US" u="none" strike="noStrike" dirty="0">
                <a:solidFill>
                  <a:srgbClr val="001E2B"/>
                </a:solidFill>
                <a:latin typeface="Euclid Circular A"/>
              </a:rPr>
              <a:t>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mongoimport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与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Server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分开发布， 并使用自己的版本控制</a:t>
            </a:r>
            <a:endParaRPr lang="en-US" altLang="zh-CN" b="0" i="0" u="none" strike="noStrike" dirty="0">
              <a:solidFill>
                <a:srgbClr val="016BF8"/>
              </a:solidFill>
              <a:effectLst/>
              <a:latin typeface="Euclid Circular A"/>
              <a:hlinkClick r:id="rId3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是创建数据库内容的二进制导出的实用程序。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mongorestore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导入从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中导出数据。</a:t>
            </a:r>
            <a:endParaRPr lang="en-US" altLang="zh-CN" b="0" i="0" dirty="0">
              <a:solidFill>
                <a:srgbClr val="2D0B59"/>
              </a:solidFill>
              <a:effectLst/>
              <a:latin typeface="Euclid Circular 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4.4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开始，</a:t>
            </a: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 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u="none" strike="noStrike" dirty="0">
                <a:solidFill>
                  <a:srgbClr val="001E2B"/>
                </a:solidFill>
                <a:latin typeface="Euclid Circular A"/>
              </a:rPr>
              <a:t>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mongorestore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与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Server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分开发布， 并使用自己的版本控制</a:t>
            </a:r>
            <a:br>
              <a:rPr lang="en-US" altLang="zh-CN" dirty="0"/>
            </a:br>
            <a:endParaRPr lang="en-US" dirty="0"/>
          </a:p>
          <a:p>
            <a:r>
              <a:rPr lang="en-US" dirty="0" err="1"/>
              <a:t>导出举例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sz="1600" i="1" dirty="0" err="1">
                <a:highlight>
                  <a:srgbClr val="C0C0C0"/>
                </a:highlight>
              </a:rPr>
              <a:t>mongodump</a:t>
            </a:r>
            <a:r>
              <a:rPr lang="en-US" sz="1600" i="1" dirty="0">
                <a:highlight>
                  <a:srgbClr val="C0C0C0"/>
                </a:highlight>
              </a:rPr>
              <a:t> --host=mongodb1.example.net --port=3017 --username=user --password="pass" --out=/opt/backup/mongodump-2013-10-24</a:t>
            </a:r>
          </a:p>
          <a:p>
            <a:pPr marL="651510" lvl="1" indent="-285750"/>
            <a:r>
              <a:rPr lang="zh-CN" altLang="en-US" sz="1600" dirty="0"/>
              <a:t>使用</a:t>
            </a:r>
            <a:r>
              <a:rPr lang="en-US" altLang="zh-CN" sz="1600" dirty="0"/>
              <a:t>--</a:t>
            </a:r>
            <a:r>
              <a:rPr lang="en-US" altLang="zh-CN" sz="1600" dirty="0" err="1"/>
              <a:t>oplog</a:t>
            </a:r>
            <a:r>
              <a:rPr lang="zh-CN" altLang="en-US" sz="1600" dirty="0"/>
              <a:t>选项</a:t>
            </a:r>
            <a:r>
              <a:rPr lang="en-US" altLang="zh-CN" sz="1600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sz="1600" dirty="0"/>
              <a:t>导出时会收集</a:t>
            </a:r>
            <a:r>
              <a:rPr lang="en-US" altLang="zh-CN" sz="1600" dirty="0" err="1"/>
              <a:t>oplog</a:t>
            </a:r>
            <a:r>
              <a:rPr lang="zh-CN" altLang="en-US" sz="1600" dirty="0"/>
              <a:t>条目，支持在线备份。在从备份恢复时，数据库讲恢复到与备份完成时间点一致。</a:t>
            </a:r>
            <a:endParaRPr lang="en-US" altLang="zh-CN" sz="1600" dirty="0"/>
          </a:p>
          <a:p>
            <a:r>
              <a:rPr lang="en-US" altLang="zh-CN" sz="1600" dirty="0" err="1"/>
              <a:t>导</a:t>
            </a:r>
            <a:r>
              <a:rPr lang="zh-CN" altLang="en-US" sz="1600" dirty="0"/>
              <a:t>入</a:t>
            </a:r>
            <a:r>
              <a:rPr lang="en-US" altLang="zh-CN" sz="1600" dirty="0" err="1"/>
              <a:t>举例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/>
            <a:r>
              <a:rPr lang="en-US" sz="1600" i="1" dirty="0" err="1">
                <a:highlight>
                  <a:srgbClr val="C0C0C0"/>
                </a:highlight>
              </a:rPr>
              <a:t>mongorestore</a:t>
            </a:r>
            <a:r>
              <a:rPr lang="en-US" sz="1600" i="1" dirty="0">
                <a:highlight>
                  <a:srgbClr val="C0C0C0"/>
                </a:highlight>
              </a:rPr>
              <a:t> --</a:t>
            </a:r>
            <a:r>
              <a:rPr lang="en-US" sz="1600" i="1" dirty="0" err="1">
                <a:highlight>
                  <a:srgbClr val="C0C0C0"/>
                </a:highlight>
              </a:rPr>
              <a:t>oplogReplay</a:t>
            </a:r>
            <a:r>
              <a:rPr lang="zh-CN" altLang="en-US" sz="1600" dirty="0"/>
              <a:t>确保基于时间点的恢复</a:t>
            </a:r>
            <a:endParaRPr lang="en-US" sz="1600" i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24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恢复MongoDB复制集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5301456"/>
          </a:xfrm>
        </p:spPr>
        <p:txBody>
          <a:bodyPr/>
          <a:lstStyle/>
          <a:p>
            <a:r>
              <a:rPr lang="zh-CN" altLang="en-US" dirty="0"/>
              <a:t>备份</a:t>
            </a:r>
            <a:r>
              <a:rPr lang="en-US" altLang="zh-CN" dirty="0"/>
              <a:t>MongoDB</a:t>
            </a:r>
            <a:r>
              <a:rPr lang="zh-CN" altLang="en-US" dirty="0"/>
              <a:t>跟单实例备份相同</a:t>
            </a:r>
            <a:endParaRPr lang="en-US" altLang="zh-CN" dirty="0"/>
          </a:p>
          <a:p>
            <a:r>
              <a:rPr lang="zh-CN" altLang="en-US" dirty="0"/>
              <a:t>恢复时先恢复单节点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21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Slate 10-21.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EDF6F6"/>
      </a:accent1>
      <a:accent2>
        <a:srgbClr val="D7E5E5"/>
      </a:accent2>
      <a:accent3>
        <a:srgbClr val="A9BBBC"/>
      </a:accent3>
      <a:accent4>
        <a:srgbClr val="8B9D9E"/>
      </a:accent4>
      <a:accent5>
        <a:srgbClr val="606C6D"/>
      </a:accent5>
      <a:accent6>
        <a:srgbClr val="464F4F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Database_PillarPPT_Slate_2022.potx" id="{495BA3C4-B015-4294-BD6E-B447A02AFB60}" vid="{B34DBD35-BBA0-42A9-B07F-37A7F17F1761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19226</TotalTime>
  <Words>455</Words>
  <Application>Microsoft Macintosh PowerPoint</Application>
  <PresentationFormat>宽屏</PresentationFormat>
  <Paragraphs>43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Euclid Circular A</vt:lpstr>
      <vt:lpstr>System Font Regular</vt:lpstr>
      <vt:lpstr>Arial</vt:lpstr>
      <vt:lpstr>Georgia</vt:lpstr>
      <vt:lpstr>Oracle Sans</vt:lpstr>
      <vt:lpstr>Oracle Sans Light</vt:lpstr>
      <vt:lpstr>Oracle Sans Tab</vt:lpstr>
      <vt:lpstr>Oracle Sans Tab Light</vt:lpstr>
      <vt:lpstr>Source Code Pro</vt:lpstr>
      <vt:lpstr>Wingdings</vt:lpstr>
      <vt:lpstr>Parent Master Pillars</vt:lpstr>
      <vt:lpstr>MongoDB备份和恢复</vt:lpstr>
      <vt:lpstr>不同场景的备份和恢复</vt:lpstr>
      <vt:lpstr>单实例的备份和恢复</vt:lpstr>
      <vt:lpstr>单实例的备份和恢复</vt:lpstr>
      <vt:lpstr>恢复MongoDB复制集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Database Typical Usage Pricing</dc:title>
  <dc:subject>Changing list price of Oracle Autonomous Database to reflact its Real Value without impacting revenue</dc:subject>
  <dc:creator>Juan Loaiza</dc:creator>
  <cp:lastModifiedBy>Minqiao Wang</cp:lastModifiedBy>
  <cp:revision>105</cp:revision>
  <dcterms:created xsi:type="dcterms:W3CDTF">2022-03-10T18:33:30Z</dcterms:created>
  <dcterms:modified xsi:type="dcterms:W3CDTF">2023-02-09T01:23:35Z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