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8"/>
  </p:notesMasterIdLst>
  <p:handoutMasterIdLst>
    <p:handoutMasterId r:id="rId9"/>
  </p:handoutMasterIdLst>
  <p:sldIdLst>
    <p:sldId id="594" r:id="rId2"/>
    <p:sldId id="2147309819" r:id="rId3"/>
    <p:sldId id="2147309816" r:id="rId4"/>
    <p:sldId id="2147309820" r:id="rId5"/>
    <p:sldId id="2147309821" r:id="rId6"/>
    <p:sldId id="2147309822" r:id="rId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247655-47CC-FB63-C5C7-523D008CD984}" name="Kristen Barcheski" initials="KB" userId="S::kristen.barcheski@oracle.com::59c6070f-981d-4064-b395-2d3768254975" providerId="AD"/>
  <p188:author id="{15BBF38A-F7BC-7B2E-0D61-21D1F83CE523}" name="Michelle Howell" initials="MH" userId="Michelle Ho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ED"/>
    <a:srgbClr val="8B8580"/>
    <a:srgbClr val="FDFBFA"/>
    <a:srgbClr val="FACD62"/>
    <a:srgbClr val="C74634"/>
    <a:srgbClr val="47423E"/>
    <a:srgbClr val="94AFAF"/>
    <a:srgbClr val="E5DBBE"/>
    <a:srgbClr val="312D2A"/>
    <a:srgbClr val="FCF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36" autoAdjust="0"/>
    <p:restoredTop sz="96327" autoAdjust="0"/>
  </p:normalViewPr>
  <p:slideViewPr>
    <p:cSldViewPr showGuides="1">
      <p:cViewPr varScale="1">
        <p:scale>
          <a:sx n="105" d="100"/>
          <a:sy n="105" d="100"/>
        </p:scale>
        <p:origin x="1048" y="200"/>
      </p:cViewPr>
      <p:guideLst>
        <p:guide orient="horz" pos="15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5010"/>
    </p:cViewPr>
  </p:sorterViewPr>
  <p:notesViewPr>
    <p:cSldViewPr showGuides="1">
      <p:cViewPr varScale="1">
        <p:scale>
          <a:sx n="56" d="100"/>
          <a:sy n="56" d="100"/>
        </p:scale>
        <p:origin x="4356" y="9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pPr/>
              <a:t>2/3/23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pPr/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+mn-lt"/>
              </a:defRPr>
            </a:lvl1pPr>
          </a:lstStyle>
          <a:p>
            <a:fld id="{4F9C25BA-F9B0-4418-8CA0-3A9DF1256BA5}" type="datetimeFigureOut">
              <a:rPr lang="en-US" smtClean="0"/>
              <a:pPr/>
              <a:t>2/3/23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+mn-lt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3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9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ttern_Dark_Text_Pilla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7FFF48-4CEF-6740-94FF-067FF5BB3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2" cstate="screen">
              <a:alphaModFix amt="8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59FAA45A-AC35-C74E-A47B-2B854D7CB0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34A65-0B42-4C25-AE44-E9E6248D8FD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350" y="1600200"/>
            <a:ext cx="10671048" cy="45148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3624E-3C4C-48FC-A306-0B171A4F990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F4DAB-4385-471F-A6B4-888FB428BF2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9BE82-89DE-4727-872B-7B927B07B45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97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ight - Title/Subtitle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Data Texture Cloud">
            <a:extLst>
              <a:ext uri="{FF2B5EF4-FFF2-40B4-BE49-F238E27FC236}">
                <a16:creationId xmlns:a16="http://schemas.microsoft.com/office/drawing/2014/main" id="{BAF6345E-D104-C540-A797-9C0E53A4C8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09"/>
          <a:stretch/>
        </p:blipFill>
        <p:spPr>
          <a:xfrm>
            <a:off x="9881411" y="521208"/>
            <a:ext cx="2310589" cy="1700784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83AD0B3-8B9E-384F-BE6B-7400CAFC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44D493A7-DE15-5D4E-B41A-9F4946FCD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60" y="6423978"/>
            <a:ext cx="402112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Confidential – © 2022 Oracle Highly Restricted </a:t>
            </a:r>
          </a:p>
        </p:txBody>
      </p:sp>
      <p:pic>
        <p:nvPicPr>
          <p:cNvPr id="18" name="OTag">
            <a:extLst>
              <a:ext uri="{FF2B5EF4-FFF2-40B4-BE49-F238E27FC236}">
                <a16:creationId xmlns:a16="http://schemas.microsoft.com/office/drawing/2014/main" id="{F65C325A-C973-E74C-AD41-1A4DFAE0BB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Text Field">
            <a:extLst>
              <a:ext uri="{FF2B5EF4-FFF2-40B4-BE49-F238E27FC236}">
                <a16:creationId xmlns:a16="http://schemas.microsoft.com/office/drawing/2014/main" id="{2A24E767-3408-FF44-93E3-22135CDCE5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8952" y="1837944"/>
            <a:ext cx="10671048" cy="42611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Accent Mark">
            <a:extLst>
              <a:ext uri="{FF2B5EF4-FFF2-40B4-BE49-F238E27FC236}">
                <a16:creationId xmlns:a16="http://schemas.microsoft.com/office/drawing/2014/main" id="{95ED051A-D2F4-A940-B08A-5DD1A2024E84}"/>
              </a:ext>
            </a:extLst>
          </p:cNvPr>
          <p:cNvCxnSpPr>
            <a:cxnSpLocks/>
          </p:cNvCxnSpPr>
          <p:nvPr/>
        </p:nvCxnSpPr>
        <p:spPr>
          <a:xfrm flipH="1">
            <a:off x="768095" y="1584959"/>
            <a:ext cx="320040" cy="0"/>
          </a:xfrm>
          <a:prstGeom prst="line">
            <a:avLst/>
          </a:prstGeom>
          <a:ln w="38100" cap="flat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00420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0" name="Title">
            <a:extLst>
              <a:ext uri="{FF2B5EF4-FFF2-40B4-BE49-F238E27FC236}">
                <a16:creationId xmlns:a16="http://schemas.microsoft.com/office/drawing/2014/main" id="{B798445E-3B2E-534C-BFFA-8DEA65B69C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pic>
        <p:nvPicPr>
          <p:cNvPr id="29" name="Abstract Pattern Strip">
            <a:extLst>
              <a:ext uri="{FF2B5EF4-FFF2-40B4-BE49-F238E27FC236}">
                <a16:creationId xmlns:a16="http://schemas.microsoft.com/office/drawing/2014/main" id="{97C41585-3E8F-3F44-8E67-F9A5553AB9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_Pil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3FBFA0-AD13-4C12-A92F-20A558F85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0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4077" r:id="rId2"/>
    <p:sldLayoutId id="2147484078" r:id="rId3"/>
    <p:sldLayoutId id="214748408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 Light" panose="020B0403020204020204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Oracle Sans Tab Light" panose="020B0403020204020204" pitchFamily="34" charset="0"/>
        <a:buChar char="•"/>
        <a:tabLst/>
        <a:defRPr sz="1200" kern="1200">
          <a:solidFill>
            <a:schemeClr val="tx1"/>
          </a:solidFill>
          <a:latin typeface="Oracle Sans Tab Light" panose="020B0403020204020204"/>
          <a:ea typeface="+mn-ea"/>
          <a:cs typeface="Oracle Sans Tab Light" panose="020B0403020204020204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5ACBF0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program/mongod/#mongodb-binary-bin.mongo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database-tools/mongodump/#mongodb-binary-bin.mongodum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D3DC-3BFD-4396-ACC8-95298B67C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30" y="2148840"/>
            <a:ext cx="10158984" cy="1280160"/>
          </a:xfrm>
        </p:spPr>
        <p:txBody>
          <a:bodyPr/>
          <a:lstStyle/>
          <a:p>
            <a:r>
              <a:rPr lang="en-US" dirty="0" err="1"/>
              <a:t>MongoDB备份和恢复</a:t>
            </a:r>
            <a:endParaRPr lang="en-US" dirty="0"/>
          </a:p>
        </p:txBody>
      </p:sp>
      <p:cxnSp>
        <p:nvCxnSpPr>
          <p:cNvPr id="7" name="Accent Mark">
            <a:extLst>
              <a:ext uri="{FF2B5EF4-FFF2-40B4-BE49-F238E27FC236}">
                <a16:creationId xmlns:a16="http://schemas.microsoft.com/office/drawing/2014/main" id="{8EAE9198-53DC-4255-9EF1-6573F9755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3271" y="4187952"/>
            <a:ext cx="374904" cy="0"/>
          </a:xfrm>
          <a:prstGeom prst="line">
            <a:avLst/>
          </a:prstGeom>
          <a:ln w="38100" cap="flat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005D-6B8D-709A-132D-DD49375D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不同场景的备份和恢复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36208-AE84-2912-B466-C0FFAF736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906A1-17F3-F574-BAA4-3669710A70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单实例的MongoDB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复制集的备份和恢复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分片集群的备份和恢复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376D4-D252-93B0-693F-2F4AB2A523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0552-7C4C-9C52-08A3-F966A644FC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13B7-495D-AEAF-BDF2-936C6DDA16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40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单实例的备份和恢复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4506912"/>
          </a:xfrm>
        </p:spPr>
        <p:txBody>
          <a:bodyPr/>
          <a:lstStyle/>
          <a:p>
            <a:r>
              <a:rPr lang="en-US" dirty="0" err="1"/>
              <a:t>文件系统快照</a:t>
            </a:r>
            <a:endParaRPr lang="en-US" dirty="0"/>
          </a:p>
          <a:p>
            <a:pPr lvl="1"/>
            <a:r>
              <a:rPr lang="en-US" dirty="0" err="1"/>
              <a:t>备份</a:t>
            </a:r>
            <a:endParaRPr lang="en-US" dirty="0"/>
          </a:p>
          <a:p>
            <a:pPr lvl="2"/>
            <a:r>
              <a:rPr lang="en-US" dirty="0" err="1"/>
              <a:t>支持热备份</a:t>
            </a:r>
            <a:r>
              <a:rPr lang="zh-CN" altLang="en-US" dirty="0"/>
              <a:t>（</a:t>
            </a:r>
            <a:r>
              <a:rPr lang="en-US" altLang="zh-CN" dirty="0"/>
              <a:t>4.2</a:t>
            </a:r>
            <a:r>
              <a:rPr lang="zh-CN" altLang="en-US" dirty="0"/>
              <a:t>版本以上推荐使用）</a:t>
            </a:r>
            <a:r>
              <a:rPr lang="en-US" dirty="0" err="1"/>
              <a:t>和冷备份</a:t>
            </a:r>
            <a:endParaRPr lang="en-US" dirty="0"/>
          </a:p>
          <a:p>
            <a:pPr marL="547687" lvl="3" indent="0">
              <a:buNone/>
            </a:pP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4.2 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开始，从通过“热”备份（即</a:t>
            </a: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  <a:hlinkClick r:id="rId3"/>
              </a:rPr>
              <a:t>mongod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正在运行）获取的文件中恢复，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可以在启动时检测到“脏”键并自动回滚数据库键以避免 </a:t>
            </a:r>
            <a:r>
              <a:rPr lang="en-US" altLang="zh-CN" b="0" i="0" dirty="0">
                <a:solidFill>
                  <a:srgbClr val="21313C"/>
                </a:solidFill>
                <a:effectLst/>
                <a:latin typeface="Euclid Circular A"/>
              </a:rPr>
              <a:t>IV</a:t>
            </a:r>
            <a:r>
              <a:rPr lang="zh-CN" altLang="en-US" b="0" i="0" dirty="0">
                <a:solidFill>
                  <a:srgbClr val="21313C"/>
                </a:solidFill>
                <a:effectLst/>
                <a:latin typeface="Euclid Circular A"/>
              </a:rPr>
              <a:t>（初始化向量）重用。</a:t>
            </a:r>
            <a:endParaRPr lang="en-US" dirty="0"/>
          </a:p>
          <a:p>
            <a:pPr lvl="2"/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快照创建整个磁盘映像的映像。建议将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数据文件、日志和配置单独放置在一个不包含其他数据的逻辑磁盘上。</a:t>
            </a:r>
            <a:endParaRPr lang="en-US" altLang="zh-CN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如：使用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Linux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逻辑券命令来创建快照。该命令为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</a:t>
            </a:r>
            <a:r>
              <a:rPr lang="en-US" altLang="zh-CN" dirty="0">
                <a:solidFill>
                  <a:srgbClr val="001E2B"/>
                </a:solidFill>
                <a:highlight>
                  <a:srgbClr val="F1EFED"/>
                </a:highlight>
                <a:latin typeface="Source Code Pro" panose="020B0509030403020204" pitchFamily="49" charset="0"/>
              </a:rPr>
              <a:t>dev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/vg0/</a:t>
            </a: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mongodb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创建一个名为</a:t>
            </a:r>
            <a:r>
              <a:rPr lang="en-US" altLang="zh-CN" dirty="0">
                <a:highlight>
                  <a:srgbClr val="F1EFED"/>
                </a:highlight>
              </a:rPr>
              <a:t>mdb-snap01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的快照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F1EFED"/>
                </a:highlight>
                <a:latin typeface="Source Code Pro" panose="020B0509030403020204" pitchFamily="49" charset="0"/>
              </a:rPr>
              <a:t>/dev/vg0/mdb-snap01  </a:t>
            </a:r>
            <a:endParaRPr lang="en-US" altLang="zh-CN" dirty="0">
              <a:solidFill>
                <a:srgbClr val="001E2B"/>
              </a:solidFill>
              <a:highlight>
                <a:srgbClr val="F1EFED"/>
              </a:highlight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lvcreate</a:t>
            </a:r>
            <a:r>
              <a:rPr lang="en-US" altLang="zh-CN" b="0" i="0" dirty="0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 --size 100M --snapshot --name mdb-snap01 /dev/vg0/</a:t>
            </a:r>
            <a:r>
              <a:rPr lang="en-US" altLang="zh-CN" b="0" i="0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mongodb</a:t>
            </a:r>
            <a:endParaRPr lang="en-US" altLang="zh-CN" dirty="0">
              <a:solidFill>
                <a:srgbClr val="001E2B"/>
              </a:solidFill>
              <a:highlight>
                <a:srgbClr val="C0C0C0"/>
              </a:highlight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将快照打包归档，拷贝到目标服务器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umount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/dev/vg0/mdb-snap01</a:t>
            </a:r>
          </a:p>
          <a:p>
            <a:pPr marL="547687" lvl="3" indent="0">
              <a:buNone/>
            </a:pP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dd if=/dev/vg0/mdb-snap01 | 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gzip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&gt; mdb-snap01.gz</a:t>
            </a: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恢复使用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LVM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创建的快照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lvcreate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--size 1G --name 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 vg0</a:t>
            </a:r>
          </a:p>
          <a:p>
            <a:pPr marL="547687" lvl="3" indent="0">
              <a:buNone/>
            </a:pP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gzip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 -d -c mdb-snap01.gz | dd of=/dev/vg0/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</a:t>
            </a:r>
          </a:p>
          <a:p>
            <a:pPr marL="547687" lvl="3" indent="0">
              <a:buNone/>
            </a:pP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mount /dev/vg0/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mdb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-new 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srv</a:t>
            </a:r>
            <a:r>
              <a:rPr lang="en-US" altLang="zh-CN" dirty="0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/</a:t>
            </a:r>
            <a:r>
              <a:rPr lang="en-US" altLang="zh-CN" dirty="0" err="1">
                <a:solidFill>
                  <a:srgbClr val="001E2B"/>
                </a:solidFill>
                <a:highlight>
                  <a:srgbClr val="C0C0C0"/>
                </a:highlight>
                <a:latin typeface="Euclid Circular A"/>
              </a:rPr>
              <a:t>mongodb</a:t>
            </a:r>
            <a:endParaRPr lang="en-US" altLang="zh-CN" dirty="0">
              <a:solidFill>
                <a:srgbClr val="001E2B"/>
              </a:solidFill>
              <a:highlight>
                <a:srgbClr val="C0C0C0"/>
              </a:highlight>
              <a:latin typeface="Euclid Circular A"/>
            </a:endParaRPr>
          </a:p>
          <a:p>
            <a:pPr lvl="2"/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启动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MongoDB</a:t>
            </a:r>
            <a:r>
              <a:rPr lang="zh-CN" altLang="en-US" dirty="0">
                <a:solidFill>
                  <a:srgbClr val="001E2B"/>
                </a:solidFill>
                <a:latin typeface="Euclid Circular A"/>
              </a:rPr>
              <a:t>，指定新的目录</a:t>
            </a:r>
            <a:endParaRPr lang="en-US" altLang="zh-CN" dirty="0">
              <a:solidFill>
                <a:srgbClr val="001E2B"/>
              </a:solidFill>
              <a:latin typeface="Euclid Circular A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单实例的备份和恢复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5301456"/>
          </a:xfrm>
        </p:spPr>
        <p:txBody>
          <a:bodyPr/>
          <a:lstStyle/>
          <a:p>
            <a:r>
              <a:rPr lang="en-US" dirty="0" err="1"/>
              <a:t>MongoDB备份恢复工具</a:t>
            </a:r>
            <a:r>
              <a:rPr lang="zh-CN" altLang="en-US" dirty="0"/>
              <a:t>：</a:t>
            </a:r>
            <a:endParaRPr lang="en-US" altLang="zh-CN" dirty="0"/>
          </a:p>
          <a:p>
            <a:pPr marL="651510" lvl="1" indent="-285750"/>
            <a:r>
              <a:rPr lang="en-US" altLang="zh-CN" dirty="0" err="1"/>
              <a:t>mongoexport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mongoimport</a:t>
            </a:r>
            <a:endParaRPr lang="en-US" altLang="zh-CN" dirty="0"/>
          </a:p>
          <a:p>
            <a:pPr marL="651510" lvl="1" indent="-285750"/>
            <a:r>
              <a:rPr lang="en-US" altLang="zh-CN" dirty="0" err="1"/>
              <a:t>mongodump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 err="1"/>
              <a:t>mongorestore</a:t>
            </a:r>
            <a:endParaRPr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mongoexport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是一个命令行工具，可以生成存储在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实例中的数据的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JSON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或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CSV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导出。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mongoimport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提供相应的结构化数据导入能力</a:t>
            </a:r>
            <a:endParaRPr lang="en-US" altLang="zh-CN" b="0" i="0" dirty="0">
              <a:solidFill>
                <a:srgbClr val="2D0B59"/>
              </a:solidFill>
              <a:effectLst/>
              <a:latin typeface="Euclid Circular 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4.4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开始，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mongoexport</a:t>
            </a:r>
            <a:r>
              <a:rPr lang="zh-CN" altLang="en-US" u="none" strike="noStrike" dirty="0">
                <a:solidFill>
                  <a:srgbClr val="001E2B"/>
                </a:solidFill>
                <a:latin typeface="Euclid Circular A"/>
              </a:rPr>
              <a:t>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mongoimport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与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Server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分开发布， 并使用自己的版本控制</a:t>
            </a:r>
            <a:endParaRPr lang="en-US" altLang="zh-CN" b="0" i="0" u="none" strike="noStrike" dirty="0">
              <a:solidFill>
                <a:srgbClr val="016BF8"/>
              </a:solidFill>
              <a:effectLst/>
              <a:latin typeface="Euclid Circular A"/>
              <a:hlinkClick r:id="rId3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是创建数据库内容的二进制导出的实用程序。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mongorestore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导入从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b="0" i="0" dirty="0">
                <a:solidFill>
                  <a:srgbClr val="2D0B59"/>
                </a:solidFill>
                <a:effectLst/>
                <a:latin typeface="Euclid Circular A"/>
              </a:rPr>
              <a:t>中导出数据。</a:t>
            </a:r>
            <a:endParaRPr lang="en-US" altLang="zh-CN" b="0" i="0" dirty="0">
              <a:solidFill>
                <a:srgbClr val="2D0B59"/>
              </a:solidFill>
              <a:effectLst/>
              <a:latin typeface="Euclid Circular 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从 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4.4 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开始，</a:t>
            </a:r>
            <a:r>
              <a:rPr lang="en-US" altLang="zh-CN" b="0" i="0" u="none" strike="noStrike" dirty="0">
                <a:solidFill>
                  <a:srgbClr val="016BF8"/>
                </a:solidFill>
                <a:effectLst/>
                <a:latin typeface="Euclid Circular A"/>
              </a:rPr>
              <a:t> 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u="none" strike="noStrike" dirty="0">
                <a:solidFill>
                  <a:srgbClr val="001E2B"/>
                </a:solidFill>
                <a:latin typeface="Euclid Circular A"/>
              </a:rPr>
              <a:t>和</a:t>
            </a:r>
            <a:r>
              <a:rPr lang="en-US" altLang="zh-CN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mongorestore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与</a:t>
            </a:r>
            <a:r>
              <a:rPr lang="en-US" altLang="zh-CN" b="0" i="0" dirty="0">
                <a:solidFill>
                  <a:srgbClr val="001E2B"/>
                </a:solidFill>
                <a:effectLst/>
                <a:latin typeface="Euclid Circular A"/>
              </a:rPr>
              <a:t>MongoDB </a:t>
            </a:r>
            <a:r>
              <a:rPr lang="en-US" altLang="zh-CN" dirty="0">
                <a:solidFill>
                  <a:srgbClr val="001E2B"/>
                </a:solidFill>
                <a:latin typeface="Euclid Circular A"/>
              </a:rPr>
              <a:t>Server</a:t>
            </a:r>
            <a:r>
              <a:rPr lang="zh-CN" altLang="en-US" b="0" i="0" dirty="0">
                <a:solidFill>
                  <a:srgbClr val="001E2B"/>
                </a:solidFill>
                <a:effectLst/>
                <a:latin typeface="Euclid Circular A"/>
              </a:rPr>
              <a:t>分开发布， 并使用自己的版本控制</a:t>
            </a:r>
            <a:br>
              <a:rPr lang="en-US" altLang="zh-CN" dirty="0"/>
            </a:br>
            <a:endParaRPr lang="en-US" dirty="0"/>
          </a:p>
          <a:p>
            <a:r>
              <a:rPr lang="en-US" dirty="0" err="1"/>
              <a:t>导出举例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sz="1600" i="1" dirty="0" err="1">
                <a:highlight>
                  <a:srgbClr val="C0C0C0"/>
                </a:highlight>
              </a:rPr>
              <a:t>mongodump</a:t>
            </a:r>
            <a:r>
              <a:rPr lang="en-US" sz="1600" i="1" dirty="0">
                <a:highlight>
                  <a:srgbClr val="C0C0C0"/>
                </a:highlight>
              </a:rPr>
              <a:t> --host=mongodb1.example.net --port=3017 --username=user --password="pass" --out=/opt/backup/mongodump-2013-10-24</a:t>
            </a:r>
          </a:p>
          <a:p>
            <a:pPr marL="651510" lvl="1" indent="-285750"/>
            <a:r>
              <a:rPr lang="zh-CN" altLang="en-US" sz="1600" dirty="0"/>
              <a:t>使用</a:t>
            </a:r>
            <a:r>
              <a:rPr lang="en-US" altLang="zh-CN" sz="1600" dirty="0"/>
              <a:t>--</a:t>
            </a:r>
            <a:r>
              <a:rPr lang="en-US" altLang="zh-CN" sz="1600" dirty="0" err="1"/>
              <a:t>oplog</a:t>
            </a:r>
            <a:r>
              <a:rPr lang="zh-CN" altLang="en-US" sz="1600" dirty="0"/>
              <a:t>选项</a:t>
            </a:r>
            <a:r>
              <a:rPr lang="en-US" altLang="zh-CN" sz="1600" b="0" i="0" u="none" strike="noStrike" dirty="0" err="1">
                <a:solidFill>
                  <a:srgbClr val="016BF8"/>
                </a:solidFill>
                <a:effectLst/>
                <a:latin typeface="Euclid Circular A"/>
              </a:rPr>
              <a:t>mongodump</a:t>
            </a:r>
            <a:r>
              <a:rPr lang="zh-CN" altLang="en-US" sz="1600" dirty="0"/>
              <a:t>导出时会收集</a:t>
            </a:r>
            <a:r>
              <a:rPr lang="en-US" altLang="zh-CN" sz="1600" dirty="0" err="1"/>
              <a:t>oplog</a:t>
            </a:r>
            <a:r>
              <a:rPr lang="zh-CN" altLang="en-US" sz="1600" dirty="0"/>
              <a:t>条目，支持在线备份。在从备份恢复时，数据库讲恢复到与备份完成时间点一致。</a:t>
            </a:r>
            <a:endParaRPr lang="en-US" altLang="zh-CN" sz="1600" dirty="0"/>
          </a:p>
          <a:p>
            <a:r>
              <a:rPr lang="en-US" altLang="zh-CN" sz="1600" dirty="0" err="1"/>
              <a:t>导</a:t>
            </a:r>
            <a:r>
              <a:rPr lang="zh-CN" altLang="en-US" sz="1600" dirty="0"/>
              <a:t>入</a:t>
            </a:r>
            <a:r>
              <a:rPr lang="en-US" altLang="zh-CN" sz="1600" dirty="0" err="1"/>
              <a:t>举例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lvl="1"/>
            <a:r>
              <a:rPr lang="en-US" sz="1600" i="1" dirty="0" err="1">
                <a:highlight>
                  <a:srgbClr val="C0C0C0"/>
                </a:highlight>
              </a:rPr>
              <a:t>mongorestore</a:t>
            </a:r>
            <a:r>
              <a:rPr lang="en-US" sz="1600" i="1" dirty="0">
                <a:highlight>
                  <a:srgbClr val="C0C0C0"/>
                </a:highlight>
              </a:rPr>
              <a:t> --</a:t>
            </a:r>
            <a:r>
              <a:rPr lang="en-US" sz="1600" i="1" dirty="0" err="1">
                <a:highlight>
                  <a:srgbClr val="C0C0C0"/>
                </a:highlight>
              </a:rPr>
              <a:t>oplogReplay</a:t>
            </a:r>
            <a:r>
              <a:rPr lang="zh-CN" altLang="en-US" sz="1600" dirty="0"/>
              <a:t>确保基于时间点的恢复</a:t>
            </a:r>
            <a:endParaRPr lang="en-US" sz="1600" i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24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恢复MongoDB复制集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0" y="1175544"/>
            <a:ext cx="10671175" cy="5301456"/>
          </a:xfrm>
        </p:spPr>
        <p:txBody>
          <a:bodyPr/>
          <a:lstStyle/>
          <a:p>
            <a:r>
              <a:rPr lang="zh-CN" altLang="en-US" dirty="0"/>
              <a:t>备份</a:t>
            </a:r>
            <a:r>
              <a:rPr lang="en-US" altLang="zh-CN" dirty="0"/>
              <a:t>MongoDB</a:t>
            </a:r>
            <a:r>
              <a:rPr lang="zh-CN" altLang="en-US" dirty="0"/>
              <a:t>跟单实例备份相同，按文件快照方式备份</a:t>
            </a:r>
            <a:endParaRPr lang="en-US" altLang="zh-CN" dirty="0"/>
          </a:p>
          <a:p>
            <a:r>
              <a:rPr lang="zh-CN" altLang="en-US" dirty="0"/>
              <a:t>恢复时先恢复单节点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恢复到指定数据路径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启动后删除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</a:p>
          <a:p>
            <a:pPr marL="365125" lvl="2" indent="0">
              <a:buNone/>
            </a:pPr>
            <a:r>
              <a:rPr lang="en-US" altLang="zh-CN" b="0" i="1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mongod</a:t>
            </a:r>
            <a:r>
              <a:rPr lang="en-US" altLang="zh-CN" b="0" i="1" dirty="0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 --</a:t>
            </a:r>
            <a:r>
              <a:rPr lang="en-US" altLang="zh-CN" b="0" i="1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dbpath</a:t>
            </a:r>
            <a:r>
              <a:rPr lang="en-US" altLang="zh-CN" b="0" i="1" dirty="0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 /data/</a:t>
            </a:r>
            <a:r>
              <a:rPr lang="en-US" altLang="zh-CN" b="0" i="1" dirty="0" err="1">
                <a:solidFill>
                  <a:srgbClr val="001E2B"/>
                </a:solidFill>
                <a:effectLst/>
                <a:highlight>
                  <a:srgbClr val="C0C0C0"/>
                </a:highlight>
                <a:latin typeface="Source Code Pro" panose="020B0509030403020204" pitchFamily="49" charset="0"/>
              </a:rPr>
              <a:t>db</a:t>
            </a:r>
            <a:endParaRPr lang="en-US" altLang="zh-CN" b="0" i="1" dirty="0">
              <a:solidFill>
                <a:srgbClr val="001E2B"/>
              </a:solidFill>
              <a:effectLst/>
              <a:highlight>
                <a:srgbClr val="C0C0C0"/>
              </a:highlight>
              <a:latin typeface="Source Code Pro" panose="020B0509030403020204" pitchFamily="49" charset="0"/>
            </a:endParaRPr>
          </a:p>
          <a:p>
            <a:pPr marL="365125" lvl="2" indent="0">
              <a:buNone/>
            </a:pPr>
            <a:r>
              <a:rPr lang="en-US" altLang="zh-CN" i="1" dirty="0">
                <a:highlight>
                  <a:srgbClr val="C0C0C0"/>
                </a:highlight>
              </a:rPr>
              <a:t>use local</a:t>
            </a:r>
          </a:p>
          <a:p>
            <a:pPr marL="365125" lvl="2" indent="0">
              <a:buNone/>
            </a:pPr>
            <a:r>
              <a:rPr lang="en-US" altLang="zh-CN" i="1" dirty="0" err="1">
                <a:highlight>
                  <a:srgbClr val="C0C0C0"/>
                </a:highlight>
              </a:rPr>
              <a:t>db.dropDatabase</a:t>
            </a:r>
            <a:r>
              <a:rPr lang="en-US" altLang="zh-CN" i="1" dirty="0">
                <a:highlight>
                  <a:srgbClr val="C0C0C0"/>
                </a:highlight>
              </a:rPr>
              <a:t>()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按单节点复制集启动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sz="1600" i="1" dirty="0" err="1">
                <a:highlight>
                  <a:srgbClr val="C0C0C0"/>
                </a:highlight>
              </a:rPr>
              <a:t>mongod</a:t>
            </a:r>
            <a:r>
              <a:rPr lang="en-US" altLang="zh-CN" sz="1600" i="1" dirty="0">
                <a:highlight>
                  <a:srgbClr val="C0C0C0"/>
                </a:highlight>
              </a:rPr>
              <a:t> --</a:t>
            </a:r>
            <a:r>
              <a:rPr lang="en-US" altLang="zh-CN" sz="1600" i="1" dirty="0" err="1">
                <a:highlight>
                  <a:srgbClr val="C0C0C0"/>
                </a:highlight>
              </a:rPr>
              <a:t>dbpath</a:t>
            </a:r>
            <a:r>
              <a:rPr lang="en-US" altLang="zh-CN" sz="1600" i="1" dirty="0">
                <a:highlight>
                  <a:srgbClr val="C0C0C0"/>
                </a:highlight>
              </a:rPr>
              <a:t> /data/</a:t>
            </a:r>
            <a:r>
              <a:rPr lang="en-US" altLang="zh-CN" sz="1600" i="1" dirty="0" err="1">
                <a:highlight>
                  <a:srgbClr val="C0C0C0"/>
                </a:highlight>
              </a:rPr>
              <a:t>db</a:t>
            </a:r>
            <a:r>
              <a:rPr lang="en-US" altLang="zh-CN" sz="1600" i="1" dirty="0">
                <a:highlight>
                  <a:srgbClr val="C0C0C0"/>
                </a:highlight>
              </a:rPr>
              <a:t> --</a:t>
            </a:r>
            <a:r>
              <a:rPr lang="en-US" altLang="zh-CN" sz="1600" i="1" dirty="0" err="1">
                <a:highlight>
                  <a:srgbClr val="C0C0C0"/>
                </a:highlight>
              </a:rPr>
              <a:t>replSet</a:t>
            </a:r>
            <a:r>
              <a:rPr lang="en-US" altLang="zh-CN" sz="1600" i="1" dirty="0">
                <a:highlight>
                  <a:srgbClr val="C0C0C0"/>
                </a:highlight>
              </a:rPr>
              <a:t> &lt;</a:t>
            </a:r>
            <a:r>
              <a:rPr lang="en-US" altLang="zh-CN" sz="1600" i="1" dirty="0" err="1">
                <a:highlight>
                  <a:srgbClr val="C0C0C0"/>
                </a:highlight>
              </a:rPr>
              <a:t>replName</a:t>
            </a:r>
            <a:r>
              <a:rPr lang="en-US" altLang="zh-CN" sz="1600" i="1" dirty="0">
                <a:highlight>
                  <a:srgbClr val="C0C0C0"/>
                </a:highlight>
              </a:rPr>
              <a:t>&gt;</a:t>
            </a:r>
          </a:p>
          <a:p>
            <a:pPr marL="342900" indent="-342900">
              <a:buAutoNum type="arabicPeriod"/>
            </a:pPr>
            <a:r>
              <a:rPr lang="zh-CN" altLang="en-US" dirty="0"/>
              <a:t>连接到</a:t>
            </a:r>
            <a:r>
              <a:rPr lang="en-US" altLang="zh-CN" dirty="0" err="1"/>
              <a:t>mongodb</a:t>
            </a:r>
            <a:r>
              <a:rPr lang="zh-CN" altLang="en-US" dirty="0"/>
              <a:t>，初始化复制集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sz="1600" i="1" dirty="0" err="1"/>
              <a:t>rs.initiate</a:t>
            </a:r>
            <a:r>
              <a:rPr lang="en-US" altLang="zh-CN" sz="1600" i="1" dirty="0"/>
              <a:t>()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关闭</a:t>
            </a:r>
            <a:r>
              <a:rPr lang="en-US" altLang="zh-CN" dirty="0" err="1"/>
              <a:t>mongodb</a:t>
            </a:r>
            <a:r>
              <a:rPr lang="zh-CN" altLang="en-US" dirty="0"/>
              <a:t>，将数据文件拷贝到其它节点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添加其它节点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sz="1600" i="1" dirty="0" err="1"/>
              <a:t>rs.add</a:t>
            </a:r>
            <a:r>
              <a:rPr lang="en-US" altLang="zh-CN" sz="1600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21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B4D1C4-8756-9532-0A85-EA9D2F64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备份和恢复MongoDB分片集群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6A7357-27F4-93AD-C3B1-35C2A7B6AA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5801" y="1175544"/>
            <a:ext cx="5410199" cy="5301456"/>
          </a:xfrm>
        </p:spPr>
        <p:txBody>
          <a:bodyPr/>
          <a:lstStyle/>
          <a:p>
            <a:r>
              <a:rPr lang="zh-CN" altLang="en-US" dirty="0"/>
              <a:t>备份步骤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停止</a:t>
            </a:r>
            <a:r>
              <a:rPr lang="en-US" altLang="zh-CN" dirty="0"/>
              <a:t>balancer</a:t>
            </a:r>
          </a:p>
          <a:p>
            <a:pPr lvl="1" indent="0">
              <a:buNone/>
            </a:pPr>
            <a:r>
              <a:rPr lang="en-US" altLang="zh-CN" sz="1600" i="1" dirty="0">
                <a:highlight>
                  <a:srgbClr val="C0C0C0"/>
                </a:highlight>
              </a:rPr>
              <a:t>use config</a:t>
            </a:r>
          </a:p>
          <a:p>
            <a:pPr lvl="1" indent="0">
              <a:buNone/>
            </a:pPr>
            <a:r>
              <a:rPr lang="en-US" altLang="zh-CN" sz="1600" i="1" dirty="0" err="1">
                <a:highlight>
                  <a:srgbClr val="C0C0C0"/>
                </a:highlight>
              </a:rPr>
              <a:t>sh.stopBalancer</a:t>
            </a:r>
            <a:r>
              <a:rPr lang="en-US" altLang="zh-CN" sz="1600" i="1" dirty="0">
                <a:highlight>
                  <a:srgbClr val="C0C0C0"/>
                </a:highlight>
              </a:rPr>
              <a:t>()</a:t>
            </a:r>
          </a:p>
          <a:p>
            <a:pPr marL="342900" indent="-342900">
              <a:buFont typeface="System Font Regular"/>
              <a:buAutoNum type="arabicPeriod"/>
            </a:pPr>
            <a:r>
              <a:rPr lang="zh-CN" altLang="en-US" dirty="0"/>
              <a:t>锁住</a:t>
            </a:r>
            <a:r>
              <a:rPr lang="en-US" altLang="zh-CN" dirty="0"/>
              <a:t>secondary member</a:t>
            </a:r>
          </a:p>
          <a:p>
            <a:pPr lvl="1" indent="0">
              <a:buNone/>
            </a:pPr>
            <a:r>
              <a:rPr lang="en-US" altLang="zh-CN" sz="1600" i="1" dirty="0" err="1">
                <a:highlight>
                  <a:srgbClr val="C0C0C0"/>
                </a:highlight>
              </a:rPr>
              <a:t>db.fsyncLock</a:t>
            </a:r>
            <a:r>
              <a:rPr lang="en-US" altLang="zh-CN" sz="1600" i="1" dirty="0">
                <a:highlight>
                  <a:srgbClr val="C0C0C0"/>
                </a:highlight>
              </a:rPr>
              <a:t>()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备份其中一个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每一个分片备份一个复制集</a:t>
            </a:r>
            <a:r>
              <a:rPr lang="en-US" altLang="zh-CN" dirty="0"/>
              <a:t>member</a:t>
            </a:r>
            <a:r>
              <a:rPr lang="zh-CN" altLang="en-US" dirty="0"/>
              <a:t>（第</a:t>
            </a:r>
            <a:r>
              <a:rPr lang="en-US" altLang="zh-CN" dirty="0"/>
              <a:t>2</a:t>
            </a:r>
            <a:r>
              <a:rPr lang="zh-CN" altLang="en-US" dirty="0"/>
              <a:t>步锁住的那个）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解锁</a:t>
            </a:r>
            <a:r>
              <a:rPr lang="en-US" altLang="zh-CN" dirty="0"/>
              <a:t>secondary</a:t>
            </a:r>
            <a:r>
              <a:rPr lang="zh-CN" altLang="en-US" dirty="0"/>
              <a:t> </a:t>
            </a:r>
            <a:r>
              <a:rPr lang="en-US" altLang="zh-CN" dirty="0"/>
              <a:t>member </a:t>
            </a:r>
          </a:p>
          <a:p>
            <a:pPr lvl="1" indent="0">
              <a:buNone/>
            </a:pPr>
            <a:r>
              <a:rPr lang="en-US" altLang="zh-CN" sz="1600" i="1" dirty="0" err="1">
                <a:highlight>
                  <a:srgbClr val="C0C0C0"/>
                </a:highlight>
              </a:rPr>
              <a:t>db.fsyncUnlock</a:t>
            </a:r>
            <a:r>
              <a:rPr lang="en-US" altLang="zh-CN" sz="1600" i="1" dirty="0">
                <a:highlight>
                  <a:srgbClr val="C0C0C0"/>
                </a:highlight>
              </a:rPr>
              <a:t>()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启动</a:t>
            </a:r>
            <a:r>
              <a:rPr lang="en-US" altLang="zh-CN" dirty="0"/>
              <a:t>balancer</a:t>
            </a:r>
          </a:p>
          <a:p>
            <a:pPr lvl="1" indent="0">
              <a:buNone/>
            </a:pPr>
            <a:r>
              <a:rPr lang="en-US" altLang="zh-CN" sz="1600" i="1" dirty="0" err="1">
                <a:highlight>
                  <a:srgbClr val="C0C0C0"/>
                </a:highlight>
              </a:rPr>
              <a:t>sh.startBalancer</a:t>
            </a:r>
            <a:r>
              <a:rPr lang="en-US" altLang="zh-CN" sz="1600" i="1" dirty="0">
                <a:highlight>
                  <a:srgbClr val="C0C0C0"/>
                </a:highlight>
              </a:rPr>
              <a:t>()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4E136131-B70B-8C84-DAFB-23A4A0FD8A88}"/>
              </a:ext>
            </a:extLst>
          </p:cNvPr>
          <p:cNvSpPr txBox="1">
            <a:spLocks/>
          </p:cNvSpPr>
          <p:nvPr/>
        </p:nvSpPr>
        <p:spPr>
          <a:xfrm>
            <a:off x="6324601" y="1143000"/>
            <a:ext cx="5410199" cy="5301456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 Light" panose="020B0403020204020204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 Light" panose="020B0403020204020204"/>
              </a:defRPr>
            </a:lvl2pPr>
            <a:lvl3pPr marL="547688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racle Sans Tab Light" panose="020B0403020204020204"/>
                <a:ea typeface="+mn-ea"/>
                <a:cs typeface="Oracle Sans Tab Light" panose="020B0403020204020204"/>
              </a:defRPr>
            </a:lvl3pPr>
            <a:lvl4pPr marL="730250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racle Sans Tab Light" panose="020B0403020204020204"/>
                <a:ea typeface="+mn-ea"/>
                <a:cs typeface="Oracle Sans Tab Light" panose="020B0403020204020204"/>
              </a:defRPr>
            </a:lvl4pPr>
            <a:lvl5pPr marL="91440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Oracle Sans Tab Light" panose="020B0403020204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/>
                <a:ea typeface="+mn-ea"/>
                <a:cs typeface="Oracle Sans Tab Light" panose="020B0403020204020204"/>
              </a:defRPr>
            </a:lvl5pPr>
            <a:lvl6pPr marL="109728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12801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恢复步骤</a:t>
            </a:r>
            <a:endParaRPr lang="en-US" altLang="zh-CN" dirty="0"/>
          </a:p>
          <a:p>
            <a:pPr marL="342900" indent="-342900">
              <a:buFont typeface="System Font Regular"/>
              <a:buAutoNum type="arabicPeriod"/>
            </a:pPr>
            <a:r>
              <a:rPr lang="zh-CN" altLang="en-US" dirty="0"/>
              <a:t>恢复</a:t>
            </a:r>
            <a:r>
              <a:rPr lang="en-US" altLang="zh-CN" dirty="0"/>
              <a:t>Config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复制集</a:t>
            </a:r>
            <a:endParaRPr lang="en-US" altLang="zh-CN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恢复数据文件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注释掉</a:t>
            </a:r>
            <a:r>
              <a:rPr lang="en-US" altLang="zh-CN" sz="1600" dirty="0"/>
              <a:t>configuration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r>
              <a:rPr lang="zh-CN" altLang="en-US" sz="1600" dirty="0"/>
              <a:t>的分片复制设置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启动后删除</a:t>
            </a:r>
            <a:r>
              <a:rPr lang="en-US" altLang="zh-CN" sz="1600" dirty="0"/>
              <a:t>local</a:t>
            </a:r>
            <a:r>
              <a:rPr lang="zh-CN" altLang="en-US" sz="1600" dirty="0"/>
              <a:t> </a:t>
            </a:r>
            <a:r>
              <a:rPr lang="en-US" altLang="zh-CN" sz="1600" dirty="0"/>
              <a:t>database</a:t>
            </a:r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分片主机名或分片复制集名有变化的，需要修改</a:t>
            </a:r>
            <a:r>
              <a:rPr lang="en-US" altLang="zh-CN" sz="1600" dirty="0" err="1"/>
              <a:t>config.shards</a:t>
            </a:r>
            <a:r>
              <a:rPr lang="zh-CN" altLang="en-US" sz="1600" dirty="0"/>
              <a:t>集合中的元数据。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作为单节点复制集重启</a:t>
            </a:r>
            <a:r>
              <a:rPr lang="en-US" altLang="zh-CN" sz="1600" dirty="0" err="1"/>
              <a:t>mongod</a:t>
            </a:r>
            <a:r>
              <a:rPr lang="zh-CN" altLang="en-US" sz="1600" dirty="0"/>
              <a:t>，打开</a:t>
            </a:r>
            <a:r>
              <a:rPr lang="en-US" altLang="zh-CN" sz="1600" dirty="0"/>
              <a:t>configuration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r>
              <a:rPr lang="zh-CN" altLang="en-US" sz="1600" dirty="0"/>
              <a:t>的分片复制设置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初始化复制集并添加复制集成员</a:t>
            </a:r>
            <a:endParaRPr lang="en-US" altLang="zh-CN" sz="1600" dirty="0"/>
          </a:p>
          <a:p>
            <a:pPr marL="342900" indent="-342900">
              <a:buFont typeface="System Font Regular"/>
              <a:buAutoNum type="arabicPeriod"/>
            </a:pPr>
            <a:r>
              <a:rPr lang="zh-CN" altLang="en-US" dirty="0"/>
              <a:t>恢复每个分片复制集</a:t>
            </a:r>
            <a:endParaRPr lang="en-US" altLang="zh-CN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恢复分片复制集的</a:t>
            </a:r>
            <a:r>
              <a:rPr lang="en-US" altLang="zh-CN" sz="1600" dirty="0"/>
              <a:t>primary</a:t>
            </a:r>
            <a:r>
              <a:rPr lang="zh-CN" altLang="en-US" sz="1600" dirty="0"/>
              <a:t>的数据文件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注释掉</a:t>
            </a:r>
            <a:r>
              <a:rPr lang="en-US" altLang="zh-CN" sz="1600" dirty="0"/>
              <a:t>configuration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r>
              <a:rPr lang="zh-CN" altLang="en-US" sz="1600" dirty="0"/>
              <a:t>的分片复制设置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启动</a:t>
            </a:r>
            <a:r>
              <a:rPr lang="en-US" altLang="zh-CN" sz="1600" dirty="0" err="1"/>
              <a:t>mongod</a:t>
            </a:r>
            <a:r>
              <a:rPr lang="zh-CN" altLang="en-US" sz="1600" dirty="0"/>
              <a:t>，创建临时管理远用户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删除</a:t>
            </a:r>
            <a:r>
              <a:rPr lang="en-US" altLang="zh-CN" sz="1600" dirty="0"/>
              <a:t>local</a:t>
            </a:r>
            <a:r>
              <a:rPr lang="zh-CN" altLang="en-US" sz="1600" dirty="0"/>
              <a:t>数据库，删除</a:t>
            </a:r>
            <a:r>
              <a:rPr lang="en-US" altLang="zh-CN" sz="1600" dirty="0" err="1"/>
              <a:t>system.versionj</a:t>
            </a:r>
            <a:r>
              <a:rPr lang="zh-CN" altLang="en-US" sz="1600" dirty="0"/>
              <a:t>集合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重启单节点的复制集，</a:t>
            </a:r>
            <a:r>
              <a:rPr lang="en-US" altLang="zh-CN" sz="1600" dirty="0"/>
              <a:t> configuration</a:t>
            </a:r>
            <a:r>
              <a:rPr lang="zh-CN" altLang="en-US" sz="1600" dirty="0"/>
              <a:t> </a:t>
            </a:r>
            <a:r>
              <a:rPr lang="en-US" altLang="zh-CN" sz="1600" dirty="0"/>
              <a:t>file</a:t>
            </a:r>
            <a:r>
              <a:rPr lang="zh-CN" altLang="en-US" sz="1600" dirty="0"/>
              <a:t>的分片复制设置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r>
              <a:rPr lang="zh-CN" altLang="en-US" sz="1600" dirty="0"/>
              <a:t>初始化复制集并添加复制集成员</a:t>
            </a: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endParaRPr lang="en-US" altLang="zh-CN" sz="1600" dirty="0"/>
          </a:p>
          <a:p>
            <a:pPr marL="708660" lvl="1" indent="-342900">
              <a:buFont typeface="+mj-lt"/>
              <a:buAutoNum type="alphaLcParenR"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73310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Slate 10-21.1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EDF6F6"/>
      </a:accent1>
      <a:accent2>
        <a:srgbClr val="D7E5E5"/>
      </a:accent2>
      <a:accent3>
        <a:srgbClr val="A9BBBC"/>
      </a:accent3>
      <a:accent4>
        <a:srgbClr val="8B9D9E"/>
      </a:accent4>
      <a:accent5>
        <a:srgbClr val="606C6D"/>
      </a:accent5>
      <a:accent6>
        <a:srgbClr val="464F4F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Database_PillarPPT_Slate_2022.potx" id="{495BA3C4-B015-4294-BD6E-B447A02AFB60}" vid="{B34DBD35-BBA0-42A9-B07F-37A7F17F1761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26451</TotalTime>
  <Words>731</Words>
  <Application>Microsoft Macintosh PowerPoint</Application>
  <PresentationFormat>宽屏</PresentationFormat>
  <Paragraphs>84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Euclid Circular A</vt:lpstr>
      <vt:lpstr>System Font Regular</vt:lpstr>
      <vt:lpstr>Arial</vt:lpstr>
      <vt:lpstr>Georgia</vt:lpstr>
      <vt:lpstr>Oracle Sans</vt:lpstr>
      <vt:lpstr>Oracle Sans Light</vt:lpstr>
      <vt:lpstr>Oracle Sans Tab</vt:lpstr>
      <vt:lpstr>Oracle Sans Tab Light</vt:lpstr>
      <vt:lpstr>Source Code Pro</vt:lpstr>
      <vt:lpstr>Wingdings</vt:lpstr>
      <vt:lpstr>Parent Master Pillars</vt:lpstr>
      <vt:lpstr>MongoDB备份和恢复</vt:lpstr>
      <vt:lpstr>不同场景的备份和恢复</vt:lpstr>
      <vt:lpstr>单实例的备份和恢复</vt:lpstr>
      <vt:lpstr>单实例的备份和恢复</vt:lpstr>
      <vt:lpstr>恢复MongoDB复制集</vt:lpstr>
      <vt:lpstr>备份和恢复MongoDB分片集群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Database Typical Usage Pricing</dc:title>
  <dc:subject>Changing list price of Oracle Autonomous Database to reflact its Real Value without impacting revenue</dc:subject>
  <dc:creator>Juan Loaiza</dc:creator>
  <cp:lastModifiedBy>Minqiao Wang</cp:lastModifiedBy>
  <cp:revision>112</cp:revision>
  <dcterms:created xsi:type="dcterms:W3CDTF">2022-03-10T18:33:30Z</dcterms:created>
  <dcterms:modified xsi:type="dcterms:W3CDTF">2023-02-14T01:48:14Z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