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4465d345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4465d345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4465d345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4465d345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4465d3452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4465d3452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4465d345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4465d345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4465d345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4465d345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4465d345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4465d345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98175" y="144288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a:t>
            </a:r>
            <a:r>
              <a:rPr lang="en" sz="4800"/>
              <a:t>ata Analysis for Strawberries</a:t>
            </a:r>
            <a:endParaRPr sz="48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Minqi Li</a:t>
            </a:r>
            <a:endParaRPr/>
          </a:p>
          <a:p>
            <a:pPr indent="0" lvl="0" marL="0" rtl="0" algn="ctr">
              <a:spcBef>
                <a:spcPts val="0"/>
              </a:spcBef>
              <a:spcAft>
                <a:spcPts val="0"/>
              </a:spcAft>
              <a:buNone/>
            </a:pPr>
            <a:r>
              <a:t/>
            </a:r>
            <a:endParaRPr sz="1800"/>
          </a:p>
        </p:txBody>
      </p:sp>
      <p:sp>
        <p:nvSpPr>
          <p:cNvPr id="68" name="Google Shape;68;p13"/>
          <p:cNvSpPr txBox="1"/>
          <p:nvPr/>
        </p:nvSpPr>
        <p:spPr>
          <a:xfrm>
            <a:off x="3592075" y="3535200"/>
            <a:ext cx="1960800" cy="24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10/20/2020</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900"/>
              <a:t>These data were collected from the USDA database selector: https://quickstats.nass.usda.gov. We select each variable and get the dataset. This dataset is about the information of three kinds of berries: blueberries, strawberries and raspberries. This report only analyzes the data of strawberries.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First of all, I read the data and the data is complicate. Then we follow these steps to clean the data. </a:t>
            </a:r>
            <a:endParaRPr sz="2000"/>
          </a:p>
          <a:p>
            <a:pPr indent="-355600" lvl="0" marL="457200" rtl="0" algn="l">
              <a:lnSpc>
                <a:spcPct val="100000"/>
              </a:lnSpc>
              <a:spcBef>
                <a:spcPts val="1600"/>
              </a:spcBef>
              <a:spcAft>
                <a:spcPts val="0"/>
              </a:spcAft>
              <a:buSzPts val="2000"/>
              <a:buChar char="●"/>
            </a:pPr>
            <a:r>
              <a:rPr lang="en" sz="2000"/>
              <a:t>Remove the columns with only one unique value</a:t>
            </a:r>
            <a:endParaRPr sz="2000"/>
          </a:p>
          <a:p>
            <a:pPr indent="-355600" lvl="0" marL="457200" rtl="0" algn="l">
              <a:lnSpc>
                <a:spcPct val="100000"/>
              </a:lnSpc>
              <a:spcBef>
                <a:spcPts val="0"/>
              </a:spcBef>
              <a:spcAft>
                <a:spcPts val="0"/>
              </a:spcAft>
              <a:buSzPts val="2000"/>
              <a:buChar char="●"/>
            </a:pPr>
            <a:r>
              <a:rPr lang="en" sz="2000"/>
              <a:t>Separate the data of strawberries into an individual table.</a:t>
            </a:r>
            <a:endParaRPr sz="2000"/>
          </a:p>
          <a:p>
            <a:pPr indent="-355600" lvl="0" marL="457200" rtl="0" algn="l">
              <a:lnSpc>
                <a:spcPct val="100000"/>
              </a:lnSpc>
              <a:spcBef>
                <a:spcPts val="0"/>
              </a:spcBef>
              <a:spcAft>
                <a:spcPts val="0"/>
              </a:spcAft>
              <a:buSzPts val="2000"/>
              <a:buChar char="●"/>
            </a:pPr>
            <a:r>
              <a:rPr lang="en" sz="2000"/>
              <a:t>Separate the column of data item, domain, domain category into the column of type, production, Avg, Measures, Materials, Chemical.</a:t>
            </a:r>
            <a:endParaRPr sz="2000"/>
          </a:p>
          <a:p>
            <a:pPr indent="-355600" lvl="0" marL="457200" rtl="0" algn="l">
              <a:lnSpc>
                <a:spcPct val="100000"/>
              </a:lnSpc>
              <a:spcBef>
                <a:spcPts val="0"/>
              </a:spcBef>
              <a:spcAft>
                <a:spcPts val="0"/>
              </a:spcAft>
              <a:buSzPts val="2000"/>
              <a:buChar char="●"/>
            </a:pPr>
            <a:r>
              <a:rPr lang="en" sz="2000"/>
              <a:t>Remove redundant columns and rearrange all the columns. </a:t>
            </a:r>
            <a:endParaRPr sz="2000"/>
          </a:p>
          <a:p>
            <a:pPr indent="-355600" lvl="0" marL="457200" rtl="0" algn="l">
              <a:lnSpc>
                <a:spcPct val="100000"/>
              </a:lnSpc>
              <a:spcBef>
                <a:spcPts val="0"/>
              </a:spcBef>
              <a:spcAft>
                <a:spcPts val="0"/>
              </a:spcAft>
              <a:buSzPts val="2000"/>
              <a:buChar char="●"/>
            </a:pPr>
            <a:r>
              <a:rPr lang="en" sz="2000"/>
              <a:t>Deal with the value column to transform (NA), (D), (Z) into 0 and convert character data to numeric.</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a:t>
            </a:r>
            <a:r>
              <a:rPr lang="en" sz="2600"/>
              <a:t>Explore the Relationship between State and Value</a:t>
            </a:r>
            <a:endParaRPr sz="2600"/>
          </a:p>
        </p:txBody>
      </p:sp>
      <p:pic>
        <p:nvPicPr>
          <p:cNvPr id="86" name="Google Shape;86;p16"/>
          <p:cNvPicPr preferRelativeResize="0"/>
          <p:nvPr/>
        </p:nvPicPr>
        <p:blipFill>
          <a:blip r:embed="rId3">
            <a:alphaModFix/>
          </a:blip>
          <a:stretch>
            <a:fillRect/>
          </a:stretch>
        </p:blipFill>
        <p:spPr>
          <a:xfrm>
            <a:off x="152400" y="1304825"/>
            <a:ext cx="4361149" cy="3167200"/>
          </a:xfrm>
          <a:prstGeom prst="rect">
            <a:avLst/>
          </a:prstGeom>
          <a:noFill/>
          <a:ln>
            <a:noFill/>
          </a:ln>
        </p:spPr>
      </p:pic>
      <p:pic>
        <p:nvPicPr>
          <p:cNvPr id="87" name="Google Shape;87;p16"/>
          <p:cNvPicPr preferRelativeResize="0"/>
          <p:nvPr/>
        </p:nvPicPr>
        <p:blipFill>
          <a:blip r:embed="rId4">
            <a:alphaModFix/>
          </a:blip>
          <a:stretch>
            <a:fillRect/>
          </a:stretch>
        </p:blipFill>
        <p:spPr>
          <a:xfrm>
            <a:off x="4572000" y="1152425"/>
            <a:ext cx="4524546" cy="332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a:t>
            </a:r>
            <a:r>
              <a:rPr lang="en" sz="2600"/>
              <a:t>Explore the Relationship between State and Value</a:t>
            </a:r>
            <a:endParaRPr/>
          </a:p>
        </p:txBody>
      </p:sp>
      <p:pic>
        <p:nvPicPr>
          <p:cNvPr id="93" name="Google Shape;93;p17"/>
          <p:cNvPicPr preferRelativeResize="0"/>
          <p:nvPr/>
        </p:nvPicPr>
        <p:blipFill>
          <a:blip r:embed="rId3">
            <a:alphaModFix/>
          </a:blip>
          <a:stretch>
            <a:fillRect/>
          </a:stretch>
        </p:blipFill>
        <p:spPr>
          <a:xfrm>
            <a:off x="311700" y="1210825"/>
            <a:ext cx="4574776" cy="3482625"/>
          </a:xfrm>
          <a:prstGeom prst="rect">
            <a:avLst/>
          </a:prstGeom>
          <a:noFill/>
          <a:ln>
            <a:noFill/>
          </a:ln>
        </p:spPr>
      </p:pic>
      <p:sp>
        <p:nvSpPr>
          <p:cNvPr id="94" name="Google Shape;94;p17"/>
          <p:cNvSpPr txBox="1"/>
          <p:nvPr/>
        </p:nvSpPr>
        <p:spPr>
          <a:xfrm>
            <a:off x="5036075" y="1210825"/>
            <a:ext cx="4015500" cy="3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From the figure 1, 2 and 3, we can conclude that California’s strawberries have the highest price, the largest weight and the biggest density which increase by year, and Florida’s strawberries take the second place. Therefore, California and Florida are more suitable for the growth of strawberries than other states in United states. </a:t>
            </a:r>
            <a:endParaRPr sz="18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09300"/>
            <a:ext cx="8914500" cy="7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sz="3200"/>
              <a:t>isualization:</a:t>
            </a:r>
            <a:r>
              <a:rPr lang="en"/>
              <a:t> </a:t>
            </a:r>
            <a:r>
              <a:rPr lang="en" sz="2600"/>
              <a:t>Explore the Relationship between Chemical and Value</a:t>
            </a:r>
            <a:endParaRPr sz="2600"/>
          </a:p>
        </p:txBody>
      </p:sp>
      <p:sp>
        <p:nvSpPr>
          <p:cNvPr id="100" name="Google Shape;100;p18"/>
          <p:cNvSpPr txBox="1"/>
          <p:nvPr/>
        </p:nvSpPr>
        <p:spPr>
          <a:xfrm>
            <a:off x="4942050" y="1016150"/>
            <a:ext cx="4015500" cy="21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Based on the figure 4, potash fertilizer has the biggest influence on facilitating the growth of strawberries, and nitrogen fertilizer and phosphate fertilizer take the second and third place respectively. </a:t>
            </a:r>
            <a:endParaRPr sz="1800">
              <a:solidFill>
                <a:schemeClr val="dk2"/>
              </a:solidFill>
              <a:latin typeface="Open Sans"/>
              <a:ea typeface="Open Sans"/>
              <a:cs typeface="Open Sans"/>
              <a:sym typeface="Open Sans"/>
            </a:endParaRPr>
          </a:p>
        </p:txBody>
      </p:sp>
      <p:pic>
        <p:nvPicPr>
          <p:cNvPr id="101" name="Google Shape;101;p18"/>
          <p:cNvPicPr preferRelativeResize="0"/>
          <p:nvPr/>
        </p:nvPicPr>
        <p:blipFill>
          <a:blip r:embed="rId3">
            <a:alphaModFix/>
          </a:blip>
          <a:stretch>
            <a:fillRect/>
          </a:stretch>
        </p:blipFill>
        <p:spPr>
          <a:xfrm>
            <a:off x="471426" y="875200"/>
            <a:ext cx="4564651" cy="418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57975" y="1764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sz="3200"/>
              <a:t>isualization:</a:t>
            </a:r>
            <a:r>
              <a:rPr lang="en"/>
              <a:t> </a:t>
            </a:r>
            <a:r>
              <a:rPr lang="en" sz="2600"/>
              <a:t>Explore the Relationship between Type and Value</a:t>
            </a:r>
            <a:endParaRPr sz="2600"/>
          </a:p>
        </p:txBody>
      </p:sp>
      <p:sp>
        <p:nvSpPr>
          <p:cNvPr id="107" name="Google Shape;107;p19"/>
          <p:cNvSpPr txBox="1"/>
          <p:nvPr/>
        </p:nvSpPr>
        <p:spPr>
          <a:xfrm>
            <a:off x="5036075" y="1210825"/>
            <a:ext cx="4015500" cy="3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From the figure 5, we can conclude that adding chemical materials during growing process has little influence on the growth of strawberries.</a:t>
            </a:r>
            <a:endParaRPr sz="1800">
              <a:solidFill>
                <a:schemeClr val="dk2"/>
              </a:solidFill>
              <a:latin typeface="Open Sans"/>
              <a:ea typeface="Open Sans"/>
              <a:cs typeface="Open Sans"/>
              <a:sym typeface="Open Sans"/>
            </a:endParaRPr>
          </a:p>
        </p:txBody>
      </p:sp>
      <p:pic>
        <p:nvPicPr>
          <p:cNvPr id="108" name="Google Shape;108;p19"/>
          <p:cNvPicPr preferRelativeResize="0"/>
          <p:nvPr/>
        </p:nvPicPr>
        <p:blipFill>
          <a:blip r:embed="rId3">
            <a:alphaModFix/>
          </a:blip>
          <a:stretch>
            <a:fillRect/>
          </a:stretch>
        </p:blipFill>
        <p:spPr>
          <a:xfrm>
            <a:off x="152400" y="1036250"/>
            <a:ext cx="4831787" cy="364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