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  <p:embeddedFont>
      <p:font typeface="Century Goth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regular.fntdata"/><Relationship Id="rId25" Type="http://schemas.openxmlformats.org/officeDocument/2006/relationships/font" Target="fonts/MavenPro-bold.fntdata"/><Relationship Id="rId28" Type="http://schemas.openxmlformats.org/officeDocument/2006/relationships/font" Target="fonts/CenturyGothic-italic.fntdata"/><Relationship Id="rId27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4dcc30519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44dcc30519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4dcc30519_9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44dcc30519_9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4dcc30519_9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44dcc30519_9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we do if we had 2 more weeks: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Global trends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Go further back by year.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44dcc30519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44dcc30519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Hey Austin- the highlighted question: can you elaborate and write down your findings? thanks!!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Touch on what motivated us to pick this topic. Why we decided to focus on the trend of rap music for our hypothesis.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4dcc30519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4dcc30519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Describe whether you were able to answer these questions to your satisfaction.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Run through a jupyter notebook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Discuss insights you had while exploring the data that you didn't anticipate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</a:pPr>
            <a:r>
              <a:rPr lang="en"/>
              <a:t>Multiple subgenres were used to describe each song. 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Discuss any problems that arose after exploring the data, and how you resolved them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</a:pPr>
            <a:r>
              <a:rPr lang="en"/>
              <a:t>The spotpy api was a bit cumbersome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Present and discuss interesting figures developed during exploration, ideally with the help of Jupyter Notebook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4dcc30519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4dcc30519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4dcc30519_6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4dcc30519_6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4dcc30519_6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4dcc30519_6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4dcc30519_6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44dcc30519_6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4dcc30519_7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4dcc30519_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9831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of Top Music Genres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2856100"/>
            <a:ext cx="61674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Ruth Holliday, Austin Little, </a:t>
            </a:r>
            <a:r>
              <a:rPr lang="en"/>
              <a:t>Gina Kim,</a:t>
            </a:r>
            <a:r>
              <a:rPr lang="en"/>
              <a:t> Nathalie Longstreet,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Minqiu Yu &amp;  </a:t>
            </a:r>
            <a:r>
              <a:rPr lang="en"/>
              <a:t>Kimberly Gordon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Billboard Top 100 2017</a:t>
            </a:r>
            <a:endParaRPr/>
          </a:p>
        </p:txBody>
      </p:sp>
      <p:pic>
        <p:nvPicPr>
          <p:cNvPr id="359" name="Google Shape;3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2600" y="1397450"/>
            <a:ext cx="4452500" cy="318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625" y="1597875"/>
            <a:ext cx="3240825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Global Music Charts</a:t>
            </a:r>
            <a:endParaRPr/>
          </a:p>
        </p:txBody>
      </p:sp>
      <p:sp>
        <p:nvSpPr>
          <p:cNvPr id="366" name="Google Shape;366;p23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3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8" name="Google Shape;3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50" y="1990050"/>
            <a:ext cx="4800600" cy="25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3650" y="17884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 of Music Genres</a:t>
            </a:r>
            <a:endParaRPr/>
          </a:p>
        </p:txBody>
      </p:sp>
      <p:pic>
        <p:nvPicPr>
          <p:cNvPr id="375" name="Google Shape;3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238" y="1312575"/>
            <a:ext cx="7579626" cy="35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challenges we faced:</a:t>
            </a:r>
            <a:endParaRPr/>
          </a:p>
        </p:txBody>
      </p:sp>
      <p:sp>
        <p:nvSpPr>
          <p:cNvPr id="381" name="Google Shape;381;p2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5"/>
          <p:cNvSpPr txBox="1"/>
          <p:nvPr>
            <p:ph idx="4294967295" type="body"/>
          </p:nvPr>
        </p:nvSpPr>
        <p:spPr>
          <a:xfrm>
            <a:off x="418075" y="150672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400">
                <a:solidFill>
                  <a:srgbClr val="FFFFFF"/>
                </a:solidFill>
              </a:rPr>
              <a:t>Obtaining a good API: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3" name="Google Shape;383;p25"/>
          <p:cNvSpPr txBox="1"/>
          <p:nvPr>
            <p:ph idx="4294967295" type="body"/>
          </p:nvPr>
        </p:nvSpPr>
        <p:spPr>
          <a:xfrm>
            <a:off x="432350" y="2070575"/>
            <a:ext cx="2471700" cy="29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Explored the following API’s: MusicxMatch, GraceNote, Spotify, and LastFM. Spotify’s API was the most difficult to use. However, it was up to date with the most recent genres.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84" name="Google Shape;384;p2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5"/>
          <p:cNvSpPr txBox="1"/>
          <p:nvPr>
            <p:ph idx="4294967295" type="body"/>
          </p:nvPr>
        </p:nvSpPr>
        <p:spPr>
          <a:xfrm>
            <a:off x="3336150" y="150672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400">
                <a:solidFill>
                  <a:srgbClr val="FFFFFF"/>
                </a:solidFill>
              </a:rPr>
              <a:t>Multiple/no genres: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6" name="Google Shape;386;p2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Many tracks did not hold specific genres as the genre was labeled by artist. 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Spotify’s API held multiple genres per track.</a:t>
            </a:r>
            <a:endParaRPr sz="1400"/>
          </a:p>
        </p:txBody>
      </p:sp>
      <p:sp>
        <p:nvSpPr>
          <p:cNvPr id="387" name="Google Shape;387;p2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5"/>
          <p:cNvSpPr txBox="1"/>
          <p:nvPr>
            <p:ph idx="4294967295" type="body"/>
          </p:nvPr>
        </p:nvSpPr>
        <p:spPr>
          <a:xfrm>
            <a:off x="6254233" y="150672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400">
                <a:solidFill>
                  <a:srgbClr val="FFFFFF"/>
                </a:solidFill>
              </a:rPr>
              <a:t>Years of Music</a:t>
            </a:r>
            <a:r>
              <a:rPr b="1" lang="en" sz="1400">
                <a:solidFill>
                  <a:srgbClr val="FFFFFF"/>
                </a:solidFill>
              </a:rPr>
              <a:t>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9" name="Google Shape;389;p25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Given that many streaming services are only a few years old, the historical data is limited.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 Thus the results are more constrained.  </a:t>
            </a:r>
            <a:endParaRPr b="1" sz="1400"/>
          </a:p>
        </p:txBody>
      </p:sp>
      <p:sp>
        <p:nvSpPr>
          <p:cNvPr id="390" name="Google Shape;390;p25"/>
          <p:cNvSpPr txBox="1"/>
          <p:nvPr/>
        </p:nvSpPr>
        <p:spPr>
          <a:xfrm>
            <a:off x="61050" y="4144200"/>
            <a:ext cx="90051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If given two more weeks: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AutoNum type="arabicPeriod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We would also analyze the global top 100 charts in comparison  to the US charts.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AutoNum type="arabicPeriod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We would go further back by year and  decade to compare with present-day popular music genres.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Findings/Discussion 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6"/>
          <p:cNvSpPr txBox="1"/>
          <p:nvPr>
            <p:ph idx="1" type="body"/>
          </p:nvPr>
        </p:nvSpPr>
        <p:spPr>
          <a:xfrm>
            <a:off x="565375" y="1357325"/>
            <a:ext cx="8073900" cy="31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music genre, Pop significantly surpassed other genres.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Shown in the frequency distribution charts, approximately 45~50% of the songs on the top 100 charts were included in some “pop” genre/sub-genre.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EDM has been on the rise starting from 2016 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Rap has been steadily increasing since 2014.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From 2012-2014, the top 3 music genres were: Pop, Rap, &amp; Country.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Starting  from 2015-2017, the top 3 genres changed to Pop, Rap, &amp; EDM.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Although rap wasn’t the number one popular genre as expected, it consistently was in the top 3 main genres.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Globally, rap is a lot more popular compared to the US.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Music brings people of all cultures and ethnicities together. Therefore, we wanted to explore the trend of the music industry analytically. </a:t>
            </a:r>
            <a:endParaRPr sz="1600"/>
          </a:p>
        </p:txBody>
      </p:sp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was this topic chosen?</a:t>
            </a:r>
            <a:endParaRPr/>
          </a:p>
        </p:txBody>
      </p:sp>
      <p:grpSp>
        <p:nvGrpSpPr>
          <p:cNvPr id="285" name="Google Shape;285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286" name="Google Shape;286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8" name="Google Shape;288;p14"/>
          <p:cNvSpPr txBox="1"/>
          <p:nvPr>
            <p:ph idx="4294967295" type="body"/>
          </p:nvPr>
        </p:nvSpPr>
        <p:spPr>
          <a:xfrm>
            <a:off x="506425" y="1304875"/>
            <a:ext cx="2588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Why did we pick this topic?</a:t>
            </a:r>
            <a:endParaRPr b="1" sz="1400">
              <a:solidFill>
                <a:schemeClr val="lt1"/>
              </a:solidFill>
            </a:endParaRPr>
          </a:p>
        </p:txBody>
      </p:sp>
      <p:sp>
        <p:nvSpPr>
          <p:cNvPr id="289" name="Google Shape;289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90" name="Google Shape;290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291" name="Google Shape;291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14"/>
          <p:cNvSpPr txBox="1"/>
          <p:nvPr/>
        </p:nvSpPr>
        <p:spPr>
          <a:xfrm>
            <a:off x="3324050" y="1304875"/>
            <a:ext cx="2628900" cy="46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Our Hypothesis</a:t>
            </a:r>
            <a:endParaRPr b="1" sz="1400">
              <a:solidFill>
                <a:schemeClr val="lt1"/>
              </a:solidFill>
            </a:endParaRPr>
          </a:p>
        </p:txBody>
      </p:sp>
      <p:sp>
        <p:nvSpPr>
          <p:cNvPr id="295" name="Google Shape;295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/>
              <a:t>The music genre, rap, took over popularity at a faster rate in comparison to other genres and currently holds the highest popularity.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296" name="Google Shape;296;p14"/>
          <p:cNvSpPr txBox="1"/>
          <p:nvPr/>
        </p:nvSpPr>
        <p:spPr>
          <a:xfrm>
            <a:off x="3320450" y="1324675"/>
            <a:ext cx="24243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Our Proposal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Google Shape;297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Analyze which genres in the US region took over the top 100 charts over the last 6 years.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330"/>
              <a:buFont typeface="Arial"/>
              <a:buNone/>
            </a:pPr>
            <a:r>
              <a:rPr b="1" i="1" lang="en" sz="16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GOAL → Create a visual of the trend for the different genres.</a:t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"/>
          <p:cNvSpPr txBox="1"/>
          <p:nvPr>
            <p:ph type="title"/>
          </p:nvPr>
        </p:nvSpPr>
        <p:spPr>
          <a:xfrm>
            <a:off x="1303800" y="598575"/>
            <a:ext cx="7030500" cy="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3" name="Google Shape;303;p15"/>
          <p:cNvSpPr txBox="1"/>
          <p:nvPr>
            <p:ph idx="1" type="body"/>
          </p:nvPr>
        </p:nvSpPr>
        <p:spPr>
          <a:xfrm>
            <a:off x="812600" y="1391750"/>
            <a:ext cx="7521600" cy="31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is the most popular music genre in the US today?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By year, what are the top music genres?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Will tracking the popularity of music genres predict its future?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do the US charts compare to the global charts?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"/>
          <p:cNvSpPr txBox="1"/>
          <p:nvPr>
            <p:ph type="title"/>
          </p:nvPr>
        </p:nvSpPr>
        <p:spPr>
          <a:xfrm>
            <a:off x="1355225" y="612375"/>
            <a:ext cx="62979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Exploration &amp; Clean-up Process </a:t>
            </a:r>
            <a:endParaRPr sz="2400"/>
          </a:p>
        </p:txBody>
      </p:sp>
      <p:sp>
        <p:nvSpPr>
          <p:cNvPr id="309" name="Google Shape;309;p16"/>
          <p:cNvSpPr txBox="1"/>
          <p:nvPr>
            <p:ph idx="2" type="body"/>
          </p:nvPr>
        </p:nvSpPr>
        <p:spPr>
          <a:xfrm>
            <a:off x="372025" y="1422175"/>
            <a:ext cx="3430500" cy="3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Explored API’s to obtain the genres.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Spotify’s API → Spotipy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Wikipedia’s US Top 100 Billboard charts: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 extract CSV files.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The data was split by year starting from 2012-2017.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Separate Jupyter notebooks.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Created dataframes: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Appended the Spotipy API with the csv file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columns for the Title, Artist(s), and Genre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Created a visualization of the top genres per year.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Multiple sub-genres were found.</a:t>
            </a:r>
            <a:endParaRPr sz="12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10" name="Google Shape;310;p16"/>
          <p:cNvSpPr txBox="1"/>
          <p:nvPr/>
        </p:nvSpPr>
        <p:spPr>
          <a:xfrm>
            <a:off x="4533000" y="969175"/>
            <a:ext cx="4029300" cy="3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6. </a:t>
            </a: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Frequency distribution bar charts were created. 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AutoNum type="alphaLcPeriod"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This helped visualize the main genres with its most frequently listed sub-genres.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7. Created a dataframe with the main genres. 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AutoNum type="alphaLcPeriod"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Used a stacked bar graph to show the main music genres along with the respective sub-genres.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AutoNum type="romanLcPeriod"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Saved all of the charts into PNG files.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"/>
          <p:cNvSpPr txBox="1"/>
          <p:nvPr>
            <p:ph type="title"/>
          </p:nvPr>
        </p:nvSpPr>
        <p:spPr>
          <a:xfrm>
            <a:off x="1303800" y="584800"/>
            <a:ext cx="70305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Billboard Top 100 2012</a:t>
            </a:r>
            <a:endParaRPr/>
          </a:p>
        </p:txBody>
      </p:sp>
      <p:sp>
        <p:nvSpPr>
          <p:cNvPr id="316" name="Google Shape;316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17"/>
          <p:cNvPicPr preferRelativeResize="0"/>
          <p:nvPr/>
        </p:nvPicPr>
        <p:blipFill rotWithShape="1">
          <a:blip r:embed="rId3">
            <a:alphaModFix/>
          </a:blip>
          <a:srcRect b="-3734" l="16306" r="-1812" t="0"/>
          <a:stretch/>
        </p:blipFill>
        <p:spPr>
          <a:xfrm>
            <a:off x="4163450" y="1369525"/>
            <a:ext cx="4602225" cy="31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425" y="1369513"/>
            <a:ext cx="3638675" cy="327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Billboard Top 100 for 2013</a:t>
            </a:r>
            <a:endParaRPr/>
          </a:p>
        </p:txBody>
      </p:sp>
      <p:sp>
        <p:nvSpPr>
          <p:cNvPr id="325" name="Google Shape;325;p18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8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900" y="1410475"/>
            <a:ext cx="3909100" cy="336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1500" y="1597875"/>
            <a:ext cx="4400663" cy="29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Billboard Top 100 for 2014</a:t>
            </a:r>
            <a:endParaRPr/>
          </a:p>
        </p:txBody>
      </p:sp>
      <p:sp>
        <p:nvSpPr>
          <p:cNvPr id="334" name="Google Shape;334;p19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800" y="1321650"/>
            <a:ext cx="3821850" cy="382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3925" y="150712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Billboard Top 100 2015</a:t>
            </a:r>
            <a:endParaRPr/>
          </a:p>
        </p:txBody>
      </p:sp>
      <p:sp>
        <p:nvSpPr>
          <p:cNvPr id="343" name="Google Shape;343;p20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0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525" y="1514125"/>
            <a:ext cx="3430500" cy="30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0"/>
          <p:cNvPicPr preferRelativeResize="0"/>
          <p:nvPr/>
        </p:nvPicPr>
        <p:blipFill rotWithShape="1">
          <a:blip r:embed="rId4">
            <a:alphaModFix/>
          </a:blip>
          <a:srcRect b="-3395" l="-5396" r="0" t="-3384"/>
          <a:stretch/>
        </p:blipFill>
        <p:spPr>
          <a:xfrm>
            <a:off x="4175325" y="1276600"/>
            <a:ext cx="4670500" cy="31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Billboard Top 100 for 2016</a:t>
            </a:r>
            <a:endParaRPr/>
          </a:p>
        </p:txBody>
      </p:sp>
      <p:pic>
        <p:nvPicPr>
          <p:cNvPr id="352" name="Google Shape;3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400" y="1298375"/>
            <a:ext cx="4301500" cy="286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700" y="2032450"/>
            <a:ext cx="3999525" cy="266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