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9" r:id="rId2"/>
    <p:sldId id="275" r:id="rId3"/>
    <p:sldId id="256" r:id="rId4"/>
    <p:sldId id="272" r:id="rId5"/>
    <p:sldId id="260" r:id="rId6"/>
    <p:sldId id="261" r:id="rId7"/>
    <p:sldId id="280" r:id="rId8"/>
    <p:sldId id="262" r:id="rId9"/>
    <p:sldId id="271" r:id="rId10"/>
    <p:sldId id="264" r:id="rId11"/>
    <p:sldId id="265" r:id="rId12"/>
    <p:sldId id="266" r:id="rId13"/>
    <p:sldId id="281" r:id="rId14"/>
    <p:sldId id="267" r:id="rId15"/>
    <p:sldId id="268" r:id="rId16"/>
    <p:sldId id="269" r:id="rId17"/>
    <p:sldId id="270" r:id="rId18"/>
    <p:sldId id="276" r:id="rId19"/>
    <p:sldId id="274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3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84"/>
    <a:srgbClr val="FAD2F5"/>
    <a:srgbClr val="FFF3F3"/>
    <a:srgbClr val="FFC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5214" autoAdjust="0"/>
  </p:normalViewPr>
  <p:slideViewPr>
    <p:cSldViewPr snapToObjects="1">
      <p:cViewPr varScale="1">
        <p:scale>
          <a:sx n="103" d="100"/>
          <a:sy n="103" d="100"/>
        </p:scale>
        <p:origin x="965" y="158"/>
      </p:cViewPr>
      <p:guideLst>
        <p:guide orient="horz" pos="1847"/>
        <p:guide pos="2880"/>
        <p:guide orient="horz" pos="3239"/>
        <p:guide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7" d="100"/>
          <a:sy n="57" d="100"/>
        </p:scale>
        <p:origin x="-2112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45695-B973-4054-9A18-A4EC41F894AD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6E468-50FE-403D-BDA5-FCAF56A220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기보네이터를</a:t>
            </a:r>
            <a:r>
              <a:rPr lang="ko-KR" altLang="en-US" dirty="0"/>
              <a:t> 공부했습니다</a:t>
            </a:r>
            <a:r>
              <a:rPr lang="en-US" altLang="ko-KR" dirty="0"/>
              <a:t>.</a:t>
            </a:r>
            <a:r>
              <a:rPr lang="ko-KR" altLang="en-US" baseline="0" dirty="0"/>
              <a:t>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변수선언의</a:t>
            </a:r>
            <a:r>
              <a:rPr lang="ko-KR" altLang="en-US" baseline="0" dirty="0"/>
              <a:t> 기본은 형태는 이렇게 나타납니다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초기화해주지 않으면 쓰레기데이터가 들어가 문제를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야기할수있기때문에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초기화를 해줍니다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 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문장의 끝에 세미콜론을 붙여 컴파일러에게 알려줍니다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 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그럼 해당 데이터 형식을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위행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메모리 공간을 할당하고 이공간을 </a:t>
            </a:r>
            <a:r>
              <a:rPr lang="ko-KR" altLang="en-US" baseline="0" dirty="0" err="1">
                <a:latin typeface="돋움" pitchFamily="50" charset="-127"/>
                <a:ea typeface="돋움" pitchFamily="50" charset="-127"/>
              </a:rPr>
              <a:t>식별자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x</a:t>
            </a:r>
            <a:r>
              <a:rPr lang="ko-KR" altLang="en-US" baseline="0" dirty="0">
                <a:latin typeface="돋움" pitchFamily="50" charset="-127"/>
                <a:ea typeface="돋움" pitchFamily="50" charset="-127"/>
              </a:rPr>
              <a:t>가 사용할 수 있게 해줍니다</a:t>
            </a:r>
            <a:r>
              <a:rPr lang="en-US" altLang="ko-KR" baseline="0" dirty="0">
                <a:latin typeface="돋움" pitchFamily="50" charset="-127"/>
                <a:ea typeface="돋움" pitchFamily="50" charset="-127"/>
              </a:rPr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ko-KR" altLang="en-US" dirty="0" err="1"/>
              <a:t>정수형식사이의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원본 변수의 데이터가 변환하려는 데이터보다 </a:t>
            </a:r>
            <a:r>
              <a:rPr lang="ko-KR" altLang="en-US" dirty="0" err="1"/>
              <a:t>큰경우에는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부동소수점형식사이의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부동소수점이라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일어나지 않는다</a:t>
            </a:r>
            <a:r>
              <a:rPr lang="en-US" altLang="ko-KR" dirty="0"/>
              <a:t>. </a:t>
            </a:r>
            <a:r>
              <a:rPr lang="ko-KR" altLang="en-US" dirty="0"/>
              <a:t>대신 정밀성에 </a:t>
            </a:r>
            <a:r>
              <a:rPr lang="ko-KR" altLang="en-US" dirty="0" err="1"/>
              <a:t>손상을입ㄴ는다</a:t>
            </a:r>
            <a:r>
              <a:rPr lang="en-US" altLang="ko-KR" dirty="0"/>
              <a:t>.</a:t>
            </a:r>
            <a:r>
              <a:rPr lang="ko-KR" altLang="en-US" dirty="0"/>
              <a:t>아주 미세한 차이로 달라졌다</a:t>
            </a:r>
            <a:endParaRPr lang="en-US" altLang="ko-KR" dirty="0"/>
          </a:p>
          <a:p>
            <a:r>
              <a:rPr lang="ko-KR" altLang="en-US" dirty="0"/>
              <a:t>왜냐면 </a:t>
            </a:r>
            <a:r>
              <a:rPr lang="ko-KR" altLang="en-US" dirty="0" err="1"/>
              <a:t>소수점이이진수로</a:t>
            </a:r>
            <a:r>
              <a:rPr lang="ko-KR" altLang="en-US" dirty="0"/>
              <a:t> 표현되는데 </a:t>
            </a:r>
            <a:r>
              <a:rPr lang="en-US" altLang="ko-KR" dirty="0"/>
              <a:t>float-&gt;double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doible</a:t>
            </a:r>
            <a:r>
              <a:rPr lang="en-US" altLang="ko-KR" baseline="0" dirty="0"/>
              <a:t>-&gt;float </a:t>
            </a:r>
            <a:r>
              <a:rPr lang="ko-KR" altLang="en-US" baseline="0" dirty="0"/>
              <a:t>하려면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진수변환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진수로 변환하게 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근데 </a:t>
            </a:r>
            <a:r>
              <a:rPr lang="en-US" altLang="ko-KR" baseline="0" dirty="0"/>
              <a:t>0.333.</a:t>
            </a:r>
            <a:r>
              <a:rPr lang="ko-KR" altLang="en-US" baseline="0" dirty="0"/>
              <a:t>같은 무한소수가 </a:t>
            </a:r>
            <a:r>
              <a:rPr lang="ko-KR" altLang="en-US" baseline="0" dirty="0" err="1"/>
              <a:t>있기때문에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완번하지</a:t>
            </a:r>
            <a:r>
              <a:rPr lang="ko-KR" altLang="en-US" baseline="0" dirty="0"/>
              <a:t> 않다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부호있는</a:t>
            </a:r>
            <a:r>
              <a:rPr lang="ko-KR" altLang="en-US" dirty="0"/>
              <a:t> 형식과 </a:t>
            </a:r>
            <a:r>
              <a:rPr lang="ko-KR" altLang="en-US" dirty="0" err="1"/>
              <a:t>부호없는</a:t>
            </a:r>
            <a:r>
              <a:rPr lang="ko-KR" altLang="en-US" dirty="0"/>
              <a:t> 형식</a:t>
            </a:r>
            <a:r>
              <a:rPr lang="ko-KR" altLang="en-US" baseline="0" dirty="0"/>
              <a:t>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언더플로우가</a:t>
            </a:r>
            <a:r>
              <a:rPr lang="ko-KR" altLang="en-US" baseline="0" dirty="0"/>
              <a:t> 발생한다</a:t>
            </a:r>
            <a:endParaRPr lang="en-US" altLang="ko-KR" baseline="0" dirty="0"/>
          </a:p>
          <a:p>
            <a:r>
              <a:rPr lang="ko-KR" altLang="en-US" baseline="0" dirty="0"/>
              <a:t>부동 소수점 형식과 정수 형식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무족건</a:t>
            </a:r>
            <a:r>
              <a:rPr lang="ko-KR" altLang="en-US" baseline="0" dirty="0"/>
              <a:t> 내림</a:t>
            </a:r>
            <a:endParaRPr lang="en-US" altLang="ko-KR" baseline="0" dirty="0"/>
          </a:p>
          <a:p>
            <a:r>
              <a:rPr lang="ko-KR" altLang="en-US" baseline="0" dirty="0"/>
              <a:t>문자열과 숫자 사이의 변환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</a:t>
            </a:r>
            <a:r>
              <a:rPr lang="ko-KR" altLang="en-US" dirty="0" err="1"/>
              <a:t>정수형식사이의</a:t>
            </a:r>
            <a:r>
              <a:rPr lang="ko-KR" altLang="en-US" dirty="0"/>
              <a:t>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원본 변수의 데이터가 변환하려는 데이터보다 </a:t>
            </a:r>
            <a:r>
              <a:rPr lang="ko-KR" altLang="en-US" dirty="0" err="1"/>
              <a:t>큰경우에는</a:t>
            </a:r>
            <a:r>
              <a:rPr lang="ko-KR" altLang="en-US" dirty="0"/>
              <a:t>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크기가 </a:t>
            </a:r>
            <a:r>
              <a:rPr lang="ko-KR" altLang="en-US" dirty="0" err="1"/>
              <a:t>서로다른</a:t>
            </a:r>
            <a:r>
              <a:rPr lang="ko-KR" altLang="en-US" dirty="0"/>
              <a:t> 부동소수점형식사이의 변환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부동소수점이라 </a:t>
            </a:r>
            <a:r>
              <a:rPr lang="ko-KR" altLang="en-US" dirty="0" err="1"/>
              <a:t>오버플로우는</a:t>
            </a:r>
            <a:r>
              <a:rPr lang="ko-KR" altLang="en-US" dirty="0"/>
              <a:t> 일어나지 않는다</a:t>
            </a:r>
            <a:r>
              <a:rPr lang="en-US" altLang="ko-KR" dirty="0"/>
              <a:t>. </a:t>
            </a:r>
            <a:r>
              <a:rPr lang="ko-KR" altLang="en-US" dirty="0"/>
              <a:t>대신 정밀성에 </a:t>
            </a:r>
            <a:r>
              <a:rPr lang="ko-KR" altLang="en-US" dirty="0" err="1"/>
              <a:t>손상을입ㄴ는다</a:t>
            </a:r>
            <a:r>
              <a:rPr lang="en-US" altLang="ko-KR" dirty="0"/>
              <a:t>.</a:t>
            </a:r>
            <a:r>
              <a:rPr lang="ko-KR" altLang="en-US" dirty="0"/>
              <a:t>아주 미세한 차이로 달라졌다</a:t>
            </a:r>
            <a:endParaRPr lang="en-US" altLang="ko-KR" dirty="0"/>
          </a:p>
          <a:p>
            <a:r>
              <a:rPr lang="ko-KR" altLang="en-US" dirty="0"/>
              <a:t>왜냐면 </a:t>
            </a:r>
            <a:r>
              <a:rPr lang="ko-KR" altLang="en-US" dirty="0" err="1"/>
              <a:t>소수점이이진수로</a:t>
            </a:r>
            <a:r>
              <a:rPr lang="ko-KR" altLang="en-US" dirty="0"/>
              <a:t> 표현되는데 </a:t>
            </a:r>
            <a:r>
              <a:rPr lang="en-US" altLang="ko-KR" dirty="0"/>
              <a:t>float-&gt;double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doible</a:t>
            </a:r>
            <a:r>
              <a:rPr lang="en-US" altLang="ko-KR" baseline="0" dirty="0"/>
              <a:t>-&gt;float </a:t>
            </a:r>
            <a:r>
              <a:rPr lang="ko-KR" altLang="en-US" baseline="0" dirty="0"/>
              <a:t>하려면 </a:t>
            </a:r>
            <a:r>
              <a:rPr lang="en-US" altLang="ko-KR" baseline="0" dirty="0"/>
              <a:t>10</a:t>
            </a:r>
            <a:r>
              <a:rPr lang="ko-KR" altLang="en-US" baseline="0" dirty="0"/>
              <a:t>진수변환 후 </a:t>
            </a:r>
            <a:r>
              <a:rPr lang="en-US" altLang="ko-KR" baseline="0" dirty="0"/>
              <a:t>2</a:t>
            </a:r>
            <a:r>
              <a:rPr lang="ko-KR" altLang="en-US" baseline="0" dirty="0"/>
              <a:t>진수로 변환하게 되다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근데 </a:t>
            </a:r>
            <a:r>
              <a:rPr lang="en-US" altLang="ko-KR" baseline="0" dirty="0"/>
              <a:t>0.333.</a:t>
            </a:r>
            <a:r>
              <a:rPr lang="ko-KR" altLang="en-US" baseline="0" dirty="0"/>
              <a:t>같은 무한소수가 </a:t>
            </a:r>
            <a:r>
              <a:rPr lang="ko-KR" altLang="en-US" baseline="0" dirty="0" err="1"/>
              <a:t>있기때문에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완번하지</a:t>
            </a:r>
            <a:r>
              <a:rPr lang="ko-KR" altLang="en-US" baseline="0" dirty="0"/>
              <a:t> 않다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 err="1"/>
              <a:t>부호있는</a:t>
            </a:r>
            <a:r>
              <a:rPr lang="ko-KR" altLang="en-US" dirty="0"/>
              <a:t> 형식과 </a:t>
            </a:r>
            <a:r>
              <a:rPr lang="ko-KR" altLang="en-US" dirty="0" err="1"/>
              <a:t>부호없는</a:t>
            </a:r>
            <a:r>
              <a:rPr lang="ko-KR" altLang="en-US" dirty="0"/>
              <a:t> 형식</a:t>
            </a:r>
            <a:r>
              <a:rPr lang="ko-KR" altLang="en-US" baseline="0" dirty="0"/>
              <a:t>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언더플로우가</a:t>
            </a:r>
            <a:r>
              <a:rPr lang="ko-KR" altLang="en-US" baseline="0" dirty="0"/>
              <a:t> 발생한다</a:t>
            </a:r>
            <a:endParaRPr lang="en-US" altLang="ko-KR" baseline="0" dirty="0"/>
          </a:p>
          <a:p>
            <a:r>
              <a:rPr lang="ko-KR" altLang="en-US" baseline="0" dirty="0"/>
              <a:t>부동 소수점 형식과 정수 형식 사이의 변환</a:t>
            </a:r>
            <a:endParaRPr lang="en-US" altLang="ko-KR" baseline="0" dirty="0"/>
          </a:p>
          <a:p>
            <a:r>
              <a:rPr lang="en-US" altLang="ko-KR" baseline="0" dirty="0"/>
              <a:t>-</a:t>
            </a:r>
            <a:r>
              <a:rPr lang="ko-KR" altLang="en-US" baseline="0" dirty="0" err="1"/>
              <a:t>무족건</a:t>
            </a:r>
            <a:r>
              <a:rPr lang="ko-KR" altLang="en-US" baseline="0" dirty="0"/>
              <a:t> 내림</a:t>
            </a:r>
            <a:endParaRPr lang="en-US" altLang="ko-KR" baseline="0" dirty="0"/>
          </a:p>
          <a:p>
            <a:r>
              <a:rPr lang="ko-KR" altLang="en-US" baseline="0" dirty="0"/>
              <a:t>문자열과 숫자 사이의 변환</a:t>
            </a:r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상수는 변수와는 달라 값을 절대 </a:t>
            </a:r>
            <a:r>
              <a:rPr lang="ko-KR" altLang="en-US" dirty="0" err="1"/>
              <a:t>바꿀수</a:t>
            </a:r>
            <a:r>
              <a:rPr lang="ko-KR" altLang="en-US" dirty="0"/>
              <a:t> 없는 메모리 공간입니다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자료형</a:t>
            </a:r>
            <a:r>
              <a:rPr lang="ko-KR" altLang="en-US" dirty="0"/>
              <a:t> 앞에</a:t>
            </a:r>
            <a:r>
              <a:rPr lang="en-US" altLang="ko-KR" dirty="0"/>
              <a:t>const</a:t>
            </a:r>
            <a:r>
              <a:rPr lang="ko-KR" altLang="en-US" dirty="0"/>
              <a:t>를 붙이고 값을 반드시 지정해 줍니다</a:t>
            </a:r>
            <a:endParaRPr lang="en-US" altLang="ko-KR" dirty="0"/>
          </a:p>
          <a:p>
            <a:r>
              <a:rPr lang="ko-KR" altLang="en-US" dirty="0"/>
              <a:t>열거는 같은 종류의 </a:t>
            </a:r>
            <a:r>
              <a:rPr lang="ko-KR" altLang="en-US" dirty="0" err="1"/>
              <a:t>다른값을</a:t>
            </a:r>
            <a:r>
              <a:rPr lang="ko-KR" altLang="en-US" dirty="0"/>
              <a:t> 갖는 상수를 </a:t>
            </a:r>
            <a:r>
              <a:rPr lang="ko-KR" altLang="en-US" dirty="0" err="1"/>
              <a:t>선언할때</a:t>
            </a:r>
            <a:r>
              <a:rPr lang="ko-KR" altLang="en-US" dirty="0"/>
              <a:t> 사용합니다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기반자료형은</a:t>
            </a:r>
            <a:r>
              <a:rPr lang="ko-KR" altLang="en-US" dirty="0"/>
              <a:t> 정수형만 </a:t>
            </a:r>
            <a:r>
              <a:rPr lang="ko-KR" altLang="en-US" dirty="0" err="1"/>
              <a:t>사용할수</a:t>
            </a:r>
            <a:r>
              <a:rPr lang="ko-KR" altLang="en-US" dirty="0"/>
              <a:t> 있으며 지정되지 </a:t>
            </a:r>
            <a:r>
              <a:rPr lang="ko-KR" altLang="en-US" dirty="0" err="1"/>
              <a:t>않을시</a:t>
            </a:r>
            <a:r>
              <a:rPr lang="ko-KR" altLang="en-US" dirty="0"/>
              <a:t> </a:t>
            </a:r>
            <a:r>
              <a:rPr lang="en-US" altLang="ko-KR" dirty="0" err="1"/>
              <a:t>int</a:t>
            </a:r>
            <a:r>
              <a:rPr lang="ko-KR" altLang="en-US" dirty="0"/>
              <a:t>로 </a:t>
            </a:r>
            <a:r>
              <a:rPr lang="ko-KR" altLang="en-US" dirty="0" err="1"/>
              <a:t>지정됩니ㅏㄷ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</a:t>
            </a:r>
            <a:r>
              <a:rPr lang="ko-KR" altLang="en-US" dirty="0" err="1"/>
              <a:t>이런거</a:t>
            </a:r>
            <a:endParaRPr lang="en-US" altLang="ko-KR" dirty="0"/>
          </a:p>
          <a:p>
            <a:r>
              <a:rPr lang="ko-KR" altLang="en-US" dirty="0"/>
              <a:t>얘네가 </a:t>
            </a:r>
            <a:r>
              <a:rPr lang="ko-KR" altLang="en-US" dirty="0" err="1"/>
              <a:t>좋은점은</a:t>
            </a:r>
            <a:r>
              <a:rPr lang="ko-KR" altLang="en-US" dirty="0"/>
              <a:t> 알아서 </a:t>
            </a:r>
            <a:r>
              <a:rPr lang="en-US" altLang="ko-KR" dirty="0"/>
              <a:t>0</a:t>
            </a:r>
            <a:r>
              <a:rPr lang="ko-KR" altLang="en-US" dirty="0"/>
              <a:t>부터 중복되지 않은 값으로 번호를 매겨줍니다</a:t>
            </a:r>
            <a:r>
              <a:rPr lang="en-US" altLang="ko-KR" dirty="0"/>
              <a:t>. </a:t>
            </a:r>
            <a:r>
              <a:rPr lang="ko-KR" altLang="en-US" dirty="0"/>
              <a:t>물론 내가 </a:t>
            </a:r>
            <a:r>
              <a:rPr lang="ko-KR" altLang="en-US" dirty="0" err="1"/>
              <a:t>선언할수도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nullable</a:t>
            </a:r>
            <a:r>
              <a:rPr lang="ko-KR" altLang="en-US" dirty="0"/>
              <a:t>은 어떠한 값도 가지지 않은 변수가 피료할때 사용한다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선언시</a:t>
            </a:r>
            <a:r>
              <a:rPr lang="ko-KR" altLang="en-US" baseline="0" dirty="0"/>
              <a:t> </a:t>
            </a:r>
            <a:r>
              <a:rPr lang="en-US" altLang="ko-KR" baseline="0" dirty="0"/>
              <a:t>?</a:t>
            </a:r>
            <a:r>
              <a:rPr lang="ko-KR" altLang="en-US" baseline="0" dirty="0"/>
              <a:t>만 붙여주면 됩ㄴ디ㅏ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그럼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이어도 괜찮음</a:t>
            </a:r>
            <a:endParaRPr lang="en-US" altLang="ko-KR" baseline="0" dirty="0"/>
          </a:p>
          <a:p>
            <a:r>
              <a:rPr lang="ko-KR" altLang="en-US" baseline="0" dirty="0"/>
              <a:t>원래 </a:t>
            </a:r>
            <a:r>
              <a:rPr lang="en-US" altLang="ko-KR" baseline="0" dirty="0" err="1"/>
              <a:t>int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null</a:t>
            </a:r>
            <a:r>
              <a:rPr lang="ko-KR" altLang="en-US" baseline="0" dirty="0"/>
              <a:t>값을 가질 수 없는 </a:t>
            </a:r>
            <a:r>
              <a:rPr lang="ko-KR" altLang="en-US" baseline="0" dirty="0" err="1"/>
              <a:t>데이터형이라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저렇게해줘야힘</a:t>
            </a:r>
            <a:endParaRPr lang="en-US" altLang="ko-KR" baseline="0" dirty="0"/>
          </a:p>
          <a:p>
            <a:r>
              <a:rPr lang="en-US" altLang="ko-KR" baseline="0" dirty="0" err="1"/>
              <a:t>var</a:t>
            </a:r>
            <a:r>
              <a:rPr lang="ko-KR" altLang="en-US" baseline="0" dirty="0"/>
              <a:t>은 선언하면 일단 데이터를 할당하면 알아서 형식을 지정해주고 무조건 초기화해줘야야함</a:t>
            </a:r>
            <a:r>
              <a:rPr lang="en-US" altLang="ko-KR" baseline="0" dirty="0"/>
              <a:t>.</a:t>
            </a:r>
            <a:r>
              <a:rPr lang="ko-KR" altLang="en-US" baseline="0" dirty="0"/>
              <a:t>그리고 지역변수로만 사용할 수 </a:t>
            </a:r>
            <a:r>
              <a:rPr lang="ko-KR" altLang="en-US" baseline="0" dirty="0" err="1"/>
              <a:t>있ㅇㅡㅁ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-20</a:t>
            </a:r>
            <a:r>
              <a:rPr lang="ko-KR" altLang="en-US" dirty="0"/>
              <a:t>은 </a:t>
            </a:r>
            <a:r>
              <a:rPr lang="en-US" altLang="ko-KR" dirty="0"/>
              <a:t>20</a:t>
            </a:r>
            <a:r>
              <a:rPr lang="ko-KR" altLang="en-US" dirty="0"/>
              <a:t>칸을 만들고 왼쪽부터 글자를 </a:t>
            </a:r>
            <a:r>
              <a:rPr lang="ko-KR" altLang="en-US" dirty="0" err="1"/>
              <a:t>채워넣음</a:t>
            </a:r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은 </a:t>
            </a:r>
            <a:r>
              <a:rPr lang="en-US" altLang="ko-KR" dirty="0"/>
              <a:t>30</a:t>
            </a:r>
            <a:r>
              <a:rPr lang="ko-KR" altLang="en-US" dirty="0"/>
              <a:t>칸을 만들고 오른쪽부터 글자를 </a:t>
            </a:r>
            <a:r>
              <a:rPr lang="ko-KR" altLang="en-US" dirty="0" err="1"/>
              <a:t>채워넣는다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메모리 </a:t>
            </a:r>
            <a:r>
              <a:rPr lang="ko-KR" altLang="en-US" baseline="0" dirty="0" err="1"/>
              <a:t>영역에는스택과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힙이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스택은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lifo</a:t>
            </a:r>
            <a:r>
              <a:rPr lang="ko-KR" altLang="en-US" baseline="0" dirty="0"/>
              <a:t>구조로 </a:t>
            </a:r>
            <a:r>
              <a:rPr lang="ko-KR" altLang="en-US" baseline="0" dirty="0" err="1"/>
              <a:t>먼저들어온것이</a:t>
            </a:r>
            <a:r>
              <a:rPr lang="ko-KR" altLang="en-US" baseline="0" dirty="0"/>
              <a:t> 아래로 나중에 </a:t>
            </a:r>
            <a:r>
              <a:rPr lang="ko-KR" altLang="en-US" baseline="0" dirty="0" err="1"/>
              <a:t>들어온것이</a:t>
            </a:r>
            <a:r>
              <a:rPr lang="ko-KR" altLang="en-US" baseline="0" dirty="0"/>
              <a:t> 위로 쌓여 나중에 들어온 것부터 걷혀나가는 방식입니다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코드블록안에서</a:t>
            </a:r>
            <a:r>
              <a:rPr lang="ko-KR" altLang="en-US" baseline="0" dirty="0"/>
              <a:t> 생성된 모든 </a:t>
            </a:r>
            <a:r>
              <a:rPr lang="ko-KR" altLang="en-US" baseline="0" dirty="0" err="1"/>
              <a:t>값형식은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저장되고 </a:t>
            </a:r>
            <a:r>
              <a:rPr lang="ko-KR" altLang="en-US" baseline="0" dirty="0" err="1"/>
              <a:t>코드블록이끝나면</a:t>
            </a:r>
            <a:r>
              <a:rPr lang="ko-KR" altLang="en-US" baseline="0" dirty="0"/>
              <a:t> 제거된다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그렇기</a:t>
            </a:r>
            <a:r>
              <a:rPr lang="en-US" altLang="ko-KR" baseline="0" dirty="0"/>
              <a:t>0</a:t>
            </a:r>
            <a:r>
              <a:rPr lang="ko-KR" altLang="en-US" baseline="0" dirty="0"/>
              <a:t>때문에 해당 </a:t>
            </a:r>
            <a:r>
              <a:rPr lang="ko-KR" altLang="en-US" baseline="0" dirty="0" err="1"/>
              <a:t>메소드</a:t>
            </a:r>
            <a:r>
              <a:rPr lang="ko-KR" altLang="en-US" baseline="0" dirty="0"/>
              <a:t> 내에서만 접근이 가능하다</a:t>
            </a:r>
            <a:r>
              <a:rPr lang="en-US" altLang="ko-KR" baseline="0"/>
              <a:t>.</a:t>
            </a:r>
            <a:endParaRPr lang="en-US" altLang="ko-KR" baseline="0" dirty="0"/>
          </a:p>
          <a:p>
            <a:r>
              <a:rPr lang="ko-KR" altLang="en-US" baseline="0" dirty="0" err="1"/>
              <a:t>값형식</a:t>
            </a:r>
            <a:r>
              <a:rPr lang="ko-KR" altLang="en-US" baseline="0" dirty="0"/>
              <a:t> 데이터를 선언하면 </a:t>
            </a:r>
            <a:r>
              <a:rPr lang="ko-KR" altLang="en-US" baseline="0" dirty="0" err="1"/>
              <a:t>스택에</a:t>
            </a:r>
            <a:r>
              <a:rPr lang="ko-KR" altLang="en-US" baseline="0" dirty="0"/>
              <a:t> 순서대로 쌓이게 됩니다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스택의</a:t>
            </a:r>
            <a:r>
              <a:rPr lang="ko-KR" altLang="en-US" baseline="0" dirty="0"/>
              <a:t> 특징으로 </a:t>
            </a:r>
            <a:r>
              <a:rPr lang="ko-KR" altLang="en-US" baseline="0" dirty="0" err="1"/>
              <a:t>릭고</a:t>
            </a:r>
            <a:r>
              <a:rPr lang="ko-KR" altLang="en-US" baseline="0" dirty="0"/>
              <a:t> 쓰는 것이 아주 빠르다는 </a:t>
            </a:r>
            <a:r>
              <a:rPr lang="ko-KR" altLang="en-US" baseline="0" dirty="0" err="1"/>
              <a:t>장저미이있다</a:t>
            </a:r>
            <a:endParaRPr lang="en-US" altLang="ko-KR" baseline="0" dirty="0"/>
          </a:p>
          <a:p>
            <a:r>
              <a:rPr lang="ko-KR" altLang="en-US" baseline="0" dirty="0"/>
              <a:t>코드블록에서 생성된 </a:t>
            </a:r>
            <a:r>
              <a:rPr lang="ko-KR" altLang="en-US" baseline="0" dirty="0" err="1"/>
              <a:t>값형식</a:t>
            </a:r>
            <a:r>
              <a:rPr lang="ko-KR" altLang="en-US" baseline="0" dirty="0"/>
              <a:t> 변수들은 </a:t>
            </a:r>
            <a:r>
              <a:rPr lang="en-US" altLang="ko-KR" baseline="0" dirty="0"/>
              <a:t>}</a:t>
            </a:r>
            <a:r>
              <a:rPr lang="ko-KR" altLang="en-US" baseline="0" dirty="0"/>
              <a:t>을 ㅁ만나면 메모리에서 제거됩니다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부동소수점은 소수점을 이동시켜 움직이면서 수를 표현한다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</a:t>
            </a:r>
            <a:r>
              <a:rPr lang="ko-KR" altLang="en-US" baseline="0" dirty="0" err="1"/>
              <a:t>고정시켰을대보다</a:t>
            </a:r>
            <a:r>
              <a:rPr lang="ko-KR" altLang="en-US" baseline="0" dirty="0"/>
              <a:t> 더 제한된 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이용해서 훨씬 더 넓은 범위의 값을 표현할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예를들어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float</a:t>
            </a:r>
            <a:r>
              <a:rPr lang="ko-KR" altLang="en-US" baseline="0" dirty="0"/>
              <a:t>은 수를 표현할때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부호전용으로 사용하고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가수부</a:t>
            </a:r>
            <a:r>
              <a:rPr lang="en-US" altLang="ko-KR" baseline="0" dirty="0"/>
              <a:t>23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수를 표현하는데 사용합니다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나머지 </a:t>
            </a:r>
            <a:r>
              <a:rPr lang="en-US" altLang="ko-KR" baseline="0" dirty="0"/>
              <a:t>8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소수점의 위치를 나타내는데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double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52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가수부로</a:t>
            </a:r>
            <a:r>
              <a:rPr lang="ko-KR" altLang="en-US" baseline="0" dirty="0"/>
              <a:t> 사용한다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부동소수점은 소수점을 이동시켜 움직이면서 수를 표현한다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그러면 </a:t>
            </a:r>
            <a:r>
              <a:rPr lang="ko-KR" altLang="en-US" baseline="0" dirty="0" err="1"/>
              <a:t>고정시켰을대보다</a:t>
            </a:r>
            <a:r>
              <a:rPr lang="ko-KR" altLang="en-US" baseline="0" dirty="0"/>
              <a:t> 더 제한된 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이용해서 훨씬 더 넓은 범위의 값을 표현할 수 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예를들어</a:t>
            </a:r>
            <a:r>
              <a:rPr lang="ko-KR" altLang="en-US" baseline="0" dirty="0"/>
              <a:t> </a:t>
            </a:r>
            <a:r>
              <a:rPr lang="en-US" altLang="ko-KR" baseline="0" dirty="0"/>
              <a:t>float</a:t>
            </a:r>
            <a:r>
              <a:rPr lang="ko-KR" altLang="en-US" baseline="0" dirty="0"/>
              <a:t>은 수를 표현할때 </a:t>
            </a:r>
            <a:r>
              <a:rPr lang="en-US" altLang="ko-KR" baseline="0" dirty="0"/>
              <a:t>1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부호전용으로 사용하고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가수부</a:t>
            </a:r>
            <a:r>
              <a:rPr lang="en-US" altLang="ko-KR" baseline="0" dirty="0"/>
              <a:t>23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수를 표현하는데 사용합니다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나머지 </a:t>
            </a:r>
            <a:r>
              <a:rPr lang="en-US" altLang="ko-KR" baseline="0" dirty="0"/>
              <a:t>8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소수점의 위치를 나타내는데 사용한다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double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52</a:t>
            </a:r>
            <a:r>
              <a:rPr lang="ko-KR" altLang="en-US" baseline="0" dirty="0" err="1"/>
              <a:t>비트를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가수부로</a:t>
            </a:r>
            <a:r>
              <a:rPr lang="ko-KR" altLang="en-US" baseline="0" dirty="0"/>
              <a:t> 사용한다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값형식데이터들은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err="1"/>
              <a:t>힙은</a:t>
            </a:r>
            <a:r>
              <a:rPr lang="ko-KR" altLang="en-US" baseline="0" dirty="0"/>
              <a:t> 코드블록이 끝나는 시점과 관계없이 데이터가 유지되고 데이터를 스스로 제거하는 대신 </a:t>
            </a:r>
            <a:r>
              <a:rPr lang="ko-KR" altLang="en-US" baseline="0" dirty="0" err="1"/>
              <a:t>가비지컬렉터가</a:t>
            </a:r>
            <a:r>
              <a:rPr lang="ko-KR" altLang="en-US" baseline="0" dirty="0"/>
              <a:t> 쓰지 않는 데이터를 수거합니다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참조형식의 변수는 </a:t>
            </a:r>
            <a:r>
              <a:rPr lang="ko-KR" altLang="en-US" baseline="0" dirty="0" err="1"/>
              <a:t>힙과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스택을</a:t>
            </a:r>
            <a:r>
              <a:rPr lang="ko-KR" altLang="en-US" baseline="0" dirty="0"/>
              <a:t> 함께 이용하는데</a:t>
            </a:r>
            <a:r>
              <a:rPr lang="en-US" altLang="ko-KR" baseline="0" dirty="0"/>
              <a:t>, </a:t>
            </a:r>
            <a:r>
              <a:rPr lang="ko-KR" altLang="en-US" baseline="0" dirty="0" err="1"/>
              <a:t>힙영역에는</a:t>
            </a:r>
            <a:r>
              <a:rPr lang="ko-KR" altLang="en-US" baseline="0" dirty="0"/>
              <a:t> 데이터를 저장하고 </a:t>
            </a:r>
            <a:r>
              <a:rPr lang="ko-KR" altLang="en-US" baseline="0" dirty="0" err="1"/>
              <a:t>스택영역에는</a:t>
            </a:r>
            <a:r>
              <a:rPr lang="ko-KR" altLang="en-US" baseline="0" dirty="0"/>
              <a:t> 저장되어있는 </a:t>
            </a:r>
            <a:r>
              <a:rPr lang="ko-KR" altLang="en-US" baseline="0" dirty="0" err="1"/>
              <a:t>힙</a:t>
            </a:r>
            <a:r>
              <a:rPr lang="ko-KR" altLang="en-US" baseline="0" dirty="0"/>
              <a:t> 메모리의 주소를 저장합니다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데이터를 실제로 저장하는 대신 실제 데이터가 저장되어있는 메모리의 주소를 참조한다고 해서 참조형식입니다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참조형식데이터들은 </a:t>
            </a:r>
            <a:r>
              <a:rPr lang="ko-KR" altLang="en-US" baseline="0" dirty="0" err="1"/>
              <a:t>이런것들이</a:t>
            </a:r>
            <a:r>
              <a:rPr lang="ko-KR" altLang="en-US" baseline="0" dirty="0"/>
              <a:t>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모든 데이터 형식들은 자동으로</a:t>
            </a:r>
            <a:r>
              <a:rPr lang="en-US" altLang="ko-KR" baseline="0" dirty="0" err="1"/>
              <a:t>obkect</a:t>
            </a:r>
            <a:r>
              <a:rPr lang="ko-KR" altLang="en-US" baseline="0" dirty="0"/>
              <a:t>로부터 </a:t>
            </a:r>
            <a:r>
              <a:rPr lang="ko-KR" altLang="en-US" baseline="0" dirty="0" err="1"/>
              <a:t>상속받게했다</a:t>
            </a:r>
            <a:r>
              <a:rPr lang="en-US" altLang="ko-KR" baseline="0" dirty="0"/>
              <a:t>.</a:t>
            </a:r>
            <a:r>
              <a:rPr lang="ko-KR" altLang="en-US" baseline="0" dirty="0"/>
              <a:t> </a:t>
            </a:r>
            <a:r>
              <a:rPr lang="en-US" altLang="ko-KR" baseline="0" dirty="0"/>
              <a:t>object</a:t>
            </a:r>
            <a:r>
              <a:rPr lang="ko-KR" altLang="en-US" baseline="0" dirty="0"/>
              <a:t>는 어떤 형식의 데이터라도 담아 처리할수았다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noProof="0" dirty="0"/>
              <a:t>object </a:t>
            </a:r>
            <a:r>
              <a:rPr lang="ko-KR" altLang="en-US" baseline="0" noProof="0" dirty="0" err="1"/>
              <a:t>형식은값형식의</a:t>
            </a:r>
            <a:r>
              <a:rPr lang="ko-KR" altLang="en-US" baseline="0" noProof="0" dirty="0"/>
              <a:t> 데이터를 </a:t>
            </a:r>
            <a:r>
              <a:rPr lang="ko-KR" altLang="en-US" baseline="0" noProof="0" dirty="0" err="1"/>
              <a:t>힙에</a:t>
            </a:r>
            <a:r>
              <a:rPr lang="ko-KR" altLang="en-US" baseline="0" noProof="0" dirty="0"/>
              <a:t> 저장하기 위한 </a:t>
            </a:r>
            <a:r>
              <a:rPr lang="ko-KR" altLang="en-US" baseline="0" noProof="0" dirty="0" err="1"/>
              <a:t>박싱기능을</a:t>
            </a:r>
            <a:r>
              <a:rPr lang="ko-KR" altLang="en-US" baseline="0" noProof="0" dirty="0"/>
              <a:t> 제공한다</a:t>
            </a:r>
            <a:r>
              <a:rPr lang="en-US" altLang="ko-KR" baseline="0" noProof="0" dirty="0"/>
              <a:t>. </a:t>
            </a:r>
          </a:p>
          <a:p>
            <a:endParaRPr lang="en-US" altLang="ko-KR" baseline="0" noProof="0" dirty="0"/>
          </a:p>
          <a:p>
            <a:pPr algn="l"/>
            <a:r>
              <a:rPr lang="ko-KR" altLang="en-US" baseline="0" noProof="0" dirty="0" err="1"/>
              <a:t>힙에있던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값형식데이터를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값형식</a:t>
            </a:r>
            <a:r>
              <a:rPr lang="ko-KR" altLang="en-US" baseline="0" noProof="0" dirty="0"/>
              <a:t> 객체에 </a:t>
            </a:r>
            <a:r>
              <a:rPr lang="ko-KR" altLang="en-US" baseline="0" noProof="0" dirty="0" err="1"/>
              <a:t>다시할당하는</a:t>
            </a:r>
            <a:r>
              <a:rPr lang="ko-KR" altLang="en-US" baseline="0" noProof="0" dirty="0"/>
              <a:t> 경우를 </a:t>
            </a:r>
            <a:r>
              <a:rPr lang="ko-KR" altLang="en-US" baseline="0" noProof="0" dirty="0" err="1"/>
              <a:t>언박싱이라고</a:t>
            </a:r>
            <a:endParaRPr lang="en-US" altLang="ko-KR" baseline="0" noProof="0" dirty="0"/>
          </a:p>
          <a:p>
            <a:pPr algn="l"/>
            <a:r>
              <a:rPr lang="ko-KR" altLang="en-US" baseline="0" noProof="0" dirty="0"/>
              <a:t>합니다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en-US" altLang="ko-KR" baseline="0" noProof="0" dirty="0"/>
              <a:t>a</a:t>
            </a:r>
            <a:r>
              <a:rPr lang="ko-KR" altLang="en-US" baseline="0" noProof="0" dirty="0"/>
              <a:t>가 </a:t>
            </a:r>
            <a:r>
              <a:rPr lang="en-US" altLang="ko-KR" baseline="0" noProof="0" dirty="0"/>
              <a:t>20</a:t>
            </a:r>
            <a:r>
              <a:rPr lang="ko-KR" altLang="en-US" baseline="0" noProof="0" dirty="0"/>
              <a:t>이라고 했을때 </a:t>
            </a:r>
            <a:r>
              <a:rPr lang="en-US" altLang="ko-KR" baseline="0" noProof="0" dirty="0"/>
              <a:t>20</a:t>
            </a:r>
            <a:r>
              <a:rPr lang="ko-KR" altLang="en-US" baseline="0" noProof="0" dirty="0"/>
              <a:t>은 박스에 담겨 힘에 저장이 되고 </a:t>
            </a:r>
            <a:r>
              <a:rPr lang="en-US" altLang="ko-KR" baseline="0" noProof="0" dirty="0"/>
              <a:t>a</a:t>
            </a:r>
            <a:r>
              <a:rPr lang="ko-KR" altLang="en-US" baseline="0" noProof="0" dirty="0"/>
              <a:t>는 그 힙의 주소를 참조합니다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en-US" altLang="ko-KR" baseline="0" noProof="0" dirty="0"/>
              <a:t>b</a:t>
            </a:r>
            <a:r>
              <a:rPr lang="ko-KR" altLang="en-US" baseline="0" noProof="0" dirty="0"/>
              <a:t>는 </a:t>
            </a:r>
            <a:r>
              <a:rPr lang="en-US" altLang="ko-KR" baseline="0" noProof="0" dirty="0"/>
              <a:t>a</a:t>
            </a:r>
            <a:r>
              <a:rPr lang="ko-KR" altLang="en-US" baseline="0" noProof="0" dirty="0"/>
              <a:t>가 참조하는 메모리로부터 값을복사해서 </a:t>
            </a:r>
            <a:r>
              <a:rPr lang="ko-KR" altLang="en-US" baseline="0" noProof="0" dirty="0" err="1"/>
              <a:t>스택에</a:t>
            </a:r>
            <a:r>
              <a:rPr lang="ko-KR" altLang="en-US" baseline="0" noProof="0" dirty="0"/>
              <a:t> 저장합니다</a:t>
            </a:r>
            <a:r>
              <a:rPr lang="en-US" altLang="ko-KR" baseline="0" noProof="0" dirty="0"/>
              <a:t>.</a:t>
            </a:r>
            <a:r>
              <a:rPr lang="ko-KR" altLang="en-US" baseline="0" noProof="0" dirty="0"/>
              <a:t>이를 언박싱이라고 한다</a:t>
            </a:r>
            <a:r>
              <a:rPr lang="en-US" altLang="ko-KR" baseline="0" noProof="0" dirty="0"/>
              <a:t>.</a:t>
            </a:r>
          </a:p>
          <a:p>
            <a:pPr algn="l"/>
            <a:r>
              <a:rPr lang="ko-KR" altLang="en-US" baseline="0" noProof="0" dirty="0"/>
              <a:t>시간이 </a:t>
            </a:r>
            <a:r>
              <a:rPr lang="ko-KR" altLang="en-US" baseline="0" noProof="0" dirty="0" err="1"/>
              <a:t>오래걸리는대시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편리하기때문에</a:t>
            </a:r>
            <a:r>
              <a:rPr lang="ko-KR" altLang="en-US" baseline="0" noProof="0" dirty="0"/>
              <a:t> </a:t>
            </a:r>
            <a:r>
              <a:rPr lang="ko-KR" altLang="en-US" baseline="0" noProof="0" dirty="0" err="1"/>
              <a:t>사여ㅛㅇ한다</a:t>
            </a:r>
            <a:r>
              <a:rPr lang="en-US" altLang="ko-KR" baseline="0" noProof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E468-50FE-403D-BDA5-FCAF56A220B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AA10-E509-40A1-A168-1F37D8682B45}" type="datetimeFigureOut">
              <a:rPr lang="ko-KR" altLang="en-US" smtClean="0"/>
              <a:pPr/>
              <a:t>2020-07-24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C3B2C-A1AC-437F-8CCA-06885EA7B0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75CB6-89F6-484A-8087-62CA89C64361}"/>
              </a:ext>
            </a:extLst>
          </p:cNvPr>
          <p:cNvSpPr txBox="1"/>
          <p:nvPr/>
        </p:nvSpPr>
        <p:spPr>
          <a:xfrm>
            <a:off x="3579499" y="2624431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20.07.20 – 20.07.24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8C3B0-4F42-44DA-A4AD-21D8E929E195}"/>
              </a:ext>
            </a:extLst>
          </p:cNvPr>
          <p:cNvSpPr txBox="1"/>
          <p:nvPr/>
        </p:nvSpPr>
        <p:spPr>
          <a:xfrm>
            <a:off x="3948514" y="29942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291803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object</a:t>
            </a:r>
            <a:endParaRPr lang="ko-KR" altLang="en-US" dirty="0"/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43363" y="1282687"/>
            <a:ext cx="2097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string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문자열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9916" y="18466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</a:t>
            </a:r>
            <a:r>
              <a:rPr lang="en-US" altLang="ko-KR" dirty="0"/>
              <a:t>/ Object </a:t>
            </a:r>
            <a:r>
              <a:rPr lang="ko-KR" altLang="en-US" dirty="0"/>
              <a:t>형식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48472" y="2229597"/>
            <a:ext cx="243688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object a = "Hello";</a:t>
            </a:r>
          </a:p>
          <a:p>
            <a:r>
              <a:rPr lang="en-US" altLang="ko-KR" sz="1000" dirty="0"/>
              <a:t>    object b = 123;</a:t>
            </a:r>
          </a:p>
          <a:p>
            <a:r>
              <a:rPr lang="en-US" altLang="ko-KR" sz="1000" dirty="0"/>
              <a:t>    object c = true;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//Hello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WriteLine(c);	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1149798" y="2225628"/>
            <a:ext cx="255390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string = “Alice”;</a:t>
            </a:r>
          </a:p>
          <a:p>
            <a:r>
              <a:rPr lang="en-US" altLang="ko-KR" sz="1000" dirty="0"/>
              <a:t>    char b = ‘A’;</a:t>
            </a:r>
          </a:p>
          <a:p>
            <a:r>
              <a:rPr lang="en-US" altLang="ko-KR" sz="1000" dirty="0"/>
              <a:t>    char c = ‘SC’;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WriteLine(a);		</a:t>
            </a:r>
            <a:r>
              <a:rPr lang="en-US" altLang="ko-KR" sz="1000" dirty="0">
                <a:solidFill>
                  <a:srgbClr val="FF8184"/>
                </a:solidFill>
              </a:rPr>
              <a:t>//Alice</a:t>
            </a:r>
          </a:p>
          <a:p>
            <a:r>
              <a:rPr lang="en-US" altLang="ko-KR" sz="1000" dirty="0"/>
              <a:t>    WriteLine(b);		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 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 err="1">
                <a:solidFill>
                  <a:srgbClr val="FF8184"/>
                </a:solidFill>
              </a:rPr>
              <a:t>문자리터럴에</a:t>
            </a:r>
            <a:r>
              <a:rPr lang="ko-KR" altLang="en-US" sz="1000" dirty="0">
                <a:solidFill>
                  <a:srgbClr val="FF8184"/>
                </a:solidFill>
              </a:rPr>
              <a:t> 문자가 너무 많습니다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233193" y="1282687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object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en-US" altLang="ko-KR" sz="1200" b="1" dirty="0">
                <a:solidFill>
                  <a:srgbClr val="FF0000"/>
                </a:solidFill>
              </a:rPr>
              <a:t> = “ 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”;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A6586C-3E4B-4001-ADA0-BFBCF5FA3B9B}"/>
              </a:ext>
            </a:extLst>
          </p:cNvPr>
          <p:cNvSpPr/>
          <p:nvPr/>
        </p:nvSpPr>
        <p:spPr>
          <a:xfrm>
            <a:off x="6976161" y="1222864"/>
            <a:ext cx="513021" cy="360040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박싱과</a:t>
            </a:r>
            <a:r>
              <a:rPr lang="ko-KR" altLang="en-US" dirty="0"/>
              <a:t> </a:t>
            </a:r>
            <a:r>
              <a:rPr lang="ko-KR" altLang="en-US" dirty="0" err="1"/>
              <a:t>언박싱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41723" y="3053487"/>
            <a:ext cx="38651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123;</a:t>
            </a:r>
          </a:p>
          <a:p>
            <a:r>
              <a:rPr lang="en-US" altLang="ko-KR" sz="1000" dirty="0"/>
              <a:t>    object b = (object)a;   </a:t>
            </a:r>
            <a:r>
              <a:rPr lang="en-US" altLang="ko-KR" sz="1000" dirty="0">
                <a:solidFill>
                  <a:srgbClr val="FF8184"/>
                </a:solidFill>
              </a:rPr>
              <a:t>//a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c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)b;         </a:t>
            </a:r>
            <a:r>
              <a:rPr lang="en-US" altLang="ko-KR" sz="1000" dirty="0">
                <a:solidFill>
                  <a:srgbClr val="FF8184"/>
                </a:solidFill>
              </a:rPr>
              <a:t>//b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(c);		</a:t>
            </a:r>
            <a:r>
              <a:rPr lang="en-US" altLang="ko-KR" sz="1000" dirty="0">
                <a:solidFill>
                  <a:srgbClr val="FF8184"/>
                </a:solidFill>
              </a:rPr>
              <a:t>//123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937119" y="3019292"/>
            <a:ext cx="40302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</a:t>
            </a:r>
          </a:p>
          <a:p>
            <a:r>
              <a:rPr lang="en-US" altLang="ko-KR" sz="1000" dirty="0"/>
              <a:t>{		</a:t>
            </a:r>
          </a:p>
          <a:p>
            <a:r>
              <a:rPr lang="en-US" altLang="ko-KR" sz="1000" dirty="0"/>
              <a:t>    double x = 3.1414213;</a:t>
            </a:r>
          </a:p>
          <a:p>
            <a:r>
              <a:rPr lang="en-US" altLang="ko-KR" sz="1000" dirty="0"/>
              <a:t>    object y = x;           </a:t>
            </a:r>
            <a:r>
              <a:rPr lang="en-US" altLang="ko-KR" sz="1000" dirty="0">
                <a:solidFill>
                  <a:srgbClr val="FF8184"/>
                </a:solidFill>
              </a:rPr>
              <a:t>//x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힙에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r>
              <a:rPr lang="ko-KR" altLang="en-US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//object </a:t>
            </a:r>
            <a:r>
              <a:rPr lang="ko-KR" altLang="en-US" sz="1000" dirty="0">
                <a:solidFill>
                  <a:srgbClr val="FF8184"/>
                </a:solidFill>
              </a:rPr>
              <a:t>형식에 형식변환 연산자를 지정하지 않으면 </a:t>
            </a:r>
            <a:endParaRPr lang="en-US" altLang="ko-KR" sz="1000" dirty="0">
              <a:solidFill>
                <a:srgbClr val="FF8184"/>
              </a:solidFill>
            </a:endParaRPr>
          </a:p>
          <a:p>
            <a:r>
              <a:rPr lang="en-US" altLang="ko-KR" sz="1000" dirty="0">
                <a:solidFill>
                  <a:srgbClr val="FF8184"/>
                </a:solidFill>
              </a:rPr>
              <a:t>    //</a:t>
            </a:r>
            <a:r>
              <a:rPr lang="ko-KR" altLang="en-US" sz="1000" dirty="0">
                <a:solidFill>
                  <a:srgbClr val="FF8184"/>
                </a:solidFill>
              </a:rPr>
              <a:t>암시적으로 </a:t>
            </a:r>
            <a:r>
              <a:rPr lang="en-US" altLang="ko-KR" sz="1000" dirty="0">
                <a:solidFill>
                  <a:srgbClr val="FF8184"/>
                </a:solidFill>
              </a:rPr>
              <a:t>object </a:t>
            </a:r>
            <a:r>
              <a:rPr lang="ko-KR" altLang="en-US" sz="1000" dirty="0">
                <a:solidFill>
                  <a:srgbClr val="FF8184"/>
                </a:solidFill>
              </a:rPr>
              <a:t>형식으로 변환한다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object z = (double)y;   </a:t>
            </a:r>
            <a:r>
              <a:rPr lang="en-US" altLang="ko-KR" sz="1000" dirty="0">
                <a:solidFill>
                  <a:srgbClr val="FF8184"/>
                </a:solidFill>
              </a:rPr>
              <a:t>//y</a:t>
            </a:r>
            <a:r>
              <a:rPr lang="ko-KR" altLang="en-US" sz="1000" dirty="0">
                <a:solidFill>
                  <a:srgbClr val="FF8184"/>
                </a:solidFill>
              </a:rPr>
              <a:t>에 담긴 값을 언박싱해서 </a:t>
            </a:r>
            <a:r>
              <a:rPr lang="ko-KR" altLang="en-US" sz="1000" dirty="0" err="1">
                <a:solidFill>
                  <a:srgbClr val="FF8184"/>
                </a:solidFill>
              </a:rPr>
              <a:t>스택에</a:t>
            </a:r>
            <a:r>
              <a:rPr lang="ko-KR" altLang="en-US" sz="1000" dirty="0">
                <a:solidFill>
                  <a:srgbClr val="FF8184"/>
                </a:solidFill>
              </a:rPr>
              <a:t> 저장</a:t>
            </a:r>
          </a:p>
          <a:p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(z);		</a:t>
            </a:r>
            <a:r>
              <a:rPr lang="en-US" altLang="ko-KR" sz="1000" dirty="0">
                <a:solidFill>
                  <a:srgbClr val="FF8184"/>
                </a:solidFill>
              </a:rPr>
              <a:t>//3.1414213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54249" y="1972646"/>
            <a:ext cx="576064" cy="452622"/>
            <a:chOff x="899592" y="1851670"/>
            <a:chExt cx="1008112" cy="100811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432202" y="1040145"/>
            <a:ext cx="513022" cy="1372560"/>
            <a:chOff x="1682714" y="1131590"/>
            <a:chExt cx="513022" cy="1372560"/>
          </a:xfrm>
        </p:grpSpPr>
        <p:cxnSp>
          <p:nvCxnSpPr>
            <p:cNvPr id="62" name="직선 연결선 61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3367603" y="1050764"/>
            <a:ext cx="513022" cy="1372560"/>
            <a:chOff x="1682714" y="1131590"/>
            <a:chExt cx="513022" cy="1372560"/>
          </a:xfrm>
        </p:grpSpPr>
        <p:cxnSp>
          <p:nvCxnSpPr>
            <p:cNvPr id="71" name="직선 연결선 70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>
            <a:off x="5188791" y="1998786"/>
            <a:ext cx="450260" cy="452622"/>
            <a:chOff x="1682714" y="2051528"/>
            <a:chExt cx="450260" cy="452622"/>
          </a:xfrm>
        </p:grpSpPr>
        <p:cxnSp>
          <p:nvCxnSpPr>
            <p:cNvPr id="78" name="직선 연결선 77"/>
            <p:cNvCxnSpPr/>
            <p:nvPr/>
          </p:nvCxnSpPr>
          <p:spPr>
            <a:xfrm flipH="1">
              <a:off x="1682714" y="2148518"/>
              <a:ext cx="22499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/>
            <p:nvPr/>
          </p:nvCxnSpPr>
          <p:spPr>
            <a:xfrm>
              <a:off x="1907704" y="2051528"/>
              <a:ext cx="225270" cy="969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68271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132974" y="2148518"/>
              <a:ext cx="0" cy="3556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1682714" y="2504150"/>
              <a:ext cx="45025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/>
          <p:cNvGrpSpPr/>
          <p:nvPr/>
        </p:nvGrpSpPr>
        <p:grpSpPr>
          <a:xfrm>
            <a:off x="6017644" y="1985076"/>
            <a:ext cx="576064" cy="452622"/>
            <a:chOff x="899592" y="1851670"/>
            <a:chExt cx="1008112" cy="100811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899592" y="1851670"/>
              <a:ext cx="11032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flipH="1">
              <a:off x="1797870" y="1851670"/>
              <a:ext cx="109834" cy="2160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009916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1797870" y="2067694"/>
              <a:ext cx="0" cy="7920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1009916" y="2859782"/>
              <a:ext cx="7879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그룹 94"/>
          <p:cNvGrpSpPr/>
          <p:nvPr/>
        </p:nvGrpSpPr>
        <p:grpSpPr>
          <a:xfrm>
            <a:off x="6976161" y="1078848"/>
            <a:ext cx="513022" cy="1372560"/>
            <a:chOff x="1682714" y="1131590"/>
            <a:chExt cx="513022" cy="1372560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/>
          <p:cNvGrpSpPr/>
          <p:nvPr/>
        </p:nvGrpSpPr>
        <p:grpSpPr>
          <a:xfrm>
            <a:off x="7871637" y="1050764"/>
            <a:ext cx="513022" cy="1372560"/>
            <a:chOff x="1682714" y="1131590"/>
            <a:chExt cx="513022" cy="137256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1682714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2195736" y="1131590"/>
              <a:ext cx="0" cy="13725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>
              <a:off x="1682714" y="2504150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>
              <a:off x="1682714" y="2051528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1682714" y="163564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>
              <a:off x="1682714" y="1275606"/>
              <a:ext cx="513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468140" y="2549299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420712" y="2548949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989472" y="257419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스택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975642" y="2543948"/>
            <a:ext cx="312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힙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7187" y="162213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83A8CC8-66F9-4073-8508-0ED4EFB5CC78}"/>
              </a:ext>
            </a:extLst>
          </p:cNvPr>
          <p:cNvGrpSpPr/>
          <p:nvPr/>
        </p:nvGrpSpPr>
        <p:grpSpPr>
          <a:xfrm>
            <a:off x="1553786" y="1970702"/>
            <a:ext cx="450260" cy="452622"/>
            <a:chOff x="1553786" y="1970702"/>
            <a:chExt cx="450260" cy="452622"/>
          </a:xfrm>
        </p:grpSpPr>
        <p:grpSp>
          <p:nvGrpSpPr>
            <p:cNvPr id="60" name="그룹 59"/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45" name="직선 연결선 44"/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/>
            <p:cNvSpPr txBox="1"/>
            <p:nvPr/>
          </p:nvSpPr>
          <p:spPr>
            <a:xfrm>
              <a:off x="1612351" y="2119028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2555530" y="1645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7102104" y="1660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</a:t>
            </a:r>
            <a:endParaRPr lang="ko-KR" altLang="en-US" sz="1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952254" y="1297980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 = 20</a:t>
            </a:r>
            <a:endParaRPr lang="ko-KR" altLang="en-US" sz="1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87509" y="162725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99003BB-0AEB-4C09-BD33-41ACD0C35E1D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F0D09A7-E95B-424F-9182-BD8200B777D5}"/>
              </a:ext>
            </a:extLst>
          </p:cNvPr>
          <p:cNvSpPr txBox="1"/>
          <p:nvPr/>
        </p:nvSpPr>
        <p:spPr>
          <a:xfrm>
            <a:off x="5244148" y="214663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20</a:t>
            </a:r>
            <a:endParaRPr lang="ko-KR" altLang="en-US" sz="1000" dirty="0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96ECF74-079A-404F-BEEE-0E3DFBF558D0}"/>
              </a:ext>
            </a:extLst>
          </p:cNvPr>
          <p:cNvGrpSpPr/>
          <p:nvPr/>
        </p:nvGrpSpPr>
        <p:grpSpPr>
          <a:xfrm>
            <a:off x="3466596" y="2033571"/>
            <a:ext cx="308837" cy="326476"/>
            <a:chOff x="1540183" y="1970702"/>
            <a:chExt cx="463863" cy="45262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E006298-81AC-4197-8483-6172C136A71A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F4BCC46-DAB9-44D5-B00C-D77E0DC10F5D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611FEBC9-A3C0-45E2-8DC7-8174AA5F8BA3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5F02C61C-CE93-4F74-8B2C-140A600817E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B785BA3D-3725-432E-B3E1-D2F5C541BB95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9A9B83BB-AA46-4104-AC23-4CE8BE0B97E1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2EEB621-8B4C-4A27-8975-65D2F02E00D4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EA04417-E1EF-44A7-B270-11ED92F38048}"/>
              </a:ext>
            </a:extLst>
          </p:cNvPr>
          <p:cNvGrpSpPr/>
          <p:nvPr/>
        </p:nvGrpSpPr>
        <p:grpSpPr>
          <a:xfrm>
            <a:off x="7979711" y="2024231"/>
            <a:ext cx="308837" cy="326476"/>
            <a:chOff x="1540183" y="1970702"/>
            <a:chExt cx="463863" cy="452622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AA6D0FA4-E622-4F7D-BB42-97BD345C3587}"/>
                </a:ext>
              </a:extLst>
            </p:cNvPr>
            <p:cNvGrpSpPr/>
            <p:nvPr/>
          </p:nvGrpSpPr>
          <p:grpSpPr>
            <a:xfrm>
              <a:off x="1553786" y="1970702"/>
              <a:ext cx="450260" cy="452622"/>
              <a:chOff x="1682714" y="2051528"/>
              <a:chExt cx="450260" cy="452622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17AC753C-D9C7-4E2B-A56E-36D6A9E3A5AC}"/>
                  </a:ext>
                </a:extLst>
              </p:cNvPr>
              <p:cNvCxnSpPr/>
              <p:nvPr/>
            </p:nvCxnSpPr>
            <p:spPr>
              <a:xfrm flipH="1">
                <a:off x="1682714" y="2148518"/>
                <a:ext cx="22499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30908EDF-50D8-475B-B345-9D8894D76716}"/>
                  </a:ext>
                </a:extLst>
              </p:cNvPr>
              <p:cNvCxnSpPr/>
              <p:nvPr/>
            </p:nvCxnSpPr>
            <p:spPr>
              <a:xfrm>
                <a:off x="1907704" y="2051528"/>
                <a:ext cx="225270" cy="9699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6153AE8-E6FE-4DDB-A65B-5C71430BC585}"/>
                  </a:ext>
                </a:extLst>
              </p:cNvPr>
              <p:cNvCxnSpPr/>
              <p:nvPr/>
            </p:nvCxnSpPr>
            <p:spPr>
              <a:xfrm>
                <a:off x="168271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6F888CBF-9A0A-42A6-9C98-8E4D21B4602A}"/>
                  </a:ext>
                </a:extLst>
              </p:cNvPr>
              <p:cNvCxnSpPr/>
              <p:nvPr/>
            </p:nvCxnSpPr>
            <p:spPr>
              <a:xfrm>
                <a:off x="2132974" y="2148518"/>
                <a:ext cx="0" cy="35563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6F2EC5C8-7C97-4A90-AAC0-570B23D2BB44}"/>
                  </a:ext>
                </a:extLst>
              </p:cNvPr>
              <p:cNvCxnSpPr/>
              <p:nvPr/>
            </p:nvCxnSpPr>
            <p:spPr>
              <a:xfrm>
                <a:off x="1682714" y="2504150"/>
                <a:ext cx="450259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E5C0D19-2ACF-4EA9-B3A0-4641889B3B72}"/>
                </a:ext>
              </a:extLst>
            </p:cNvPr>
            <p:cNvSpPr txBox="1"/>
            <p:nvPr/>
          </p:nvSpPr>
          <p:spPr>
            <a:xfrm>
              <a:off x="1540183" y="2081684"/>
              <a:ext cx="332142" cy="253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</a:t>
              </a:r>
              <a:endParaRPr lang="ko-KR" altLang="en-US" sz="1000" dirty="0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7772EB0-FB3A-435C-8AE8-7FF070602324}"/>
              </a:ext>
            </a:extLst>
          </p:cNvPr>
          <p:cNvSpPr/>
          <p:nvPr/>
        </p:nvSpPr>
        <p:spPr>
          <a:xfrm>
            <a:off x="1215312" y="2154942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0D97FCE4-CA44-494E-B1AD-A8748EE1F093}"/>
              </a:ext>
            </a:extLst>
          </p:cNvPr>
          <p:cNvSpPr/>
          <p:nvPr/>
        </p:nvSpPr>
        <p:spPr>
          <a:xfrm>
            <a:off x="2122403" y="215443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오른쪽 132">
            <a:extLst>
              <a:ext uri="{FF2B5EF4-FFF2-40B4-BE49-F238E27FC236}">
                <a16:creationId xmlns:a16="http://schemas.microsoft.com/office/drawing/2014/main" id="{AC79EC25-70A5-4A41-9A95-816C3FE35564}"/>
              </a:ext>
            </a:extLst>
          </p:cNvPr>
          <p:cNvSpPr/>
          <p:nvPr/>
        </p:nvSpPr>
        <p:spPr>
          <a:xfrm>
            <a:off x="5769076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4D4795CF-BA3C-45CD-B4ED-690511315559}"/>
              </a:ext>
            </a:extLst>
          </p:cNvPr>
          <p:cNvSpPr/>
          <p:nvPr/>
        </p:nvSpPr>
        <p:spPr>
          <a:xfrm>
            <a:off x="6651179" y="2184275"/>
            <a:ext cx="227331" cy="166432"/>
          </a:xfrm>
          <a:prstGeom prst="rightArrow">
            <a:avLst/>
          </a:prstGeom>
          <a:solidFill>
            <a:srgbClr val="FF81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꺾인 연결선 40">
            <a:extLst>
              <a:ext uri="{FF2B5EF4-FFF2-40B4-BE49-F238E27FC236}">
                <a16:creationId xmlns:a16="http://schemas.microsoft.com/office/drawing/2014/main" id="{AE4B218B-58AA-442E-AA4B-4AD61CFA0A26}"/>
              </a:ext>
            </a:extLst>
          </p:cNvPr>
          <p:cNvCxnSpPr>
            <a:cxnSpLocks/>
          </p:cNvCxnSpPr>
          <p:nvPr/>
        </p:nvCxnSpPr>
        <p:spPr>
          <a:xfrm>
            <a:off x="3005421" y="1824576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40">
            <a:extLst>
              <a:ext uri="{FF2B5EF4-FFF2-40B4-BE49-F238E27FC236}">
                <a16:creationId xmlns:a16="http://schemas.microsoft.com/office/drawing/2014/main" id="{4AD73874-FE2A-4E9F-B9EA-9EB4BE1957C9}"/>
              </a:ext>
            </a:extLst>
          </p:cNvPr>
          <p:cNvCxnSpPr>
            <a:cxnSpLocks/>
          </p:cNvCxnSpPr>
          <p:nvPr/>
        </p:nvCxnSpPr>
        <p:spPr>
          <a:xfrm>
            <a:off x="7506440" y="1876052"/>
            <a:ext cx="334504" cy="315962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원호 136">
            <a:extLst>
              <a:ext uri="{FF2B5EF4-FFF2-40B4-BE49-F238E27FC236}">
                <a16:creationId xmlns:a16="http://schemas.microsoft.com/office/drawing/2014/main" id="{A0D7A4F1-99C8-4C09-B18D-3A885DE430E9}"/>
              </a:ext>
            </a:extLst>
          </p:cNvPr>
          <p:cNvSpPr/>
          <p:nvPr/>
        </p:nvSpPr>
        <p:spPr>
          <a:xfrm rot="5400000" flipH="1" flipV="1">
            <a:off x="6100229" y="1869198"/>
            <a:ext cx="584137" cy="369494"/>
          </a:xfrm>
          <a:prstGeom prst="arc">
            <a:avLst>
              <a:gd name="adj1" fmla="val 16756250"/>
              <a:gd name="adj2" fmla="val 21414946"/>
            </a:avLst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id="{98B0BBBC-3FF6-4187-947D-592088A67B53}"/>
              </a:ext>
            </a:extLst>
          </p:cNvPr>
          <p:cNvSpPr/>
          <p:nvPr/>
        </p:nvSpPr>
        <p:spPr>
          <a:xfrm rot="16200000" flipH="1" flipV="1">
            <a:off x="6359174" y="1716219"/>
            <a:ext cx="92861" cy="901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AE6D76-60FA-4B33-85A1-ADD33FC884B6}"/>
              </a:ext>
            </a:extLst>
          </p:cNvPr>
          <p:cNvGrpSpPr/>
          <p:nvPr/>
        </p:nvGrpSpPr>
        <p:grpSpPr>
          <a:xfrm rot="16200000" flipH="1" flipV="1">
            <a:off x="349196" y="1677131"/>
            <a:ext cx="522345" cy="610328"/>
            <a:chOff x="760223" y="1741433"/>
            <a:chExt cx="369494" cy="631142"/>
          </a:xfrm>
        </p:grpSpPr>
        <p:sp>
          <p:nvSpPr>
            <p:cNvPr id="139" name="원호 138">
              <a:extLst>
                <a:ext uri="{FF2B5EF4-FFF2-40B4-BE49-F238E27FC236}">
                  <a16:creationId xmlns:a16="http://schemas.microsoft.com/office/drawing/2014/main" id="{464F2629-448F-4B14-A6DA-D349EF237A74}"/>
                </a:ext>
              </a:extLst>
            </p:cNvPr>
            <p:cNvSpPr/>
            <p:nvPr/>
          </p:nvSpPr>
          <p:spPr>
            <a:xfrm rot="5400000" flipH="1" flipV="1">
              <a:off x="652901" y="1895760"/>
              <a:ext cx="584137" cy="369494"/>
            </a:xfrm>
            <a:prstGeom prst="arc">
              <a:avLst>
                <a:gd name="adj1" fmla="val 16756250"/>
                <a:gd name="adj2" fmla="val 21414946"/>
              </a:avLst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이등변 삼각형 139">
              <a:extLst>
                <a:ext uri="{FF2B5EF4-FFF2-40B4-BE49-F238E27FC236}">
                  <a16:creationId xmlns:a16="http://schemas.microsoft.com/office/drawing/2014/main" id="{029C87DE-8A8C-43C2-B211-B6B5CAD034B8}"/>
                </a:ext>
              </a:extLst>
            </p:cNvPr>
            <p:cNvSpPr/>
            <p:nvPr/>
          </p:nvSpPr>
          <p:spPr>
            <a:xfrm rot="16200000" flipH="1" flipV="1">
              <a:off x="911846" y="1742781"/>
              <a:ext cx="92861" cy="9016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1F643CA9-F43F-4149-871B-DDEBD18D9FA5}"/>
              </a:ext>
            </a:extLst>
          </p:cNvPr>
          <p:cNvSpPr txBox="1"/>
          <p:nvPr/>
        </p:nvSpPr>
        <p:spPr>
          <a:xfrm>
            <a:off x="2491219" y="207266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68A9B48-3B2E-4977-953B-8A4FA614364B}"/>
              </a:ext>
            </a:extLst>
          </p:cNvPr>
          <p:cNvSpPr txBox="1"/>
          <p:nvPr/>
        </p:nvSpPr>
        <p:spPr>
          <a:xfrm>
            <a:off x="7040768" y="2101955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// ..</a:t>
            </a:r>
            <a:endParaRPr lang="ko-KR" alt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44721" y="1326205"/>
            <a:ext cx="1217000" cy="40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4721" y="1327846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정수 형식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88804" y="1323470"/>
            <a:ext cx="1368152" cy="4044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7577" y="1327846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부호 있는 정수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부호 없는 정수 형식</a:t>
            </a:r>
          </a:p>
        </p:txBody>
      </p:sp>
      <p:grpSp>
        <p:nvGrpSpPr>
          <p:cNvPr id="11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320752" y="1241654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844" y="2193211"/>
            <a:ext cx="196495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a = 127;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//127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x = 130;   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y = (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)x;     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//-126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63779" y="2039323"/>
            <a:ext cx="20882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500;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(a);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</a:t>
            </a:r>
            <a:r>
              <a:rPr lang="en-US" altLang="ko-KR" sz="1000" dirty="0">
                <a:solidFill>
                  <a:srgbClr val="FF8184"/>
                </a:solidFill>
              </a:rPr>
              <a:t>//500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sbyte</a:t>
            </a:r>
            <a:r>
              <a:rPr lang="en-US" altLang="ko-KR" sz="1000" dirty="0"/>
              <a:t> x = -30;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(x);		</a:t>
            </a:r>
            <a:r>
              <a:rPr lang="en-US" altLang="ko-KR" sz="1000" dirty="0">
                <a:solidFill>
                  <a:srgbClr val="FF8184"/>
                </a:solidFill>
              </a:rPr>
              <a:t>//-30</a:t>
            </a:r>
            <a:r>
              <a:rPr lang="en-US" altLang="ko-KR" sz="1000" dirty="0"/>
              <a:t>		</a:t>
            </a:r>
          </a:p>
          <a:p>
            <a:r>
              <a:rPr lang="en-US" altLang="ko-KR" sz="1000" dirty="0"/>
              <a:t>    byte y = (byte)x;	</a:t>
            </a:r>
            <a:endParaRPr lang="ko-KR" altLang="en-US" sz="1000" dirty="0"/>
          </a:p>
          <a:p>
            <a:r>
              <a:rPr lang="ko-KR" altLang="en-US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(y);		</a:t>
            </a:r>
            <a:r>
              <a:rPr lang="en-US" altLang="ko-KR" sz="1000" dirty="0">
                <a:solidFill>
                  <a:srgbClr val="FF8184"/>
                </a:solidFill>
              </a:rPr>
              <a:t>//226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862707" y="1769293"/>
            <a:ext cx="2160240" cy="270030"/>
            <a:chOff x="1961710" y="2706765"/>
            <a:chExt cx="2160240" cy="270030"/>
          </a:xfrm>
        </p:grpSpPr>
        <p:sp>
          <p:nvSpPr>
            <p:cNvPr id="27" name="직사각형 26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862707" y="2312834"/>
            <a:ext cx="2160240" cy="270030"/>
            <a:chOff x="1961710" y="2706765"/>
            <a:chExt cx="2160240" cy="270030"/>
          </a:xfrm>
        </p:grpSpPr>
        <p:sp>
          <p:nvSpPr>
            <p:cNvPr id="40" name="직사각형 39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73036" y="1741128"/>
            <a:ext cx="226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0  1  1  1   1  1  1  1</a:t>
            </a:r>
            <a:endParaRPr lang="ko-KR" altLang="en-US" sz="1600" dirty="0"/>
          </a:p>
        </p:txBody>
      </p:sp>
      <p:grpSp>
        <p:nvGrpSpPr>
          <p:cNvPr id="50" name="그룹 49"/>
          <p:cNvGrpSpPr/>
          <p:nvPr/>
        </p:nvGrpSpPr>
        <p:grpSpPr>
          <a:xfrm>
            <a:off x="1870250" y="2923561"/>
            <a:ext cx="2160240" cy="270030"/>
            <a:chOff x="1961710" y="2706765"/>
            <a:chExt cx="2160240" cy="270030"/>
          </a:xfrm>
        </p:grpSpPr>
        <p:sp>
          <p:nvSpPr>
            <p:cNvPr id="51" name="직사각형 5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870551" y="2278572"/>
            <a:ext cx="2243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0  0  0  0  0   0  1  1</a:t>
            </a:r>
            <a:endParaRPr lang="ko-KR" altLang="en-US" sz="1600" dirty="0"/>
          </a:p>
        </p:txBody>
      </p:sp>
      <p:sp>
        <p:nvSpPr>
          <p:cNvPr id="60" name="TextBox 59"/>
          <p:cNvSpPr txBox="1"/>
          <p:nvPr/>
        </p:nvSpPr>
        <p:spPr>
          <a:xfrm>
            <a:off x="1862537" y="2889299"/>
            <a:ext cx="2270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1  0  0   0  0  0  1  0</a:t>
            </a:r>
            <a:endParaRPr lang="ko-KR" altLang="en-US" sz="1600" dirty="0"/>
          </a:p>
        </p:txBody>
      </p:sp>
      <p:grpSp>
        <p:nvGrpSpPr>
          <p:cNvPr id="61" name="그룹 60"/>
          <p:cNvGrpSpPr/>
          <p:nvPr/>
        </p:nvGrpSpPr>
        <p:grpSpPr>
          <a:xfrm>
            <a:off x="1877797" y="3587511"/>
            <a:ext cx="2160240" cy="270030"/>
            <a:chOff x="1961710" y="2706765"/>
            <a:chExt cx="2160240" cy="270030"/>
          </a:xfrm>
        </p:grpSpPr>
        <p:sp>
          <p:nvSpPr>
            <p:cNvPr id="62" name="직사각형 6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877796" y="3549618"/>
            <a:ext cx="241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1  0   0  0  0  0  0  1</a:t>
            </a:r>
            <a:endParaRPr lang="ko-KR" altLang="en-US" sz="1600" dirty="0"/>
          </a:p>
        </p:txBody>
      </p:sp>
      <p:grpSp>
        <p:nvGrpSpPr>
          <p:cNvPr id="71" name="그룹 70"/>
          <p:cNvGrpSpPr/>
          <p:nvPr/>
        </p:nvGrpSpPr>
        <p:grpSpPr>
          <a:xfrm>
            <a:off x="1862707" y="4218113"/>
            <a:ext cx="2160240" cy="270030"/>
            <a:chOff x="1961710" y="2706765"/>
            <a:chExt cx="2160240" cy="270030"/>
          </a:xfrm>
        </p:grpSpPr>
        <p:sp>
          <p:nvSpPr>
            <p:cNvPr id="72" name="직사각형 7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870551" y="4183851"/>
            <a:ext cx="2349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0  1  1   1  1  1  1  0</a:t>
            </a:r>
            <a:endParaRPr lang="ko-KR" altLang="en-US" sz="16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6424847" y="1904308"/>
            <a:ext cx="2160240" cy="270030"/>
            <a:chOff x="1961710" y="2706765"/>
            <a:chExt cx="2160240" cy="270030"/>
          </a:xfrm>
        </p:grpSpPr>
        <p:sp>
          <p:nvSpPr>
            <p:cNvPr id="82" name="직사각형 81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431001" y="2482695"/>
            <a:ext cx="2160240" cy="270030"/>
            <a:chOff x="1961710" y="2706765"/>
            <a:chExt cx="2160240" cy="270030"/>
          </a:xfrm>
        </p:grpSpPr>
        <p:sp>
          <p:nvSpPr>
            <p:cNvPr id="91" name="직사각형 9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6421789" y="1881079"/>
            <a:ext cx="225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0  0   0  1  1  1  1  0</a:t>
            </a:r>
            <a:endParaRPr lang="ko-KR" altLang="en-US" sz="16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6439552" y="3085063"/>
            <a:ext cx="2160240" cy="270030"/>
            <a:chOff x="1961710" y="2706765"/>
            <a:chExt cx="2160240" cy="270030"/>
          </a:xfrm>
        </p:grpSpPr>
        <p:sp>
          <p:nvSpPr>
            <p:cNvPr id="101" name="직사각형 10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428150" y="3045869"/>
            <a:ext cx="2262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1  1  1   0  0  0  1  0</a:t>
            </a:r>
            <a:endParaRPr lang="ko-KR" altLang="en-US" sz="16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6439553" y="3865270"/>
            <a:ext cx="2160240" cy="270030"/>
            <a:chOff x="1961710" y="2706765"/>
            <a:chExt cx="2160240" cy="270030"/>
          </a:xfrm>
        </p:grpSpPr>
        <p:sp>
          <p:nvSpPr>
            <p:cNvPr id="111" name="직사각형 110"/>
            <p:cNvSpPr/>
            <p:nvPr/>
          </p:nvSpPr>
          <p:spPr>
            <a:xfrm>
              <a:off x="196171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223174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50177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277180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304183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31186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58189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851920" y="2706765"/>
              <a:ext cx="270030" cy="270030"/>
            </a:xfrm>
            <a:prstGeom prst="rect">
              <a:avLst/>
            </a:prstGeom>
            <a:noFill/>
            <a:ln w="6350"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6428150" y="3845297"/>
            <a:ext cx="2253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1  1  1   0  0  0  1  0</a:t>
            </a:r>
            <a:endParaRPr lang="ko-KR" altLang="en-US" sz="16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424847" y="2463474"/>
            <a:ext cx="2257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1  1   1  0  0  0  0  1</a:t>
            </a:r>
            <a:endParaRPr lang="ko-KR" altLang="en-US" sz="1600" dirty="0"/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0CBE1607-FAF5-4B72-87C1-8EA0BC6335DD}"/>
              </a:ext>
            </a:extLst>
          </p:cNvPr>
          <p:cNvSpPr/>
          <p:nvPr/>
        </p:nvSpPr>
        <p:spPr>
          <a:xfrm>
            <a:off x="2835039" y="2067488"/>
            <a:ext cx="213234" cy="213234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A7F51356-EBE5-4CC3-99DA-166D6B1EEFEC}"/>
              </a:ext>
            </a:extLst>
          </p:cNvPr>
          <p:cNvSpPr/>
          <p:nvPr/>
        </p:nvSpPr>
        <p:spPr>
          <a:xfrm>
            <a:off x="2800459" y="2620863"/>
            <a:ext cx="291978" cy="302698"/>
          </a:xfrm>
          <a:prstGeom prst="mathEqual">
            <a:avLst>
              <a:gd name="adj1" fmla="val 23520"/>
              <a:gd name="adj2" fmla="val 1598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45811A22-2103-4FD4-B411-85B8EE116AEB}"/>
              </a:ext>
            </a:extLst>
          </p:cNvPr>
          <p:cNvSpPr/>
          <p:nvPr/>
        </p:nvSpPr>
        <p:spPr>
          <a:xfrm>
            <a:off x="2893320" y="3279925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화살표: 아래쪽 119">
            <a:extLst>
              <a:ext uri="{FF2B5EF4-FFF2-40B4-BE49-F238E27FC236}">
                <a16:creationId xmlns:a16="http://schemas.microsoft.com/office/drawing/2014/main" id="{A9629AFD-4088-4F51-BEBA-8357B8092158}"/>
              </a:ext>
            </a:extLst>
          </p:cNvPr>
          <p:cNvSpPr/>
          <p:nvPr/>
        </p:nvSpPr>
        <p:spPr>
          <a:xfrm>
            <a:off x="2878230" y="3923025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55EE2F-BF25-4739-A11A-0D5788570AE2}"/>
              </a:ext>
            </a:extLst>
          </p:cNvPr>
          <p:cNvSpPr/>
          <p:nvPr/>
        </p:nvSpPr>
        <p:spPr>
          <a:xfrm>
            <a:off x="1827684" y="2882401"/>
            <a:ext cx="2223038" cy="3543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화살표: 아래쪽 120">
            <a:extLst>
              <a:ext uri="{FF2B5EF4-FFF2-40B4-BE49-F238E27FC236}">
                <a16:creationId xmlns:a16="http://schemas.microsoft.com/office/drawing/2014/main" id="{4974DAA2-6140-47BC-BAB9-5E27A754F7EF}"/>
              </a:ext>
            </a:extLst>
          </p:cNvPr>
          <p:cNvSpPr/>
          <p:nvPr/>
        </p:nvSpPr>
        <p:spPr>
          <a:xfrm>
            <a:off x="7446524" y="2197539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E391D979-224E-4A4C-8C4C-A833B75787D6}"/>
              </a:ext>
            </a:extLst>
          </p:cNvPr>
          <p:cNvSpPr/>
          <p:nvPr/>
        </p:nvSpPr>
        <p:spPr>
          <a:xfrm>
            <a:off x="7446524" y="2785656"/>
            <a:ext cx="129194" cy="26082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525E98-09F7-46FF-9029-80AEC3A9663A}"/>
              </a:ext>
            </a:extLst>
          </p:cNvPr>
          <p:cNvSpPr/>
          <p:nvPr/>
        </p:nvSpPr>
        <p:spPr>
          <a:xfrm>
            <a:off x="244721" y="1326205"/>
            <a:ext cx="1217000" cy="40175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038410" y="1339542"/>
            <a:ext cx="1133353" cy="3720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042" y="1330106"/>
            <a:ext cx="130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크기가 서로 다른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</a:t>
            </a:r>
          </a:p>
        </p:txBody>
      </p:sp>
      <p:grpSp>
        <p:nvGrpSpPr>
          <p:cNvPr id="2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12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03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형식 변환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3490088" y="1201607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787012" y="1335577"/>
            <a:ext cx="1300356" cy="4022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7012" y="1335577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부동 소수점 형식과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 정수 형식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763261" y="2415271"/>
            <a:ext cx="17551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0.9f;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b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(b);	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float c = 1.1f;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d = 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)c;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(d);			</a:t>
            </a:r>
            <a:r>
              <a:rPr lang="en-US" altLang="ko-KR" sz="1000" dirty="0">
                <a:solidFill>
                  <a:srgbClr val="FF8184"/>
                </a:solidFill>
              </a:rPr>
              <a:t>//1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5778" y="2160898"/>
            <a:ext cx="31913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    float a = 69.6875f;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("a : {0}", a);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//a : 69.6875</a:t>
            </a:r>
          </a:p>
          <a:p>
            <a:r>
              <a:rPr lang="en-US" altLang="ko-KR" sz="1000" dirty="0"/>
              <a:t>    double b = (double)a;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("b : {0}", b);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//b : 69.6875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("69.6875 == b : {0}", 69.6875 == b);	</a:t>
            </a:r>
            <a:r>
              <a:rPr lang="en-US" altLang="ko-KR" sz="1000" dirty="0">
                <a:solidFill>
                  <a:srgbClr val="FF8184"/>
                </a:solidFill>
              </a:rPr>
              <a:t>//69.6875 == b : True</a:t>
            </a:r>
          </a:p>
          <a:p>
            <a:r>
              <a:rPr lang="en-US" altLang="ko-KR" sz="1000" dirty="0"/>
              <a:t>    float x = 0.1f;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("x : {0}", x);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//x : 0.1</a:t>
            </a:r>
          </a:p>
          <a:p>
            <a:r>
              <a:rPr lang="en-US" altLang="ko-KR" sz="1000" dirty="0"/>
              <a:t>    double y = (double)x;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("y : {0}", y);	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//y :0.10000000149011612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("0.1 == y : {0}", 0.1 == y);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>
                <a:solidFill>
                  <a:srgbClr val="FF8184"/>
                </a:solidFill>
              </a:rPr>
              <a:t>//0.1 == y : 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38410" y="132552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문자열과 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숫자 사이의 변환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15379" y="2170228"/>
            <a:ext cx="29290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int a = 123;</a:t>
            </a:r>
          </a:p>
          <a:p>
            <a:r>
              <a:rPr lang="en-US" altLang="ko-KR" sz="1000" dirty="0"/>
              <a:t>string b = </a:t>
            </a:r>
            <a:r>
              <a:rPr lang="en-US" altLang="ko-KR" sz="1000" dirty="0" err="1"/>
              <a:t>a.ToString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float c = 3.14f;</a:t>
            </a:r>
          </a:p>
          <a:p>
            <a:r>
              <a:rPr lang="en-US" altLang="ko-KR" sz="1000" dirty="0"/>
              <a:t>string d = </a:t>
            </a:r>
            <a:r>
              <a:rPr lang="en-US" altLang="ko-KR" sz="1000" dirty="0" err="1"/>
              <a:t>c.ToString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en-US" altLang="ko-KR" sz="1000" dirty="0"/>
          </a:p>
          <a:p>
            <a:r>
              <a:rPr lang="en-US" altLang="ko-KR" sz="1000" dirty="0"/>
              <a:t>string e = "123456";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f = Convert.ToInt32(e);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//System.Int32</a:t>
            </a:r>
          </a:p>
          <a:p>
            <a:endParaRPr lang="en-US" altLang="ko-KR" sz="1000" dirty="0"/>
          </a:p>
          <a:p>
            <a:r>
              <a:rPr lang="en-US" altLang="ko-KR" sz="1000" dirty="0"/>
              <a:t>string g = "1.234";</a:t>
            </a:r>
          </a:p>
          <a:p>
            <a:r>
              <a:rPr lang="en-US" altLang="ko-KR" sz="1000" dirty="0"/>
              <a:t>float h = </a:t>
            </a:r>
            <a:r>
              <a:rPr lang="en-US" altLang="ko-KR" sz="1000" dirty="0" err="1"/>
              <a:t>float.Parse</a:t>
            </a:r>
            <a:r>
              <a:rPr lang="en-US" altLang="ko-KR" sz="1000" dirty="0"/>
              <a:t>(g);</a:t>
            </a:r>
          </a:p>
          <a:p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h.GetType</a:t>
            </a:r>
            <a:r>
              <a:rPr lang="en-US" altLang="ko-KR" sz="1000" dirty="0"/>
              <a:t>());	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en-US" altLang="ko-KR" sz="1000" dirty="0" err="1">
                <a:solidFill>
                  <a:srgbClr val="FF8184"/>
                </a:solidFill>
              </a:rPr>
              <a:t>System.Single</a:t>
            </a:r>
            <a:endParaRPr lang="en-US" altLang="ko-KR" sz="1000" dirty="0">
              <a:solidFill>
                <a:srgbClr val="FF8184"/>
              </a:solidFill>
            </a:endParaRPr>
          </a:p>
          <a:p>
            <a:endParaRPr lang="ko-KR" altLang="en-US" sz="10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5360540" y="1201607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상수와 열거 형식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5263" y="1347613"/>
            <a:ext cx="2077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const  </a:t>
            </a:r>
            <a:r>
              <a:rPr lang="ko-KR" altLang="en-US" sz="1200" b="1" dirty="0" err="1">
                <a:solidFill>
                  <a:srgbClr val="FF0000"/>
                </a:solidFill>
              </a:rPr>
              <a:t>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상수명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>
                <a:solidFill>
                  <a:srgbClr val="FF0000"/>
                </a:solidFill>
              </a:rPr>
              <a:t>값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58238" y="1347612"/>
            <a:ext cx="393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enum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형식명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 err="1">
                <a:solidFill>
                  <a:srgbClr val="FF0000"/>
                </a:solidFill>
              </a:rPr>
              <a:t>기반자료형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1,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2, </a:t>
            </a:r>
            <a:r>
              <a:rPr lang="ko-KR" altLang="en-US" sz="1200" b="1" dirty="0">
                <a:solidFill>
                  <a:srgbClr val="FF0000"/>
                </a:solidFill>
              </a:rPr>
              <a:t>상수</a:t>
            </a:r>
            <a:r>
              <a:rPr lang="en-US" altLang="ko-KR" sz="1200" b="1" dirty="0">
                <a:solidFill>
                  <a:srgbClr val="FF0000"/>
                </a:solidFill>
              </a:rPr>
              <a:t>3 … }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3804" y="2151747"/>
            <a:ext cx="44390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MainApp</a:t>
            </a:r>
            <a:endParaRPr lang="en-US" altLang="ko-KR" sz="1000" dirty="0"/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Dialogresult</a:t>
            </a:r>
            <a:r>
              <a:rPr lang="en-US" altLang="ko-KR" sz="1000" dirty="0"/>
              <a:t> { YES, NO = 10, CANCEL = 20,CONFIRM = 50, OK}</a:t>
            </a:r>
          </a:p>
          <a:p>
            <a:r>
              <a:rPr lang="en-US" altLang="ko-KR" sz="1000" dirty="0"/>
              <a:t>   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Dialogresult.YES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Dialogresult.NO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//10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Dialogresult.CANCEL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//20</a:t>
            </a:r>
          </a:p>
          <a:p>
            <a:r>
              <a:rPr lang="en-US" altLang="ko-KR" sz="1000" dirty="0"/>
              <a:t>        WriteLine((int)</a:t>
            </a:r>
            <a:r>
              <a:rPr lang="en-US" altLang="ko-KR" sz="1000" dirty="0" err="1"/>
              <a:t>Dialogresult.CONFIRM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//50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)</a:t>
            </a:r>
            <a:r>
              <a:rPr lang="en-US" altLang="ko-KR" sz="1000" dirty="0" err="1"/>
              <a:t>Dialogresult.OK</a:t>
            </a:r>
            <a:r>
              <a:rPr lang="en-US" altLang="ko-KR" sz="1000" dirty="0"/>
              <a:t>);		</a:t>
            </a:r>
            <a:r>
              <a:rPr lang="en-US" altLang="ko-KR" sz="1000" dirty="0">
                <a:solidFill>
                  <a:srgbClr val="FF8184"/>
                </a:solidFill>
              </a:rPr>
              <a:t>//51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3568" y="2457058"/>
            <a:ext cx="3614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{</a:t>
            </a:r>
          </a:p>
          <a:p>
            <a:r>
              <a:rPr lang="en-US" altLang="ko-KR" sz="1000" dirty="0"/>
              <a:t>        const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a = 3;</a:t>
            </a:r>
          </a:p>
          <a:p>
            <a:r>
              <a:rPr lang="en-US" altLang="ko-KR" sz="1000" dirty="0"/>
              <a:t>        a = 4 ; 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>
                <a:solidFill>
                  <a:srgbClr val="FF8184"/>
                </a:solidFill>
              </a:rPr>
              <a:t>//</a:t>
            </a:r>
            <a:r>
              <a:rPr lang="ko-KR" altLang="en-US" sz="1000" dirty="0">
                <a:solidFill>
                  <a:srgbClr val="FF8184"/>
                </a:solidFill>
              </a:rPr>
              <a:t>할당식의 왼쪽은 변수 또는 </a:t>
            </a:r>
            <a:r>
              <a:rPr lang="ko-KR" altLang="en-US" sz="1000" dirty="0" err="1">
                <a:solidFill>
                  <a:srgbClr val="FF8184"/>
                </a:solidFill>
              </a:rPr>
              <a:t>인덱서여야</a:t>
            </a:r>
            <a:r>
              <a:rPr lang="ko-KR" altLang="en-US" sz="1000" dirty="0">
                <a:solidFill>
                  <a:srgbClr val="FF8184"/>
                </a:solidFill>
              </a:rPr>
              <a:t> 합니다</a:t>
            </a:r>
            <a:r>
              <a:rPr lang="en-US" altLang="ko-KR" sz="1000" dirty="0">
                <a:solidFill>
                  <a:srgbClr val="FF8184"/>
                </a:solidFill>
              </a:rPr>
              <a:t>.</a:t>
            </a:r>
          </a:p>
          <a:p>
            <a:r>
              <a:rPr lang="en-US" altLang="ko-KR" sz="1000" dirty="0"/>
              <a:t>    }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nullable</a:t>
            </a:r>
            <a:r>
              <a:rPr lang="en-US" altLang="ko-KR" dirty="0"/>
              <a:t> / </a:t>
            </a:r>
            <a:r>
              <a:rPr lang="en-US" altLang="ko-KR" dirty="0" err="1"/>
              <a:t>var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9694" y="1264638"/>
            <a:ext cx="2483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nullable</a:t>
            </a:r>
            <a:r>
              <a:rPr lang="en-US" altLang="ko-KR" sz="1200" b="1" dirty="0">
                <a:solidFill>
                  <a:srgbClr val="FF0000"/>
                </a:solidFill>
              </a:rPr>
              <a:t> = </a:t>
            </a:r>
            <a:r>
              <a:rPr lang="ko-KR" altLang="en-US" sz="1200" b="1" dirty="0">
                <a:solidFill>
                  <a:srgbClr val="FF0000"/>
                </a:solidFill>
              </a:rPr>
              <a:t>데이터형식 </a:t>
            </a:r>
            <a:r>
              <a:rPr lang="en-US" altLang="ko-KR" sz="1200" b="1" dirty="0">
                <a:solidFill>
                  <a:srgbClr val="FF0000"/>
                </a:solidFill>
              </a:rPr>
              <a:t>?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84168" y="1264638"/>
            <a:ext cx="1910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>
                <a:solidFill>
                  <a:srgbClr val="FF0000"/>
                </a:solidFill>
              </a:rPr>
              <a:t>var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>
                <a:solidFill>
                  <a:srgbClr val="FF0000"/>
                </a:solidFill>
              </a:rPr>
              <a:t>변수명</a:t>
            </a:r>
            <a:r>
              <a:rPr lang="ko-KR" altLang="en-US" sz="1200" b="1" dirty="0">
                <a:solidFill>
                  <a:srgbClr val="FF0000"/>
                </a:solidFill>
              </a:rPr>
              <a:t>  </a:t>
            </a:r>
            <a:r>
              <a:rPr lang="en-US" altLang="ko-KR" sz="1200" b="1" dirty="0">
                <a:solidFill>
                  <a:srgbClr val="FF0000"/>
                </a:solidFill>
              </a:rPr>
              <a:t>= </a:t>
            </a:r>
            <a:r>
              <a:rPr lang="ko-KR" altLang="en-US" sz="1200" b="1" dirty="0" err="1">
                <a:solidFill>
                  <a:srgbClr val="FF0000"/>
                </a:solidFill>
              </a:rPr>
              <a:t>데이터값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67031" y="2067694"/>
            <a:ext cx="3744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a = 20;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a.GetType</a:t>
            </a:r>
            <a:r>
              <a:rPr lang="en-US" altLang="ko-KR" sz="1000" dirty="0"/>
              <a:t>(), a);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:System.Int32, Value : 20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b = 3.141213;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b.GetType</a:t>
            </a:r>
            <a:r>
              <a:rPr lang="en-US" altLang="ko-KR" sz="1000" dirty="0"/>
              <a:t>(), b);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System.Double</a:t>
            </a:r>
            <a:r>
              <a:rPr lang="en-US" altLang="ko-KR" sz="1000" dirty="0">
                <a:solidFill>
                  <a:srgbClr val="FF8184"/>
                </a:solidFill>
              </a:rPr>
              <a:t>, Value : 3.141213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c = "Hello";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("Type :{0}, Value : {1}", </a:t>
            </a:r>
            <a:r>
              <a:rPr lang="en-US" altLang="ko-KR" sz="1000" dirty="0" err="1"/>
              <a:t>c.GetType</a:t>
            </a:r>
            <a:r>
              <a:rPr lang="en-US" altLang="ko-KR" sz="1000" dirty="0"/>
              <a:t>(), c);</a:t>
            </a:r>
          </a:p>
          <a:p>
            <a:r>
              <a:rPr lang="en-US" altLang="ko-KR" sz="1000" dirty="0"/>
              <a:t>	</a:t>
            </a:r>
            <a:r>
              <a:rPr lang="en-US" altLang="ko-KR" sz="1000" dirty="0">
                <a:solidFill>
                  <a:srgbClr val="FF8184"/>
                </a:solidFill>
              </a:rPr>
              <a:t>//Type :</a:t>
            </a:r>
            <a:r>
              <a:rPr lang="en-US" altLang="ko-KR" sz="1000" dirty="0" err="1">
                <a:solidFill>
                  <a:srgbClr val="FF8184"/>
                </a:solidFill>
              </a:rPr>
              <a:t>System.String</a:t>
            </a:r>
            <a:r>
              <a:rPr lang="en-US" altLang="ko-KR" sz="1000" dirty="0">
                <a:solidFill>
                  <a:srgbClr val="FF8184"/>
                </a:solidFill>
              </a:rPr>
              <a:t>, Value : Hello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309" y="2067694"/>
            <a:ext cx="2422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? a = null;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//False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a = 3;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WriteLine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a.HasValue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WriteLine(a != null);	</a:t>
            </a:r>
            <a:r>
              <a:rPr lang="en-US" altLang="ko-KR" sz="1000" dirty="0">
                <a:solidFill>
                  <a:srgbClr val="FF8184"/>
                </a:solidFill>
              </a:rPr>
              <a:t>//True</a:t>
            </a:r>
          </a:p>
          <a:p>
            <a:r>
              <a:rPr lang="en-US" altLang="ko-KR" sz="1000" dirty="0"/>
              <a:t>    WriteLine(</a:t>
            </a:r>
            <a:r>
              <a:rPr lang="en-US" altLang="ko-KR" sz="1000" dirty="0" err="1"/>
              <a:t>a.Value</a:t>
            </a:r>
            <a:r>
              <a:rPr lang="en-US" altLang="ko-KR" sz="1000" dirty="0"/>
              <a:t>);	</a:t>
            </a:r>
            <a:r>
              <a:rPr lang="en-US" altLang="ko-KR" sz="1000" dirty="0">
                <a:solidFill>
                  <a:srgbClr val="FF8184"/>
                </a:solidFill>
              </a:rPr>
              <a:t>//3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 flipH="1">
            <a:off x="4572001" y="1244389"/>
            <a:ext cx="1" cy="3753708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15709"/>
              </p:ext>
            </p:extLst>
          </p:nvPr>
        </p:nvGraphicFramePr>
        <p:xfrm>
          <a:off x="486124" y="1337302"/>
          <a:ext cx="8171752" cy="3033019"/>
        </p:xfrm>
        <a:graphic>
          <a:graphicData uri="http://schemas.openxmlformats.org/drawingml/2006/table">
            <a:tbl>
              <a:tblPr/>
              <a:tblGrid>
                <a:gridCol w="157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949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 내에서 찾고자 하는 문자 또는 문자열의 위치를 찾는다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LastIndexOf()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 내에서 찾고자 하는 문자 또는 문자열의 위치를 뒤에서부터 찾는다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StartsWith()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문자열로 시작하는지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EndsWith()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문자열이 지정된 문자열로 끝나는지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14">
                <a:tc>
                  <a:txBody>
                    <a:bodyPr/>
                    <a:lstStyle/>
                    <a:p>
                      <a:r>
                        <a:rPr lang="en-US" sz="1000"/>
                        <a:t>Contains()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문자열이 지정된 문자열을 포함하는지 평가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707">
                <a:tc>
                  <a:txBody>
                    <a:bodyPr/>
                    <a:lstStyle/>
                    <a:p>
                      <a:r>
                        <a:rPr lang="en-US" sz="1000"/>
                        <a:t>Replace()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문자열에서 지정된 문자열이 다른 지정된 문자열로 모두 </a:t>
                      </a:r>
                      <a:r>
                        <a:rPr lang="ko-KR" altLang="en-US" sz="1000" dirty="0" err="1"/>
                        <a:t>바귄</a:t>
                      </a:r>
                      <a:r>
                        <a:rPr lang="ko-KR" altLang="en-US" sz="1000" dirty="0"/>
                        <a:t> 새 문자열을 반환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50BB51-90AB-4316-AC46-388613A26510}"/>
              </a:ext>
            </a:extLst>
          </p:cNvPr>
          <p:cNvGrpSpPr/>
          <p:nvPr/>
        </p:nvGrpSpPr>
        <p:grpSpPr>
          <a:xfrm>
            <a:off x="341784" y="854378"/>
            <a:ext cx="8460432" cy="4104456"/>
            <a:chOff x="109816" y="834975"/>
            <a:chExt cx="8460432" cy="4104456"/>
          </a:xfrm>
        </p:grpSpPr>
        <p:pic>
          <p:nvPicPr>
            <p:cNvPr id="1026" name="Picture 2" descr="C:\Users\User\Pictures\Screenshots\스크린샷(8).png"/>
            <p:cNvPicPr>
              <a:picLocks noChangeAspect="1" noChangeArrowheads="1"/>
            </p:cNvPicPr>
            <p:nvPr/>
          </p:nvPicPr>
          <p:blipFill>
            <a:blip r:embed="rId2" cstate="print"/>
            <a:srcRect l="4544" t="20285" r="69674" b="35245"/>
            <a:stretch>
              <a:fillRect/>
            </a:stretch>
          </p:blipFill>
          <p:spPr bwMode="auto">
            <a:xfrm>
              <a:off x="109816" y="834975"/>
              <a:ext cx="8460432" cy="4104456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2665592" y="1936326"/>
              <a:ext cx="39598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15642" y="2491058"/>
              <a:ext cx="75614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313664" y="3009675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69648" y="3571178"/>
              <a:ext cx="504056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859029" y="4119449"/>
              <a:ext cx="5400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1696" y="4651298"/>
              <a:ext cx="43204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7008"/>
              </p:ext>
            </p:extLst>
          </p:nvPr>
        </p:nvGraphicFramePr>
        <p:xfrm>
          <a:off x="1079612" y="1614448"/>
          <a:ext cx="6984776" cy="2348148"/>
        </p:xfrm>
        <a:graphic>
          <a:graphicData uri="http://schemas.openxmlformats.org/drawingml/2006/table">
            <a:tbl>
              <a:tblPr/>
              <a:tblGrid>
                <a:gridCol w="1181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145">
                <a:tc>
                  <a:txBody>
                    <a:bodyPr/>
                    <a:lstStyle/>
                    <a:p>
                      <a:r>
                        <a:rPr lang="ko-KR" altLang="en-US" sz="1000" b="1" dirty="0" err="1"/>
                        <a:t>메소드</a:t>
                      </a:r>
                      <a:endParaRPr lang="ko-KR" altLang="en-US" sz="1000" b="1" dirty="0"/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ToLower()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대문자를 소문자로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 dirty="0" err="1"/>
                        <a:t>ToUpper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모든 소문자를 대문자로 바꾼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insert()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지정된 위치에 지정한 문자열이 삽입된 새 </a:t>
                      </a:r>
                      <a:r>
                        <a:rPr lang="ko-KR" altLang="en-US" sz="1000" dirty="0" err="1"/>
                        <a:t>문자얄을</a:t>
                      </a:r>
                      <a:r>
                        <a:rPr lang="ko-KR" altLang="en-US" sz="1000" dirty="0"/>
                        <a:t>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39">
                <a:tc>
                  <a:txBody>
                    <a:bodyPr/>
                    <a:lstStyle/>
                    <a:p>
                      <a:r>
                        <a:rPr lang="en-US" sz="1000"/>
                        <a:t>Remove()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지정된 위치로부터 지정된 수만큼의 문자가 삭제된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뒤에 있는 공백을 삭제한 새 문자열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TrimStart()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현재 문자열의 앞에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145">
                <a:tc>
                  <a:txBody>
                    <a:bodyPr/>
                    <a:lstStyle/>
                    <a:p>
                      <a:r>
                        <a:rPr lang="en-US" sz="1000"/>
                        <a:t>TrimEnd()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현재 문자열의 뒤에 있는 공백을 삭제한 새 문자열을 반환</a:t>
                      </a:r>
                    </a:p>
                  </a:txBody>
                  <a:tcPr marL="90219" marR="90219" marT="41639" marB="41639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함수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B46A01-C6A8-45D9-B4E4-1A9C8314F6A3}"/>
              </a:ext>
            </a:extLst>
          </p:cNvPr>
          <p:cNvGrpSpPr/>
          <p:nvPr/>
        </p:nvGrpSpPr>
        <p:grpSpPr>
          <a:xfrm>
            <a:off x="537524" y="1462465"/>
            <a:ext cx="8068952" cy="2592288"/>
            <a:chOff x="537524" y="1347614"/>
            <a:chExt cx="8068952" cy="2592288"/>
          </a:xfrm>
        </p:grpSpPr>
        <p:pic>
          <p:nvPicPr>
            <p:cNvPr id="37891" name="Picture 3" descr="C:\Users\User\Pictures\Screenshots\스크린샷(9).png"/>
            <p:cNvPicPr>
              <a:picLocks noChangeAspect="1" noChangeArrowheads="1"/>
            </p:cNvPicPr>
            <p:nvPr/>
          </p:nvPicPr>
          <p:blipFill>
            <a:blip r:embed="rId3" cstate="print"/>
            <a:srcRect l="4500" t="19504" r="74326" b="56310"/>
            <a:stretch>
              <a:fillRect/>
            </a:stretch>
          </p:blipFill>
          <p:spPr bwMode="auto">
            <a:xfrm>
              <a:off x="537524" y="1347614"/>
              <a:ext cx="8068952" cy="2592288"/>
            </a:xfrm>
            <a:prstGeom prst="rect">
              <a:avLst/>
            </a:prstGeom>
            <a:noFill/>
          </p:spPr>
        </p:pic>
        <p:sp>
          <p:nvSpPr>
            <p:cNvPr id="11" name="직사각형 10"/>
            <p:cNvSpPr/>
            <p:nvPr/>
          </p:nvSpPr>
          <p:spPr>
            <a:xfrm>
              <a:off x="3418050" y="2243522"/>
              <a:ext cx="576064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418050" y="23875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94114" y="2715766"/>
              <a:ext cx="144016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210138" y="3039038"/>
              <a:ext cx="100811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42086" y="3363838"/>
              <a:ext cx="648072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18150" y="3507854"/>
              <a:ext cx="900100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10138" y="3651870"/>
              <a:ext cx="792088" cy="144016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04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09916" y="18466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문자열 서식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60333" y="705159"/>
            <a:ext cx="2140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{ </a:t>
            </a:r>
            <a:r>
              <a:rPr lang="ko-KR" altLang="en-US" sz="1200" b="1" dirty="0">
                <a:solidFill>
                  <a:srgbClr val="FF0000"/>
                </a:solidFill>
              </a:rPr>
              <a:t>첨자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맞춤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서식 문자열 </a:t>
            </a:r>
            <a:r>
              <a:rPr lang="en-US" altLang="ko-KR" sz="1200" b="1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7085" y="149977"/>
            <a:ext cx="3806915" cy="499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string </a:t>
            </a:r>
            <a:r>
              <a:rPr lang="en-US" altLang="ko-KR" sz="800" dirty="0" err="1"/>
              <a:t>fmt</a:t>
            </a:r>
            <a:r>
              <a:rPr lang="en-US" altLang="ko-KR" sz="800" dirty="0"/>
              <a:t> = "{0, -20}{1,-15}{2,30}";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"Alice ","in", "wonderland");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"the", "little", "mermaid");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"belle", "</a:t>
            </a:r>
            <a:r>
              <a:rPr lang="en-US" altLang="ko-KR" sz="800" dirty="0" err="1"/>
              <a:t>caroline</a:t>
            </a:r>
            <a:r>
              <a:rPr lang="en-US" altLang="ko-KR" sz="800" dirty="0"/>
              <a:t>", "</a:t>
            </a:r>
            <a:r>
              <a:rPr lang="en-US" altLang="ko-KR" sz="800" dirty="0" err="1"/>
              <a:t>diana</a:t>
            </a:r>
            <a:r>
              <a:rPr lang="en-US" altLang="ko-KR" sz="800" dirty="0"/>
              <a:t>");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</a:t>
            </a:r>
            <a:r>
              <a:rPr lang="en-US" altLang="ko-KR" sz="800" dirty="0" err="1"/>
              <a:t>fmt</a:t>
            </a:r>
            <a:r>
              <a:rPr lang="en-US" altLang="ko-KR" sz="800" dirty="0"/>
              <a:t>, "Alice", "Ariel", "</a:t>
            </a:r>
            <a:r>
              <a:rPr lang="en-US" altLang="ko-KR" sz="800" dirty="0" err="1"/>
              <a:t>Asmeralda</a:t>
            </a:r>
            <a:r>
              <a:rPr lang="en-US" altLang="ko-KR" sz="800" dirty="0"/>
              <a:t>");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("10</a:t>
            </a:r>
            <a:r>
              <a:rPr lang="ko-KR" altLang="en-US" sz="800" dirty="0"/>
              <a:t>진수</a:t>
            </a:r>
            <a:r>
              <a:rPr lang="en-US" altLang="ko-KR" sz="800" dirty="0"/>
              <a:t>: {0:D}", 123);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("10</a:t>
            </a:r>
            <a:r>
              <a:rPr lang="ko-KR" altLang="en-US" sz="800" dirty="0"/>
              <a:t>진수</a:t>
            </a:r>
            <a:r>
              <a:rPr lang="en-US" altLang="ko-KR" sz="800" dirty="0"/>
              <a:t>: {0:D5}", 123);	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("16</a:t>
            </a:r>
            <a:r>
              <a:rPr lang="ko-KR" altLang="en-US" sz="800" dirty="0"/>
              <a:t>진수</a:t>
            </a:r>
            <a:r>
              <a:rPr lang="en-US" altLang="ko-KR" sz="800" dirty="0"/>
              <a:t>: {0:X}", 0xFF1234);	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("16</a:t>
            </a:r>
            <a:r>
              <a:rPr lang="ko-KR" altLang="en-US" sz="800" dirty="0"/>
              <a:t>진수</a:t>
            </a:r>
            <a:r>
              <a:rPr lang="en-US" altLang="ko-KR" sz="800" dirty="0"/>
              <a:t>: {0:X8}", 0xFF1234);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숫자</a:t>
            </a:r>
            <a:r>
              <a:rPr lang="en-US" altLang="ko-KR" sz="800" dirty="0"/>
              <a:t>:{0:N}", 123456789);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숫자</a:t>
            </a:r>
            <a:r>
              <a:rPr lang="en-US" altLang="ko-KR" sz="800" dirty="0"/>
              <a:t>:{0:N0}", 123456789);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고정소수점</a:t>
            </a:r>
            <a:r>
              <a:rPr lang="en-US" altLang="ko-KR" sz="800" dirty="0"/>
              <a:t>: {0:F}", 123.456);	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고정소수점</a:t>
            </a:r>
            <a:r>
              <a:rPr lang="en-US" altLang="ko-KR" sz="800" dirty="0"/>
              <a:t>: {0:F5}", 123.456);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</a:t>
            </a:r>
            <a:r>
              <a:rPr lang="ko-KR" altLang="en-US" sz="800" dirty="0"/>
              <a:t>공학용</a:t>
            </a:r>
            <a:r>
              <a:rPr lang="en-US" altLang="ko-KR" sz="800" dirty="0"/>
              <a:t>: {0:E}", 123.456789);	</a:t>
            </a:r>
          </a:p>
          <a:p>
            <a:endParaRPr lang="en-US" altLang="ko-KR" sz="800" dirty="0"/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DateTime</a:t>
            </a:r>
            <a:r>
              <a:rPr lang="en-US" altLang="ko-KR" sz="800" dirty="0"/>
              <a:t> </a:t>
            </a:r>
            <a:r>
              <a:rPr lang="en-US" altLang="ko-KR" sz="800" dirty="0" err="1"/>
              <a:t>dt</a:t>
            </a:r>
            <a:r>
              <a:rPr lang="en-US" altLang="ko-KR" sz="800" dirty="0"/>
              <a:t> = new </a:t>
            </a:r>
            <a:r>
              <a:rPr lang="en-US" altLang="ko-KR" sz="800" dirty="0" err="1"/>
              <a:t>DateTime</a:t>
            </a:r>
            <a:r>
              <a:rPr lang="en-US" altLang="ko-KR" sz="800" dirty="0"/>
              <a:t>(2018, 11, 3, 23, 18, 22);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("12</a:t>
            </a:r>
            <a:r>
              <a:rPr lang="ko-KR" altLang="en-US" sz="800" dirty="0"/>
              <a:t>시간 형식</a:t>
            </a:r>
            <a:r>
              <a:rPr lang="en-US" altLang="ko-KR" sz="800" dirty="0"/>
              <a:t>: {0:yyyy-MM-dd </a:t>
            </a:r>
            <a:r>
              <a:rPr lang="en-US" altLang="ko-KR" sz="800" dirty="0" err="1"/>
              <a:t>tt</a:t>
            </a:r>
            <a:r>
              <a:rPr lang="en-US" altLang="ko-KR" sz="800" dirty="0"/>
              <a:t>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 (</a:t>
            </a:r>
            <a:r>
              <a:rPr lang="en-US" altLang="ko-KR" sz="800" dirty="0" err="1"/>
              <a:t>ddd</a:t>
            </a:r>
            <a:r>
              <a:rPr lang="en-US" altLang="ko-KR" sz="800" dirty="0"/>
              <a:t>)}", </a:t>
            </a:r>
            <a:r>
              <a:rPr lang="en-US" altLang="ko-KR" sz="800" dirty="0" err="1"/>
              <a:t>dt</a:t>
            </a:r>
            <a:r>
              <a:rPr lang="en-US" altLang="ko-KR" sz="800" dirty="0"/>
              <a:t>);</a:t>
            </a:r>
          </a:p>
          <a:p>
            <a:r>
              <a:rPr lang="en-US" altLang="ko-KR" sz="800" dirty="0"/>
              <a:t>    </a:t>
            </a:r>
            <a:r>
              <a:rPr lang="en-US" altLang="ko-KR" sz="800" dirty="0" err="1"/>
              <a:t>WriteLine</a:t>
            </a:r>
            <a:r>
              <a:rPr lang="en-US" altLang="ko-KR" sz="800" dirty="0"/>
              <a:t>("24</a:t>
            </a:r>
            <a:r>
              <a:rPr lang="ko-KR" altLang="en-US" sz="800" dirty="0"/>
              <a:t>시간 형식</a:t>
            </a:r>
            <a:r>
              <a:rPr lang="en-US" altLang="ko-KR" sz="800" dirty="0"/>
              <a:t>: {0:yyyy-MM-dd </a:t>
            </a:r>
            <a:r>
              <a:rPr lang="en-US" altLang="ko-KR" sz="800" dirty="0" err="1"/>
              <a:t>HH:mm:ss</a:t>
            </a:r>
            <a:r>
              <a:rPr lang="en-US" altLang="ko-KR" sz="800" dirty="0"/>
              <a:t> (</a:t>
            </a:r>
            <a:r>
              <a:rPr lang="en-US" altLang="ko-KR" sz="800" dirty="0" err="1"/>
              <a:t>dddd</a:t>
            </a:r>
            <a:r>
              <a:rPr lang="en-US" altLang="ko-KR" sz="800" dirty="0"/>
              <a:t>)}", </a:t>
            </a:r>
            <a:r>
              <a:rPr lang="en-US" altLang="ko-KR" sz="800" dirty="0" err="1"/>
              <a:t>dt</a:t>
            </a:r>
            <a:r>
              <a:rPr lang="en-US" altLang="ko-KR" sz="800" dirty="0"/>
              <a:t>);</a:t>
            </a:r>
          </a:p>
          <a:p>
            <a:endParaRPr lang="en-US" altLang="ko-KR" sz="800" dirty="0"/>
          </a:p>
          <a:p>
            <a:r>
              <a:rPr lang="en-US" altLang="ko-KR" sz="800" dirty="0"/>
              <a:t>/*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Alice               in                              wonderland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the                 little                              mermaid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belle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caroline</a:t>
            </a:r>
            <a:r>
              <a:rPr lang="en-US" altLang="ko-KR" sz="800" dirty="0">
                <a:solidFill>
                  <a:srgbClr val="FF8184"/>
                </a:solidFill>
              </a:rPr>
              <a:t>               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diana</a:t>
            </a:r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Alice               Ariel                           </a:t>
            </a:r>
            <a:r>
              <a:rPr lang="en-US" altLang="ko-KR" sz="800" dirty="0" err="1">
                <a:solidFill>
                  <a:srgbClr val="FF8184"/>
                </a:solidFill>
              </a:rPr>
              <a:t>Asmeralda</a:t>
            </a:r>
            <a:endParaRPr lang="en-US" altLang="ko-KR" sz="800" dirty="0">
              <a:solidFill>
                <a:srgbClr val="FF8184"/>
              </a:solidFill>
            </a:endParaRPr>
          </a:p>
          <a:p>
            <a:endParaRPr lang="en-US" altLang="ko-KR" sz="800" dirty="0"/>
          </a:p>
          <a:p>
            <a:r>
              <a:rPr lang="en-US" altLang="ko-KR" sz="800" dirty="0">
                <a:solidFill>
                  <a:srgbClr val="FF8184"/>
                </a:solidFill>
              </a:rPr>
              <a:t>10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123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10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00123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16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FF1234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16</a:t>
            </a:r>
            <a:r>
              <a:rPr lang="ko-KR" altLang="en-US" sz="800" dirty="0">
                <a:solidFill>
                  <a:srgbClr val="FF8184"/>
                </a:solidFill>
              </a:rPr>
              <a:t>진수</a:t>
            </a:r>
            <a:r>
              <a:rPr lang="en-US" altLang="ko-KR" sz="800" dirty="0">
                <a:solidFill>
                  <a:srgbClr val="FF8184"/>
                </a:solidFill>
              </a:rPr>
              <a:t>: 00FF1234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숫자</a:t>
            </a:r>
            <a:r>
              <a:rPr lang="en-US" altLang="ko-KR" sz="800" dirty="0">
                <a:solidFill>
                  <a:srgbClr val="FF8184"/>
                </a:solidFill>
              </a:rPr>
              <a:t>:123,456,789.00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숫자</a:t>
            </a:r>
            <a:r>
              <a:rPr lang="en-US" altLang="ko-KR" sz="800" dirty="0">
                <a:solidFill>
                  <a:srgbClr val="FF8184"/>
                </a:solidFill>
              </a:rPr>
              <a:t>:123,456,789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고정소수점</a:t>
            </a:r>
            <a:r>
              <a:rPr lang="en-US" altLang="ko-KR" sz="800" dirty="0">
                <a:solidFill>
                  <a:srgbClr val="FF8184"/>
                </a:solidFill>
              </a:rPr>
              <a:t>: 123.46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고정소수점</a:t>
            </a:r>
            <a:r>
              <a:rPr lang="en-US" altLang="ko-KR" sz="800" dirty="0">
                <a:solidFill>
                  <a:srgbClr val="FF8184"/>
                </a:solidFill>
              </a:rPr>
              <a:t>: 123.45600</a:t>
            </a:r>
          </a:p>
          <a:p>
            <a:r>
              <a:rPr lang="ko-KR" altLang="en-US" sz="800" dirty="0">
                <a:solidFill>
                  <a:srgbClr val="FF8184"/>
                </a:solidFill>
              </a:rPr>
              <a:t>공학용</a:t>
            </a:r>
            <a:r>
              <a:rPr lang="en-US" altLang="ko-KR" sz="800" dirty="0">
                <a:solidFill>
                  <a:srgbClr val="FF8184"/>
                </a:solidFill>
              </a:rPr>
              <a:t>: 1.234568E+002</a:t>
            </a:r>
          </a:p>
          <a:p>
            <a:endParaRPr lang="en-US" altLang="ko-KR" sz="800" dirty="0">
              <a:solidFill>
                <a:srgbClr val="FF8184"/>
              </a:solidFill>
            </a:endParaRPr>
          </a:p>
          <a:p>
            <a:r>
              <a:rPr lang="en-US" altLang="ko-KR" sz="800" dirty="0">
                <a:solidFill>
                  <a:srgbClr val="FF8184"/>
                </a:solidFill>
              </a:rPr>
              <a:t>12</a:t>
            </a:r>
            <a:r>
              <a:rPr lang="ko-KR" altLang="en-US" sz="800" dirty="0">
                <a:solidFill>
                  <a:srgbClr val="FF8184"/>
                </a:solidFill>
              </a:rPr>
              <a:t>시간 형식</a:t>
            </a:r>
            <a:r>
              <a:rPr lang="en-US" altLang="ko-KR" sz="800" dirty="0">
                <a:solidFill>
                  <a:srgbClr val="FF8184"/>
                </a:solidFill>
              </a:rPr>
              <a:t>: 2018-11-03 </a:t>
            </a:r>
            <a:r>
              <a:rPr lang="ko-KR" altLang="en-US" sz="800" dirty="0">
                <a:solidFill>
                  <a:srgbClr val="FF8184"/>
                </a:solidFill>
              </a:rPr>
              <a:t>오후 </a:t>
            </a:r>
            <a:r>
              <a:rPr lang="en-US" altLang="ko-KR" sz="800" dirty="0">
                <a:solidFill>
                  <a:srgbClr val="FF8184"/>
                </a:solidFill>
              </a:rPr>
              <a:t>11:18:22 (</a:t>
            </a:r>
            <a:r>
              <a:rPr lang="ko-KR" altLang="en-US" sz="800" dirty="0">
                <a:solidFill>
                  <a:srgbClr val="FF8184"/>
                </a:solidFill>
              </a:rPr>
              <a:t>토</a:t>
            </a:r>
            <a:r>
              <a:rPr lang="en-US" altLang="ko-KR" sz="800" dirty="0">
                <a:solidFill>
                  <a:srgbClr val="FF8184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FF8184"/>
                </a:solidFill>
              </a:rPr>
              <a:t>24</a:t>
            </a:r>
            <a:r>
              <a:rPr lang="ko-KR" altLang="en-US" sz="800" dirty="0">
                <a:solidFill>
                  <a:srgbClr val="FF8184"/>
                </a:solidFill>
              </a:rPr>
              <a:t>시간 형식</a:t>
            </a:r>
            <a:r>
              <a:rPr lang="en-US" altLang="ko-KR" sz="800" dirty="0">
                <a:solidFill>
                  <a:srgbClr val="FF8184"/>
                </a:solidFill>
              </a:rPr>
              <a:t>: 2018-11-03 23:18:22 (</a:t>
            </a:r>
            <a:r>
              <a:rPr lang="ko-KR" altLang="en-US" sz="800" dirty="0">
                <a:solidFill>
                  <a:srgbClr val="FF8184"/>
                </a:solidFill>
              </a:rPr>
              <a:t>토요일</a:t>
            </a:r>
            <a:r>
              <a:rPr lang="en-US" altLang="ko-KR" sz="800" dirty="0">
                <a:solidFill>
                  <a:srgbClr val="FF8184"/>
                </a:solidFill>
              </a:rPr>
              <a:t>) </a:t>
            </a:r>
          </a:p>
          <a:p>
            <a:r>
              <a:rPr lang="en-US" altLang="ko-KR" sz="800" dirty="0"/>
              <a:t>*/</a:t>
            </a:r>
            <a:endParaRPr lang="ko-KR" altLang="en-US" sz="8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21195"/>
              </p:ext>
            </p:extLst>
          </p:nvPr>
        </p:nvGraphicFramePr>
        <p:xfrm>
          <a:off x="791580" y="1086585"/>
          <a:ext cx="3594735" cy="390469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3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960">
                <a:tc>
                  <a:txBody>
                    <a:bodyPr/>
                    <a:lstStyle/>
                    <a:p>
                      <a:r>
                        <a:rPr lang="ko-KR" altLang="en-US" sz="1000"/>
                        <a:t>지정자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대상 서식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설명</a:t>
                      </a:r>
                      <a:endParaRPr lang="ko-KR" altLang="en-US" sz="1000" b="1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y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연도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yy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yyyy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 / MM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일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 / </a:t>
                      </a:r>
                      <a:r>
                        <a:rPr lang="en-US" sz="1000" dirty="0" err="1"/>
                        <a:t>dd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( 1 - 12 )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 / </a:t>
                      </a:r>
                      <a:r>
                        <a:rPr lang="en-US" sz="1000" dirty="0" err="1"/>
                        <a:t>hh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시</a:t>
                      </a:r>
                      <a:r>
                        <a:rPr lang="en-US" altLang="ko-KR" sz="1000" dirty="0"/>
                        <a:t>( 1 - 24 )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 / HH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 / mm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s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초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 / </a:t>
                      </a:r>
                      <a:r>
                        <a:rPr lang="en-US" sz="1000" dirty="0" err="1"/>
                        <a:t>ss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tt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/>
                        <a:t>오전 </a:t>
                      </a:r>
                      <a:r>
                        <a:rPr lang="en-US" altLang="ko-KR" sz="1000"/>
                        <a:t>/ </a:t>
                      </a:r>
                      <a:r>
                        <a:rPr lang="ko-KR" altLang="en-US" sz="1000"/>
                        <a:t>오후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tt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/>
                        <a:t>ddd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요일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ddd</a:t>
                      </a:r>
                      <a:r>
                        <a:rPr lang="en-US" sz="1000" dirty="0"/>
                        <a:t> / </a:t>
                      </a:r>
                      <a:r>
                        <a:rPr lang="en-US" sz="1000" dirty="0" err="1"/>
                        <a:t>dddd</a:t>
                      </a:r>
                      <a:endParaRPr lang="en-US" sz="1000" dirty="0"/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10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진수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진수로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59">
                <a:tc>
                  <a:txBody>
                    <a:bodyPr/>
                    <a:lstStyle/>
                    <a:p>
                      <a:r>
                        <a:rPr lang="en-US" sz="1000" dirty="0"/>
                        <a:t>N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콤마</a:t>
                      </a:r>
                      <a:r>
                        <a:rPr lang="en-US" altLang="ko-KR" sz="1000" dirty="0"/>
                        <a:t>(,)</a:t>
                      </a:r>
                      <a:r>
                        <a:rPr lang="ko-KR" altLang="en-US" sz="1000" dirty="0"/>
                        <a:t>로 묶어 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표현한 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콤마로 구분하여 출력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F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고정소수점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고정 소수점 형식으로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r>
                        <a:rPr lang="en-US" sz="1000" dirty="0"/>
                        <a:t>E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지수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지수 표기로 서식화</a:t>
                      </a:r>
                    </a:p>
                  </a:txBody>
                  <a:tcPr marL="99060" marR="990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F39F5B7-40A4-49C1-BFB1-9FAFD5A9F098}"/>
              </a:ext>
            </a:extLst>
          </p:cNvPr>
          <p:cNvCxnSpPr/>
          <p:nvPr/>
        </p:nvCxnSpPr>
        <p:spPr>
          <a:xfrm>
            <a:off x="341160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CD2CB5B-2829-4444-AE9A-20F5FBB8A32B}"/>
              </a:ext>
            </a:extLst>
          </p:cNvPr>
          <p:cNvCxnSpPr/>
          <p:nvPr/>
        </p:nvCxnSpPr>
        <p:spPr>
          <a:xfrm>
            <a:off x="3406638" y="3579862"/>
            <a:ext cx="2335696" cy="0"/>
          </a:xfrm>
          <a:prstGeom prst="line">
            <a:avLst/>
          </a:prstGeom>
          <a:ln>
            <a:solidFill>
              <a:srgbClr val="FF000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>
            <a:off x="-2485" y="-4061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1A711834-EE74-4195-91B3-DAEA8F6A75A2}"/>
              </a:ext>
            </a:extLst>
          </p:cNvPr>
          <p:cNvSpPr/>
          <p:nvPr/>
        </p:nvSpPr>
        <p:spPr>
          <a:xfrm rot="16200000">
            <a:off x="4007955" y="-340911"/>
            <a:ext cx="1128091" cy="884583"/>
          </a:xfrm>
          <a:prstGeom prst="chevron">
            <a:avLst/>
          </a:prstGeom>
          <a:solidFill>
            <a:srgbClr val="F5010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User\Downloads\unna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806" y="665426"/>
            <a:ext cx="1526387" cy="864953"/>
          </a:xfrm>
          <a:prstGeom prst="rect">
            <a:avLst/>
          </a:prstGeom>
          <a:noFill/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0800000">
            <a:off x="1" y="4905018"/>
            <a:ext cx="9143999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5400000">
            <a:off x="-2452511" y="2452509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7FA208-A66D-4451-898D-9A95CD548BC5}"/>
              </a:ext>
            </a:extLst>
          </p:cNvPr>
          <p:cNvSpPr/>
          <p:nvPr/>
        </p:nvSpPr>
        <p:spPr>
          <a:xfrm rot="16200000">
            <a:off x="6453007" y="2452510"/>
            <a:ext cx="5143502" cy="238483"/>
          </a:xfrm>
          <a:prstGeom prst="rect">
            <a:avLst/>
          </a:prstGeom>
          <a:gradFill flip="none" rotWithShape="1">
            <a:gsLst>
              <a:gs pos="100000">
                <a:srgbClr val="F50101"/>
              </a:gs>
              <a:gs pos="2000">
                <a:schemeClr val="accent2"/>
              </a:gs>
              <a:gs pos="50000">
                <a:srgbClr val="F50101">
                  <a:shade val="67500"/>
                  <a:satMod val="115000"/>
                </a:srgbClr>
              </a:gs>
              <a:gs pos="100000">
                <a:srgbClr val="F5010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>
              <a:solidFill>
                <a:srgbClr val="F501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2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9E51E1B9-A2D7-4C59-B3F6-64ACA3CB7CB5}"/>
              </a:ext>
            </a:extLst>
          </p:cNvPr>
          <p:cNvSpPr/>
          <p:nvPr/>
        </p:nvSpPr>
        <p:spPr>
          <a:xfrm rot="1330994">
            <a:off x="3730439" y="2587673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D24C7BD1-51A1-407F-9B25-E8E77595C01D}"/>
              </a:ext>
            </a:extLst>
          </p:cNvPr>
          <p:cNvSpPr/>
          <p:nvPr/>
        </p:nvSpPr>
        <p:spPr>
          <a:xfrm rot="1330994">
            <a:off x="2442432" y="206036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FCEF8FF-4F33-403F-A761-5748498B500F}"/>
              </a:ext>
            </a:extLst>
          </p:cNvPr>
          <p:cNvSpPr/>
          <p:nvPr/>
        </p:nvSpPr>
        <p:spPr>
          <a:xfrm rot="8740316">
            <a:off x="644530" y="1003460"/>
            <a:ext cx="2082459" cy="1586261"/>
          </a:xfrm>
          <a:prstGeom prst="triangle">
            <a:avLst>
              <a:gd name="adj" fmla="val 50438"/>
            </a:avLst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3AD0F-45C6-465C-8F85-6C00FE83F583}"/>
              </a:ext>
            </a:extLst>
          </p:cNvPr>
          <p:cNvSpPr txBox="1"/>
          <p:nvPr/>
        </p:nvSpPr>
        <p:spPr>
          <a:xfrm>
            <a:off x="2466210" y="1861321"/>
            <a:ext cx="2059483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형식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3749287" y="2431195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참조형식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28CF0-F9B6-42A2-A9BF-7E9A8E294943}"/>
              </a:ext>
            </a:extLst>
          </p:cNvPr>
          <p:cNvSpPr txBox="1"/>
          <p:nvPr/>
        </p:nvSpPr>
        <p:spPr>
          <a:xfrm>
            <a:off x="6732240" y="3518895"/>
            <a:ext cx="2239411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문자열 함수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FB0FF-51CD-4E4D-8B1F-D32C1ABC710C}"/>
              </a:ext>
            </a:extLst>
          </p:cNvPr>
          <p:cNvSpPr txBox="1"/>
          <p:nvPr/>
        </p:nvSpPr>
        <p:spPr>
          <a:xfrm>
            <a:off x="1043608" y="1376573"/>
            <a:ext cx="877559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sz="2700" dirty="0">
                <a:solidFill>
                  <a:schemeClr val="bg1">
                    <a:lumMod val="9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변수   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7F57434-15F1-4873-9D38-0CF9D38038A3}"/>
              </a:ext>
            </a:extLst>
          </p:cNvPr>
          <p:cNvCxnSpPr>
            <a:cxnSpLocks/>
          </p:cNvCxnSpPr>
          <p:nvPr/>
        </p:nvCxnSpPr>
        <p:spPr>
          <a:xfrm flipH="1" flipV="1">
            <a:off x="-274319" y="1467654"/>
            <a:ext cx="9418319" cy="382883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5C24FB6-175B-46E6-9D93-DDC5EC0814CF}"/>
              </a:ext>
            </a:extLst>
          </p:cNvPr>
          <p:cNvCxnSpPr>
            <a:cxnSpLocks/>
          </p:cNvCxnSpPr>
          <p:nvPr/>
        </p:nvCxnSpPr>
        <p:spPr>
          <a:xfrm>
            <a:off x="2099603" y="-232116"/>
            <a:ext cx="0" cy="5528603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D22D50-A8A3-471B-8F13-50A0188C4FAC}"/>
              </a:ext>
            </a:extLst>
          </p:cNvPr>
          <p:cNvCxnSpPr>
            <a:cxnSpLocks/>
          </p:cNvCxnSpPr>
          <p:nvPr/>
        </p:nvCxnSpPr>
        <p:spPr>
          <a:xfrm flipH="1">
            <a:off x="-298993" y="-148659"/>
            <a:ext cx="3460652" cy="2324162"/>
          </a:xfrm>
          <a:prstGeom prst="line">
            <a:avLst/>
          </a:prstGeom>
          <a:ln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2C1B100-4DAA-4B4A-A3F7-B4547ED60775}"/>
              </a:ext>
            </a:extLst>
          </p:cNvPr>
          <p:cNvSpPr txBox="1"/>
          <p:nvPr/>
        </p:nvSpPr>
        <p:spPr>
          <a:xfrm>
            <a:off x="2466210" y="2071352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1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B9135-8910-41D2-9F6A-88AF5A728A64}"/>
              </a:ext>
            </a:extLst>
          </p:cNvPr>
          <p:cNvSpPr txBox="1"/>
          <p:nvPr/>
        </p:nvSpPr>
        <p:spPr>
          <a:xfrm>
            <a:off x="3749287" y="258123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2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17" name="평행 사변형 16">
            <a:extLst>
              <a:ext uri="{FF2B5EF4-FFF2-40B4-BE49-F238E27FC236}">
                <a16:creationId xmlns:a16="http://schemas.microsoft.com/office/drawing/2014/main" id="{CAF5F578-8886-4991-973A-DD85EB8DE939}"/>
              </a:ext>
            </a:extLst>
          </p:cNvPr>
          <p:cNvSpPr/>
          <p:nvPr/>
        </p:nvSpPr>
        <p:spPr>
          <a:xfrm rot="1330994">
            <a:off x="5007674" y="3095588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B4775B17-7FCA-498D-82DA-4C57BC221C1D}"/>
              </a:ext>
            </a:extLst>
          </p:cNvPr>
          <p:cNvSpPr/>
          <p:nvPr/>
        </p:nvSpPr>
        <p:spPr>
          <a:xfrm rot="1330994">
            <a:off x="6474547" y="3689542"/>
            <a:ext cx="520270" cy="599171"/>
          </a:xfrm>
          <a:prstGeom prst="parallelogram">
            <a:avLst/>
          </a:prstGeom>
          <a:solidFill>
            <a:srgbClr val="F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25DB5-2325-4CA3-97CA-3FA756487260}"/>
              </a:ext>
            </a:extLst>
          </p:cNvPr>
          <p:cNvSpPr txBox="1"/>
          <p:nvPr/>
        </p:nvSpPr>
        <p:spPr>
          <a:xfrm>
            <a:off x="5045873" y="3118786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3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63ADA-AAB7-429F-B1F6-676B030FA147}"/>
              </a:ext>
            </a:extLst>
          </p:cNvPr>
          <p:cNvSpPr txBox="1"/>
          <p:nvPr/>
        </p:nvSpPr>
        <p:spPr>
          <a:xfrm>
            <a:off x="6465636" y="3723311"/>
            <a:ext cx="538090" cy="7001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41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4</a:t>
            </a:r>
            <a:endParaRPr lang="ko-KR" altLang="en-US" sz="4100" dirty="0">
              <a:solidFill>
                <a:schemeClr val="bg1">
                  <a:lumMod val="95000"/>
                </a:schemeClr>
              </a:solidFill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17997B0-FC97-476E-AC46-9D494E5D03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53859" y="182857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F1E2269-0518-4227-8C6D-92A7A2FEA926}"/>
              </a:ext>
            </a:extLst>
          </p:cNvPr>
          <p:cNvCxnSpPr/>
          <p:nvPr/>
        </p:nvCxnSpPr>
        <p:spPr>
          <a:xfrm rot="5400000" flipH="1" flipV="1">
            <a:off x="4170258" y="2373489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8100C32-029F-4DC3-8455-512EDBBA8CD5}"/>
              </a:ext>
            </a:extLst>
          </p:cNvPr>
          <p:cNvCxnSpPr/>
          <p:nvPr/>
        </p:nvCxnSpPr>
        <p:spPr>
          <a:xfrm rot="5400000" flipH="1" flipV="1">
            <a:off x="5419599" y="2858251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3AA9F3-D683-401F-ABED-C2F21F8DBC47}"/>
              </a:ext>
            </a:extLst>
          </p:cNvPr>
          <p:cNvCxnSpPr/>
          <p:nvPr/>
        </p:nvCxnSpPr>
        <p:spPr>
          <a:xfrm rot="5400000" flipH="1" flipV="1">
            <a:off x="6910602" y="3495762"/>
            <a:ext cx="271199" cy="279583"/>
          </a:xfrm>
          <a:prstGeom prst="bentConnector2">
            <a:avLst/>
          </a:prstGeom>
          <a:ln w="76200">
            <a:solidFill>
              <a:srgbClr val="F501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586D1D-61BE-4619-BF73-556CB4D7B847}"/>
              </a:ext>
            </a:extLst>
          </p:cNvPr>
          <p:cNvSpPr txBox="1"/>
          <p:nvPr/>
        </p:nvSpPr>
        <p:spPr>
          <a:xfrm>
            <a:off x="5260981" y="2888716"/>
            <a:ext cx="2239411" cy="3000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변환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198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6136" y="2859782"/>
            <a:ext cx="2664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데이터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2483768" y="1808262"/>
            <a:ext cx="3672408" cy="1526976"/>
            <a:chOff x="2483768" y="2340918"/>
            <a:chExt cx="3672408" cy="1526976"/>
          </a:xfrm>
        </p:grpSpPr>
        <p:sp>
          <p:nvSpPr>
            <p:cNvPr id="6" name="TextBox 5"/>
            <p:cNvSpPr txBox="1"/>
            <p:nvPr/>
          </p:nvSpPr>
          <p:spPr>
            <a:xfrm>
              <a:off x="3699005" y="2340918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err="1"/>
                <a:t>int</a:t>
              </a:r>
              <a:r>
                <a:rPr lang="en-US" altLang="ko-KR" sz="2400" dirty="0"/>
                <a:t> x = 10 ;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83768" y="336383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데이터 형식</a:t>
              </a:r>
              <a:endParaRPr lang="en-US" altLang="ko-KR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03848" y="3579862"/>
              <a:ext cx="14670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식별자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( </a:t>
              </a:r>
              <a:r>
                <a:rPr lang="ko-KR" altLang="en-US" sz="1000" dirty="0"/>
                <a:t>변수의 이름</a:t>
              </a:r>
              <a:r>
                <a:rPr lang="en-US" altLang="ko-KR" sz="1000" dirty="0"/>
                <a:t> )</a:t>
              </a:r>
              <a:endParaRPr lang="ko-KR" altLang="en-US" sz="1000" dirty="0"/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4788024" y="3579862"/>
              <a:ext cx="1008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대입 연산자</a:t>
              </a:r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788024" y="2643758"/>
              <a:ext cx="1368152" cy="1224136"/>
              <a:chOff x="4932040" y="3435846"/>
              <a:chExt cx="1368152" cy="1224136"/>
            </a:xfrm>
          </p:grpSpPr>
          <p:sp>
            <p:nvSpPr>
              <p:cNvPr id="11" name="원호 10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이등변 삼각형 17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 flipH="1">
              <a:off x="2915816" y="2643758"/>
              <a:ext cx="1368152" cy="1224136"/>
              <a:chOff x="4932040" y="3435846"/>
              <a:chExt cx="1368152" cy="1224136"/>
            </a:xfrm>
          </p:grpSpPr>
          <p:sp>
            <p:nvSpPr>
              <p:cNvPr id="22" name="원호 21"/>
              <p:cNvSpPr/>
              <p:nvPr/>
            </p:nvSpPr>
            <p:spPr>
              <a:xfrm>
                <a:off x="4932040" y="3435846"/>
                <a:ext cx="1296144" cy="1224136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 rot="10800000">
                <a:off x="6156176" y="4011910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" name="구부러진 연결선 27"/>
            <p:cNvCxnSpPr/>
            <p:nvPr/>
          </p:nvCxnSpPr>
          <p:spPr>
            <a:xfrm rot="16200000" flipH="1">
              <a:off x="446398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구부러진 연결선 28"/>
            <p:cNvCxnSpPr/>
            <p:nvPr/>
          </p:nvCxnSpPr>
          <p:spPr>
            <a:xfrm rot="5400000">
              <a:off x="3743908" y="2967794"/>
              <a:ext cx="792088" cy="432048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62144"/>
            <a:chOff x="1090298" y="2985327"/>
            <a:chExt cx="1636294" cy="1748589"/>
          </a:xfrm>
        </p:grpSpPr>
        <p:sp>
          <p:nvSpPr>
            <p:cNvPr id="19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263438" y="3674537"/>
              <a:ext cx="1276540" cy="76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돋움체" pitchFamily="49" charset="-127"/>
                  <a:ea typeface="돋움체" pitchFamily="49" charset="-127"/>
                </a:rPr>
                <a:t>변수</a:t>
              </a:r>
              <a:endParaRPr lang="ko-KR" altLang="en-US" sz="2000" b="1" dirty="0">
                <a:solidFill>
                  <a:schemeClr val="bg1">
                    <a:lumMod val="95000"/>
                  </a:schemeClr>
                </a:solidFill>
                <a:latin typeface="돋움체" pitchFamily="49" charset="-127"/>
                <a:ea typeface="돋움체" pitchFamily="49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916" y="184666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스택 </a:t>
            </a:r>
            <a:r>
              <a:rPr lang="en-US" altLang="ko-KR" dirty="0">
                <a:latin typeface="+mn-ea"/>
              </a:rPr>
              <a:t>( Stack )</a:t>
            </a:r>
            <a:r>
              <a:rPr lang="ko-KR" altLang="en-US" dirty="0">
                <a:latin typeface="+mn-ea"/>
              </a:rPr>
              <a:t> 과 값 형식</a:t>
            </a:r>
          </a:p>
        </p:txBody>
      </p:sp>
      <p:grpSp>
        <p:nvGrpSpPr>
          <p:cNvPr id="3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7266BFC-C227-4298-949F-B7455F629B48}"/>
              </a:ext>
            </a:extLst>
          </p:cNvPr>
          <p:cNvGrpSpPr/>
          <p:nvPr/>
        </p:nvGrpSpPr>
        <p:grpSpPr>
          <a:xfrm>
            <a:off x="1149406" y="1013686"/>
            <a:ext cx="7246929" cy="2284958"/>
            <a:chOff x="1547664" y="932934"/>
            <a:chExt cx="7246929" cy="2284958"/>
          </a:xfrm>
        </p:grpSpPr>
        <p:grpSp>
          <p:nvGrpSpPr>
            <p:cNvPr id="12" name="그룹 11"/>
            <p:cNvGrpSpPr/>
            <p:nvPr/>
          </p:nvGrpSpPr>
          <p:grpSpPr>
            <a:xfrm>
              <a:off x="1547664" y="1437624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811954" y="1437624"/>
              <a:ext cx="973930" cy="1296144"/>
              <a:chOff x="1149798" y="1779662"/>
              <a:chExt cx="973930" cy="1296144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4076244" y="1437624"/>
              <a:ext cx="973930" cy="1296144"/>
              <a:chOff x="1149798" y="1779662"/>
              <a:chExt cx="973930" cy="1296144"/>
            </a:xfrm>
          </p:grpSpPr>
          <p:sp>
            <p:nvSpPr>
              <p:cNvPr id="18" name="직사각형 17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5340534" y="1437624"/>
              <a:ext cx="973930" cy="1296144"/>
              <a:chOff x="1149798" y="1779662"/>
              <a:chExt cx="973930" cy="1296144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6604825" y="1437624"/>
              <a:ext cx="973930" cy="1296144"/>
              <a:chOff x="1149798" y="1779662"/>
              <a:chExt cx="973930" cy="1296144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2649851" y="2301720"/>
              <a:ext cx="1136033" cy="573528"/>
              <a:chOff x="2649851" y="2286254"/>
              <a:chExt cx="1136033" cy="573528"/>
            </a:xfrm>
          </p:grpSpPr>
          <p:sp>
            <p:nvSpPr>
              <p:cNvPr id="8" name="정육면체 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914141" y="2301720"/>
              <a:ext cx="1136033" cy="573528"/>
              <a:chOff x="2649851" y="2286254"/>
              <a:chExt cx="1136033" cy="573528"/>
            </a:xfrm>
          </p:grpSpPr>
          <p:sp>
            <p:nvSpPr>
              <p:cNvPr id="39" name="정육면체 38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178431" y="2301720"/>
              <a:ext cx="1136033" cy="573528"/>
              <a:chOff x="2649851" y="2286254"/>
              <a:chExt cx="1136033" cy="573528"/>
            </a:xfrm>
          </p:grpSpPr>
          <p:sp>
            <p:nvSpPr>
              <p:cNvPr id="42" name="정육면체 41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58560" y="1209517"/>
              <a:ext cx="1136033" cy="573528"/>
              <a:chOff x="2649851" y="2286254"/>
              <a:chExt cx="1136033" cy="573528"/>
            </a:xfrm>
          </p:grpSpPr>
          <p:sp>
            <p:nvSpPr>
              <p:cNvPr id="45" name="정육면체 4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3914141" y="1869672"/>
              <a:ext cx="1136033" cy="573528"/>
              <a:chOff x="2649851" y="2286254"/>
              <a:chExt cx="1136033" cy="573528"/>
            </a:xfrm>
          </p:grpSpPr>
          <p:sp>
            <p:nvSpPr>
              <p:cNvPr id="48" name="정육면체 4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571" y="1150860"/>
              <a:ext cx="1136033" cy="573528"/>
              <a:chOff x="2649851" y="2286254"/>
              <a:chExt cx="1136033" cy="573528"/>
            </a:xfrm>
          </p:grpSpPr>
          <p:sp>
            <p:nvSpPr>
              <p:cNvPr id="51" name="정육면체 50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818848" y="2899415"/>
              <a:ext cx="32047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                {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a = 10; 	       </a:t>
              </a:r>
              <a:r>
                <a:rPr lang="en-US" altLang="ko-KR" sz="1100" dirty="0" err="1"/>
                <a:t>int</a:t>
              </a:r>
              <a:r>
                <a:rPr lang="en-US" altLang="ko-KR" sz="1100" dirty="0"/>
                <a:t> b = 20; }</a:t>
              </a:r>
              <a:endParaRPr lang="ko-KR" altLang="en-US" sz="1100" dirty="0"/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3162207" y="1364348"/>
              <a:ext cx="914037" cy="1582908"/>
              <a:chOff x="3194061" y="1209299"/>
              <a:chExt cx="914037" cy="1582908"/>
            </a:xfrm>
          </p:grpSpPr>
          <p:sp>
            <p:nvSpPr>
              <p:cNvPr id="54" name="원호 53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4426497" y="932934"/>
              <a:ext cx="914037" cy="1582908"/>
              <a:chOff x="3194061" y="1209299"/>
              <a:chExt cx="914037" cy="1582908"/>
            </a:xfrm>
          </p:grpSpPr>
          <p:sp>
            <p:nvSpPr>
              <p:cNvPr id="58" name="원호 57"/>
              <p:cNvSpPr/>
              <p:nvPr/>
            </p:nvSpPr>
            <p:spPr>
              <a:xfrm flipH="1">
                <a:off x="3266069" y="1209299"/>
                <a:ext cx="842029" cy="1582908"/>
              </a:xfrm>
              <a:prstGeom prst="arc">
                <a:avLst>
                  <a:gd name="adj1" fmla="val 16200000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이등변 삼각형 58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rot="5400000" flipV="1">
              <a:off x="5310095" y="1746533"/>
              <a:ext cx="1664743" cy="1164242"/>
              <a:chOff x="3194061" y="1501039"/>
              <a:chExt cx="1664743" cy="1164242"/>
            </a:xfrm>
          </p:grpSpPr>
          <p:sp>
            <p:nvSpPr>
              <p:cNvPr id="64" name="원호 63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이등변 삼각형 64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 rot="5400000" flipV="1">
              <a:off x="6826187" y="1803400"/>
              <a:ext cx="1664743" cy="1164242"/>
              <a:chOff x="3194061" y="1501039"/>
              <a:chExt cx="1664743" cy="1164242"/>
            </a:xfrm>
          </p:grpSpPr>
          <p:sp>
            <p:nvSpPr>
              <p:cNvPr id="67" name="원호 66"/>
              <p:cNvSpPr/>
              <p:nvPr/>
            </p:nvSpPr>
            <p:spPr>
              <a:xfrm flipH="1">
                <a:off x="3250926" y="1501039"/>
                <a:ext cx="1607878" cy="1164242"/>
              </a:xfrm>
              <a:prstGeom prst="arc">
                <a:avLst>
                  <a:gd name="adj1" fmla="val 16365625"/>
                  <a:gd name="adj2" fmla="val 21414946"/>
                </a:avLst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이등변 삼각형 67"/>
              <p:cNvSpPr/>
              <p:nvPr/>
            </p:nvSpPr>
            <p:spPr>
              <a:xfrm rot="10800000" flipH="1">
                <a:off x="3194061" y="1939144"/>
                <a:ext cx="144016" cy="14401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27DFCE6-03D2-4E0A-9133-979A3D66F766}"/>
              </a:ext>
            </a:extLst>
          </p:cNvPr>
          <p:cNvSpPr txBox="1"/>
          <p:nvPr/>
        </p:nvSpPr>
        <p:spPr>
          <a:xfrm>
            <a:off x="1572023" y="4100192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접근이 빠르다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C5686E-CCD6-4317-8B20-07C964C4A6B6}"/>
              </a:ext>
            </a:extLst>
          </p:cNvPr>
          <p:cNvSpPr txBox="1"/>
          <p:nvPr/>
        </p:nvSpPr>
        <p:spPr>
          <a:xfrm>
            <a:off x="3650017" y="4098530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메소드의 변수만 접근이 가능하다</a:t>
            </a:r>
            <a:r>
              <a:rPr lang="en-US" altLang="ko-KR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298FDF-AD6A-444F-8405-62A91D20B5C7}"/>
              </a:ext>
            </a:extLst>
          </p:cNvPr>
          <p:cNvSpPr txBox="1"/>
          <p:nvPr/>
        </p:nvSpPr>
        <p:spPr>
          <a:xfrm>
            <a:off x="7044559" y="4098530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FILO</a:t>
            </a:r>
            <a:endParaRPr lang="ko-KR" altLang="en-US" sz="1000" dirty="0"/>
          </a:p>
        </p:txBody>
      </p:sp>
      <p:sp>
        <p:nvSpPr>
          <p:cNvPr id="32" name="다이아몬드 31">
            <a:extLst>
              <a:ext uri="{FF2B5EF4-FFF2-40B4-BE49-F238E27FC236}">
                <a16:creationId xmlns:a16="http://schemas.microsoft.com/office/drawing/2014/main" id="{769F929A-37BF-490E-850D-BD27CB54B6D3}"/>
              </a:ext>
            </a:extLst>
          </p:cNvPr>
          <p:cNvSpPr/>
          <p:nvPr/>
        </p:nvSpPr>
        <p:spPr>
          <a:xfrm>
            <a:off x="1452358" y="4179921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다이아몬드 68">
            <a:extLst>
              <a:ext uri="{FF2B5EF4-FFF2-40B4-BE49-F238E27FC236}">
                <a16:creationId xmlns:a16="http://schemas.microsoft.com/office/drawing/2014/main" id="{5BE6BCA1-D444-4654-8F18-4D1FF78C67E0}"/>
              </a:ext>
            </a:extLst>
          </p:cNvPr>
          <p:cNvSpPr/>
          <p:nvPr/>
        </p:nvSpPr>
        <p:spPr>
          <a:xfrm>
            <a:off x="3530352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다이아몬드 69">
            <a:extLst>
              <a:ext uri="{FF2B5EF4-FFF2-40B4-BE49-F238E27FC236}">
                <a16:creationId xmlns:a16="http://schemas.microsoft.com/office/drawing/2014/main" id="{1D0ECACC-1077-4170-85B3-9FE035015FEF}"/>
              </a:ext>
            </a:extLst>
          </p:cNvPr>
          <p:cNvSpPr/>
          <p:nvPr/>
        </p:nvSpPr>
        <p:spPr>
          <a:xfrm>
            <a:off x="6924894" y="4173424"/>
            <a:ext cx="96432" cy="9643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94543"/>
              </p:ext>
            </p:extLst>
          </p:nvPr>
        </p:nvGraphicFramePr>
        <p:xfrm>
          <a:off x="1003541" y="1275606"/>
          <a:ext cx="7136917" cy="3155747"/>
        </p:xfrm>
        <a:graphic>
          <a:graphicData uri="http://schemas.openxmlformats.org/drawingml/2006/table">
            <a:tbl>
              <a:tblPr/>
              <a:tblGrid>
                <a:gridCol w="86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4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설명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/>
                        <a:t>크기</a:t>
                      </a:r>
                      <a:r>
                        <a:rPr lang="en-US" altLang="ko-KR" sz="1000" b="1" dirty="0"/>
                        <a:t>(</a:t>
                      </a:r>
                      <a:r>
                        <a:rPr lang="ko-KR" altLang="en-US" sz="1000" b="1" dirty="0"/>
                        <a:t>바이트</a:t>
                      </a:r>
                      <a:r>
                        <a:rPr lang="en-US" altLang="ko-KR" sz="1000" b="1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err="1"/>
                        <a:t>담을수</a:t>
                      </a:r>
                      <a:r>
                        <a:rPr lang="ko-KR" altLang="en-US" sz="1000" b="1" dirty="0"/>
                        <a:t> 있는 값의 범위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0 - 255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sbyte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signed byte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1 (8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-128 - 127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short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-32,786 - 32,767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ushort</a:t>
                      </a:r>
                      <a:endParaRPr 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short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 (16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0 - 65,535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37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-2,147,483,648 - 2,147,483,647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61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uint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unsigned </a:t>
                      </a:r>
                      <a:r>
                        <a:rPr lang="en-US" sz="1000" dirty="0" err="1"/>
                        <a:t>int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 err="1"/>
                        <a:t>부호없는</a:t>
                      </a:r>
                      <a:r>
                        <a:rPr lang="ko-KR" altLang="en-US" sz="1000" dirty="0"/>
                        <a:t>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4 (32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0 - 4,294,967,295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38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/>
                        <a:t>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-922,337,203,685,477,508 - 922,337,203,685,,477,507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70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ulong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unsigned long </a:t>
                      </a:r>
                      <a:r>
                        <a:rPr lang="ko-KR" altLang="en-US" sz="1000"/>
                        <a:t>부호 없는 정수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0 - 18,447,744,073,709,551,615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char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/>
                        <a:t>유니코드 문자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/>
                        <a:t>2 (16</a:t>
                      </a:r>
                      <a:r>
                        <a:rPr lang="ko-KR" altLang="en-US" sz="1000"/>
                        <a:t>비트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69224" marR="69224" marT="31950" marB="319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  <p:grpSp>
        <p:nvGrpSpPr>
          <p:cNvPr id="5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6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09916" y="1846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정수계열형식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04005" y="1059582"/>
          <a:ext cx="7735989" cy="1728192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9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697"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/>
                        <a:t>크기 </a:t>
                      </a:r>
                      <a:r>
                        <a:rPr lang="en-US" altLang="ko-KR" sz="1000" b="1"/>
                        <a:t>(</a:t>
                      </a:r>
                      <a:r>
                        <a:rPr lang="ko-KR" altLang="en-US" sz="1000" b="1"/>
                        <a:t>바이트</a:t>
                      </a:r>
                      <a:r>
                        <a:rPr lang="en-US" altLang="ko-KR" sz="1000" b="1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383">
                <a:tc>
                  <a:txBody>
                    <a:bodyPr/>
                    <a:lstStyle/>
                    <a:p>
                      <a:r>
                        <a:rPr lang="en-US" sz="1000" dirty="0"/>
                        <a:t>float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단일 정밀도 부동 소수점 형식</a:t>
                      </a:r>
                      <a:r>
                        <a:rPr lang="en-US" altLang="ko-KR" sz="1000" dirty="0"/>
                        <a:t>(7</a:t>
                      </a:r>
                      <a:r>
                        <a:rPr lang="ko-KR" altLang="en-US" sz="1000" dirty="0"/>
                        <a:t>개의 자릿수만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4 (32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-3.402823e38 ~ 3.402823e38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복수 정밀도 부동 소수점 형식</a:t>
                      </a:r>
                      <a:r>
                        <a:rPr lang="en-US" altLang="ko-KR" sz="1000" dirty="0"/>
                        <a:t>(15~16</a:t>
                      </a:r>
                      <a:r>
                        <a:rPr lang="ko-KR" altLang="en-US" sz="1000" dirty="0"/>
                        <a:t>개의 자릿수를 다룰 수 있음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8 (64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-1.79769313486232e308 ~ 1.79769313486232e308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decimal</a:t>
                      </a:r>
                      <a:endParaRPr lang="en-US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29</a:t>
                      </a:r>
                      <a:r>
                        <a:rPr lang="ko-KR" altLang="en-US" sz="1000" dirty="0"/>
                        <a:t>자리 데이터를 표현할 수 있는 소수 형식</a:t>
                      </a:r>
                    </a:p>
                    <a:p>
                      <a:endParaRPr lang="en-US" altLang="ko-KR" sz="1000" dirty="0"/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16 (128</a:t>
                      </a:r>
                      <a:r>
                        <a:rPr lang="ko-KR" altLang="en-US" sz="1000" dirty="0"/>
                        <a:t>비트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1.0 X 10e-28 ~ 7.9 X 10e28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1961886" y="3912604"/>
            <a:ext cx="5190236" cy="360041"/>
            <a:chOff x="546487" y="3606863"/>
            <a:chExt cx="5190236" cy="360041"/>
          </a:xfrm>
        </p:grpSpPr>
        <p:sp>
          <p:nvSpPr>
            <p:cNvPr id="12" name="정육면체 11"/>
            <p:cNvSpPr/>
            <p:nvPr/>
          </p:nvSpPr>
          <p:spPr>
            <a:xfrm>
              <a:off x="546487" y="3606863"/>
              <a:ext cx="315035" cy="360041"/>
            </a:xfrm>
            <a:prstGeom prst="cube">
              <a:avLst/>
            </a:prstGeom>
            <a:solidFill>
              <a:srgbClr val="FF8184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70375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86101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정육면체 14"/>
            <p:cNvSpPr/>
            <p:nvPr/>
          </p:nvSpPr>
          <p:spPr>
            <a:xfrm>
              <a:off x="101828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정육면체 15"/>
            <p:cNvSpPr/>
            <p:nvPr/>
          </p:nvSpPr>
          <p:spPr>
            <a:xfrm>
              <a:off x="117554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정육면체 17"/>
            <p:cNvSpPr/>
            <p:nvPr/>
          </p:nvSpPr>
          <p:spPr>
            <a:xfrm>
              <a:off x="133281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정육면체 18"/>
            <p:cNvSpPr/>
            <p:nvPr/>
          </p:nvSpPr>
          <p:spPr>
            <a:xfrm>
              <a:off x="149007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정육면체 19"/>
            <p:cNvSpPr/>
            <p:nvPr/>
          </p:nvSpPr>
          <p:spPr>
            <a:xfrm>
              <a:off x="1647342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정육면체 20"/>
            <p:cNvSpPr/>
            <p:nvPr/>
          </p:nvSpPr>
          <p:spPr>
            <a:xfrm>
              <a:off x="1804607" y="3606863"/>
              <a:ext cx="315035" cy="360041"/>
            </a:xfrm>
            <a:prstGeom prst="cube">
              <a:avLst/>
            </a:prstGeom>
            <a:solidFill>
              <a:srgbClr val="FAD2F5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정육면체 21"/>
            <p:cNvSpPr/>
            <p:nvPr/>
          </p:nvSpPr>
          <p:spPr>
            <a:xfrm>
              <a:off x="196187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211913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27640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43366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259093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274819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정육면체 27"/>
            <p:cNvSpPr/>
            <p:nvPr/>
          </p:nvSpPr>
          <p:spPr>
            <a:xfrm>
              <a:off x="290546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정육면체 28"/>
            <p:cNvSpPr/>
            <p:nvPr/>
          </p:nvSpPr>
          <p:spPr>
            <a:xfrm>
              <a:off x="306272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정육면체 29"/>
            <p:cNvSpPr/>
            <p:nvPr/>
          </p:nvSpPr>
          <p:spPr>
            <a:xfrm>
              <a:off x="321999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정육면체 30"/>
            <p:cNvSpPr/>
            <p:nvPr/>
          </p:nvSpPr>
          <p:spPr>
            <a:xfrm>
              <a:off x="337725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정육면체 31"/>
            <p:cNvSpPr/>
            <p:nvPr/>
          </p:nvSpPr>
          <p:spPr>
            <a:xfrm>
              <a:off x="353452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정육면체 32"/>
            <p:cNvSpPr/>
            <p:nvPr/>
          </p:nvSpPr>
          <p:spPr>
            <a:xfrm>
              <a:off x="369178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정육면체 33"/>
            <p:cNvSpPr/>
            <p:nvPr/>
          </p:nvSpPr>
          <p:spPr>
            <a:xfrm>
              <a:off x="384905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정육면체 34"/>
            <p:cNvSpPr/>
            <p:nvPr/>
          </p:nvSpPr>
          <p:spPr>
            <a:xfrm>
              <a:off x="400631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정육면체 35"/>
            <p:cNvSpPr/>
            <p:nvPr/>
          </p:nvSpPr>
          <p:spPr>
            <a:xfrm>
              <a:off x="416358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32084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8" name="정육면체 37"/>
            <p:cNvSpPr/>
            <p:nvPr/>
          </p:nvSpPr>
          <p:spPr>
            <a:xfrm>
              <a:off x="447811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정육면체 38"/>
            <p:cNvSpPr/>
            <p:nvPr/>
          </p:nvSpPr>
          <p:spPr>
            <a:xfrm>
              <a:off x="463537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정육면체 39"/>
            <p:cNvSpPr/>
            <p:nvPr/>
          </p:nvSpPr>
          <p:spPr>
            <a:xfrm>
              <a:off x="479264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정육면체 40"/>
            <p:cNvSpPr/>
            <p:nvPr/>
          </p:nvSpPr>
          <p:spPr>
            <a:xfrm>
              <a:off x="494990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2" name="정육면체 41"/>
            <p:cNvSpPr/>
            <p:nvPr/>
          </p:nvSpPr>
          <p:spPr>
            <a:xfrm>
              <a:off x="5107172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정육면체 42"/>
            <p:cNvSpPr/>
            <p:nvPr/>
          </p:nvSpPr>
          <p:spPr>
            <a:xfrm>
              <a:off x="5264437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" name="정육면체 43"/>
            <p:cNvSpPr/>
            <p:nvPr/>
          </p:nvSpPr>
          <p:spPr>
            <a:xfrm>
              <a:off x="5421688" y="3606863"/>
              <a:ext cx="315035" cy="360041"/>
            </a:xfrm>
            <a:prstGeom prst="cub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271276" y="4567362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32</a:t>
            </a:r>
            <a:r>
              <a:rPr lang="ko-KR" altLang="en-US" sz="1000" dirty="0"/>
              <a:t>비트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60145" y="3127468"/>
            <a:ext cx="1609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8</a:t>
            </a:r>
            <a:r>
              <a:rPr lang="ko-KR" altLang="en-US" sz="1000" dirty="0"/>
              <a:t>비트 </a:t>
            </a:r>
            <a:r>
              <a:rPr lang="ko-KR" altLang="en-US" sz="1000" dirty="0" err="1"/>
              <a:t>지수부</a:t>
            </a:r>
            <a:r>
              <a:rPr lang="ko-KR" altLang="en-US" sz="1000" dirty="0"/>
              <a:t> </a:t>
            </a:r>
            <a:r>
              <a:rPr lang="en-US" altLang="ko-KR" sz="1000" dirty="0"/>
              <a:t>(Exponent)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4314413" y="313594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32</a:t>
            </a:r>
            <a:r>
              <a:rPr lang="ko-KR" altLang="en-US" sz="1000" dirty="0"/>
              <a:t>비트 </a:t>
            </a:r>
            <a:r>
              <a:rPr lang="ko-KR" altLang="en-US" sz="1000" dirty="0" err="1"/>
              <a:t>가수부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Maintissa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691813" y="3897945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비트 부호비트</a:t>
            </a:r>
          </a:p>
        </p:txBody>
      </p:sp>
      <p:cxnSp>
        <p:nvCxnSpPr>
          <p:cNvPr id="51" name="직선 연결선 50"/>
          <p:cNvCxnSpPr/>
          <p:nvPr/>
        </p:nvCxnSpPr>
        <p:spPr>
          <a:xfrm>
            <a:off x="1961886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119151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377776" y="3561860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047275" y="3605926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961886" y="4326948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cxnSpLocks/>
          </p:cNvCxnSpPr>
          <p:nvPr/>
        </p:nvCxnSpPr>
        <p:spPr>
          <a:xfrm>
            <a:off x="7058127" y="4326948"/>
            <a:ext cx="0" cy="260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</p:cNvCxnSpPr>
          <p:nvPr/>
        </p:nvCxnSpPr>
        <p:spPr>
          <a:xfrm>
            <a:off x="1961886" y="4461960"/>
            <a:ext cx="51003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cxnSpLocks/>
          </p:cNvCxnSpPr>
          <p:nvPr/>
        </p:nvCxnSpPr>
        <p:spPr>
          <a:xfrm>
            <a:off x="2124016" y="3696875"/>
            <a:ext cx="125325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cxnSpLocks/>
          </p:cNvCxnSpPr>
          <p:nvPr/>
        </p:nvCxnSpPr>
        <p:spPr>
          <a:xfrm>
            <a:off x="3377271" y="3696875"/>
            <a:ext cx="3680856" cy="45005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cxnSpLocks/>
          </p:cNvCxnSpPr>
          <p:nvPr/>
        </p:nvCxnSpPr>
        <p:spPr>
          <a:xfrm>
            <a:off x="1961886" y="3696875"/>
            <a:ext cx="15726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17227" t="23743" r="75970" b="68455"/>
          <a:stretch>
            <a:fillRect/>
          </a:stretch>
        </p:blipFill>
        <p:spPr bwMode="auto">
          <a:xfrm>
            <a:off x="5029659" y="2301720"/>
            <a:ext cx="2232248" cy="720080"/>
          </a:xfrm>
          <a:prstGeom prst="rect">
            <a:avLst/>
          </a:prstGeom>
          <a:noFill/>
        </p:spPr>
      </p:pic>
      <p:pic>
        <p:nvPicPr>
          <p:cNvPr id="15361" name="Picture 1" descr="C:\Users\User\Pictures\Screenshots\스크린샷(7).png"/>
          <p:cNvPicPr>
            <a:picLocks noChangeAspect="1" noChangeArrowheads="1"/>
          </p:cNvPicPr>
          <p:nvPr/>
        </p:nvPicPr>
        <p:blipFill>
          <a:blip r:embed="rId3" cstate="print"/>
          <a:srcRect l="4608" t="26303" r="83542" b="56533"/>
          <a:stretch>
            <a:fillRect/>
          </a:stretch>
        </p:blipFill>
        <p:spPr bwMode="auto">
          <a:xfrm>
            <a:off x="1141227" y="1851670"/>
            <a:ext cx="3888432" cy="1584176"/>
          </a:xfrm>
          <a:prstGeom prst="rect">
            <a:avLst/>
          </a:prstGeom>
          <a:noFill/>
        </p:spPr>
      </p:pic>
      <p:grpSp>
        <p:nvGrpSpPr>
          <p:cNvPr id="2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9916" y="184666"/>
            <a:ext cx="34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부동소수점형식 </a:t>
            </a:r>
            <a:r>
              <a:rPr lang="en-US" altLang="ko-KR" dirty="0"/>
              <a:t>/ Decimal </a:t>
            </a:r>
            <a:r>
              <a:rPr lang="ko-KR" altLang="en-US" dirty="0"/>
              <a:t>형식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논리형식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97572"/>
              </p:ext>
            </p:extLst>
          </p:nvPr>
        </p:nvGraphicFramePr>
        <p:xfrm>
          <a:off x="1691680" y="843659"/>
          <a:ext cx="5782945" cy="621792"/>
        </p:xfrm>
        <a:graphic>
          <a:graphicData uri="http://schemas.openxmlformats.org/drawingml/2006/table">
            <a:tbl>
              <a:tblPr/>
              <a:tblGrid>
                <a:gridCol w="1210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데이터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설명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크기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범위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r>
                        <a:rPr lang="en-US" sz="1400"/>
                        <a:t>bool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논리 형식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1 (8</a:t>
                      </a:r>
                      <a:r>
                        <a:rPr lang="ko-KR" altLang="en-US" sz="1400" dirty="0"/>
                        <a:t>비트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True, False</a:t>
                      </a:r>
                    </a:p>
                  </a:txBody>
                  <a:tcPr marL="99060" marR="9906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5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01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09916" y="1846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 형식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5">
            <a:extLst>
              <a:ext uri="{FF2B5EF4-FFF2-40B4-BE49-F238E27FC236}">
                <a16:creationId xmlns:a16="http://schemas.microsoft.com/office/drawing/2014/main" id="{44F5B724-E981-4F07-8699-85332FC5EF5A}"/>
              </a:ext>
            </a:extLst>
          </p:cNvPr>
          <p:cNvGrpSpPr/>
          <p:nvPr/>
        </p:nvGrpSpPr>
        <p:grpSpPr>
          <a:xfrm>
            <a:off x="0" y="-418646"/>
            <a:ext cx="1015987" cy="1073474"/>
            <a:chOff x="1090298" y="2985327"/>
            <a:chExt cx="1636294" cy="1767241"/>
          </a:xfrm>
        </p:grpSpPr>
        <p:sp>
          <p:nvSpPr>
            <p:cNvPr id="4" name="사각형: 둥근 모서리 6">
              <a:extLst>
                <a:ext uri="{FF2B5EF4-FFF2-40B4-BE49-F238E27FC236}">
                  <a16:creationId xmlns:a16="http://schemas.microsoft.com/office/drawing/2014/main" id="{0BA180D6-86CE-44E2-BB38-2511C93DED47}"/>
                </a:ext>
              </a:extLst>
            </p:cNvPr>
            <p:cNvSpPr/>
            <p:nvPr/>
          </p:nvSpPr>
          <p:spPr>
            <a:xfrm rot="18479529">
              <a:off x="1034150" y="3041475"/>
              <a:ext cx="1748589" cy="1636294"/>
            </a:xfrm>
            <a:prstGeom prst="roundRect">
              <a:avLst/>
            </a:prstGeom>
            <a:solidFill>
              <a:srgbClr val="F50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7">
              <a:extLst>
                <a:ext uri="{FF2B5EF4-FFF2-40B4-BE49-F238E27FC236}">
                  <a16:creationId xmlns:a16="http://schemas.microsoft.com/office/drawing/2014/main" id="{00DA7CDB-E243-47B7-9A5C-6C6E008940D9}"/>
                </a:ext>
              </a:extLst>
            </p:cNvPr>
            <p:cNvSpPr/>
            <p:nvPr/>
          </p:nvSpPr>
          <p:spPr>
            <a:xfrm rot="17778217">
              <a:off x="1338908" y="3345080"/>
              <a:ext cx="1355078" cy="1409844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B91A3-B27F-4B00-A98D-FB4B45061C21}"/>
                </a:ext>
              </a:extLst>
            </p:cNvPr>
            <p:cNvSpPr txBox="1"/>
            <p:nvPr/>
          </p:nvSpPr>
          <p:spPr>
            <a:xfrm>
              <a:off x="1440275" y="3688525"/>
              <a:ext cx="1276540" cy="1064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>
                      <a:lumMod val="95000"/>
                    </a:schemeClr>
                  </a:solidFill>
                  <a:latin typeface="-윤고딕350" panose="02030504000101010101" pitchFamily="18" charset="-127"/>
                  <a:ea typeface="-윤고딕350" panose="02030504000101010101" pitchFamily="18" charset="-127"/>
                </a:rPr>
                <a:t>02</a:t>
              </a:r>
              <a:endParaRPr lang="ko-KR" altLang="en-US" sz="3600" dirty="0">
                <a:solidFill>
                  <a:schemeClr val="bg1">
                    <a:lumMod val="9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49798" y="184666"/>
            <a:ext cx="2526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힙</a:t>
            </a:r>
            <a:r>
              <a:rPr lang="en-US" altLang="ko-KR" dirty="0"/>
              <a:t> (HEAP)</a:t>
            </a:r>
            <a:r>
              <a:rPr lang="ko-KR" altLang="en-US" dirty="0"/>
              <a:t>과 참조 형식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73BDAF-D490-4C81-8DFF-078EFB81B8F7}"/>
              </a:ext>
            </a:extLst>
          </p:cNvPr>
          <p:cNvGrpSpPr/>
          <p:nvPr/>
        </p:nvGrpSpPr>
        <p:grpSpPr>
          <a:xfrm>
            <a:off x="1025139" y="1317728"/>
            <a:ext cx="4556839" cy="2824860"/>
            <a:chOff x="2742025" y="653315"/>
            <a:chExt cx="4556839" cy="2824860"/>
          </a:xfrm>
        </p:grpSpPr>
        <p:sp>
          <p:nvSpPr>
            <p:cNvPr id="30" name="직사각형 29"/>
            <p:cNvSpPr/>
            <p:nvPr/>
          </p:nvSpPr>
          <p:spPr>
            <a:xfrm>
              <a:off x="5292080" y="129095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940211" y="1712087"/>
              <a:ext cx="973930" cy="1296144"/>
              <a:chOff x="1149798" y="1779662"/>
              <a:chExt cx="973930" cy="1296144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778108" y="2576183"/>
              <a:ext cx="1136033" cy="573528"/>
              <a:chOff x="2649851" y="2286254"/>
              <a:chExt cx="1136033" cy="573528"/>
            </a:xfrm>
          </p:grpSpPr>
          <p:sp>
            <p:nvSpPr>
              <p:cNvPr id="13" name="정육면체 12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43808" y="2499742"/>
                <a:ext cx="8739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&amp;4000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2778108" y="2144135"/>
              <a:ext cx="1136033" cy="573528"/>
              <a:chOff x="2649851" y="2286254"/>
              <a:chExt cx="1136033" cy="573528"/>
            </a:xfrm>
          </p:grpSpPr>
          <p:sp>
            <p:nvSpPr>
              <p:cNvPr id="16" name="정육면체 15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795924" y="2512948"/>
                <a:ext cx="8867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&amp;2000</a:t>
                </a:r>
                <a:endParaRPr lang="ko-KR" altLang="en-US" sz="1200" dirty="0"/>
              </a:p>
            </p:txBody>
          </p:sp>
        </p:grpSp>
        <p:sp>
          <p:nvSpPr>
            <p:cNvPr id="18" name="직사각형 17"/>
            <p:cNvSpPr/>
            <p:nvPr/>
          </p:nvSpPr>
          <p:spPr>
            <a:xfrm>
              <a:off x="2940211" y="1280039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40211" y="84799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5292080" y="1723007"/>
              <a:ext cx="973930" cy="1296144"/>
              <a:chOff x="1149798" y="1779662"/>
              <a:chExt cx="973930" cy="1296144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1149798" y="1779662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1149798" y="2211710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1149798" y="2643758"/>
                <a:ext cx="973930" cy="432048"/>
              </a:xfrm>
              <a:prstGeom prst="rect">
                <a:avLst/>
              </a:prstGeom>
              <a:solidFill>
                <a:srgbClr val="FFF3F3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129977" y="2155055"/>
              <a:ext cx="1136033" cy="573528"/>
              <a:chOff x="2649851" y="2286254"/>
              <a:chExt cx="1136033" cy="573528"/>
            </a:xfrm>
          </p:grpSpPr>
          <p:sp>
            <p:nvSpPr>
              <p:cNvPr id="25" name="정육면체 24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843808" y="2499742"/>
                <a:ext cx="5774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a : 10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5129977" y="1290959"/>
              <a:ext cx="1136033" cy="573528"/>
              <a:chOff x="2649851" y="2286254"/>
              <a:chExt cx="1136033" cy="573528"/>
            </a:xfrm>
          </p:grpSpPr>
          <p:sp>
            <p:nvSpPr>
              <p:cNvPr id="28" name="정육면체 27"/>
              <p:cNvSpPr/>
              <p:nvPr/>
            </p:nvSpPr>
            <p:spPr>
              <a:xfrm>
                <a:off x="2649851" y="2286254"/>
                <a:ext cx="1136033" cy="573528"/>
              </a:xfrm>
              <a:prstGeom prst="cube">
                <a:avLst/>
              </a:prstGeom>
              <a:solidFill>
                <a:srgbClr val="FAD2F5"/>
              </a:solidFill>
              <a:ln>
                <a:solidFill>
                  <a:srgbClr val="FF81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43808" y="2499742"/>
                <a:ext cx="5902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b : 20</a:t>
                </a:r>
                <a:endParaRPr lang="ko-KR" altLang="en-US" sz="1200" dirty="0"/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5292080" y="858911"/>
              <a:ext cx="973930" cy="432048"/>
            </a:xfrm>
            <a:prstGeom prst="rect">
              <a:avLst/>
            </a:prstGeom>
            <a:solidFill>
              <a:srgbClr val="FFF3F3"/>
            </a:solidFill>
            <a:ln>
              <a:solidFill>
                <a:srgbClr val="FF8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28113" y="65331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메모리 주소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28113" y="1044738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1000</a:t>
              </a:r>
              <a:endParaRPr lang="ko-KR" alt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28113" y="149350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2000</a:t>
              </a:r>
              <a:endParaRPr lang="ko-KR" altLang="en-US" sz="1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28113" y="1939031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3000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28113" y="2329962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4000</a:t>
              </a:r>
              <a:endParaRPr lang="ko-KR" altLang="en-US" sz="1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07916" y="2728583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…</a:t>
              </a:r>
              <a:endParaRPr lang="ko-KR" altLang="en-US" sz="1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1580" y="3231954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힙</a:t>
              </a:r>
              <a:r>
                <a:rPr lang="ko-KR" altLang="en-US" sz="1000" dirty="0"/>
                <a:t> 메모리 주소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2025" y="3231954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스택</a:t>
              </a:r>
              <a:r>
                <a:rPr lang="en-US" altLang="ko-KR" sz="1000" dirty="0"/>
                <a:t> </a:t>
              </a:r>
              <a:r>
                <a:rPr lang="ko-KR" altLang="en-US" sz="1000" dirty="0"/>
                <a:t>메모리 주소</a:t>
              </a:r>
            </a:p>
          </p:txBody>
        </p:sp>
        <p:cxnSp>
          <p:nvCxnSpPr>
            <p:cNvPr id="41" name="꺾인 연결선 40"/>
            <p:cNvCxnSpPr>
              <a:stCxn id="16" idx="5"/>
              <a:endCxn id="28" idx="2"/>
            </p:cNvCxnSpPr>
            <p:nvPr/>
          </p:nvCxnSpPr>
          <p:spPr>
            <a:xfrm flipV="1">
              <a:off x="3914141" y="1649414"/>
              <a:ext cx="1215836" cy="7097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꺾인 연결선 42"/>
            <p:cNvCxnSpPr>
              <a:stCxn id="13" idx="5"/>
              <a:endCxn id="25" idx="2"/>
            </p:cNvCxnSpPr>
            <p:nvPr/>
          </p:nvCxnSpPr>
          <p:spPr>
            <a:xfrm flipV="1">
              <a:off x="3914141" y="2513510"/>
              <a:ext cx="1215836" cy="277746"/>
            </a:xfrm>
            <a:prstGeom prst="bentConnector3">
              <a:avLst>
                <a:gd name="adj1" fmla="val 50000"/>
              </a:avLst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61AA5D4-3D8E-4CC6-9C2F-785E6521DF14}"/>
              </a:ext>
            </a:extLst>
          </p:cNvPr>
          <p:cNvGrpSpPr/>
          <p:nvPr/>
        </p:nvGrpSpPr>
        <p:grpSpPr>
          <a:xfrm>
            <a:off x="6135367" y="2483937"/>
            <a:ext cx="2438929" cy="860893"/>
            <a:chOff x="3525148" y="3957568"/>
            <a:chExt cx="2438929" cy="86089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8E2EDB-78E5-4B40-96AF-C0C5BAC842B5}"/>
                </a:ext>
              </a:extLst>
            </p:cNvPr>
            <p:cNvSpPr txBox="1"/>
            <p:nvPr/>
          </p:nvSpPr>
          <p:spPr>
            <a:xfrm>
              <a:off x="3646320" y="4259575"/>
              <a:ext cx="14285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상대적으로 느린 접근</a:t>
              </a:r>
              <a:endParaRPr lang="en-US" altLang="ko-KR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00985C-749D-4996-94C1-6A3DF9AE89FB}"/>
                </a:ext>
              </a:extLst>
            </p:cNvPr>
            <p:cNvSpPr txBox="1"/>
            <p:nvPr/>
          </p:nvSpPr>
          <p:spPr>
            <a:xfrm>
              <a:off x="3648612" y="4572240"/>
              <a:ext cx="1556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전역적으로 접근이 가능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C188BD5-DDDF-4512-92B8-DE11AEEF2BF3}"/>
                </a:ext>
              </a:extLst>
            </p:cNvPr>
            <p:cNvSpPr txBox="1"/>
            <p:nvPr/>
          </p:nvSpPr>
          <p:spPr>
            <a:xfrm>
              <a:off x="3632990" y="3957568"/>
              <a:ext cx="23310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GC ( </a:t>
              </a:r>
              <a:r>
                <a:rPr lang="ko-KR" altLang="en-US" sz="1000" dirty="0" err="1"/>
                <a:t>가비지</a:t>
              </a:r>
              <a:r>
                <a:rPr lang="ko-KR" altLang="en-US" sz="1000" dirty="0"/>
                <a:t> </a:t>
              </a:r>
              <a:r>
                <a:rPr lang="ko-KR" altLang="en-US" sz="1000" dirty="0" err="1"/>
                <a:t>컬렉터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가 메모리 삭제 </a:t>
              </a:r>
            </a:p>
          </p:txBody>
        </p:sp>
        <p:sp>
          <p:nvSpPr>
            <p:cNvPr id="45" name="다이아몬드 44">
              <a:extLst>
                <a:ext uri="{FF2B5EF4-FFF2-40B4-BE49-F238E27FC236}">
                  <a16:creationId xmlns:a16="http://schemas.microsoft.com/office/drawing/2014/main" id="{1E7A6D9E-822C-4784-BDA9-C43106445446}"/>
                </a:ext>
              </a:extLst>
            </p:cNvPr>
            <p:cNvSpPr/>
            <p:nvPr/>
          </p:nvSpPr>
          <p:spPr>
            <a:xfrm>
              <a:off x="3525148" y="4030368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다이아몬드 45">
              <a:extLst>
                <a:ext uri="{FF2B5EF4-FFF2-40B4-BE49-F238E27FC236}">
                  <a16:creationId xmlns:a16="http://schemas.microsoft.com/office/drawing/2014/main" id="{39EB3E1F-E2C5-4D6F-A38C-DC6BCB433843}"/>
                </a:ext>
              </a:extLst>
            </p:cNvPr>
            <p:cNvSpPr/>
            <p:nvPr/>
          </p:nvSpPr>
          <p:spPr>
            <a:xfrm>
              <a:off x="3525148" y="4334470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다이아몬드 46">
              <a:extLst>
                <a:ext uri="{FF2B5EF4-FFF2-40B4-BE49-F238E27FC236}">
                  <a16:creationId xmlns:a16="http://schemas.microsoft.com/office/drawing/2014/main" id="{5C2267E0-BC6B-4E91-A6E7-C0595C7F4486}"/>
                </a:ext>
              </a:extLst>
            </p:cNvPr>
            <p:cNvSpPr/>
            <p:nvPr/>
          </p:nvSpPr>
          <p:spPr>
            <a:xfrm>
              <a:off x="3525148" y="4643407"/>
              <a:ext cx="96432" cy="96432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</TotalTime>
  <Words>2812</Words>
  <Application>Microsoft Office PowerPoint</Application>
  <PresentationFormat>화면 슬라이드 쇼(16:9)</PresentationFormat>
  <Paragraphs>516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돋움</vt:lpstr>
      <vt:lpstr>돋움체</vt:lpstr>
      <vt:lpstr>맑은 고딕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kms</cp:lastModifiedBy>
  <cp:revision>145</cp:revision>
  <dcterms:created xsi:type="dcterms:W3CDTF">2020-07-21T23:19:19Z</dcterms:created>
  <dcterms:modified xsi:type="dcterms:W3CDTF">2020-07-24T01:23:44Z</dcterms:modified>
</cp:coreProperties>
</file>