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9" r:id="rId2"/>
    <p:sldId id="275" r:id="rId3"/>
    <p:sldId id="282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339" r:id="rId12"/>
    <p:sldId id="293" r:id="rId13"/>
    <p:sldId id="294" r:id="rId14"/>
    <p:sldId id="295" r:id="rId15"/>
    <p:sldId id="283" r:id="rId16"/>
    <p:sldId id="297" r:id="rId17"/>
    <p:sldId id="303" r:id="rId18"/>
    <p:sldId id="298" r:id="rId19"/>
    <p:sldId id="304" r:id="rId20"/>
    <p:sldId id="299" r:id="rId21"/>
    <p:sldId id="300" r:id="rId22"/>
    <p:sldId id="307" r:id="rId23"/>
    <p:sldId id="341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40" r:id="rId40"/>
    <p:sldId id="324" r:id="rId41"/>
    <p:sldId id="325" r:id="rId42"/>
    <p:sldId id="326" r:id="rId43"/>
    <p:sldId id="328" r:id="rId44"/>
    <p:sldId id="329" r:id="rId45"/>
    <p:sldId id="331" r:id="rId46"/>
    <p:sldId id="332" r:id="rId47"/>
    <p:sldId id="330" r:id="rId48"/>
    <p:sldId id="333" r:id="rId49"/>
    <p:sldId id="334" r:id="rId50"/>
    <p:sldId id="335" r:id="rId51"/>
    <p:sldId id="336" r:id="rId52"/>
    <p:sldId id="274" r:id="rId5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392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8100"/>
    <a:srgbClr val="FEFAA8"/>
    <a:srgbClr val="F69200"/>
    <a:srgbClr val="FF8184"/>
    <a:srgbClr val="FAD2F5"/>
    <a:srgbClr val="FFF3F3"/>
    <a:srgbClr val="FFC5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74600" autoAdjust="0"/>
  </p:normalViewPr>
  <p:slideViewPr>
    <p:cSldViewPr snapToObjects="1">
      <p:cViewPr>
        <p:scale>
          <a:sx n="100" d="100"/>
          <a:sy n="100" d="100"/>
        </p:scale>
        <p:origin x="-2070" y="-336"/>
      </p:cViewPr>
      <p:guideLst>
        <p:guide orient="horz" pos="17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7" d="100"/>
          <a:sy n="57" d="100"/>
        </p:scale>
        <p:origin x="-2112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5695-B973-4054-9A18-A4EC41F894AD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E468-50FE-403D-BDA5-FCAF56A22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분기문은</a:t>
            </a:r>
            <a:r>
              <a:rPr lang="ko-KR" altLang="en-US" dirty="0" smtClean="0"/>
              <a:t> 프로그램의 흐름을 조건에 따라 </a:t>
            </a:r>
            <a:r>
              <a:rPr lang="ko-KR" altLang="en-US" dirty="0" err="1" smtClean="0"/>
              <a:t>여러갈래로</a:t>
            </a:r>
            <a:r>
              <a:rPr lang="ko-KR" altLang="en-US" dirty="0" smtClean="0"/>
              <a:t> 나누는 흐름제어 구문이다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하나의 조건만 평가할 수 있는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한번에 여러 개의 조건을 평가할 수 있는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두개가있다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루프문이라고도</a:t>
            </a:r>
            <a:r>
              <a:rPr lang="ko-KR" altLang="en-US" dirty="0" smtClean="0"/>
              <a:t> 불리며 특정조건을 만족하는 동안 코드 또는 코드블록을 계속 반복해서 실행하는 문장이다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점프문은</a:t>
            </a:r>
            <a:r>
              <a:rPr lang="ko-KR" altLang="en-US" dirty="0" smtClean="0"/>
              <a:t> 프로그램의 흐름을 끊고 단숨에 원하는 곳으로 </a:t>
            </a:r>
            <a:r>
              <a:rPr lang="ko-KR" altLang="en-US" dirty="0" err="1" smtClean="0"/>
              <a:t>도약할수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throw</a:t>
            </a:r>
            <a:r>
              <a:rPr lang="ko-KR" altLang="en-US" dirty="0" smtClean="0"/>
              <a:t>는 예외처리때 다시 다룬다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문은 하나의 조건만 평가하고 사용하는 </a:t>
            </a:r>
            <a:r>
              <a:rPr lang="ko-KR" altLang="en-US" dirty="0" err="1" smtClean="0"/>
              <a:t>조건식은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의 값만을 가져야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참인 경우에만 코드가 실행된다</a:t>
            </a:r>
            <a:r>
              <a:rPr lang="en-US" altLang="ko-KR" dirty="0" smtClean="0"/>
              <a:t>.else</a:t>
            </a:r>
            <a:r>
              <a:rPr lang="en-US" altLang="ko-KR" baseline="0" dirty="0" smtClean="0"/>
              <a:t> if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if</a:t>
            </a:r>
            <a:r>
              <a:rPr lang="ko-KR" altLang="en-US" baseline="0" dirty="0" smtClean="0"/>
              <a:t>문에 종속되어 </a:t>
            </a:r>
            <a:r>
              <a:rPr lang="ko-KR" altLang="en-US" baseline="0" dirty="0" err="1" smtClean="0"/>
              <a:t>사용며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또다른</a:t>
            </a:r>
            <a:r>
              <a:rPr lang="ko-KR" altLang="en-US" baseline="0" dirty="0" smtClean="0"/>
              <a:t> 조건을 추가할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else</a:t>
            </a:r>
            <a:r>
              <a:rPr lang="ko-KR" altLang="en-US" baseline="0" dirty="0" smtClean="0"/>
              <a:t>는 그렇지 않으면 이라는 뜻으로 조건에 해당되지 않은것들을 </a:t>
            </a:r>
            <a:r>
              <a:rPr lang="ko-KR" altLang="en-US" baseline="0" dirty="0" err="1" smtClean="0"/>
              <a:t>다룰수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swtich</a:t>
            </a:r>
            <a:r>
              <a:rPr lang="ko-KR" altLang="en-US" dirty="0" smtClean="0"/>
              <a:t>는 조건식의 결과가 </a:t>
            </a:r>
            <a:r>
              <a:rPr lang="ko-KR" altLang="en-US" dirty="0" err="1" smtClean="0"/>
              <a:t>가질수</a:t>
            </a:r>
            <a:r>
              <a:rPr lang="ko-KR" altLang="en-US" dirty="0" smtClean="0"/>
              <a:t> 있는 다양한 경우를 한번에 표현할 때 사용한다</a:t>
            </a:r>
            <a:r>
              <a:rPr lang="en-US" altLang="ko-KR" dirty="0" smtClean="0"/>
              <a:t>.switch</a:t>
            </a:r>
            <a:r>
              <a:rPr lang="ko-KR" altLang="en-US" dirty="0" smtClean="0"/>
              <a:t>문에 사용되는 </a:t>
            </a:r>
            <a:r>
              <a:rPr lang="ko-KR" altLang="en-US" dirty="0" err="1" smtClean="0"/>
              <a:t>조건식은</a:t>
            </a:r>
            <a:r>
              <a:rPr lang="ko-KR" altLang="en-US" dirty="0" smtClean="0"/>
              <a:t> 정수형식과 문자열 형식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7.0</a:t>
            </a:r>
            <a:r>
              <a:rPr lang="ko-KR" altLang="en-US" baseline="0" dirty="0" smtClean="0"/>
              <a:t>부터는 데이터 형식을</a:t>
            </a:r>
            <a:r>
              <a:rPr lang="ko-KR" altLang="en-US" dirty="0" smtClean="0"/>
              <a:t> 지원한다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형식에따라</a:t>
            </a:r>
            <a:r>
              <a:rPr lang="ko-KR" altLang="en-US" dirty="0" smtClean="0"/>
              <a:t> 분기할 때에는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절에서 데이터 </a:t>
            </a:r>
            <a:r>
              <a:rPr lang="ko-KR" altLang="en-US" dirty="0" err="1" smtClean="0"/>
              <a:t>형식옆에</a:t>
            </a:r>
            <a:r>
              <a:rPr lang="ko-KR" altLang="en-US" dirty="0" smtClean="0"/>
              <a:t> 반드시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붙여줘야한다</a:t>
            </a:r>
            <a:r>
              <a:rPr lang="en-US" altLang="ko-KR" dirty="0" smtClean="0"/>
              <a:t>. when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절을 이용해 추가적인 조건검사를 할 수 있다</a:t>
            </a:r>
            <a:r>
              <a:rPr lang="en-US" altLang="ko-KR" baseline="0" dirty="0" smtClean="0"/>
              <a:t>.when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case</a:t>
            </a:r>
            <a:r>
              <a:rPr lang="ko-KR" altLang="en-US" baseline="0" dirty="0" smtClean="0"/>
              <a:t>절에 붙여 사용한다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문은 프로그램의 흐름을 멈추고 코드의 바깥으로 위치를 옮긴다</a:t>
            </a:r>
            <a:r>
              <a:rPr lang="en-US" altLang="ko-KR" dirty="0" smtClean="0"/>
              <a:t>. case</a:t>
            </a:r>
            <a:r>
              <a:rPr lang="ko-KR" altLang="en-US" dirty="0" smtClean="0"/>
              <a:t>절이나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절에 사용된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는 조건식과 일치하는 경우 코드를 실행하고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 바깥으로 옮깁니다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의 조건문 역시 논리형식이다</a:t>
            </a:r>
            <a:r>
              <a:rPr lang="en-US" altLang="ko-KR" dirty="0" smtClean="0"/>
              <a:t>.while</a:t>
            </a:r>
            <a:r>
              <a:rPr lang="ko-KR" altLang="en-US" dirty="0" smtClean="0"/>
              <a:t>은 조건값이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동안 코드를 반복실행한다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참인동안</a:t>
            </a:r>
            <a:r>
              <a:rPr lang="ko-KR" altLang="en-US" dirty="0" smtClean="0"/>
              <a:t> 코드를 반복실행하기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넣어주면 영원히 반복하는 무한 </a:t>
            </a:r>
            <a:r>
              <a:rPr lang="ko-KR" altLang="en-US" dirty="0" err="1" smtClean="0"/>
              <a:t>루프문을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만들수있다</a:t>
            </a:r>
            <a:r>
              <a:rPr lang="en-US" altLang="ko-KR" dirty="0" smtClean="0"/>
              <a:t>.</a:t>
            </a:r>
          </a:p>
          <a:p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이 조건식을 평가한 후에 코드를 실행시키는 반면에 </a:t>
            </a:r>
            <a:r>
              <a:rPr lang="en-US" altLang="ko-KR" baseline="0" dirty="0" smtClean="0"/>
              <a:t>do while</a:t>
            </a:r>
            <a:r>
              <a:rPr lang="ko-KR" altLang="en-US" baseline="0" dirty="0" smtClean="0"/>
              <a:t>은 평가하기전에 반드시 한번은 코드를 수행하게 되어있다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문이 뒤로 빠지고 세미콜론이 붙는다는 점이 다르다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문은 초기화식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반복식으로</a:t>
            </a:r>
            <a:r>
              <a:rPr lang="ko-KR" altLang="en-US" dirty="0" smtClean="0"/>
              <a:t> 이루어져있습니다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기능은 다음과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초기화를 진행하고 초기화식이 </a:t>
            </a:r>
            <a:r>
              <a:rPr lang="ko-KR" altLang="en-US" dirty="0" err="1" smtClean="0"/>
              <a:t>진행되고나면</a:t>
            </a:r>
            <a:r>
              <a:rPr lang="ko-KR" altLang="en-US" dirty="0" smtClean="0"/>
              <a:t> 바로 조건식이</a:t>
            </a:r>
            <a:r>
              <a:rPr lang="ko-KR" altLang="en-US" baseline="0" dirty="0" smtClean="0"/>
              <a:t> 실행된다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결과가 참이면 코드블록을 실행하고 그 후 반복식이 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그다음</a:t>
            </a:r>
            <a:r>
              <a:rPr lang="ko-KR" altLang="en-US" baseline="0" dirty="0" smtClean="0"/>
              <a:t> 조건식이 실행된다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조건식이 </a:t>
            </a:r>
            <a:r>
              <a:rPr lang="ko-KR" altLang="en-US" baseline="0" dirty="0" err="1" smtClean="0"/>
              <a:t>참인동안</a:t>
            </a:r>
            <a:r>
              <a:rPr lang="ko-KR" altLang="en-US" baseline="0" dirty="0" smtClean="0"/>
              <a:t> 코드가 계속 실행된다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foreach</a:t>
            </a:r>
            <a:r>
              <a:rPr lang="ko-KR" altLang="en-US" baseline="0" dirty="0" smtClean="0"/>
              <a:t>는 배열이나 컬렉션을 순회하며 데잍터 요소에 차례대로 접근하게 해준다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배열 끝에 도달하면 자동으로 반복이 종료된다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위와같이</a:t>
            </a:r>
            <a:r>
              <a:rPr lang="ko-KR" altLang="en-US" baseline="0" dirty="0" smtClean="0"/>
              <a:t> 선언하며 </a:t>
            </a:r>
            <a:r>
              <a:rPr lang="en-US" altLang="ko-KR" baseline="0" dirty="0" err="1" smtClean="0"/>
              <a:t>foreach</a:t>
            </a:r>
            <a:r>
              <a:rPr lang="ko-KR" altLang="en-US" baseline="0" dirty="0" smtClean="0"/>
              <a:t>문은 </a:t>
            </a:r>
            <a:r>
              <a:rPr lang="en-US" altLang="ko-KR" baseline="0" dirty="0" smtClean="0"/>
              <a:t>in</a:t>
            </a:r>
            <a:r>
              <a:rPr lang="ko-KR" altLang="en-US" baseline="0" dirty="0" smtClean="0"/>
              <a:t>과 함께 사용한다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foreach</a:t>
            </a:r>
            <a:r>
              <a:rPr lang="ko-KR" altLang="en-US" baseline="0" dirty="0" smtClean="0"/>
              <a:t>문이 한번씩 </a:t>
            </a:r>
            <a:r>
              <a:rPr lang="ko-KR" altLang="en-US" baseline="0" dirty="0" err="1" smtClean="0"/>
              <a:t>실행될때마다</a:t>
            </a:r>
            <a:r>
              <a:rPr lang="ko-KR" altLang="en-US" baseline="0" dirty="0" smtClean="0"/>
              <a:t> 배열 및 컬렉션의 요소를 차례로 순회하면서 </a:t>
            </a:r>
            <a:r>
              <a:rPr lang="en-US" altLang="ko-KR" baseline="0" dirty="0" smtClean="0"/>
              <a:t>in </a:t>
            </a:r>
            <a:r>
              <a:rPr lang="ko-KR" altLang="en-US" baseline="0" dirty="0" err="1" smtClean="0"/>
              <a:t>아프의</a:t>
            </a:r>
            <a:r>
              <a:rPr lang="ko-KR" altLang="en-US" baseline="0" dirty="0" smtClean="0"/>
              <a:t> 변수에 값을 담아준다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문으로 무한루프를 만드는 방법은 매개변수에 아무것도 넣지 않는 것이다</a:t>
            </a:r>
            <a:r>
              <a:rPr lang="en-US" altLang="ko-KR" dirty="0" smtClean="0"/>
              <a:t>.( ;;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점프문은</a:t>
            </a:r>
            <a:r>
              <a:rPr lang="ko-KR" altLang="en-US" dirty="0" smtClean="0"/>
              <a:t> 프로그램의 실행위치를 단숨에 원하는 곳으로 도약시킬 수 있다</a:t>
            </a:r>
            <a:r>
              <a:rPr lang="en-US" altLang="ko-KR" dirty="0" smtClean="0"/>
              <a:t>. break</a:t>
            </a:r>
            <a:r>
              <a:rPr lang="ko-KR" altLang="en-US" dirty="0" smtClean="0"/>
              <a:t>는 현재 실행중인 반복문이나 </a:t>
            </a:r>
            <a:r>
              <a:rPr lang="ko-KR" altLang="en-US" dirty="0" err="1" smtClean="0"/>
              <a:t>스위치문을</a:t>
            </a:r>
            <a:r>
              <a:rPr lang="ko-KR" altLang="en-US" baseline="0" dirty="0" smtClean="0"/>
              <a:t> 중단하고자 </a:t>
            </a:r>
            <a:r>
              <a:rPr lang="ko-KR" altLang="en-US" baseline="0" dirty="0" err="1" smtClean="0"/>
              <a:t>할때</a:t>
            </a:r>
            <a:r>
              <a:rPr lang="ko-KR" altLang="en-US" baseline="0" dirty="0" smtClean="0"/>
              <a:t> 사용한다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contunue</a:t>
            </a:r>
            <a:r>
              <a:rPr lang="ko-KR" altLang="en-US" baseline="0" dirty="0" smtClean="0"/>
              <a:t>는 한회 건너 </a:t>
            </a:r>
            <a:r>
              <a:rPr lang="ko-KR" altLang="en-US" baseline="0" dirty="0" err="1" smtClean="0"/>
              <a:t>뒤어반복을</a:t>
            </a:r>
            <a:r>
              <a:rPr lang="ko-KR" altLang="en-US" baseline="0" dirty="0" smtClean="0"/>
              <a:t> 수행하게 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컨티뉴가</a:t>
            </a:r>
            <a:r>
              <a:rPr lang="ko-KR" altLang="en-US" baseline="0" dirty="0" smtClean="0"/>
              <a:t> 사용된 블록은 끝까지 읽지 않아도 실행이 취소됨을 알 </a:t>
            </a:r>
            <a:r>
              <a:rPr lang="ko-KR" altLang="en-US" baseline="0" dirty="0" err="1" smtClean="0"/>
              <a:t>수있기</a:t>
            </a:r>
            <a:r>
              <a:rPr lang="ko-KR" altLang="en-US" baseline="0" dirty="0" smtClean="0"/>
              <a:t> 때문에 </a:t>
            </a:r>
            <a:r>
              <a:rPr lang="ko-KR" altLang="en-US" baseline="0" dirty="0" err="1" smtClean="0"/>
              <a:t>가독성이</a:t>
            </a:r>
            <a:r>
              <a:rPr lang="ko-KR" altLang="en-US" baseline="0" dirty="0" smtClean="0"/>
              <a:t> 좋다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goto</a:t>
            </a:r>
            <a:r>
              <a:rPr lang="ko-KR" altLang="en-US" baseline="0" dirty="0" smtClean="0"/>
              <a:t>는 레이블이 가리키는 곳으로 바로 이동할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중첩된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벗어날때</a:t>
            </a:r>
            <a:r>
              <a:rPr lang="ko-KR" altLang="en-US" baseline="0" dirty="0" smtClean="0"/>
              <a:t> 사용한다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코드를 읽기 어렵게 만들기 때문에 사용을 권장하지 않는다</a:t>
            </a:r>
            <a:r>
              <a:rPr lang="en-US" altLang="ko-KR" baseline="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return</a:t>
            </a:r>
            <a:r>
              <a:rPr lang="ko-KR" altLang="en-US" sz="1200" dirty="0" smtClean="0"/>
              <a:t>언제든지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중간에 호출되어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종결시키고 프로그램의 흐름을 </a:t>
            </a:r>
            <a:r>
              <a:rPr lang="ko-KR" altLang="en-US" sz="1200" dirty="0" err="1" smtClean="0"/>
              <a:t>호츨자에게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돌려줄수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반환할 것이 아무것도 없는 </a:t>
            </a:r>
            <a:r>
              <a:rPr lang="en-US" altLang="ko-KR" sz="1200" dirty="0" smtClean="0"/>
              <a:t>void</a:t>
            </a:r>
            <a:r>
              <a:rPr lang="ko-KR" altLang="en-US" sz="1200" dirty="0" smtClean="0"/>
              <a:t>인 경우에도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문을 사용할 수 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/>
              <a:t>메소드</a:t>
            </a:r>
            <a:r>
              <a:rPr lang="en-US" altLang="ko-KR" sz="1200" dirty="0" smtClean="0"/>
              <a:t>(Method)</a:t>
            </a:r>
            <a:r>
              <a:rPr lang="ko-KR" altLang="en-US" sz="1200" dirty="0" smtClean="0"/>
              <a:t>는 일련의 코드를 하나의 이름아래 묶은 것이다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이렇게 묶은 코드는 이름을 불러주는 것만으로 실행할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이를 메소드를 호출</a:t>
            </a:r>
            <a:r>
              <a:rPr lang="en-US" altLang="ko-KR" sz="1200" dirty="0" smtClean="0"/>
              <a:t>(call)</a:t>
            </a:r>
            <a:r>
              <a:rPr lang="ko-KR" altLang="en-US" sz="1200" dirty="0" smtClean="0"/>
              <a:t>한다고 한다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선언은 클래스의 안에서 이루어진다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매개변수를 넘기면서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호출하면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변수를 가공한 후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결과를 반환한다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다음은 </a:t>
            </a:r>
            <a:r>
              <a:rPr lang="ko-KR" altLang="en-US" sz="1200" dirty="0" err="1" smtClean="0"/>
              <a:t>매소드</a:t>
            </a:r>
            <a:r>
              <a:rPr lang="ko-KR" altLang="en-US" sz="1200" dirty="0" smtClean="0"/>
              <a:t> 실행의 흐름이다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순차적으로 </a:t>
            </a:r>
            <a:r>
              <a:rPr lang="ko-KR" altLang="en-US" sz="1200" dirty="0" err="1" smtClean="0"/>
              <a:t>읽어내려가며</a:t>
            </a:r>
            <a:r>
              <a:rPr lang="ko-KR" altLang="en-US" sz="1200" dirty="0" smtClean="0"/>
              <a:t> 변수초기화 후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호출됨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실행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후 결과반환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에서 선언된 </a:t>
            </a:r>
            <a:r>
              <a:rPr lang="en-US" altLang="ko-KR" dirty="0" err="1" smtClean="0"/>
              <a:t>xy</a:t>
            </a:r>
            <a:r>
              <a:rPr lang="ko-KR" altLang="en-US" dirty="0" smtClean="0"/>
              <a:t>가 메소드 내부로 직접 들어가는 것이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변수를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변수에 할당하면 변수가 </a:t>
            </a:r>
            <a:r>
              <a:rPr lang="ko-KR" altLang="en-US" dirty="0" err="1" smtClean="0"/>
              <a:t>담고있는</a:t>
            </a:r>
            <a:r>
              <a:rPr lang="ko-KR" altLang="en-US" baseline="0" dirty="0" smtClean="0"/>
              <a:t> 데이터만 복사된다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예로 </a:t>
            </a:r>
            <a:r>
              <a:rPr lang="en-US" altLang="ko-KR" baseline="0" dirty="0" err="1" smtClean="0"/>
              <a:t>xy</a:t>
            </a:r>
            <a:r>
              <a:rPr lang="ko-KR" altLang="en-US" baseline="0" dirty="0" smtClean="0"/>
              <a:t>를 바꾸는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실행시켰음에도 전과 후의 </a:t>
            </a:r>
            <a:r>
              <a:rPr lang="en-US" altLang="ko-KR" baseline="0" dirty="0" err="1" smtClean="0"/>
              <a:t>xy</a:t>
            </a:r>
            <a:r>
              <a:rPr lang="ko-KR" altLang="en-US" baseline="0" dirty="0" smtClean="0"/>
              <a:t>값은 변하지 않았다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이처럼 메소드를 </a:t>
            </a:r>
            <a:r>
              <a:rPr lang="ko-KR" altLang="en-US" baseline="0" dirty="0" err="1" smtClean="0"/>
              <a:t>호출할때</a:t>
            </a:r>
            <a:r>
              <a:rPr lang="ko-KR" altLang="en-US" baseline="0" dirty="0" smtClean="0"/>
              <a:t> 데이터를 복사해서 매개변수에 넘기는 것을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값에 의한 잔달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이라고 한다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매개변수 앞에 </a:t>
            </a:r>
            <a:r>
              <a:rPr lang="en-US" altLang="ko-KR" baseline="0" dirty="0" smtClean="0"/>
              <a:t>ref</a:t>
            </a:r>
            <a:r>
              <a:rPr lang="ko-KR" altLang="en-US" baseline="0" dirty="0" smtClean="0"/>
              <a:t>키워드를 붙여주면 참조에 의한 전달이 이루어지게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선언과 호출에 </a:t>
            </a:r>
            <a:r>
              <a:rPr lang="en-US" altLang="ko-KR" baseline="0" dirty="0" smtClean="0"/>
              <a:t>ref</a:t>
            </a:r>
            <a:r>
              <a:rPr lang="ko-KR" altLang="en-US" baseline="0" dirty="0" smtClean="0"/>
              <a:t>키워드만 </a:t>
            </a:r>
            <a:r>
              <a:rPr lang="ko-KR" altLang="en-US" baseline="0" dirty="0" err="1" smtClean="0"/>
              <a:t>붙여주면된다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참조에 의한 전달은 매개변수가 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넘겨진 원본변수를 </a:t>
            </a:r>
            <a:r>
              <a:rPr lang="ko-KR" altLang="en-US" baseline="0" dirty="0" err="1" smtClean="0"/>
              <a:t>복사하지않고</a:t>
            </a:r>
            <a:r>
              <a:rPr lang="ko-KR" altLang="en-US" baseline="0" dirty="0" smtClean="0"/>
              <a:t> 직접 참조하게 되고 다라서 원본변수에 수정이 이루어지게 된다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에서 선언된 </a:t>
            </a:r>
            <a:r>
              <a:rPr lang="en-US" altLang="ko-KR" dirty="0" err="1" smtClean="0"/>
              <a:t>xy</a:t>
            </a:r>
            <a:r>
              <a:rPr lang="ko-KR" altLang="en-US" dirty="0" smtClean="0"/>
              <a:t>가 메소드 내부로 직접 들어가는 것이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변수를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변수에 할당하면 변수가 </a:t>
            </a:r>
            <a:r>
              <a:rPr lang="ko-KR" altLang="en-US" dirty="0" err="1" smtClean="0"/>
              <a:t>담고있는</a:t>
            </a:r>
            <a:r>
              <a:rPr lang="ko-KR" altLang="en-US" baseline="0" dirty="0" smtClean="0"/>
              <a:t> 데이터만 복사된다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예로 </a:t>
            </a:r>
            <a:r>
              <a:rPr lang="en-US" altLang="ko-KR" baseline="0" dirty="0" err="1" smtClean="0"/>
              <a:t>xy</a:t>
            </a:r>
            <a:r>
              <a:rPr lang="ko-KR" altLang="en-US" baseline="0" dirty="0" smtClean="0"/>
              <a:t>를 바꾸는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실행시켰음에도 전과 후의 </a:t>
            </a:r>
            <a:r>
              <a:rPr lang="en-US" altLang="ko-KR" baseline="0" dirty="0" err="1" smtClean="0"/>
              <a:t>xy</a:t>
            </a:r>
            <a:r>
              <a:rPr lang="ko-KR" altLang="en-US" baseline="0" dirty="0" smtClean="0"/>
              <a:t>값은 변하지 않았다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이처럼 메소드를 </a:t>
            </a:r>
            <a:r>
              <a:rPr lang="ko-KR" altLang="en-US" baseline="0" dirty="0" err="1" smtClean="0"/>
              <a:t>호출할때</a:t>
            </a:r>
            <a:r>
              <a:rPr lang="ko-KR" altLang="en-US" baseline="0" dirty="0" smtClean="0"/>
              <a:t> 데이터를 복사해서 매개변수에 넘기는 것을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값에 의한 잔달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이라고 한다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매개변수 앞에 </a:t>
            </a:r>
            <a:r>
              <a:rPr lang="en-US" altLang="ko-KR" baseline="0" dirty="0" smtClean="0"/>
              <a:t>ref</a:t>
            </a:r>
            <a:r>
              <a:rPr lang="ko-KR" altLang="en-US" baseline="0" dirty="0" smtClean="0"/>
              <a:t>키워드를 붙여주면 참조에 의한 전달이 이루어지게 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선언과 호출에 </a:t>
            </a:r>
            <a:r>
              <a:rPr lang="en-US" altLang="ko-KR" baseline="0" dirty="0" smtClean="0"/>
              <a:t>ref</a:t>
            </a:r>
            <a:r>
              <a:rPr lang="ko-KR" altLang="en-US" baseline="0" dirty="0" smtClean="0"/>
              <a:t>키워드만 </a:t>
            </a:r>
            <a:r>
              <a:rPr lang="ko-KR" altLang="en-US" baseline="0" dirty="0" err="1" smtClean="0"/>
              <a:t>붙여주면된다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참조에 의한 전달은 매개변수가 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넘겨진 원본변수를 </a:t>
            </a:r>
            <a:r>
              <a:rPr lang="ko-KR" altLang="en-US" baseline="0" dirty="0" err="1" smtClean="0"/>
              <a:t>복사하지않고</a:t>
            </a:r>
            <a:r>
              <a:rPr lang="ko-KR" altLang="en-US" baseline="0" dirty="0" smtClean="0"/>
              <a:t> 직접 참조하게 되고 다라서 원본변수에 수정이 이루어지게 된다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결과를 참조로 반환한다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반환받은</a:t>
            </a:r>
            <a:r>
              <a:rPr lang="ko-KR" altLang="en-US" sz="1200" dirty="0" smtClean="0"/>
              <a:t> 결과를 참조로 다룰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ref </a:t>
            </a:r>
            <a:r>
              <a:rPr lang="ko-KR" altLang="en-US" sz="1200" dirty="0" smtClean="0"/>
              <a:t>한정자를 이용하여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선언하고</a:t>
            </a:r>
            <a:r>
              <a:rPr lang="en-US" altLang="ko-KR" sz="1200" dirty="0" smtClean="0"/>
              <a:t>, return</a:t>
            </a:r>
            <a:r>
              <a:rPr lang="ko-KR" altLang="en-US" sz="1200" dirty="0" smtClean="0"/>
              <a:t>문이 반환하는 변수 앞에도 </a:t>
            </a:r>
            <a:r>
              <a:rPr lang="en-US" altLang="ko-KR" sz="1200" dirty="0" smtClean="0"/>
              <a:t>ref</a:t>
            </a:r>
            <a:r>
              <a:rPr lang="ko-KR" altLang="en-US" sz="1200" dirty="0" smtClean="0"/>
              <a:t>키워드를 명시한다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참조를 반환하도록 구현해도 결과를 받는 지역변수와 호출 할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앞에 </a:t>
            </a:r>
            <a:r>
              <a:rPr lang="en-US" altLang="ko-KR" sz="1200" dirty="0" smtClean="0"/>
              <a:t>ref</a:t>
            </a:r>
            <a:r>
              <a:rPr lang="ko-KR" altLang="en-US" sz="1200" dirty="0" smtClean="0"/>
              <a:t>를 붙이지 않으면 평범한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동작한다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참조로 </a:t>
            </a:r>
            <a:r>
              <a:rPr lang="ko-KR" altLang="en-US" sz="1200" dirty="0" err="1" smtClean="0"/>
              <a:t>반환받은</a:t>
            </a:r>
            <a:r>
              <a:rPr lang="ko-KR" altLang="en-US" sz="1200" dirty="0" smtClean="0"/>
              <a:t> 결과를 담는 지역변수를 참조지역변수 </a:t>
            </a:r>
            <a:r>
              <a:rPr lang="en-US" altLang="ko-KR" sz="1200" dirty="0" smtClean="0"/>
              <a:t>( ref local ) </a:t>
            </a:r>
            <a:r>
              <a:rPr lang="ko-KR" altLang="en-US" sz="1200" dirty="0" smtClean="0"/>
              <a:t>이라 한다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ref </a:t>
            </a:r>
            <a:r>
              <a:rPr lang="ko-KR" altLang="en-US" sz="1200" dirty="0" smtClean="0"/>
              <a:t>키워드를 이용해서 매개변수를 넘기는 경우에는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해당 매개 변수에 결과를 저장하지 않아도 컴파일러는 아무런 경고를 하지 않는다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out </a:t>
            </a:r>
            <a:r>
              <a:rPr lang="ko-KR" altLang="en-US" sz="1200" dirty="0" smtClean="0"/>
              <a:t>키워드를 이용해서 매개 변수를 넘길 때는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해당 변수에 결과를 저장하지 않으면 컴파일러가 에러 </a:t>
            </a:r>
            <a:r>
              <a:rPr lang="ko-KR" altLang="en-US" sz="1200" dirty="0" err="1" smtClean="0"/>
              <a:t>메세지를</a:t>
            </a:r>
            <a:r>
              <a:rPr lang="ko-KR" altLang="en-US" sz="1200" dirty="0" smtClean="0"/>
              <a:t> 출력한다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 컴파일러가 호출당하는 </a:t>
            </a:r>
            <a:r>
              <a:rPr lang="ko-KR" altLang="en-US" sz="1200" dirty="0" err="1" smtClean="0"/>
              <a:t>메소드에서</a:t>
            </a:r>
            <a:r>
              <a:rPr lang="ko-KR" altLang="en-US" sz="1200" dirty="0" smtClean="0"/>
              <a:t> 지역변수를 할당할 것을 보장하기 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호출하는 쪽에서 초기화를 하지 않은 지역변수를 넘기는 것도 가능하다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사실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호출하기 전에 미리 선언할 필요가 없다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호츨힐</a:t>
            </a:r>
            <a:r>
              <a:rPr lang="ko-KR" altLang="en-US" sz="1200" dirty="0" smtClean="0"/>
              <a:t> 때 매개변수 목록 안에서 즉석으로 선언하면 되기 때문이다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형식의 매개변수와 반환형식만 </a:t>
            </a:r>
            <a:r>
              <a:rPr lang="ko-KR" altLang="en-US" sz="1200" dirty="0" err="1" smtClean="0"/>
              <a:t>갖고있는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메소드를같은</a:t>
            </a:r>
            <a:r>
              <a:rPr lang="ko-KR" altLang="en-US" sz="1200" dirty="0" smtClean="0"/>
              <a:t> 이름으로 </a:t>
            </a:r>
            <a:r>
              <a:rPr lang="en-US" altLang="ko-KR" sz="1200" dirty="0" smtClean="0"/>
              <a:t>double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만들수있다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컴파일러가 호출코드에 사용되는 매개변수의 수와 형식을 분석해서 어떤 버전이 호출될지를 찾아준다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코드를 </a:t>
            </a:r>
            <a:r>
              <a:rPr lang="ko-KR" altLang="en-US" sz="1200" dirty="0" err="1" smtClean="0"/>
              <a:t>일관성있게</a:t>
            </a:r>
            <a:r>
              <a:rPr lang="ko-KR" altLang="en-US" sz="1200" dirty="0" smtClean="0"/>
              <a:t> 유지해주고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사용자에게도 높은 생산성을 제공한다는 장점이 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개수가 유연하게 변할 수 있는 매개 변수를 뜻한다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대개의 경우 순서에 근거하여 </a:t>
            </a:r>
            <a:r>
              <a:rPr lang="ko-KR" altLang="en-US" sz="1200" dirty="0" err="1" smtClean="0"/>
              <a:t>배개변수에</a:t>
            </a:r>
            <a:r>
              <a:rPr lang="ko-KR" altLang="en-US" sz="1200" dirty="0" smtClean="0"/>
              <a:t> 데이터를 할당한다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호출할 때만 매개 변수의 이름 뒤에 콜론</a:t>
            </a:r>
            <a:r>
              <a:rPr lang="en-US" altLang="ko-KR" sz="1200" dirty="0" smtClean="0"/>
              <a:t>(:)</a:t>
            </a:r>
            <a:r>
              <a:rPr lang="ko-KR" altLang="en-US" sz="1200" dirty="0" smtClean="0"/>
              <a:t>을 붙인 뒤 그 뒤에 할당할 데이터를 넣어주면 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입력할건많지만</a:t>
            </a:r>
            <a:r>
              <a:rPr lang="ko-KR" altLang="en-US" sz="1200" dirty="0" smtClean="0"/>
              <a:t> 읽기 좋아진다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기본값을 가지는 매개 변수는 필요에 따라 데이터를 할당하거나 할당하지 않을 수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선택적</a:t>
            </a:r>
            <a:r>
              <a:rPr lang="ko-KR" altLang="en-US" sz="1200" baseline="0" dirty="0" smtClean="0"/>
              <a:t> 매개변수는 항상 필수 매개변수 뒤에 </a:t>
            </a:r>
            <a:r>
              <a:rPr lang="ko-KR" altLang="en-US" sz="1200" baseline="0" dirty="0" err="1" smtClean="0"/>
              <a:t>와야한다</a:t>
            </a:r>
            <a:r>
              <a:rPr lang="en-US" altLang="ko-KR" sz="1200" baseline="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오버로딩과 함께 사용하지 않는다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클래스의 멤버가 아니기 때문에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아니라 함수라고 부른다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선언방법은 </a:t>
            </a:r>
            <a:r>
              <a:rPr lang="ko-KR" altLang="en-US" sz="1200" dirty="0" err="1" smtClean="0"/>
              <a:t>메소드와</a:t>
            </a:r>
            <a:r>
              <a:rPr lang="ko-KR" altLang="en-US" sz="1200" dirty="0" smtClean="0"/>
              <a:t> 다르지 않지만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로컬함수는 자신이 존재하는 지역에 선언되어 있는 변수를 사용할 수 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밖에서는 다시 쓸 일없는 반복적인 작업을 하나의 이름 아래 묶어 놓는데 사용한다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객체는 데이터 </a:t>
            </a:r>
            <a:r>
              <a:rPr lang="en-US" altLang="ko-KR" sz="1200" dirty="0" smtClean="0"/>
              <a:t>(= </a:t>
            </a:r>
            <a:r>
              <a:rPr lang="ko-KR" altLang="en-US" sz="1200" dirty="0" smtClean="0"/>
              <a:t>속성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메소드</a:t>
            </a:r>
            <a:r>
              <a:rPr lang="en-US" altLang="ko-KR" sz="1200" dirty="0" smtClean="0"/>
              <a:t>(= </a:t>
            </a:r>
            <a:r>
              <a:rPr lang="ko-KR" altLang="en-US" sz="1200" dirty="0" smtClean="0"/>
              <a:t>기능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이루어진다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객체 지향적인 관점에서 보면 클래스는 객체를 위한 청사진인 동시에 데이터와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묶는 집합이다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한편으로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코드에서 클래스는 기본 데이터 형식을 조합해서 만드는 복합 데이터 형식이다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클래스 안에 선언된 변수들을 일컬어 필드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Field 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다음과 같은 선언문에서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kitty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가지게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kitty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자체에 메모리가 할당되는 것이 아니고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kitty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참조로서 객체가 있는 곳을 가리킬 뿐이기 때문이다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 smtClean="0"/>
              <a:t>생성자는</a:t>
            </a:r>
            <a:r>
              <a:rPr lang="ko-KR" altLang="en-US" sz="1200" dirty="0" smtClean="0"/>
              <a:t> 클래스의 동일한 이름을 가지며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객체를 생성하는 역할을 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메소드와</a:t>
            </a:r>
            <a:r>
              <a:rPr lang="ko-KR" altLang="en-US" sz="1200" dirty="0" smtClean="0"/>
              <a:t> 마찬가지로 오버로딩이 가능하다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매개변수에 따라 다양한 버전의 </a:t>
            </a:r>
            <a:r>
              <a:rPr lang="ko-KR" altLang="en-US" sz="1200" dirty="0" err="1" smtClean="0"/>
              <a:t>생성자를</a:t>
            </a:r>
            <a:r>
              <a:rPr lang="ko-KR" altLang="en-US" sz="1200" dirty="0" smtClean="0"/>
              <a:t> 준비해놓을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클래스를 선언할 때 명시적으로 </a:t>
            </a:r>
            <a:r>
              <a:rPr lang="ko-KR" altLang="en-US" sz="1200" dirty="0" err="1" smtClean="0"/>
              <a:t>생성자를</a:t>
            </a:r>
            <a:r>
              <a:rPr lang="ko-KR" altLang="en-US" sz="1200" dirty="0" smtClean="0"/>
              <a:t> 구현하지 않아도 컴파일러에서 </a:t>
            </a:r>
            <a:r>
              <a:rPr lang="ko-KR" altLang="en-US" sz="1200" dirty="0" err="1" smtClean="0"/>
              <a:t>생성자를</a:t>
            </a:r>
            <a:r>
              <a:rPr lang="ko-KR" altLang="en-US" sz="1200" dirty="0" smtClean="0"/>
              <a:t> 만들어 주는데 이를 기본 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Dafault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Constrctor</a:t>
            </a:r>
            <a:r>
              <a:rPr lang="en-US" altLang="ko-KR" sz="1200" dirty="0" smtClean="0"/>
              <a:t> ) </a:t>
            </a:r>
            <a:r>
              <a:rPr lang="ko-KR" altLang="en-US" sz="1200" dirty="0" smtClean="0"/>
              <a:t>라고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프로그래머가 </a:t>
            </a:r>
            <a:r>
              <a:rPr lang="ko-KR" altLang="en-US" sz="1200" dirty="0" err="1" smtClean="0"/>
              <a:t>생성자를</a:t>
            </a:r>
            <a:r>
              <a:rPr lang="ko-KR" altLang="en-US" sz="1200" dirty="0" smtClean="0"/>
              <a:t> 하나라도 직접 정의하면 컴파일러는 매개변수 없는 </a:t>
            </a:r>
            <a:r>
              <a:rPr lang="ko-KR" altLang="en-US" sz="1200" dirty="0" err="1" smtClean="0"/>
              <a:t>기본생성자를</a:t>
            </a:r>
            <a:r>
              <a:rPr lang="ko-KR" altLang="en-US" sz="1200" dirty="0" smtClean="0"/>
              <a:t> 제공하지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종료자는</a:t>
            </a:r>
            <a:r>
              <a:rPr lang="ko-KR" altLang="en-US" sz="1200" dirty="0" smtClean="0"/>
              <a:t> 클래스 이름 앞에 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을 붙인 꼴을 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생성자와는</a:t>
            </a:r>
            <a:r>
              <a:rPr lang="ko-KR" altLang="en-US" sz="1200" dirty="0" smtClean="0"/>
              <a:t> 달리 매개변수도 없고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한정자도 사용하지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또한 오버로딩도 불가능 하여 직접 호출 할 수도 없다</a:t>
            </a:r>
            <a:r>
              <a:rPr lang="en-US" altLang="ko-KR" sz="1200" dirty="0" smtClean="0"/>
              <a:t>. CLR</a:t>
            </a:r>
            <a:r>
              <a:rPr lang="ko-KR" altLang="en-US" sz="1200" dirty="0" smtClean="0"/>
              <a:t>의 가비지 </a:t>
            </a:r>
            <a:r>
              <a:rPr lang="ko-KR" altLang="en-US" sz="1200" dirty="0" err="1" smtClean="0"/>
              <a:t>컬렉터가</a:t>
            </a:r>
            <a:r>
              <a:rPr lang="ko-KR" altLang="en-US" sz="1200" dirty="0" smtClean="0"/>
              <a:t> 객체가 소멸되는 시점을 판단해서 </a:t>
            </a:r>
            <a:r>
              <a:rPr lang="ko-KR" altLang="en-US" sz="1200" dirty="0" err="1" smtClean="0"/>
              <a:t>종료자를</a:t>
            </a:r>
            <a:r>
              <a:rPr lang="ko-KR" altLang="en-US" sz="1200" dirty="0" smtClean="0"/>
              <a:t> 호출해준다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종료자를</a:t>
            </a:r>
            <a:r>
              <a:rPr lang="ko-KR" altLang="en-US" sz="1200" dirty="0" smtClean="0"/>
              <a:t> 사용하지 </a:t>
            </a:r>
            <a:r>
              <a:rPr lang="ko-KR" altLang="en-US" sz="1200" dirty="0" err="1" smtClean="0"/>
              <a:t>말아야하는</a:t>
            </a:r>
            <a:r>
              <a:rPr lang="ko-KR" altLang="en-US" sz="1200" dirty="0" smtClean="0"/>
              <a:t> 이유</a:t>
            </a:r>
          </a:p>
          <a:p>
            <a:r>
              <a:rPr lang="en-US" altLang="ko-KR" sz="1200" dirty="0" smtClean="0"/>
              <a:t>CLR</a:t>
            </a:r>
            <a:r>
              <a:rPr lang="ko-KR" altLang="en-US" sz="1200" dirty="0" smtClean="0"/>
              <a:t>의 가비지 </a:t>
            </a:r>
            <a:r>
              <a:rPr lang="ko-KR" altLang="en-US" sz="1200" dirty="0" err="1" smtClean="0"/>
              <a:t>컬렉터가</a:t>
            </a:r>
            <a:r>
              <a:rPr lang="ko-KR" altLang="en-US" sz="1200" dirty="0" smtClean="0"/>
              <a:t> 언제 동작할지 예측할 수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명시적으로 종료자가 구현되어 있으면 </a:t>
            </a:r>
            <a:r>
              <a:rPr lang="ko-KR" altLang="en-US" sz="1200" dirty="0" err="1" smtClean="0"/>
              <a:t>가비지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컬렉터가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object</a:t>
            </a:r>
            <a:r>
              <a:rPr lang="ko-KR" altLang="en-US" sz="1200" dirty="0" smtClean="0"/>
              <a:t>로부터 상속받은 </a:t>
            </a:r>
            <a:r>
              <a:rPr lang="en-US" altLang="ko-KR" sz="1200" dirty="0" smtClean="0"/>
              <a:t>Finalize()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클래스의 족보를 타고 올라가며 호출하기 때문에 대개의 경우 성능의 저하를 가져올 확률이 크다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CLR</a:t>
            </a:r>
            <a:r>
              <a:rPr lang="ko-KR" altLang="en-US" sz="1200" dirty="0" smtClean="0"/>
              <a:t>의 가비지 </a:t>
            </a:r>
            <a:r>
              <a:rPr lang="ko-KR" altLang="en-US" sz="1200" dirty="0" err="1" smtClean="0"/>
              <a:t>컬렉터가</a:t>
            </a:r>
            <a:r>
              <a:rPr lang="ko-KR" altLang="en-US" sz="1200" dirty="0" smtClean="0"/>
              <a:t> 훨씬 똑똑하게 소멸을 처리 할 </a:t>
            </a:r>
            <a:r>
              <a:rPr lang="ko-KR" altLang="en-US" sz="1200" dirty="0" err="1" smtClean="0"/>
              <a:t>수있다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한 </a:t>
            </a:r>
            <a:r>
              <a:rPr lang="ko-KR" altLang="en-US" sz="1200" dirty="0" err="1" smtClean="0"/>
              <a:t>프로그램안에서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인스턴스는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여러개가</a:t>
            </a:r>
            <a:r>
              <a:rPr lang="ko-KR" altLang="en-US" sz="1200" dirty="0" smtClean="0"/>
              <a:t> 존재할 수 있으나 클래스는 단 하나만 존재한다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클래스에 소속된 필드의 경우 </a:t>
            </a: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만들지 않고 클래스의 이름을 통해 필드에 직접 접근한다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static</a:t>
            </a:r>
            <a:r>
              <a:rPr lang="ko-KR" altLang="en-US" sz="1200" dirty="0" smtClean="0"/>
              <a:t>으로 한정하지 않은 필드는 자동으로 </a:t>
            </a:r>
            <a:r>
              <a:rPr lang="ko-KR" altLang="en-US" sz="1200" dirty="0" err="1" smtClean="0"/>
              <a:t>인스턴스에</a:t>
            </a:r>
            <a:r>
              <a:rPr lang="ko-KR" altLang="en-US" sz="1200" dirty="0" smtClean="0"/>
              <a:t> 소속되며</a:t>
            </a:r>
            <a:r>
              <a:rPr lang="en-US" altLang="ko-KR" sz="1200" dirty="0" smtClean="0"/>
              <a:t>, static</a:t>
            </a:r>
            <a:r>
              <a:rPr lang="ko-KR" altLang="en-US" sz="1200" dirty="0" smtClean="0"/>
              <a:t>으로 한정한 필드는 클래스에 소속된다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프로그램 전체에 걸쳐 </a:t>
            </a:r>
            <a:r>
              <a:rPr lang="ko-KR" altLang="en-US" sz="1200" dirty="0" err="1" smtClean="0"/>
              <a:t>공유해야하는</a:t>
            </a:r>
            <a:r>
              <a:rPr lang="ko-KR" altLang="en-US" sz="1200" dirty="0" smtClean="0"/>
              <a:t> 변수가 있다면 정적 필드를 사용하면 된다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변수의 앞에 위치시켜 변수의 값을 변경한 후에 해당 문장을 실행시키는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전위 증가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감소 연산자와</a:t>
            </a:r>
            <a:r>
              <a:rPr lang="en-US" altLang="ko-KR" sz="1200" dirty="0" smtClean="0"/>
              <a:t>"</a:t>
            </a:r>
          </a:p>
          <a:p>
            <a:r>
              <a:rPr lang="ko-KR" altLang="en-US" sz="1200" dirty="0" smtClean="0"/>
              <a:t>변수의 뒤에 위치시켜 해당 문장의 실행이 끝난 후에 변수의 값이 변경되는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후위 증가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감소 연산자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라고 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정적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역시 정적 필드처럼 </a:t>
            </a:r>
            <a:r>
              <a:rPr lang="ko-KR" altLang="en-US" sz="1200" dirty="0" err="1" smtClean="0"/>
              <a:t>인스턴스가</a:t>
            </a:r>
            <a:r>
              <a:rPr lang="ko-KR" altLang="en-US" sz="1200" dirty="0" smtClean="0"/>
              <a:t> 아닌 클래스자체에 소속된다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정적메소드는</a:t>
            </a:r>
            <a:r>
              <a:rPr lang="ko-KR" altLang="en-US" sz="1200" dirty="0" smtClean="0"/>
              <a:t> 클래스의 </a:t>
            </a: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생성하지 않아도 호출이 가능하다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클래스에 소속되는 </a:t>
            </a:r>
            <a:r>
              <a:rPr lang="ko-KR" altLang="en-US" sz="1200" dirty="0" err="1" smtClean="0"/>
              <a:t>정적메소드와는</a:t>
            </a:r>
            <a:r>
              <a:rPr lang="ko-KR" altLang="en-US" sz="1200" dirty="0" smtClean="0"/>
              <a:t> 달리 </a:t>
            </a:r>
            <a:r>
              <a:rPr lang="ko-KR" altLang="en-US" sz="1200" dirty="0" err="1" smtClean="0"/>
              <a:t>인스턴스에</a:t>
            </a:r>
            <a:r>
              <a:rPr lang="ko-KR" altLang="en-US" sz="1200" dirty="0" smtClean="0"/>
              <a:t> 소속된다고 해서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메소드라고</a:t>
            </a:r>
            <a:r>
              <a:rPr lang="ko-KR" altLang="en-US" sz="1200" dirty="0" smtClean="0"/>
              <a:t> 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클래스의 </a:t>
            </a: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생성해야만 호출할 수 있는 </a:t>
            </a:r>
            <a:r>
              <a:rPr lang="ko-KR" altLang="en-US" sz="1200" dirty="0" err="1" smtClean="0"/>
              <a:t>메소드다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클래스는 태생이 참조 </a:t>
            </a:r>
            <a:r>
              <a:rPr lang="ko-KR" altLang="en-US" dirty="0" err="1" smtClean="0"/>
              <a:t>형식이기때문에</a:t>
            </a:r>
            <a:r>
              <a:rPr lang="ko-KR" altLang="en-US" dirty="0" smtClean="0"/>
              <a:t> 소스객체는 </a:t>
            </a:r>
            <a:r>
              <a:rPr lang="ko-KR" altLang="en-US" dirty="0" err="1" smtClean="0"/>
              <a:t>힙메모리에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저장이된다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소스를 복사한 </a:t>
            </a:r>
            <a:r>
              <a:rPr lang="ko-KR" altLang="en-US" dirty="0" err="1" smtClean="0"/>
              <a:t>타겟은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입에있는</a:t>
            </a:r>
            <a:r>
              <a:rPr lang="ko-KR" altLang="en-US" dirty="0" smtClean="0"/>
              <a:t> 실제 객체가 아닌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있는 참조를 복사하기 때문에 둘이 같은 곳을 참조하게 된다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타겟의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겂을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바궜지만</a:t>
            </a:r>
            <a:r>
              <a:rPr lang="ko-KR" altLang="en-US" dirty="0" smtClean="0"/>
              <a:t> 소스의 값도 </a:t>
            </a:r>
            <a:r>
              <a:rPr lang="ko-KR" altLang="en-US" dirty="0" err="1" smtClean="0"/>
              <a:t>바귀게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된것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딥카피함수에서는</a:t>
            </a:r>
            <a:r>
              <a:rPr lang="ko-KR" altLang="en-US" dirty="0" smtClean="0"/>
              <a:t> 객체를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새로 할당해서 그곳에 멤버를 복사합니다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별도의 </a:t>
            </a:r>
            <a:r>
              <a:rPr lang="ko-KR" altLang="en-US" dirty="0" err="1" smtClean="0"/>
              <a:t>힙공간을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참조할수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객체가 자신을 지칭할 때 사용한다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객체 외부에서는 객체의 필드나 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접근할 때 객체의 이름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변수 또는 </a:t>
            </a:r>
            <a:r>
              <a:rPr lang="ko-KR" altLang="en-US" sz="1200" dirty="0" err="1" smtClean="0"/>
              <a:t>식별자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을 사용한다면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 내부에서는 자신의 필드나 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접근할 때 </a:t>
            </a:r>
            <a:r>
              <a:rPr lang="en-US" altLang="ko-KR" sz="1200" dirty="0" smtClean="0"/>
              <a:t>this </a:t>
            </a:r>
            <a:r>
              <a:rPr lang="ko-KR" altLang="en-US" sz="1200" dirty="0" smtClean="0"/>
              <a:t>키워드를 사용한다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코드를 보면 </a:t>
            </a:r>
            <a:r>
              <a:rPr lang="en-US" altLang="ko-KR" sz="1200" dirty="0" smtClean="0"/>
              <a:t>employee </a:t>
            </a:r>
            <a:r>
              <a:rPr lang="ko-KR" altLang="en-US" sz="1200" dirty="0" smtClean="0"/>
              <a:t>클래스가 </a:t>
            </a:r>
            <a:r>
              <a:rPr lang="en-US" altLang="ko-KR" sz="1200" dirty="0" smtClean="0"/>
              <a:t>name</a:t>
            </a:r>
            <a:r>
              <a:rPr lang="ko-KR" altLang="en-US" sz="1200" dirty="0" smtClean="0"/>
              <a:t>필드를 </a:t>
            </a:r>
            <a:r>
              <a:rPr lang="ko-KR" altLang="en-US" sz="1200" dirty="0" err="1" smtClean="0"/>
              <a:t>갖고있고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err="1" smtClean="0"/>
              <a:t>setname</a:t>
            </a:r>
            <a:r>
              <a:rPr lang="ko-KR" altLang="en-US" sz="1200" baseline="0" dirty="0" smtClean="0"/>
              <a:t>매개변수도 </a:t>
            </a:r>
            <a:r>
              <a:rPr lang="en-US" altLang="ko-KR" sz="1200" baseline="0" dirty="0" smtClean="0"/>
              <a:t>name</a:t>
            </a:r>
            <a:r>
              <a:rPr lang="ko-KR" altLang="en-US" sz="1200" baseline="0" dirty="0" smtClean="0"/>
              <a:t>임 헷갈리니까 </a:t>
            </a:r>
            <a:r>
              <a:rPr lang="en-US" altLang="ko-KR" sz="1200" baseline="0" dirty="0" smtClean="0"/>
              <a:t>this</a:t>
            </a:r>
            <a:r>
              <a:rPr lang="ko-KR" altLang="en-US" sz="1200" baseline="0" dirty="0" smtClean="0"/>
              <a:t>를 사용해서 </a:t>
            </a:r>
            <a:r>
              <a:rPr lang="ko-KR" altLang="en-US" sz="1200" baseline="0" dirty="0" err="1" smtClean="0"/>
              <a:t>구분할수</a:t>
            </a:r>
            <a:r>
              <a:rPr lang="ko-KR" altLang="en-US" sz="1200" baseline="0" dirty="0" smtClean="0"/>
              <a:t> 있다</a:t>
            </a:r>
            <a:r>
              <a:rPr lang="en-US" altLang="ko-KR" sz="1200" baseline="0" dirty="0" smtClean="0"/>
              <a:t>.</a:t>
            </a: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객체가 자신을 지칭할 때 사용한다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객체 외부에서는 객체의 필드나 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접근할 때 객체의 이름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변수 또는 </a:t>
            </a:r>
            <a:r>
              <a:rPr lang="ko-KR" altLang="en-US" sz="1200" dirty="0" err="1" smtClean="0"/>
              <a:t>식별자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을 사용한다면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 내부에서는 자신의 필드나 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접근할 때 </a:t>
            </a:r>
            <a:r>
              <a:rPr lang="en-US" altLang="ko-KR" sz="1200" dirty="0" smtClean="0"/>
              <a:t>this </a:t>
            </a:r>
            <a:r>
              <a:rPr lang="ko-KR" altLang="en-US" sz="1200" dirty="0" smtClean="0"/>
              <a:t>키워드를 사용한다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오버로딩 클래스다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입력받는</a:t>
            </a:r>
            <a:r>
              <a:rPr lang="ko-KR" altLang="en-US" sz="1200" dirty="0" smtClean="0"/>
              <a:t> 매개변수에 따라 필드를 초기화한다</a:t>
            </a:r>
            <a:r>
              <a:rPr lang="en-US" altLang="ko-KR" sz="1200" dirty="0" smtClean="0"/>
              <a:t>.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this()</a:t>
            </a:r>
            <a:r>
              <a:rPr lang="ko-KR" altLang="en-US" sz="1200" baseline="0" dirty="0" smtClean="0"/>
              <a:t>는 생성자에서만 사용할 수 있다</a:t>
            </a:r>
            <a:r>
              <a:rPr lang="en-US" altLang="ko-KR" sz="1200" baseline="0" dirty="0" smtClean="0"/>
              <a:t>. </a:t>
            </a:r>
            <a:r>
              <a:rPr lang="ko-KR" altLang="en-US" sz="1200" baseline="0" dirty="0" smtClean="0"/>
              <a:t>생성자의 </a:t>
            </a:r>
            <a:r>
              <a:rPr lang="ko-KR" altLang="en-US" sz="1200" baseline="0" dirty="0" err="1" smtClean="0"/>
              <a:t>코드블록안쪽말고</a:t>
            </a:r>
            <a:r>
              <a:rPr lang="ko-KR" altLang="en-US" sz="1200" baseline="0" dirty="0" smtClean="0"/>
              <a:t> 앞쪽에서만 사용할 수 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필드는 상수를 </a:t>
            </a:r>
            <a:r>
              <a:rPr lang="ko-KR" altLang="en-US" sz="1200" dirty="0" err="1" smtClean="0"/>
              <a:t>제외허고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무조건</a:t>
            </a:r>
            <a:r>
              <a:rPr lang="en-US" altLang="ko-KR" sz="1200" dirty="0" smtClean="0"/>
              <a:t>' </a:t>
            </a:r>
            <a:r>
              <a:rPr lang="ko-KR" altLang="en-US" sz="1200" dirty="0" smtClean="0"/>
              <a:t>감추는 것이 좋다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접근한정자는</a:t>
            </a:r>
            <a:r>
              <a:rPr lang="ko-KR" altLang="en-US" sz="1200" dirty="0" smtClean="0"/>
              <a:t> 감추고 싶은 것은 감추고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보여주고 싶은 것만 보여줄 수 있도록 코드를 수식하며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필드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비롯해 </a:t>
            </a:r>
            <a:r>
              <a:rPr lang="ko-KR" altLang="en-US" sz="1200" dirty="0" err="1" smtClean="0"/>
              <a:t>프로퍼티등</a:t>
            </a:r>
            <a:r>
              <a:rPr lang="ko-KR" altLang="en-US" sz="1200" dirty="0" smtClean="0"/>
              <a:t> 모든 요소에 사용할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접근한정자로</a:t>
            </a:r>
            <a:r>
              <a:rPr lang="ko-KR" altLang="en-US" sz="1200" dirty="0" smtClean="0"/>
              <a:t> 수식하지 않은 클래스의 멤버는 무조건 </a:t>
            </a:r>
            <a:r>
              <a:rPr lang="en-US" altLang="ko-KR" sz="1200" dirty="0" smtClean="0"/>
              <a:t>private</a:t>
            </a:r>
            <a:r>
              <a:rPr lang="ko-KR" altLang="en-US" sz="1200" dirty="0" smtClean="0"/>
              <a:t>로 접근수준이 자동으로 지정된다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클래스는 다른 클래스로부터 필드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프로퍼티와</a:t>
            </a:r>
            <a:r>
              <a:rPr lang="ko-KR" altLang="en-US" sz="1200" dirty="0" smtClean="0"/>
              <a:t> 같은 멤버들을 상속받을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객체지향프로그래밍에서는 물려받는 클래스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파생클래스 </a:t>
            </a:r>
            <a:r>
              <a:rPr lang="en-US" altLang="ko-KR" sz="1200" dirty="0" smtClean="0"/>
              <a:t>- Derived Class , </a:t>
            </a:r>
            <a:r>
              <a:rPr lang="ko-KR" altLang="en-US" sz="1200" dirty="0" smtClean="0"/>
              <a:t>자식클래스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가 유산을 물려줄 클래스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기반클래스 </a:t>
            </a:r>
            <a:r>
              <a:rPr lang="en-US" altLang="ko-KR" sz="1200" dirty="0" smtClean="0"/>
              <a:t>- Base Class, </a:t>
            </a:r>
            <a:r>
              <a:rPr lang="ko-KR" altLang="en-US" sz="1200" dirty="0" smtClean="0"/>
              <a:t>부모클래스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를 지정한다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파생클래스의 </a:t>
            </a:r>
            <a:r>
              <a:rPr lang="ko-KR" altLang="en-US" sz="1200" dirty="0" err="1" smtClean="0"/>
              <a:t>이름뒤에</a:t>
            </a:r>
            <a:r>
              <a:rPr lang="ko-KR" altLang="en-US" sz="1200" dirty="0" smtClean="0"/>
              <a:t> 콜론 </a:t>
            </a:r>
            <a:r>
              <a:rPr lang="en-US" altLang="ko-KR" sz="1200" dirty="0" smtClean="0"/>
              <a:t>( : )</a:t>
            </a:r>
            <a:r>
              <a:rPr lang="ko-KR" altLang="en-US" sz="1200" dirty="0" smtClean="0"/>
              <a:t>을 붙여주고 그 뒤에 상속받을 기반 클래스의 이름을 붙여주면 된다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파생클래스는 기반 </a:t>
            </a:r>
            <a:r>
              <a:rPr lang="ko-KR" altLang="en-US" sz="1200" dirty="0" err="1" smtClean="0"/>
              <a:t>클래스위에</a:t>
            </a:r>
            <a:r>
              <a:rPr lang="ko-KR" altLang="en-US" sz="1200" dirty="0" smtClean="0"/>
              <a:t> 새로운 멤버를 얹어 만든다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객체를 생성할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내부적으로 기반 클래스의 </a:t>
            </a:r>
            <a:r>
              <a:rPr lang="ko-KR" altLang="en-US" sz="1200" dirty="0" err="1" smtClean="0"/>
              <a:t>생성자를</a:t>
            </a:r>
            <a:r>
              <a:rPr lang="ko-KR" altLang="en-US" sz="1200" dirty="0" smtClean="0"/>
              <a:t> 호출한 뒤에 자신의 </a:t>
            </a:r>
            <a:r>
              <a:rPr lang="ko-KR" altLang="en-US" sz="1200" dirty="0" err="1" smtClean="0"/>
              <a:t>생성자를</a:t>
            </a:r>
            <a:r>
              <a:rPr lang="ko-KR" altLang="en-US" sz="1200" dirty="0" smtClean="0"/>
              <a:t> 호출하고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객체가 소멸할 때는 반대의 순서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파생클래스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기반클래스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종료자를</a:t>
            </a:r>
            <a:r>
              <a:rPr lang="ko-KR" altLang="en-US" sz="1200" dirty="0" smtClean="0"/>
              <a:t> 호출한다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this </a:t>
            </a:r>
            <a:r>
              <a:rPr lang="ko-KR" altLang="en-US" sz="1200" dirty="0" smtClean="0"/>
              <a:t>가 자기자신을 가리킨다면</a:t>
            </a:r>
            <a:r>
              <a:rPr lang="en-US" altLang="ko-KR" sz="1200" dirty="0" smtClean="0"/>
              <a:t>, base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기반 클래스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가리킨다</a:t>
            </a:r>
            <a:r>
              <a:rPr lang="en-US" altLang="ko-KR" sz="1200" dirty="0" smtClean="0"/>
              <a:t>. this</a:t>
            </a:r>
            <a:r>
              <a:rPr lang="ko-KR" altLang="en-US" sz="1200" dirty="0" smtClean="0"/>
              <a:t>를 통해 자기자신의 멤버에 접근할 수 있었던 것처럼 </a:t>
            </a:r>
            <a:r>
              <a:rPr lang="en-US" altLang="ko-KR" sz="1200" dirty="0" smtClean="0"/>
              <a:t>base</a:t>
            </a:r>
            <a:r>
              <a:rPr lang="ko-KR" altLang="en-US" sz="1200" dirty="0" smtClean="0"/>
              <a:t>를 통해 기반클래스의 멤버에 접근할 수 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다형성은 객체가 여러 형태를 가질 수 있음을 의미한다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다형성은 하위형식 </a:t>
            </a:r>
            <a:r>
              <a:rPr lang="ko-KR" altLang="en-US" sz="1200" dirty="0" err="1" smtClean="0"/>
              <a:t>다형성</a:t>
            </a:r>
            <a:r>
              <a:rPr lang="en-US" altLang="ko-KR" sz="1200" dirty="0" smtClean="0"/>
              <a:t>( Subtype </a:t>
            </a:r>
            <a:r>
              <a:rPr lang="en-US" altLang="ko-KR" sz="1200" dirty="0" err="1" smtClean="0"/>
              <a:t>Polymorhism</a:t>
            </a:r>
            <a:r>
              <a:rPr lang="en-US" altLang="ko-KR" sz="1200" dirty="0" smtClean="0"/>
              <a:t> )</a:t>
            </a:r>
            <a:r>
              <a:rPr lang="ko-KR" altLang="en-US" sz="1200" dirty="0" smtClean="0"/>
              <a:t>의 준말로 자신으로부터 상속받아 만들어진 파생클래스를 통해 다형성을 실현한다는 뜻이다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오버라이드하기</a:t>
            </a:r>
            <a:r>
              <a:rPr lang="ko-KR" altLang="en-US" sz="1200" dirty="0" smtClean="0"/>
              <a:t> 위해서는 </a:t>
            </a:r>
            <a:r>
              <a:rPr lang="ko-KR" altLang="en-US" sz="1200" dirty="0" err="1" smtClean="0"/>
              <a:t>오버라이딩</a:t>
            </a:r>
            <a:r>
              <a:rPr lang="ko-KR" altLang="en-US" sz="1200" dirty="0" smtClean="0"/>
              <a:t> 할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virtual</a:t>
            </a:r>
            <a:r>
              <a:rPr lang="ko-KR" altLang="en-US" sz="1200" dirty="0" smtClean="0"/>
              <a:t>키워드로 한정되어 </a:t>
            </a:r>
            <a:r>
              <a:rPr lang="ko-KR" altLang="en-US" sz="1200" dirty="0" err="1" smtClean="0"/>
              <a:t>있어야한다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private</a:t>
            </a:r>
            <a:r>
              <a:rPr lang="ko-KR" altLang="en-US" sz="1200" dirty="0" smtClean="0"/>
              <a:t>로 선언한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오버라이딩할</a:t>
            </a:r>
            <a:r>
              <a:rPr lang="ko-KR" altLang="en-US" sz="1200" dirty="0" smtClean="0"/>
              <a:t> 수 없다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CLR</a:t>
            </a:r>
            <a:r>
              <a:rPr lang="ko-KR" altLang="en-US" sz="1200" dirty="0" smtClean="0"/>
              <a:t>에게 기반 클래스에서 구현된 버전의 메소드를 감추고 파생클래스에서 구현된 버전만을 보여주는 것을 말한다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숨기기는 파생클래스 버전의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new</a:t>
            </a:r>
            <a:r>
              <a:rPr lang="ko-KR" altLang="en-US" sz="1200" dirty="0" smtClean="0"/>
              <a:t>한정자로 </a:t>
            </a:r>
            <a:r>
              <a:rPr lang="ko-KR" altLang="en-US" sz="1200" dirty="0" err="1" smtClean="0"/>
              <a:t>수식함으로서</a:t>
            </a:r>
            <a:r>
              <a:rPr lang="ko-KR" altLang="en-US" sz="1200" dirty="0" smtClean="0"/>
              <a:t>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숨기지만 </a:t>
            </a:r>
            <a:r>
              <a:rPr lang="ko-KR" altLang="en-US" sz="1200" dirty="0" err="1" smtClean="0"/>
              <a:t>노출시킬수도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숨기기는 완전한 </a:t>
            </a:r>
            <a:r>
              <a:rPr lang="ko-KR" altLang="en-US" sz="1200" dirty="0" err="1" smtClean="0"/>
              <a:t>다형성을</a:t>
            </a:r>
            <a:r>
              <a:rPr lang="ko-KR" altLang="en-US" sz="1200" dirty="0" smtClean="0"/>
              <a:t> 표현하기는 어렵기 때문에 </a:t>
            </a:r>
            <a:r>
              <a:rPr lang="ko-KR" altLang="en-US" sz="1200" dirty="0" err="1" smtClean="0"/>
              <a:t>오버라이딩을</a:t>
            </a:r>
            <a:r>
              <a:rPr lang="ko-KR" altLang="en-US" sz="1200" dirty="0" smtClean="0"/>
              <a:t> 사용한다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봉인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파생클래스 작성자를 위한 기반클래스 작성자의 배려이다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파생클래스의 작성자가 기반클래스로부터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하나를 </a:t>
            </a:r>
            <a:r>
              <a:rPr lang="ko-KR" altLang="en-US" sz="1200" dirty="0" err="1" smtClean="0"/>
              <a:t>오버라이딩하고</a:t>
            </a:r>
            <a:r>
              <a:rPr lang="ko-KR" altLang="en-US" sz="1200" dirty="0" smtClean="0"/>
              <a:t> 이 때문에 다른 부분들이 오작동한다면 파생클래스의 작성자는 자신의 코드만으로는 오류의 원인을 알 수 없기 때문이다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오작동을 할 위험이 있거나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잘못 </a:t>
            </a:r>
            <a:r>
              <a:rPr lang="ko-KR" altLang="en-US" sz="1200" dirty="0" err="1" smtClean="0"/>
              <a:t>오버라이딩함으로써</a:t>
            </a:r>
            <a:r>
              <a:rPr lang="ko-KR" altLang="en-US" sz="1200" dirty="0" smtClean="0"/>
              <a:t> 발생할 수 있는 문제가 </a:t>
            </a:r>
            <a:r>
              <a:rPr lang="ko-KR" altLang="en-US" sz="1200" dirty="0" err="1" smtClean="0"/>
              <a:t>예상된다며느</a:t>
            </a:r>
            <a:r>
              <a:rPr lang="ko-KR" altLang="en-US" sz="1200" dirty="0" smtClean="0"/>
              <a:t> 상속을 사전에 막는 것이 낫다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virtual</a:t>
            </a:r>
            <a:r>
              <a:rPr lang="ko-KR" altLang="en-US" sz="1200" dirty="0" smtClean="0"/>
              <a:t>로 선언한다는 것은 해당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오버라이딩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할수</a:t>
            </a:r>
            <a:r>
              <a:rPr lang="ko-KR" altLang="en-US" sz="1200" dirty="0" smtClean="0"/>
              <a:t> 있도록 준비를 해놨다는 의미이므로 이 단계에서는 봉인의 의미가 없다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오버라이딩을</a:t>
            </a:r>
            <a:r>
              <a:rPr lang="ko-KR" altLang="en-US" sz="1200" dirty="0" smtClean="0"/>
              <a:t> 원치 않는다면 </a:t>
            </a:r>
            <a:r>
              <a:rPr lang="en-US" altLang="ko-KR" sz="1200" dirty="0" smtClean="0"/>
              <a:t>virtual</a:t>
            </a:r>
            <a:r>
              <a:rPr lang="ko-KR" altLang="en-US" sz="1200" dirty="0" smtClean="0"/>
              <a:t>한정자를 붙이지 않으면 되기 때문이다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err="1" smtClean="0"/>
              <a:t>오버라이딩한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파생클래스의 파생클래스에도 자동으로 </a:t>
            </a:r>
            <a:r>
              <a:rPr lang="ko-KR" altLang="en-US" sz="1200" dirty="0" err="1" smtClean="0"/>
              <a:t>오버라이딩이</a:t>
            </a:r>
            <a:r>
              <a:rPr lang="ko-KR" altLang="en-US" sz="1200" dirty="0" smtClean="0"/>
              <a:t> 가능하다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그래서 </a:t>
            </a:r>
            <a:r>
              <a:rPr lang="ko-KR" altLang="en-US" sz="1200" dirty="0" err="1" smtClean="0"/>
              <a:t>오버라이딩을</a:t>
            </a:r>
            <a:r>
              <a:rPr lang="ko-KR" altLang="en-US" sz="1200" dirty="0" smtClean="0"/>
              <a:t> 막을 수 있는 브레이크인 </a:t>
            </a:r>
            <a:r>
              <a:rPr lang="en-US" altLang="ko-KR" sz="1200" dirty="0" smtClean="0"/>
              <a:t>sealed </a:t>
            </a:r>
            <a:r>
              <a:rPr lang="ko-KR" altLang="en-US" sz="1200" dirty="0" smtClean="0"/>
              <a:t>한정자가 필요하다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가령 두 연산자가 같은지 다른지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한쪽보다 큰지 작은지 등을 판단해줍니다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연산결과는 논리형식으로만 나온다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 smtClean="0"/>
              <a:t>클래스안에</a:t>
            </a:r>
            <a:r>
              <a:rPr lang="ko-KR" altLang="en-US" sz="1200" dirty="0" smtClean="0"/>
              <a:t> 클래스를 선언하면 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중첨</a:t>
            </a:r>
            <a:r>
              <a:rPr lang="ko-KR" altLang="en-US" sz="1200" dirty="0" smtClean="0"/>
              <a:t> 클래스는 자신이 소속되어 있는 클래스의 </a:t>
            </a:r>
            <a:r>
              <a:rPr lang="en-US" altLang="ko-KR" sz="1200" dirty="0" smtClean="0"/>
              <a:t>private </a:t>
            </a:r>
            <a:r>
              <a:rPr lang="ko-KR" altLang="en-US" sz="1200" dirty="0" smtClean="0"/>
              <a:t>멤버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에도 자유롭게 접근할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클래스 외부에 공개하고 싶지 않은 형식을 만들고자 할 때</a:t>
            </a:r>
          </a:p>
          <a:p>
            <a:r>
              <a:rPr lang="ko-KR" altLang="en-US" sz="1200" dirty="0" smtClean="0"/>
              <a:t>현재의 클래스의 일부분처럼 표현할 수 있는 클래스를 만들고자 할 때</a:t>
            </a:r>
          </a:p>
          <a:p>
            <a:r>
              <a:rPr lang="ko-KR" altLang="en-US" sz="1200" dirty="0" smtClean="0"/>
              <a:t>사용한다</a:t>
            </a:r>
            <a:r>
              <a:rPr lang="en-US" altLang="ko-KR" sz="1200" dirty="0" smtClean="0"/>
              <a:t>. private </a:t>
            </a:r>
            <a:r>
              <a:rPr lang="ko-KR" altLang="en-US" sz="1200" dirty="0" err="1" smtClean="0"/>
              <a:t>멤보에게도</a:t>
            </a:r>
            <a:r>
              <a:rPr lang="ko-KR" altLang="en-US" sz="1200" dirty="0" smtClean="0"/>
              <a:t> 마음대로 접근할 수 있다는 점이 </a:t>
            </a:r>
            <a:r>
              <a:rPr lang="ko-KR" altLang="en-US" sz="1200" dirty="0" err="1" smtClean="0"/>
              <a:t>은닉성을</a:t>
            </a:r>
            <a:r>
              <a:rPr lang="ko-KR" altLang="en-US" sz="1200" dirty="0" smtClean="0"/>
              <a:t> 무너뜨리지만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유연한 표현이 가능하다는 장점이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//Configuration </a:t>
            </a:r>
            <a:r>
              <a:rPr lang="ko-KR" altLang="en-US" sz="1200" dirty="0" smtClean="0"/>
              <a:t>안에 선언된 중첩클래스</a:t>
            </a:r>
            <a:r>
              <a:rPr lang="en-US" altLang="ko-KR" sz="1200" dirty="0" smtClean="0"/>
              <a:t>. Private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선언했기때문에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Configuration</a:t>
            </a:r>
            <a:r>
              <a:rPr lang="ko-KR" altLang="en-US" sz="1200" dirty="0" smtClean="0"/>
              <a:t>클래스 밖에서는 보이지 않는다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여러 번에 나눠서 구현하는 클래스</a:t>
            </a:r>
          </a:p>
          <a:p>
            <a:r>
              <a:rPr lang="ko-KR" altLang="en-US" sz="1200" dirty="0" smtClean="0"/>
              <a:t>클래스의 구현이 길어질 경우 여러 파일에 나눠서 구현할 수 있게 함으로써 소스코드 관리의 편의를 제공한다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기존 클래스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의 기능을 확장한다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선언하되</a:t>
            </a:r>
            <a:r>
              <a:rPr lang="en-US" altLang="ko-KR" sz="1200" dirty="0" smtClean="0"/>
              <a:t>, static </a:t>
            </a:r>
            <a:r>
              <a:rPr lang="ko-KR" altLang="en-US" sz="1200" dirty="0" smtClean="0"/>
              <a:t>한정자로 </a:t>
            </a:r>
            <a:r>
              <a:rPr lang="ko-KR" altLang="en-US" sz="1200" dirty="0" err="1" smtClean="0"/>
              <a:t>수식해야한다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매개변수는 반드시 </a:t>
            </a:r>
            <a:r>
              <a:rPr lang="en-US" altLang="ko-KR" sz="1200" dirty="0" smtClean="0"/>
              <a:t>this</a:t>
            </a:r>
            <a:r>
              <a:rPr lang="ko-KR" altLang="en-US" sz="1200" dirty="0" smtClean="0"/>
              <a:t>키워드와 함께 확장하고자 하는 클래스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형식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인스턴스여야 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 뒤에 따라오는 매개 변수 목록이 실제로 </a:t>
            </a:r>
            <a:r>
              <a:rPr lang="ko-KR" altLang="en-US" sz="1200" dirty="0" err="1" smtClean="0"/>
              <a:t>확장메소드를</a:t>
            </a:r>
            <a:r>
              <a:rPr lang="ko-KR" altLang="en-US" sz="1200" dirty="0" smtClean="0"/>
              <a:t> 호출할 때 입력되는 매개변수이다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클래스 없이 선언될 수 없기 때문에 </a:t>
            </a:r>
            <a:r>
              <a:rPr lang="en-US" altLang="ko-KR" sz="1200" dirty="0" smtClean="0"/>
              <a:t>static </a:t>
            </a:r>
            <a:r>
              <a:rPr lang="ko-KR" altLang="en-US" sz="1200" dirty="0" smtClean="0"/>
              <a:t>한정자로 수식한 클래스를 선언하고 그 안에 확장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선언한다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문법적으로 구조체와 클래스와 유사하다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클래스가 </a:t>
            </a:r>
            <a:r>
              <a:rPr lang="ko-KR" altLang="en-US" sz="1200" dirty="0" err="1" smtClean="0"/>
              <a:t>실세계의</a:t>
            </a:r>
            <a:r>
              <a:rPr lang="ko-KR" altLang="en-US" sz="1200" dirty="0" smtClean="0"/>
              <a:t> 객체를 추상화하려는데 사용한다면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구조체는 데이터를 </a:t>
            </a:r>
            <a:r>
              <a:rPr lang="ko-KR" altLang="en-US" sz="1200" dirty="0" err="1" smtClean="0"/>
              <a:t>담기위한</a:t>
            </a:r>
            <a:r>
              <a:rPr lang="ko-KR" altLang="en-US" sz="1200" dirty="0" smtClean="0"/>
              <a:t> 자료 구조로 사용된다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</a:t>
            </a:r>
            <a:r>
              <a:rPr lang="ko-KR" altLang="en-US" sz="1200" dirty="0" err="1" smtClean="0"/>
              <a:t>은닉성을</a:t>
            </a:r>
            <a:r>
              <a:rPr lang="ko-KR" altLang="en-US" sz="1200" dirty="0" smtClean="0"/>
              <a:t> 비롯한 객체 지향의 원칙을 구조체에는 강하게 적용하지 않으며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편의를 위해 </a:t>
            </a:r>
            <a:r>
              <a:rPr lang="en-US" altLang="ko-KR" sz="1200" dirty="0" smtClean="0"/>
              <a:t>public</a:t>
            </a:r>
            <a:r>
              <a:rPr lang="ko-KR" altLang="en-US" sz="1200" dirty="0" smtClean="0"/>
              <a:t>으로 선언하는 경우가 많다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여러 필드를 담을 수 있는 구조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형식의 이름을 가지지 않는다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응용프르램전체에서</a:t>
            </a:r>
            <a:r>
              <a:rPr lang="ko-KR" altLang="en-US" sz="1200" dirty="0" smtClean="0"/>
              <a:t> 사용할 형식을 선언할 때가 아닌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임시적으로 사용할 복합데이터 형식을 </a:t>
            </a:r>
            <a:r>
              <a:rPr lang="ko-KR" altLang="en-US" sz="1200" dirty="0" err="1" smtClean="0"/>
              <a:t>선언핳</a:t>
            </a:r>
            <a:r>
              <a:rPr lang="ko-KR" altLang="en-US" sz="1200" dirty="0" smtClean="0"/>
              <a:t> 때 사용한다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튜플은</a:t>
            </a:r>
            <a:r>
              <a:rPr lang="ko-KR" altLang="en-US" sz="1200" dirty="0" smtClean="0"/>
              <a:t> 구조체 이므로 </a:t>
            </a:r>
            <a:r>
              <a:rPr lang="ko-KR" altLang="en-US" sz="1200" dirty="0" err="1" smtClean="0"/>
              <a:t>값형식이다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논리곱 연산은 </a:t>
            </a:r>
            <a:r>
              <a:rPr lang="ko-KR" altLang="en-US" dirty="0" err="1" smtClean="0"/>
              <a:t>피연산자로</a:t>
            </a:r>
            <a:r>
              <a:rPr lang="ko-KR" altLang="en-US" dirty="0" smtClean="0"/>
              <a:t> 오는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진리값이</a:t>
            </a:r>
            <a:r>
              <a:rPr lang="ko-KR" altLang="en-US" dirty="0" smtClean="0"/>
              <a:t> 모두 참이어야 </a:t>
            </a:r>
            <a:r>
              <a:rPr lang="ko-KR" altLang="en-US" dirty="0" err="1" smtClean="0"/>
              <a:t>그결과가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참이되고</a:t>
            </a:r>
            <a:r>
              <a:rPr lang="ko-KR" altLang="en-US" dirty="0" smtClean="0"/>
              <a:t> 나머지는 모두 거짓</a:t>
            </a:r>
            <a:endParaRPr lang="en-US" altLang="ko-KR" dirty="0" smtClean="0"/>
          </a:p>
          <a:p>
            <a:r>
              <a:rPr lang="ko-KR" altLang="en-US" dirty="0" smtClean="0"/>
              <a:t>논리합은 둘 둥에 하나라도 참이면 연상결과가 </a:t>
            </a:r>
            <a:r>
              <a:rPr lang="ko-KR" altLang="en-US" dirty="0" err="1" smtClean="0"/>
              <a:t>참이된다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부정연산은 </a:t>
            </a:r>
            <a:r>
              <a:rPr lang="ko-KR" altLang="en-US" dirty="0" err="1" smtClean="0"/>
              <a:t>진리값을</a:t>
            </a:r>
            <a:r>
              <a:rPr lang="ko-KR" altLang="en-US" dirty="0" smtClean="0"/>
              <a:t> 반대로 뒤집는다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조건연산자는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조건식은</a:t>
            </a:r>
            <a:r>
              <a:rPr lang="ko-KR" altLang="en-US" dirty="0" smtClean="0"/>
              <a:t> 결과가 참 또는 거짓의 </a:t>
            </a:r>
            <a:r>
              <a:rPr lang="ko-KR" altLang="en-US" dirty="0" err="1" smtClean="0"/>
              <a:t>논리값이어야한다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참이면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매개변수가 선택되고 거짓이면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매개변수가 선택된다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세번재의</a:t>
            </a:r>
            <a:r>
              <a:rPr lang="ko-KR" altLang="en-US" dirty="0" smtClean="0"/>
              <a:t> 형식은 </a:t>
            </a:r>
            <a:r>
              <a:rPr lang="ko-KR" altLang="en-US" dirty="0" err="1" smtClean="0"/>
              <a:t>같아야한다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객체의 멤버에 접근하기 전에 해당 객체가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인지를 검사하여 그 결과가 참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객체가 </a:t>
            </a:r>
            <a:r>
              <a:rPr lang="en-US" altLang="ko-KR" sz="1200" dirty="0" smtClean="0"/>
              <a:t>null) </a:t>
            </a:r>
            <a:r>
              <a:rPr lang="ko-KR" altLang="en-US" sz="1200" dirty="0" smtClean="0"/>
              <a:t>이면 그 결과를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을 반환하고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그렇지 않은 경우에는 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뒤에 지정된 멤버를 반환한다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시프트 연산자는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오른쪽이나 왼쪽으로 옮기는 </a:t>
            </a:r>
            <a:r>
              <a:rPr lang="ko-KR" altLang="en-US" dirty="0" err="1" smtClean="0"/>
              <a:t>기능을합니다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왼쪽시프트연산을하면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ax2^b</a:t>
            </a:r>
            <a:r>
              <a:rPr lang="ko-KR" altLang="en-US" dirty="0" smtClean="0"/>
              <a:t>의 결과가 오른쪽시프트연산을하면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a/2^b</a:t>
            </a:r>
            <a:r>
              <a:rPr lang="ko-KR" altLang="en-US" dirty="0" smtClean="0"/>
              <a:t>의 결과가 나온다</a:t>
            </a:r>
            <a:r>
              <a:rPr lang="en-US" altLang="ko-KR" dirty="0" smtClean="0"/>
              <a:t>.</a:t>
            </a:r>
          </a:p>
          <a:p>
            <a:r>
              <a:rPr lang="ko-KR" altLang="en-US" sz="1200" dirty="0" smtClean="0"/>
              <a:t>양수의 경우 이동하고 비어있는 자리에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을 채워놓고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음수에 대한 오른쪽 시프트 연산은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을 채워넣는다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고속의 곱셈과 나눗셈을 구현하거나 </a:t>
            </a:r>
            <a:r>
              <a:rPr lang="en-US" altLang="ko-KR" sz="1200" dirty="0" smtClean="0"/>
              <a:t>&amp;, | </a:t>
            </a:r>
            <a:r>
              <a:rPr lang="ko-KR" altLang="en-US" sz="1200" dirty="0" smtClean="0"/>
              <a:t>연산자와 함께 작은 단위로 쪼개진 데이터를 재조립한다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Null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병합연산자는 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조건부연산자처럼 </a:t>
            </a:r>
            <a:r>
              <a:rPr lang="ko-KR" altLang="en-US" baseline="0" dirty="0" err="1" smtClean="0"/>
              <a:t>ㅍ프로그램에서</a:t>
            </a:r>
            <a:r>
              <a:rPr lang="ko-KR" altLang="en-US" baseline="0" dirty="0" smtClean="0"/>
              <a:t> 종종 필요한 변수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객체의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검사를 간결하게 만들어주는 </a:t>
            </a:r>
            <a:r>
              <a:rPr lang="ko-KR" altLang="en-US" baseline="0" dirty="0" err="1" smtClean="0"/>
              <a:t>역할을한다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A10-E509-40A1-A168-1F37D8682B45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68100"/>
          </a:solidFill>
          <a:ln>
            <a:solidFill>
              <a:srgbClr val="F681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D75CB6-89F6-484A-8087-62CA89C64361}"/>
              </a:ext>
            </a:extLst>
          </p:cNvPr>
          <p:cNvSpPr txBox="1"/>
          <p:nvPr/>
        </p:nvSpPr>
        <p:spPr>
          <a:xfrm>
            <a:off x="3579499" y="262443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20.07.27 </a:t>
            </a:r>
            <a:r>
              <a:rPr lang="en-US" altLang="ko-KR" sz="1600" dirty="0"/>
              <a:t>– </a:t>
            </a:r>
            <a:r>
              <a:rPr lang="en-US" altLang="ko-KR" sz="1600" dirty="0" smtClean="0"/>
              <a:t>20.07.31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D8C3B0-4F42-44DA-A4AD-21D8E929E195}"/>
              </a:ext>
            </a:extLst>
          </p:cNvPr>
          <p:cNvSpPr txBox="1"/>
          <p:nvPr/>
        </p:nvSpPr>
        <p:spPr>
          <a:xfrm>
            <a:off x="3948514" y="29942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강민서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3430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802" y="245171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1714" y="244765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80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비트 연산자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17303" y="1536635"/>
          <a:ext cx="7917180" cy="1108252"/>
        </p:xfrm>
        <a:graphic>
          <a:graphicData uri="http://schemas.openxmlformats.org/drawingml/2006/table">
            <a:tbl>
              <a:tblPr/>
              <a:tblGrid>
                <a:gridCol w="623570"/>
                <a:gridCol w="1474470"/>
                <a:gridCol w="3303270"/>
                <a:gridCol w="2515870"/>
              </a:tblGrid>
              <a:tr h="170703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20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&lt;&lt;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</a:t>
                      </a:r>
                      <a:r>
                        <a:rPr lang="ko-KR" altLang="en-US" sz="1000" dirty="0" smtClean="0"/>
                        <a:t>시프트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첫번째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피연산자의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비트를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 smtClean="0"/>
                        <a:t>두번째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/>
                        <a:t>피연산자의</a:t>
                      </a:r>
                      <a:r>
                        <a:rPr lang="ko-KR" altLang="en-US" sz="1000" dirty="0"/>
                        <a:t> 수만큼 </a:t>
                      </a:r>
                      <a:endParaRPr lang="en-US" altLang="ko-KR" sz="1000" dirty="0" smtClean="0"/>
                    </a:p>
                    <a:p>
                      <a:r>
                        <a:rPr lang="ko-KR" altLang="en-US" sz="1000" dirty="0" smtClean="0"/>
                        <a:t>왼쪽으로 </a:t>
                      </a:r>
                      <a:r>
                        <a:rPr lang="ko-KR" altLang="en-US" sz="1000" dirty="0"/>
                        <a:t>이동시킨다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첫번째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피연산자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en-US" altLang="ko-KR" sz="1000" dirty="0" err="1"/>
                        <a:t>int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uint</a:t>
                      </a:r>
                      <a:r>
                        <a:rPr lang="en-US" altLang="ko-KR" sz="1000" dirty="0"/>
                        <a:t>, long, </a:t>
                      </a:r>
                      <a:r>
                        <a:rPr lang="en-US" altLang="ko-KR" sz="1000" dirty="0" err="1"/>
                        <a:t>ulong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A7A7A7"/>
                        </a:solidFill>
                        <a:latin typeface="var(--monospace)"/>
                      </a:endParaRPr>
                    </a:p>
                    <a:p>
                      <a:r>
                        <a:rPr lang="ko-KR" altLang="en-US" sz="1000" dirty="0" err="1" smtClean="0"/>
                        <a:t>두번째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/>
                        <a:t>피연산자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en-US" altLang="ko-KR" sz="1000" dirty="0" err="1"/>
                        <a:t>int</a:t>
                      </a:r>
                      <a:endParaRPr lang="en-US" altLang="ko-KR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206">
                <a:tc>
                  <a:txBody>
                    <a:bodyPr/>
                    <a:lstStyle/>
                    <a:p>
                      <a:r>
                        <a:rPr lang="en-US" altLang="ko-KR" sz="1000"/>
                        <a:t>&gt;&gt;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오른쪽 </a:t>
                      </a:r>
                      <a:r>
                        <a:rPr lang="ko-KR" altLang="en-US" sz="1000" dirty="0" smtClean="0"/>
                        <a:t>시프트 </a:t>
                      </a:r>
                      <a:r>
                        <a:rPr lang="ko-KR" altLang="en-US" sz="1000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첫번째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피연산자의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비트를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 smtClean="0"/>
                        <a:t>두번째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/>
                        <a:t>피연산자의</a:t>
                      </a:r>
                      <a:r>
                        <a:rPr lang="ko-KR" altLang="en-US" sz="1000" dirty="0"/>
                        <a:t> 수만큼 </a:t>
                      </a:r>
                      <a:endParaRPr lang="en-US" altLang="ko-KR" sz="1000" dirty="0" smtClean="0"/>
                    </a:p>
                    <a:p>
                      <a:r>
                        <a:rPr lang="ko-KR" altLang="en-US" sz="1000" dirty="0" smtClean="0"/>
                        <a:t>오른쪽으로 </a:t>
                      </a:r>
                      <a:r>
                        <a:rPr lang="ko-KR" altLang="en-US" sz="1000" dirty="0"/>
                        <a:t>이동시킨다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첫번째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피연산자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en-US" altLang="ko-KR" sz="1000" dirty="0" err="1"/>
                        <a:t>int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uint</a:t>
                      </a:r>
                      <a:r>
                        <a:rPr lang="en-US" altLang="ko-KR" sz="1000" dirty="0"/>
                        <a:t>, long, </a:t>
                      </a:r>
                      <a:r>
                        <a:rPr lang="en-US" altLang="ko-KR" sz="1000" dirty="0" err="1"/>
                        <a:t>ulong</a:t>
                      </a:r>
                      <a:r>
                        <a:rPr lang="ko-KR" altLang="en-US" sz="1000" dirty="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endParaRPr lang="en-US" altLang="ko-KR" sz="1000" dirty="0" smtClean="0">
                        <a:solidFill>
                          <a:srgbClr val="A7A7A7"/>
                        </a:solidFill>
                        <a:latin typeface="var(--monospace)"/>
                      </a:endParaRPr>
                    </a:p>
                    <a:p>
                      <a:r>
                        <a:rPr lang="ko-KR" altLang="en-US" sz="1000" dirty="0" err="1" smtClean="0"/>
                        <a:t>두번째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/>
                        <a:t>피연산자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en-US" altLang="ko-KR" sz="1000" dirty="0" err="1"/>
                        <a:t>int</a:t>
                      </a:r>
                      <a:endParaRPr lang="en-US" altLang="ko-KR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14553" y="982637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비트를</a:t>
            </a:r>
            <a:r>
              <a:rPr lang="ko-KR" altLang="en-US" sz="1000" dirty="0" smtClean="0"/>
              <a:t> 오른쪽이나 왼쪽으로 이동시키는 기능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76545" y="3262413"/>
          <a:ext cx="7381621" cy="1444578"/>
        </p:xfrm>
        <a:graphic>
          <a:graphicData uri="http://schemas.openxmlformats.org/drawingml/2006/table">
            <a:tbl>
              <a:tblPr/>
              <a:tblGrid>
                <a:gridCol w="623570"/>
                <a:gridCol w="1846961"/>
                <a:gridCol w="3131820"/>
                <a:gridCol w="1779270"/>
              </a:tblGrid>
              <a:tr h="178829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&amp;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논리곱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smtClean="0"/>
                        <a:t>AND) </a:t>
                      </a:r>
                      <a:r>
                        <a:rPr lang="ko-KR" altLang="en-US" sz="1000" dirty="0" smtClean="0"/>
                        <a:t>연산자</a:t>
                      </a:r>
                      <a:endParaRPr lang="ko-KR" alt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논리곱을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정수계열 형식과 </a:t>
                      </a:r>
                      <a:r>
                        <a:rPr lang="en-US" altLang="ko-KR" sz="1000"/>
                        <a:t>bool </a:t>
                      </a:r>
                      <a:r>
                        <a:rPr lang="ko-KR" altLang="en-US" sz="100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/>
                        <a:t>|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논리합</a:t>
                      </a:r>
                      <a:r>
                        <a:rPr lang="en-US" altLang="ko-KR" sz="1000" dirty="0"/>
                        <a:t>(OR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연산자</a:t>
                      </a:r>
                      <a:endParaRPr lang="ko-KR" alt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두 연산자의 비트 논리합을 수행한다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정수계열 형식과 </a:t>
                      </a:r>
                      <a:r>
                        <a:rPr lang="en-US" altLang="ko-KR" sz="1000"/>
                        <a:t>bool</a:t>
                      </a:r>
                      <a:r>
                        <a:rPr lang="ko-KR" altLang="en-US" sz="100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61863">
                <a:tc>
                  <a:txBody>
                    <a:bodyPr/>
                    <a:lstStyle/>
                    <a:p>
                      <a:r>
                        <a:rPr lang="en-US" altLang="ko-KR" sz="1000"/>
                        <a:t>^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배타적 논리합</a:t>
                      </a:r>
                      <a:r>
                        <a:rPr lang="en-US" altLang="ko-KR" sz="1000" dirty="0"/>
                        <a:t>(XOR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연산자</a:t>
                      </a:r>
                      <a:endParaRPr lang="ko-KR" alt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두 연산자의 비트 배타적 논리합을 수행한다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정수계열 형식과</a:t>
                      </a:r>
                      <a:r>
                        <a:rPr lang="en-US" altLang="ko-KR" sz="1000"/>
                        <a:t>bool</a:t>
                      </a:r>
                      <a:r>
                        <a:rPr lang="ko-KR" altLang="en-US" sz="1000"/>
                        <a:t>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149">
                <a:tc>
                  <a:txBody>
                    <a:bodyPr/>
                    <a:lstStyle/>
                    <a:p>
                      <a:r>
                        <a:rPr lang="en-US" altLang="ko-KR" sz="1000"/>
                        <a:t>~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sz="1000" dirty="0"/>
                        <a:t>NOT</a:t>
                      </a:r>
                      <a:r>
                        <a:rPr lang="en-US" sz="1000" dirty="0" smtClean="0"/>
                        <a:t>) </a:t>
                      </a:r>
                      <a:r>
                        <a:rPr lang="ko-KR" altLang="en-US" sz="1000" dirty="0" smtClean="0"/>
                        <a:t>연산자</a:t>
                      </a:r>
                      <a:endParaRPr lang="ko-KR" alt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피연산자의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비트를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 smtClean="0"/>
                        <a:t>, 1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으로 </a:t>
                      </a:r>
                      <a:r>
                        <a:rPr lang="ko-KR" altLang="en-US" sz="1000" dirty="0" smtClean="0"/>
                        <a:t>반전시킨다</a:t>
                      </a:r>
                      <a:r>
                        <a:rPr lang="en-US" altLang="ko-KR" sz="1000" dirty="0" smtClean="0"/>
                        <a:t>.</a:t>
                      </a:r>
                      <a:endParaRPr lang="en-US" altLang="ko-KR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int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uint</a:t>
                      </a:r>
                      <a:r>
                        <a:rPr lang="en-US" sz="1000" dirty="0"/>
                        <a:t>, long, </a:t>
                      </a:r>
                      <a:r>
                        <a:rPr lang="en-US" sz="1000" dirty="0" err="1"/>
                        <a:t>ulong</a:t>
                      </a:r>
                      <a:endParaRPr 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6545" y="295266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비트 논리 연산자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16705" y="3016192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데이터의 각 비트에 대해 수행하는 논리연산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4589" y="129041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시프트 연산자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832203" y="1208209"/>
            <a:ext cx="1" cy="3753708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비트 연산자</a:t>
            </a:r>
            <a:endParaRPr lang="ko-KR" altLang="en-US" b="1" dirty="0"/>
          </a:p>
        </p:txBody>
      </p:sp>
      <p:sp>
        <p:nvSpPr>
          <p:cNvPr id="120" name="직사각형 119"/>
          <p:cNvSpPr/>
          <p:nvPr/>
        </p:nvSpPr>
        <p:spPr>
          <a:xfrm>
            <a:off x="4959503" y="1065471"/>
            <a:ext cx="39112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 = 9;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 = 10;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($"{a} &amp; {b} : {a &amp; b}");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//9 &amp; 10 : 8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($"{a} | {b} : {a | b}");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//9 | 10 : 11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($"{a} ^ {b} : {a ^ b}");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//9 ^ 10 : 3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 = 255;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("~{0}(0X{0:X8} : {1}(0X{1:X8}", c, ~c);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smtClean="0">
                <a:solidFill>
                  <a:srgbClr val="F68100"/>
                </a:solidFill>
              </a:rPr>
              <a:t>//~255(0X000000FF : -256(0XFFFFFF00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0" y="819421"/>
            <a:ext cx="31707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("Testing &lt;&lt;...");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 = 1;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("a     : {0:D5} (0X{0:X8}",a);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("a &lt;&lt; 1: {0:D5} (0X{0:X8}",a &lt;&lt; 1);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("a &lt;&lt; 2: {0:D5} (0X{0:X8}",a &lt;&lt; 2);</a:t>
            </a:r>
          </a:p>
          <a:p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("Testing &gt;&gt;...");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 = 255;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("b     : {0:D5} (0X{0:X8}",b);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("b &gt;&gt; 1: {0:D5} (0X{0:X8}",b &gt;&gt; 1);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 = -255;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("c     : {0:D5} (0X{0:X8}",c);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("c &gt;&gt; 1: {0:D5} (0X{0:X8}",c &gt;&gt; 1);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("c &gt;&gt; 2: {0:D5} (0X{0:X8}",c &gt;&gt; 2);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2861810" y="1210409"/>
            <a:ext cx="1970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Testing &lt;&lt;...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     : 00001 (0X00000001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 &lt;&lt; 1: 00002 (0X00000002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 &lt;&lt; 2: 00004 (0X00000004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Testing &gt;&gt;...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b     : 00255 (0X000000FF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b &gt;&gt; 1: 00127 (0X0000007F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c     : -00255 (0XFFFFFF01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c &gt;&gt; 1: -00128 (0XFFFFFF80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c &gt;&gt; 2: -00064 (0XFFFFFFC0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5157065" y="3098794"/>
            <a:ext cx="970268" cy="242567"/>
            <a:chOff x="5157065" y="3098794"/>
            <a:chExt cx="970268" cy="242567"/>
          </a:xfrm>
        </p:grpSpPr>
        <p:sp>
          <p:nvSpPr>
            <p:cNvPr id="123" name="직사각형 122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157065" y="3389355"/>
            <a:ext cx="970268" cy="242567"/>
            <a:chOff x="5157065" y="3098794"/>
            <a:chExt cx="970268" cy="242567"/>
          </a:xfrm>
        </p:grpSpPr>
        <p:sp>
          <p:nvSpPr>
            <p:cNvPr id="130" name="직사각형 12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157065" y="3849192"/>
            <a:ext cx="970268" cy="242567"/>
            <a:chOff x="5157065" y="3098794"/>
            <a:chExt cx="970268" cy="242567"/>
          </a:xfrm>
        </p:grpSpPr>
        <p:sp>
          <p:nvSpPr>
            <p:cNvPr id="135" name="직사각형 13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6732240" y="3098794"/>
            <a:ext cx="970268" cy="242567"/>
            <a:chOff x="5157065" y="3098794"/>
            <a:chExt cx="970268" cy="242567"/>
          </a:xfrm>
        </p:grpSpPr>
        <p:sp>
          <p:nvSpPr>
            <p:cNvPr id="140" name="직사각형 13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6732240" y="3389355"/>
            <a:ext cx="970268" cy="242567"/>
            <a:chOff x="5157065" y="3098794"/>
            <a:chExt cx="970268" cy="242567"/>
          </a:xfrm>
        </p:grpSpPr>
        <p:sp>
          <p:nvSpPr>
            <p:cNvPr id="145" name="직사각형 14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6732240" y="3849192"/>
            <a:ext cx="970268" cy="242567"/>
            <a:chOff x="5157065" y="3098794"/>
            <a:chExt cx="970268" cy="242567"/>
          </a:xfrm>
        </p:grpSpPr>
        <p:sp>
          <p:nvSpPr>
            <p:cNvPr id="150" name="직사각형 149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157065" y="306618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1   0  0  1</a:t>
            </a:r>
            <a:endParaRPr lang="ko-KR" alt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57065" y="337396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1   0  1  0</a:t>
            </a:r>
            <a:endParaRPr lang="ko-KR" alt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677314" y="308157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1   0  0  1</a:t>
            </a:r>
            <a:endParaRPr lang="ko-KR" alt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677314" y="33893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1   0  1  0</a:t>
            </a:r>
            <a:endParaRPr lang="ko-KR" alt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157065" y="378398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1   0  0  0</a:t>
            </a:r>
            <a:endParaRPr lang="ko-KR" alt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677314" y="378398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0   0  1  1</a:t>
            </a:r>
            <a:endParaRPr lang="ko-KR" altLang="en-US" sz="14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241525" y="3478033"/>
            <a:ext cx="970268" cy="242567"/>
            <a:chOff x="5157065" y="3098794"/>
            <a:chExt cx="970268" cy="242567"/>
          </a:xfrm>
        </p:grpSpPr>
        <p:sp>
          <p:nvSpPr>
            <p:cNvPr id="161" name="직사각형 160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86598" y="3445428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0  0  0   0  0  0  0   1</a:t>
            </a:r>
            <a:endParaRPr lang="ko-KR" altLang="en-US" sz="1400" dirty="0"/>
          </a:p>
        </p:txBody>
      </p:sp>
      <p:grpSp>
        <p:nvGrpSpPr>
          <p:cNvPr id="167" name="그룹 166"/>
          <p:cNvGrpSpPr/>
          <p:nvPr/>
        </p:nvGrpSpPr>
        <p:grpSpPr>
          <a:xfrm>
            <a:off x="1211793" y="3478033"/>
            <a:ext cx="970268" cy="242567"/>
            <a:chOff x="5157065" y="3098794"/>
            <a:chExt cx="970268" cy="242567"/>
          </a:xfrm>
        </p:grpSpPr>
        <p:sp>
          <p:nvSpPr>
            <p:cNvPr id="168" name="직사각형 167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280660" y="4156969"/>
            <a:ext cx="970268" cy="242567"/>
            <a:chOff x="5157065" y="3098794"/>
            <a:chExt cx="970268" cy="242567"/>
          </a:xfrm>
        </p:grpSpPr>
        <p:sp>
          <p:nvSpPr>
            <p:cNvPr id="173" name="직사각형 172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225733" y="4124364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0  0  0   0  0  0  1   </a:t>
            </a:r>
            <a:r>
              <a:rPr lang="en-US" altLang="ko-KR" sz="1400" dirty="0" smtClean="0">
                <a:solidFill>
                  <a:srgbClr val="F68100"/>
                </a:solidFill>
              </a:rPr>
              <a:t>0</a:t>
            </a:r>
            <a:endParaRPr lang="ko-KR" altLang="en-US" sz="1400" dirty="0">
              <a:solidFill>
                <a:srgbClr val="F68100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1250928" y="4156969"/>
            <a:ext cx="970268" cy="242567"/>
            <a:chOff x="5157065" y="3098794"/>
            <a:chExt cx="970268" cy="242567"/>
          </a:xfrm>
        </p:grpSpPr>
        <p:sp>
          <p:nvSpPr>
            <p:cNvPr id="179" name="직사각형 178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67031" y="375503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68100"/>
                </a:solidFill>
              </a:rPr>
              <a:t>&lt;&lt; 1</a:t>
            </a:r>
            <a:endParaRPr lang="ko-KR" altLang="en-US" dirty="0">
              <a:solidFill>
                <a:srgbClr val="F68100"/>
              </a:solidFill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2505818" y="3478033"/>
            <a:ext cx="970268" cy="242567"/>
            <a:chOff x="5157065" y="3098794"/>
            <a:chExt cx="970268" cy="242567"/>
          </a:xfrm>
        </p:grpSpPr>
        <p:sp>
          <p:nvSpPr>
            <p:cNvPr id="185" name="직사각형 184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2450891" y="3445428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1  1  1   1  1  1  1   1</a:t>
            </a:r>
            <a:endParaRPr lang="ko-KR" altLang="en-US" sz="1400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3476086" y="3478033"/>
            <a:ext cx="970268" cy="242567"/>
            <a:chOff x="5157065" y="3098794"/>
            <a:chExt cx="970268" cy="242567"/>
          </a:xfrm>
        </p:grpSpPr>
        <p:sp>
          <p:nvSpPr>
            <p:cNvPr id="191" name="직사각형 190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544953" y="4156969"/>
            <a:ext cx="970268" cy="242567"/>
            <a:chOff x="5157065" y="3098794"/>
            <a:chExt cx="970268" cy="242567"/>
          </a:xfrm>
        </p:grpSpPr>
        <p:sp>
          <p:nvSpPr>
            <p:cNvPr id="196" name="직사각형 195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490026" y="4124364"/>
            <a:ext cx="208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68100"/>
                </a:solidFill>
              </a:rPr>
              <a:t>0</a:t>
            </a:r>
            <a:r>
              <a:rPr lang="en-US" altLang="ko-KR" sz="1400" dirty="0" smtClean="0"/>
              <a:t>  1  1   1  1  1  1   1</a:t>
            </a:r>
            <a:endParaRPr lang="ko-KR" altLang="en-US" sz="1400" dirty="0"/>
          </a:p>
        </p:txBody>
      </p:sp>
      <p:grpSp>
        <p:nvGrpSpPr>
          <p:cNvPr id="201" name="그룹 200"/>
          <p:cNvGrpSpPr/>
          <p:nvPr/>
        </p:nvGrpSpPr>
        <p:grpSpPr>
          <a:xfrm>
            <a:off x="3515221" y="4156969"/>
            <a:ext cx="970268" cy="242567"/>
            <a:chOff x="5157065" y="3098794"/>
            <a:chExt cx="970268" cy="242567"/>
          </a:xfrm>
        </p:grpSpPr>
        <p:sp>
          <p:nvSpPr>
            <p:cNvPr id="202" name="직사각형 201"/>
            <p:cNvSpPr/>
            <p:nvPr/>
          </p:nvSpPr>
          <p:spPr>
            <a:xfrm>
              <a:off x="5157065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399632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642199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884766" y="3098794"/>
              <a:ext cx="242567" cy="242567"/>
            </a:xfrm>
            <a:prstGeom prst="rect">
              <a:avLst/>
            </a:prstGeom>
            <a:noFill/>
            <a:ln w="9525">
              <a:solidFill>
                <a:srgbClr val="F68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3131324" y="375503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68100"/>
                </a:solidFill>
              </a:rPr>
              <a:t>&gt;&gt; 1</a:t>
            </a:r>
            <a:endParaRPr lang="ko-KR" altLang="en-US" dirty="0">
              <a:solidFill>
                <a:srgbClr val="F68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할당 연산자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17303" y="843659"/>
          <a:ext cx="4269029" cy="3843326"/>
        </p:xfrm>
        <a:graphic>
          <a:graphicData uri="http://schemas.openxmlformats.org/drawingml/2006/table">
            <a:tbl>
              <a:tblPr/>
              <a:tblGrid>
                <a:gridCol w="592218"/>
                <a:gridCol w="1741568"/>
                <a:gridCol w="1935243"/>
              </a:tblGrid>
              <a:tr h="24748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/>
                        <a:t>설명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881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/>
                        <a:t>오른쪽 </a:t>
                      </a:r>
                      <a:r>
                        <a:rPr lang="ko-KR" altLang="en-US" sz="1000" dirty="0" err="1"/>
                        <a:t>피연산자를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 smtClean="0"/>
                    </a:p>
                    <a:p>
                      <a:pPr algn="l"/>
                      <a:r>
                        <a:rPr lang="ko-KR" altLang="en-US" sz="1000" dirty="0" smtClean="0"/>
                        <a:t>왼쪽 </a:t>
                      </a:r>
                      <a:r>
                        <a:rPr lang="ko-KR" altLang="en-US" sz="1000" dirty="0" err="1" smtClean="0"/>
                        <a:t>피연산자에게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/>
                        <a:t>할당합니다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/>
                        <a:t>+=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덧셈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+=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=a +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/>
                        <a:t>-=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뺄셈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a -= b </a:t>
                      </a:r>
                      <a:r>
                        <a:rPr lang="ko-KR" altLang="en-US" sz="1000"/>
                        <a:t>는 </a:t>
                      </a:r>
                      <a:r>
                        <a:rPr lang="en-US" sz="1000"/>
                        <a:t>a = a -b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487">
                <a:tc>
                  <a:txBody>
                    <a:bodyPr/>
                    <a:lstStyle/>
                    <a:p>
                      <a:r>
                        <a:rPr lang="ko-KR" altLang="en-US" sz="1000"/>
                        <a:t>*</a:t>
                      </a:r>
                      <a:r>
                        <a:rPr lang="en-US" altLang="ko-KR" sz="1000"/>
                        <a:t>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곱셈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a *= b </a:t>
                      </a:r>
                      <a:r>
                        <a:rPr lang="ko-KR" altLang="en-US" sz="1000"/>
                        <a:t>는 </a:t>
                      </a:r>
                      <a:r>
                        <a:rPr lang="en-US" sz="1000"/>
                        <a:t>a = a *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/>
                        <a:t>/=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나눗셈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/=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/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/>
                        <a:t>%=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나머지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%=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/%b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/>
                        <a:t>&amp;=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논리곱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&amp;=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&amp;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487">
                <a:tc>
                  <a:txBody>
                    <a:bodyPr/>
                    <a:lstStyle/>
                    <a:p>
                      <a:r>
                        <a:rPr lang="en-US" altLang="ko-KR" sz="1000"/>
                        <a:t>|=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논리합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|=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|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/>
                        <a:t>^=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배타적 논리합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^=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^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/>
                        <a:t>&lt;&lt;=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왼쪽 시프트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&lt;&lt;=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&lt;&lt;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22183">
                <a:tc>
                  <a:txBody>
                    <a:bodyPr/>
                    <a:lstStyle/>
                    <a:p>
                      <a:r>
                        <a:rPr lang="en-US" altLang="ko-KR" sz="1000"/>
                        <a:t>&gt;&gt;=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오른쪽 시프트 할당 연산자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&gt;&gt;= b 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sz="1000" dirty="0"/>
                        <a:t>a = a &gt;&gt; b</a:t>
                      </a:r>
                    </a:p>
                  </a:txBody>
                  <a:tcPr marL="83384" marR="83384" marT="38485" marB="3848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72000" y="901333"/>
            <a:ext cx="2748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a;</a:t>
            </a:r>
          </a:p>
          <a:p>
            <a:r>
              <a:rPr lang="en-US" altLang="ko-KR" sz="1000" dirty="0" smtClean="0"/>
              <a:t>    a = 100;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= 100 : {a}");</a:t>
            </a:r>
          </a:p>
          <a:p>
            <a:r>
              <a:rPr lang="en-US" altLang="ko-KR" sz="1000" dirty="0" smtClean="0"/>
              <a:t>    a += 90;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+= 90 : {a}");</a:t>
            </a:r>
          </a:p>
          <a:p>
            <a:r>
              <a:rPr lang="en-US" altLang="ko-KR" sz="1000" dirty="0" smtClean="0"/>
              <a:t>    a -= 80;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-= 80 : {a}");</a:t>
            </a:r>
          </a:p>
          <a:p>
            <a:r>
              <a:rPr lang="en-US" altLang="ko-KR" sz="1000" dirty="0" smtClean="0"/>
              <a:t>    a *= 70;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*= 70 : {a}");</a:t>
            </a:r>
          </a:p>
          <a:p>
            <a:r>
              <a:rPr lang="en-US" altLang="ko-KR" sz="1000" dirty="0" smtClean="0"/>
              <a:t>    a /= 60;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/= 60 : {a}");</a:t>
            </a:r>
          </a:p>
          <a:p>
            <a:r>
              <a:rPr lang="en-US" altLang="ko-KR" sz="1000" dirty="0" smtClean="0"/>
              <a:t>    a %= 50;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%= 50 : {a}");</a:t>
            </a:r>
          </a:p>
          <a:p>
            <a:r>
              <a:rPr lang="en-US" altLang="ko-KR" sz="1000" dirty="0" smtClean="0"/>
              <a:t>    a &amp;= 40;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&amp;= 40 : {a}");</a:t>
            </a:r>
          </a:p>
          <a:p>
            <a:r>
              <a:rPr lang="en-US" altLang="ko-KR" sz="1000" dirty="0" smtClean="0"/>
              <a:t>    a |= 30;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|= 30 : {a}");</a:t>
            </a:r>
          </a:p>
          <a:p>
            <a:r>
              <a:rPr lang="en-US" altLang="ko-KR" sz="1000" dirty="0" smtClean="0"/>
              <a:t>    a ^= 20;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^= 20 : {a}");</a:t>
            </a:r>
          </a:p>
          <a:p>
            <a:r>
              <a:rPr lang="en-US" altLang="ko-KR" sz="1000" dirty="0" smtClean="0"/>
              <a:t>    a &lt;&lt;= 10;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&lt;&lt;= 10 : {a}");</a:t>
            </a:r>
          </a:p>
          <a:p>
            <a:r>
              <a:rPr lang="en-US" altLang="ko-KR" sz="1000" dirty="0" smtClean="0"/>
              <a:t>    a &gt;&gt;= 1;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&gt;&gt;= 1 : {a}");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730" y="366505"/>
            <a:ext cx="3147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변수 또는 상수에 </a:t>
            </a:r>
            <a:r>
              <a:rPr lang="ko-KR" altLang="en-US" sz="1000" dirty="0" err="1" smtClean="0"/>
              <a:t>피연산자</a:t>
            </a:r>
            <a:r>
              <a:rPr lang="ko-KR" altLang="en-US" sz="1000" dirty="0" smtClean="0"/>
              <a:t> 데이터를 할당하는 기능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20640" y="1761660"/>
            <a:ext cx="12234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}/*</a:t>
            </a:r>
          </a:p>
          <a:p>
            <a:r>
              <a:rPr lang="en-US" altLang="ko-KR" sz="1000" dirty="0" smtClean="0"/>
              <a:t>a = 100 : 100</a:t>
            </a:r>
          </a:p>
          <a:p>
            <a:r>
              <a:rPr lang="en-US" altLang="ko-KR" sz="1000" dirty="0" smtClean="0"/>
              <a:t>a += 90 : 190</a:t>
            </a:r>
          </a:p>
          <a:p>
            <a:r>
              <a:rPr lang="en-US" altLang="ko-KR" sz="1000" dirty="0" smtClean="0"/>
              <a:t>a -= 80 : 110</a:t>
            </a:r>
          </a:p>
          <a:p>
            <a:r>
              <a:rPr lang="en-US" altLang="ko-KR" sz="1000" dirty="0" smtClean="0"/>
              <a:t>a *= 70 : 7700</a:t>
            </a:r>
          </a:p>
          <a:p>
            <a:r>
              <a:rPr lang="en-US" altLang="ko-KR" sz="1000" dirty="0" smtClean="0"/>
              <a:t>a /= 60 : 128</a:t>
            </a:r>
          </a:p>
          <a:p>
            <a:r>
              <a:rPr lang="en-US" altLang="ko-KR" sz="1000" dirty="0" smtClean="0"/>
              <a:t>a %= 50 : 28</a:t>
            </a:r>
          </a:p>
          <a:p>
            <a:r>
              <a:rPr lang="en-US" altLang="ko-KR" sz="1000" dirty="0" smtClean="0"/>
              <a:t>a &amp;= 40 : 8</a:t>
            </a:r>
          </a:p>
          <a:p>
            <a:r>
              <a:rPr lang="en-US" altLang="ko-KR" sz="1000" dirty="0" smtClean="0"/>
              <a:t>a |= 30 : 30</a:t>
            </a:r>
          </a:p>
          <a:p>
            <a:r>
              <a:rPr lang="en-US" altLang="ko-KR" sz="1000" dirty="0" smtClean="0"/>
              <a:t>a ^= 20 : 10</a:t>
            </a:r>
          </a:p>
          <a:p>
            <a:r>
              <a:rPr lang="en-US" altLang="ko-KR" sz="1000" dirty="0" smtClean="0"/>
              <a:t>a &lt;&lt;= 10 : 10240</a:t>
            </a:r>
          </a:p>
          <a:p>
            <a:r>
              <a:rPr lang="en-US" altLang="ko-KR" sz="1000" dirty="0" smtClean="0"/>
              <a:t>a &gt;&gt;= 1 : 5120</a:t>
            </a:r>
          </a:p>
          <a:p>
            <a:r>
              <a:rPr lang="en-US" altLang="ko-KR" sz="1000" dirty="0" smtClean="0"/>
              <a:t>*/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Null </a:t>
            </a:r>
            <a:r>
              <a:rPr lang="ko-KR" altLang="en-US" b="1" dirty="0" smtClean="0"/>
              <a:t>병합 연산자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33841" y="184666"/>
            <a:ext cx="2098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null</a:t>
            </a:r>
            <a:r>
              <a:rPr lang="ko-KR" altLang="en-US" sz="1000" dirty="0" smtClean="0"/>
              <a:t>검사를 간결하게 만들어 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1570" y="1041580"/>
            <a:ext cx="820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??</a:t>
            </a:r>
            <a:r>
              <a:rPr lang="ko-KR" altLang="en-US" sz="1000" dirty="0" smtClean="0"/>
              <a:t>연산자는 </a:t>
            </a:r>
            <a:r>
              <a:rPr lang="ko-KR" altLang="en-US" sz="1000" dirty="0" err="1" smtClean="0"/>
              <a:t>두개의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피연산자를</a:t>
            </a:r>
            <a:r>
              <a:rPr lang="ko-KR" altLang="en-US" sz="1000" dirty="0" smtClean="0"/>
              <a:t> 받아들이고 왼쪽 </a:t>
            </a:r>
            <a:r>
              <a:rPr lang="ko-KR" altLang="en-US" sz="1000" dirty="0" err="1" smtClean="0"/>
              <a:t>피연산자가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null</a:t>
            </a:r>
            <a:r>
              <a:rPr lang="ko-KR" altLang="en-US" sz="1000" dirty="0" smtClean="0"/>
              <a:t>이면 오른쪽 피연산자를 반환하고</a:t>
            </a:r>
            <a:r>
              <a:rPr lang="en-US" altLang="ko-KR" sz="1000" dirty="0" smtClean="0"/>
              <a:t>, null</a:t>
            </a:r>
            <a:r>
              <a:rPr lang="ko-KR" altLang="en-US" sz="1000" dirty="0" smtClean="0"/>
              <a:t>이 아니면 왼쪽 피연산자를 반환한다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006715" y="25717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? num = null;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($"{num ?? 0}");	//0</a:t>
            </a:r>
          </a:p>
          <a:p>
            <a:r>
              <a:rPr lang="en-US" altLang="ko-KR" sz="1000" dirty="0" smtClean="0"/>
              <a:t>    num = 99;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($"{num ?? 0}");	//99</a:t>
            </a:r>
          </a:p>
          <a:p>
            <a:r>
              <a:rPr lang="en-US" altLang="ko-KR" sz="1000" dirty="0" smtClean="0"/>
              <a:t>    string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= null;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?? "Default"}");	//Default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= "Specific";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 </a:t>
            </a:r>
            <a:r>
              <a:rPr lang="en-US" altLang="ko-KR" sz="1000" dirty="0" err="1" smtClean="0"/>
              <a:t>str</a:t>
            </a:r>
            <a:r>
              <a:rPr lang="en-US" altLang="ko-KR" sz="1000" dirty="0" smtClean="0"/>
              <a:t> ?? "Default"}");	//Specific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연산자 우선 순위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83712" y="513806"/>
          <a:ext cx="4576575" cy="4115888"/>
        </p:xfrm>
        <a:graphic>
          <a:graphicData uri="http://schemas.openxmlformats.org/drawingml/2006/table">
            <a:tbl>
              <a:tblPr/>
              <a:tblGrid>
                <a:gridCol w="1525525"/>
                <a:gridCol w="1525525"/>
                <a:gridCol w="1525525"/>
              </a:tblGrid>
              <a:tr h="233405">
                <a:tc>
                  <a:txBody>
                    <a:bodyPr/>
                    <a:lstStyle/>
                    <a:p>
                      <a:r>
                        <a:rPr lang="ko-KR" altLang="en-US" sz="1100" b="1"/>
                        <a:t>우선순위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/>
                        <a:t>종류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/>
                        <a:t>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162">
                <a:tc>
                  <a:txBody>
                    <a:bodyPr/>
                    <a:lstStyle/>
                    <a:p>
                      <a:r>
                        <a:rPr lang="en-US" altLang="ko-KR" sz="1100"/>
                        <a:t>1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증가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감소 연산자</a:t>
                      </a:r>
                      <a:r>
                        <a:rPr lang="ko-KR" altLang="en-US" sz="1100">
                          <a:solidFill>
                            <a:srgbClr val="A7A7A7"/>
                          </a:solidFill>
                          <a:latin typeface="var(--monospace)"/>
                        </a:rPr>
                        <a:t> </a:t>
                      </a:r>
                      <a:r>
                        <a:rPr lang="en-US" altLang="ko-KR" sz="1100"/>
                        <a:t>null </a:t>
                      </a:r>
                      <a:r>
                        <a:rPr lang="ko-KR" altLang="en-US" sz="1100"/>
                        <a:t>조건부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후위 </a:t>
                      </a:r>
                      <a:r>
                        <a:rPr lang="en-US" altLang="ko-KR" sz="1100"/>
                        <a:t>++/-- </a:t>
                      </a:r>
                      <a:r>
                        <a:rPr lang="ko-KR" altLang="en-US" sz="1100"/>
                        <a:t>연산자</a:t>
                      </a:r>
                      <a:r>
                        <a:rPr lang="en-US" altLang="ko-KR" sz="1100"/>
                        <a:t>, ?., ?[]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2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증가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감소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전위 </a:t>
                      </a:r>
                      <a:r>
                        <a:rPr lang="en-US" altLang="ko-KR" sz="1100"/>
                        <a:t>++/-- </a:t>
                      </a:r>
                      <a:r>
                        <a:rPr lang="ko-KR" altLang="en-US" sz="1100"/>
                        <a:t>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3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산술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* </a:t>
                      </a:r>
                      <a:r>
                        <a:rPr lang="en-US" altLang="ko-KR" sz="1100"/>
                        <a:t>/ %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4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산술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+ -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5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시프트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&lt;&lt; &gt;&gt;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6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관계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&lt; &gt; &lt;= &gt;= is as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7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관계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== !=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8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&amp;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9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^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10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비트 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|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11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&amp;&amp;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12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논리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||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13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Null </a:t>
                      </a:r>
                      <a:r>
                        <a:rPr lang="ko-KR" altLang="en-US" sz="1100"/>
                        <a:t>병합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??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3405">
                <a:tc>
                  <a:txBody>
                    <a:bodyPr/>
                    <a:lstStyle/>
                    <a:p>
                      <a:r>
                        <a:rPr lang="en-US" altLang="ko-KR" sz="1100"/>
                        <a:t>14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조건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?: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8162">
                <a:tc>
                  <a:txBody>
                    <a:bodyPr/>
                    <a:lstStyle/>
                    <a:p>
                      <a:r>
                        <a:rPr lang="en-US" altLang="ko-KR" sz="1100"/>
                        <a:t>15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할당 연산자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= *= /= %= += -= &lt;&lt;= &gt;&gt;= &amp;= ^= |=</a:t>
                      </a:r>
                    </a:p>
                  </a:txBody>
                  <a:tcPr marL="74369" marR="74369" marT="34324" marB="3432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흐름 제어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26695" y="12123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분기문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7245" y="24274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8780" y="3732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점프문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9863" y="1657712"/>
            <a:ext cx="4006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프로그램의 흐름을 조건에 따라 여러 갈래로 나누는 흐름제어 구문</a:t>
            </a:r>
            <a:endParaRPr lang="en-US" altLang="ko-KR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487609" y="3081322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특정 조건을 만족하는 동안 코드 또는 코드블록을 계속 반복해서 실행하도록 하는 문장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9863" y="4464572"/>
            <a:ext cx="3403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흐름을 끊고 프로그램의 실행위치를 원하는 곳으로 도약</a:t>
            </a:r>
            <a:endParaRPr lang="ko-KR" altLang="en-US" sz="1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1826695" y="2166705"/>
            <a:ext cx="6075675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1826695" y="3732588"/>
            <a:ext cx="6075675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37288" y="3921900"/>
            <a:ext cx="8931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break</a:t>
            </a:r>
          </a:p>
          <a:p>
            <a:r>
              <a:rPr lang="en-US" altLang="ko-KR" sz="1400" dirty="0" smtClean="0"/>
              <a:t>continue</a:t>
            </a:r>
          </a:p>
          <a:p>
            <a:r>
              <a:rPr lang="en-US" altLang="ko-KR" sz="1400" dirty="0" err="1" smtClean="0"/>
              <a:t>goto</a:t>
            </a:r>
            <a:endParaRPr lang="en-US" altLang="ko-KR" sz="1400" dirty="0" smtClean="0"/>
          </a:p>
          <a:p>
            <a:r>
              <a:rPr lang="en-US" altLang="ko-KR" sz="1400" dirty="0" smtClean="0"/>
              <a:t>return</a:t>
            </a:r>
          </a:p>
          <a:p>
            <a:r>
              <a:rPr lang="en-US" altLang="ko-KR" sz="1400" dirty="0" smtClean="0"/>
              <a:t>throw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4762" y="2711990"/>
            <a:ext cx="883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while</a:t>
            </a:r>
          </a:p>
          <a:p>
            <a:r>
              <a:rPr lang="en-US" altLang="ko-KR" sz="1400" dirty="0" smtClean="0"/>
              <a:t>do while</a:t>
            </a:r>
          </a:p>
          <a:p>
            <a:r>
              <a:rPr lang="en-US" altLang="ko-KR" sz="1400" dirty="0" smtClean="0"/>
              <a:t>for</a:t>
            </a:r>
          </a:p>
          <a:p>
            <a:r>
              <a:rPr lang="en-US" altLang="ko-KR" sz="1400" dirty="0" err="1" smtClean="0"/>
              <a:t>foreach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82667" y="1426879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 . . . else</a:t>
            </a:r>
          </a:p>
          <a:p>
            <a:r>
              <a:rPr lang="en-US" altLang="ko-KR" sz="1400" dirty="0" smtClean="0"/>
              <a:t>switch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분기문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87079" y="1846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 , else, else if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1970" y="1581640"/>
            <a:ext cx="32295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if ( </a:t>
            </a:r>
            <a:r>
              <a:rPr lang="ko-KR" altLang="en-US" sz="1000" dirty="0" err="1" smtClean="0"/>
              <a:t>조건식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//</a:t>
            </a:r>
            <a:r>
              <a:rPr lang="ko-KR" altLang="en-US" sz="1000" dirty="0" smtClean="0"/>
              <a:t>참인 경우 실행 할 코드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else if ( </a:t>
            </a:r>
            <a:r>
              <a:rPr lang="ko-KR" altLang="en-US" sz="1000" dirty="0" err="1" smtClean="0"/>
              <a:t>조건식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//</a:t>
            </a:r>
            <a:r>
              <a:rPr lang="ko-KR" altLang="en-US" sz="1000" dirty="0" smtClean="0"/>
              <a:t>참인 경우 실행 할 코드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else</a:t>
            </a:r>
          </a:p>
          <a:p>
            <a:r>
              <a:rPr lang="en-US" altLang="ko-KR" sz="1000" dirty="0" smtClean="0"/>
              <a:t>	...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427095" y="951570"/>
            <a:ext cx="3195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숫자를 입력하세요</a:t>
            </a:r>
            <a:r>
              <a:rPr lang="en-US" altLang="ko-KR" sz="1000" dirty="0" smtClean="0"/>
              <a:t>: ");</a:t>
            </a:r>
          </a:p>
          <a:p>
            <a:r>
              <a:rPr lang="en-US" altLang="ko-KR" sz="1000" dirty="0" smtClean="0"/>
              <a:t>string a = </a:t>
            </a:r>
            <a:r>
              <a:rPr lang="en-US" altLang="ko-KR" sz="1000" dirty="0" err="1" smtClean="0"/>
              <a:t>Console.ReadLine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num = Convert.ToInt32(a);</a:t>
            </a:r>
          </a:p>
          <a:p>
            <a:r>
              <a:rPr lang="en-US" altLang="ko-KR" sz="1000" dirty="0" smtClean="0"/>
              <a:t>            </a:t>
            </a:r>
          </a:p>
          <a:p>
            <a:r>
              <a:rPr lang="en-US" altLang="ko-KR" sz="1000" dirty="0" smtClean="0"/>
              <a:t>if(num &gt; 0)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($"{num}</a:t>
            </a:r>
            <a:r>
              <a:rPr lang="ko-KR" altLang="en-US" sz="1000" dirty="0" smtClean="0"/>
              <a:t>는 양수입니다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else if (num &lt; 0)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($"{num}</a:t>
            </a:r>
            <a:r>
              <a:rPr lang="ko-KR" altLang="en-US" sz="1000" dirty="0" smtClean="0"/>
              <a:t>는 음수입니다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else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($"{num}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      }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17303" y="3506115"/>
            <a:ext cx="346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조건식에는</a:t>
            </a:r>
            <a:r>
              <a:rPr lang="ko-KR" altLang="en-US" sz="1000" dirty="0" smtClean="0"/>
              <a:t> 하나의 조건만 들어갈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else if 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if</a:t>
            </a:r>
            <a:r>
              <a:rPr lang="ko-KR" altLang="en-US" sz="1000" dirty="0" smtClean="0"/>
              <a:t>문에 종속되며 또 다른 조건을 추가할 수 있다</a:t>
            </a:r>
            <a:r>
              <a:rPr lang="en-US" altLang="ko-KR" sz="1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분기문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7303" y="1307833"/>
            <a:ext cx="13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switch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798" y="108202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switch ( </a:t>
            </a:r>
            <a:r>
              <a:rPr lang="ko-KR" altLang="en-US" sz="1000" dirty="0" err="1" smtClean="0"/>
              <a:t>조건식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case </a:t>
            </a:r>
            <a:r>
              <a:rPr lang="ko-KR" altLang="en-US" sz="1000" dirty="0" smtClean="0"/>
              <a:t>상수</a:t>
            </a:r>
            <a:r>
              <a:rPr lang="en-US" altLang="ko-KR" sz="1000" dirty="0" smtClean="0"/>
              <a:t>1: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조건식이 상수 </a:t>
            </a:r>
            <a:r>
              <a:rPr lang="en-US" altLang="ko-KR" sz="1000" dirty="0" smtClean="0">
                <a:solidFill>
                  <a:srgbClr val="F68100"/>
                </a:solidFill>
              </a:rPr>
              <a:t>1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일때</a:t>
            </a:r>
            <a:endParaRPr lang="ko-KR" altLang="en-US" sz="1000" dirty="0" smtClean="0">
              <a:solidFill>
                <a:srgbClr val="F68100"/>
              </a:solidFill>
            </a:endParaRPr>
          </a:p>
          <a:p>
            <a:r>
              <a:rPr lang="ko-KR" altLang="en-US" sz="1000" dirty="0" smtClean="0">
                <a:solidFill>
                  <a:srgbClr val="F68100"/>
                </a:solidFill>
              </a:rPr>
              <a:t>        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실행할 코드</a:t>
            </a:r>
          </a:p>
          <a:p>
            <a:r>
              <a:rPr lang="ko-KR" altLang="en-US" sz="1000" dirty="0" smtClean="0"/>
              <a:t>        </a:t>
            </a:r>
            <a:r>
              <a:rPr lang="en-US" altLang="ko-KR" sz="1000" dirty="0" smtClean="0"/>
              <a:t>break;</a:t>
            </a:r>
          </a:p>
          <a:p>
            <a:r>
              <a:rPr lang="en-US" altLang="ko-KR" sz="1000" dirty="0" smtClean="0"/>
              <a:t>    case </a:t>
            </a:r>
            <a:r>
              <a:rPr lang="ko-KR" altLang="en-US" sz="1000" dirty="0" smtClean="0"/>
              <a:t>상수</a:t>
            </a:r>
            <a:r>
              <a:rPr lang="en-US" altLang="ko-KR" sz="1000" dirty="0" smtClean="0"/>
              <a:t>N: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조건식이 상수</a:t>
            </a:r>
            <a:r>
              <a:rPr lang="en-US" altLang="ko-KR" sz="1000" dirty="0" smtClean="0">
                <a:solidFill>
                  <a:srgbClr val="F68100"/>
                </a:solidFill>
              </a:rPr>
              <a:t>N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일때</a:t>
            </a:r>
            <a:endParaRPr lang="ko-KR" altLang="en-US" sz="1000" dirty="0" smtClean="0">
              <a:solidFill>
                <a:srgbClr val="F68100"/>
              </a:solidFill>
            </a:endParaRPr>
          </a:p>
          <a:p>
            <a:r>
              <a:rPr lang="ko-KR" altLang="en-US" sz="1000" dirty="0" smtClean="0">
                <a:solidFill>
                  <a:srgbClr val="F68100"/>
                </a:solidFill>
              </a:rPr>
              <a:t>        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실행할 코드</a:t>
            </a:r>
          </a:p>
          <a:p>
            <a:r>
              <a:rPr lang="ko-KR" altLang="en-US" sz="1000" dirty="0" smtClean="0"/>
              <a:t>        </a:t>
            </a:r>
            <a:r>
              <a:rPr lang="en-US" altLang="ko-KR" sz="1000" dirty="0" smtClean="0"/>
              <a:t>break;</a:t>
            </a:r>
          </a:p>
          <a:p>
            <a:r>
              <a:rPr lang="en-US" altLang="ko-KR" sz="1000" dirty="0" smtClean="0"/>
              <a:t>    default: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조건식이 어떤 경우와도 맞지 않은 경우</a:t>
            </a:r>
            <a:r>
              <a:rPr lang="en-US" altLang="ko-KR" sz="1000" dirty="0" smtClean="0">
                <a:solidFill>
                  <a:srgbClr val="F68100"/>
                </a:solidFill>
              </a:rPr>
              <a:t>, </a:t>
            </a:r>
            <a:r>
              <a:rPr lang="ko-KR" altLang="en-US" sz="1000" dirty="0" smtClean="0">
                <a:solidFill>
                  <a:srgbClr val="F68100"/>
                </a:solidFill>
              </a:rPr>
              <a:t>생략가능</a:t>
            </a:r>
          </a:p>
          <a:p>
            <a:r>
              <a:rPr lang="ko-KR" altLang="en-US" sz="1000" dirty="0" smtClean="0">
                <a:solidFill>
                  <a:srgbClr val="F68100"/>
                </a:solidFill>
              </a:rPr>
              <a:t>        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btreak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7303" y="3673066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when</a:t>
            </a:r>
          </a:p>
          <a:p>
            <a:r>
              <a:rPr lang="en-US" altLang="ko-KR" sz="1000" dirty="0" smtClean="0"/>
              <a:t>switch</a:t>
            </a:r>
            <a:r>
              <a:rPr lang="ko-KR" altLang="en-US" sz="1000" dirty="0" smtClean="0"/>
              <a:t>문에 </a:t>
            </a:r>
            <a:r>
              <a:rPr lang="en-US" altLang="ko-KR" sz="1000" dirty="0" smtClean="0"/>
              <a:t>when</a:t>
            </a:r>
            <a:r>
              <a:rPr lang="ko-KR" altLang="en-US" sz="1000" dirty="0" smtClean="0"/>
              <a:t>을 이용하여 추가적인 조건 검사를 수행할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82090" y="472190"/>
            <a:ext cx="43291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object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null;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입력하세요</a:t>
            </a:r>
            <a:r>
              <a:rPr lang="en-US" altLang="ko-KR" sz="1000" dirty="0" smtClean="0"/>
              <a:t>: ");</a:t>
            </a:r>
          </a:p>
          <a:p>
            <a:r>
              <a:rPr lang="en-US" altLang="ko-KR" sz="1000" dirty="0" smtClean="0"/>
              <a:t>    string s = </a:t>
            </a:r>
            <a:r>
              <a:rPr lang="en-US" altLang="ko-KR" sz="1000" dirty="0" err="1" smtClean="0"/>
              <a:t>Console.ReadLine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int.TryParse</a:t>
            </a:r>
            <a:r>
              <a:rPr lang="en-US" altLang="ko-KR" sz="1000" dirty="0" smtClean="0"/>
              <a:t>(s, out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out_int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out_int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else if (</a:t>
            </a:r>
            <a:r>
              <a:rPr lang="en-US" altLang="ko-KR" sz="1000" dirty="0" err="1" smtClean="0"/>
              <a:t>float.TryParse</a:t>
            </a:r>
            <a:r>
              <a:rPr lang="en-US" altLang="ko-KR" sz="1000" dirty="0" smtClean="0"/>
              <a:t>(s, out float </a:t>
            </a:r>
            <a:r>
              <a:rPr lang="en-US" altLang="ko-KR" sz="1000" dirty="0" err="1" smtClean="0"/>
              <a:t>out_f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out_f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else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s;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switch(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case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}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int</a:t>
            </a:r>
            <a:r>
              <a:rPr lang="ko-KR" altLang="en-US" sz="1000" dirty="0" smtClean="0"/>
              <a:t>형식입니다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       break;</a:t>
            </a:r>
          </a:p>
          <a:p>
            <a:r>
              <a:rPr lang="en-US" altLang="ko-KR" sz="1000" dirty="0" smtClean="0"/>
              <a:t>    case float f when f &gt;= 0: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($"{f}</a:t>
            </a:r>
            <a:r>
              <a:rPr lang="ko-KR" altLang="en-US" sz="1000" dirty="0" smtClean="0"/>
              <a:t>는 양의 </a:t>
            </a:r>
            <a:r>
              <a:rPr lang="en-US" altLang="ko-KR" sz="1000" dirty="0" smtClean="0"/>
              <a:t>float </a:t>
            </a:r>
            <a:r>
              <a:rPr lang="ko-KR" altLang="en-US" sz="1000" dirty="0" smtClean="0"/>
              <a:t>형식입니다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       break;</a:t>
            </a:r>
          </a:p>
          <a:p>
            <a:r>
              <a:rPr lang="en-US" altLang="ko-KR" sz="1000" dirty="0" smtClean="0"/>
              <a:t>    case float f: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($"{f}</a:t>
            </a:r>
            <a:r>
              <a:rPr lang="ko-KR" altLang="en-US" sz="1000" dirty="0" smtClean="0"/>
              <a:t>는 음의 </a:t>
            </a:r>
            <a:r>
              <a:rPr lang="en-US" altLang="ko-KR" sz="1000" dirty="0" smtClean="0"/>
              <a:t>float </a:t>
            </a:r>
            <a:r>
              <a:rPr lang="ko-KR" altLang="en-US" sz="1000" dirty="0" smtClean="0"/>
              <a:t>형식입니다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       break;</a:t>
            </a:r>
          </a:p>
          <a:p>
            <a:r>
              <a:rPr lang="en-US" altLang="ko-KR" sz="1000" dirty="0" smtClean="0"/>
              <a:t>    default: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}</a:t>
            </a:r>
            <a:r>
              <a:rPr lang="ko-KR" altLang="en-US" sz="1000" dirty="0" smtClean="0"/>
              <a:t>는 모르는 형식입니다</a:t>
            </a:r>
            <a:r>
              <a:rPr lang="en-US" altLang="ko-KR" sz="1000" dirty="0" smtClean="0"/>
              <a:t>.");</a:t>
            </a:r>
          </a:p>
          <a:p>
            <a:r>
              <a:rPr lang="en-US" altLang="ko-KR" sz="1000" dirty="0" smtClean="0"/>
              <a:t>        break;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7303" y="4319397"/>
            <a:ext cx="4477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C# 7.0 </a:t>
            </a:r>
            <a:r>
              <a:rPr lang="ko-KR" altLang="en-US" sz="1000" dirty="0" smtClean="0"/>
              <a:t>부터는 </a:t>
            </a:r>
            <a:r>
              <a:rPr lang="en-US" altLang="ko-KR" sz="1000" dirty="0" smtClean="0"/>
              <a:t>switch</a:t>
            </a:r>
            <a:r>
              <a:rPr lang="ko-KR" altLang="en-US" sz="1000" dirty="0" smtClean="0"/>
              <a:t>문에 데이터 형식을 조건으로 사용 할 수 있게 되었다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7303" y="1021545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while</a:t>
            </a:r>
          </a:p>
          <a:p>
            <a:r>
              <a:rPr lang="ko-KR" altLang="en-US" sz="1000" dirty="0" err="1" smtClean="0"/>
              <a:t>조건문이</a:t>
            </a:r>
            <a:r>
              <a:rPr lang="ko-KR" altLang="en-US" sz="1000" dirty="0" smtClean="0"/>
              <a:t> 참인 동안 코드를 </a:t>
            </a:r>
            <a:r>
              <a:rPr lang="ko-KR" altLang="en-US" sz="1000" dirty="0" err="1" smtClean="0"/>
              <a:t>반복실행한다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7882" y="3021013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do while</a:t>
            </a:r>
          </a:p>
          <a:p>
            <a:r>
              <a:rPr lang="ko-KR" altLang="en-US" sz="1000" dirty="0" err="1" smtClean="0"/>
              <a:t>조건식을</a:t>
            </a:r>
            <a:r>
              <a:rPr lang="ko-KR" altLang="en-US" sz="1000" dirty="0" smtClean="0"/>
              <a:t> 평가하기 전에 코드를 한번 실행한다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7882" y="186328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smtClean="0"/>
              <a:t>while (</a:t>
            </a:r>
            <a:r>
              <a:rPr lang="ko-KR" altLang="en-US" sz="1000" b="1" dirty="0" err="1" smtClean="0"/>
              <a:t>조건식</a:t>
            </a:r>
            <a:r>
              <a:rPr lang="en-US" altLang="ko-KR" sz="1000" b="1" dirty="0" smtClean="0"/>
              <a:t>)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 smtClean="0"/>
              <a:t>	</a:t>
            </a:r>
            <a:r>
              <a:rPr lang="ko-KR" altLang="en-US" sz="1000" b="1" dirty="0" smtClean="0"/>
              <a:t>반복 실행할 코드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67882" y="3728900"/>
            <a:ext cx="27225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/>
              <a:t>do{</a:t>
            </a:r>
          </a:p>
          <a:p>
            <a:r>
              <a:rPr lang="en-US" altLang="ko-KR" sz="1000" b="1" dirty="0" smtClean="0"/>
              <a:t>	//</a:t>
            </a:r>
            <a:r>
              <a:rPr lang="ko-KR" altLang="en-US" sz="1000" b="1" dirty="0" smtClean="0"/>
              <a:t>반복 실행할 코드 블록</a:t>
            </a:r>
          </a:p>
          <a:p>
            <a:r>
              <a:rPr lang="en-US" altLang="ko-KR" sz="1000" b="1" dirty="0" smtClean="0"/>
              <a:t>}</a:t>
            </a:r>
          </a:p>
          <a:p>
            <a:r>
              <a:rPr lang="en-US" altLang="ko-KR" sz="1000" b="1" dirty="0" smtClean="0"/>
              <a:t>while( </a:t>
            </a:r>
            <a:r>
              <a:rPr lang="ko-KR" altLang="en-US" sz="1000" b="1" dirty="0" err="1" smtClean="0"/>
              <a:t>조건식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);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4166955" y="790967"/>
            <a:ext cx="15751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10;</a:t>
            </a:r>
          </a:p>
          <a:p>
            <a:r>
              <a:rPr lang="en-US" altLang="ko-KR" sz="1000" dirty="0" smtClean="0"/>
              <a:t>while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&gt; 0)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--}");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166955" y="2836348"/>
            <a:ext cx="21602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10;</a:t>
            </a:r>
          </a:p>
          <a:p>
            <a:r>
              <a:rPr lang="en-US" altLang="ko-KR" sz="1000" dirty="0" smtClean="0"/>
              <a:t>do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("A)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: {0}",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--);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while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&gt; 0);</a:t>
            </a:r>
          </a:p>
          <a:p>
            <a:r>
              <a:rPr lang="en-US" altLang="ko-KR" sz="1000" dirty="0" smtClean="0"/>
              <a:t>do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("B)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: {0}",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--);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while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&gt; 0);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687235" y="2841625"/>
            <a:ext cx="14494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10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9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8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7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6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5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4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3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2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1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B)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4585" y="806102"/>
            <a:ext cx="802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10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9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8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7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6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5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4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2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80019" y="1210409"/>
            <a:ext cx="52020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/>
              <a:t>for ( </a:t>
            </a:r>
            <a:r>
              <a:rPr lang="ko-KR" altLang="en-US" sz="1000" b="1" dirty="0" smtClean="0"/>
              <a:t>초기화식</a:t>
            </a:r>
            <a:r>
              <a:rPr lang="en-US" altLang="ko-KR" sz="1000" b="1" dirty="0" smtClean="0"/>
              <a:t>; </a:t>
            </a:r>
            <a:r>
              <a:rPr lang="ko-KR" altLang="en-US" sz="1000" b="1" dirty="0" err="1" smtClean="0"/>
              <a:t>조건식</a:t>
            </a:r>
            <a:r>
              <a:rPr lang="en-US" altLang="ko-KR" sz="1000" b="1" dirty="0" smtClean="0"/>
              <a:t>; </a:t>
            </a:r>
            <a:r>
              <a:rPr lang="ko-KR" altLang="en-US" sz="1000" b="1" dirty="0" err="1" smtClean="0"/>
              <a:t>반복식</a:t>
            </a:r>
            <a:r>
              <a:rPr lang="en-US" altLang="ko-KR" sz="1000" b="1" dirty="0" smtClean="0"/>
              <a:t>)</a:t>
            </a:r>
          </a:p>
          <a:p>
            <a:r>
              <a:rPr lang="en-US" altLang="ko-KR" sz="1000" b="1" dirty="0" smtClean="0"/>
              <a:t>      </a:t>
            </a:r>
            <a:r>
              <a:rPr lang="en-US" altLang="ko-KR" sz="1000" b="1" dirty="0" smtClean="0"/>
              <a:t>//</a:t>
            </a:r>
            <a:r>
              <a:rPr lang="ko-KR" altLang="en-US" sz="1000" b="1" dirty="0" err="1" smtClean="0"/>
              <a:t>반복실행할</a:t>
            </a:r>
            <a:r>
              <a:rPr lang="ko-KR" altLang="en-US" sz="1000" b="1" dirty="0" smtClean="0"/>
              <a:t> 코드</a:t>
            </a:r>
            <a:r>
              <a:rPr lang="en-US" altLang="ko-KR" sz="1000" b="1" dirty="0" smtClean="0"/>
              <a:t>;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초기화식 </a:t>
            </a:r>
            <a:r>
              <a:rPr lang="en-US" altLang="ko-KR" sz="1000" dirty="0" smtClean="0"/>
              <a:t>: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반복을 </a:t>
            </a:r>
            <a:r>
              <a:rPr lang="ko-KR" altLang="en-US" sz="1000" dirty="0" smtClean="0"/>
              <a:t>실행하기 전에 가장 먼저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한번만 실행되는 코드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for</a:t>
            </a:r>
            <a:r>
              <a:rPr lang="ko-KR" altLang="en-US" sz="1000" dirty="0" err="1" smtClean="0"/>
              <a:t>반복문에서</a:t>
            </a:r>
            <a:r>
              <a:rPr lang="ko-KR" altLang="en-US" sz="1000" dirty="0" smtClean="0"/>
              <a:t> 사용할 </a:t>
            </a:r>
            <a:r>
              <a:rPr lang="ko-KR" altLang="en-US" sz="1000" dirty="0" err="1" smtClean="0"/>
              <a:t>변수등을</a:t>
            </a:r>
            <a:r>
              <a:rPr lang="ko-KR" altLang="en-US" sz="1000" dirty="0" smtClean="0"/>
              <a:t> 이곳에서 초기화한다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조건식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ko-KR" altLang="en-US" sz="1000" dirty="0" smtClean="0"/>
              <a:t>반복을 </a:t>
            </a:r>
            <a:r>
              <a:rPr lang="ko-KR" altLang="en-US" sz="1000" dirty="0" smtClean="0"/>
              <a:t>계속 수행할지를 결정하는 식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조건식의</a:t>
            </a:r>
            <a:r>
              <a:rPr lang="ko-KR" altLang="en-US" sz="1000" dirty="0" smtClean="0"/>
              <a:t> 결과가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 반복을 중단한다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반복식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반복이 </a:t>
            </a:r>
            <a:r>
              <a:rPr lang="ko-KR" altLang="en-US" sz="1000" dirty="0" err="1" smtClean="0"/>
              <a:t>끝날때마다</a:t>
            </a:r>
            <a:r>
              <a:rPr lang="ko-KR" altLang="en-US" sz="1000" dirty="0" smtClean="0"/>
              <a:t> 실행된다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조건식에서</a:t>
            </a:r>
            <a:r>
              <a:rPr lang="ko-KR" altLang="en-US" sz="1000" dirty="0" smtClean="0"/>
              <a:t> 사용되는 변수의 값을 조정한다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0" y="357521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err="1" smtClean="0"/>
              <a:t>foreach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데이터 형식 </a:t>
            </a:r>
            <a:r>
              <a:rPr lang="ko-KR" altLang="en-US" sz="1000" b="1" dirty="0" err="1" smtClean="0"/>
              <a:t>변수명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in </a:t>
            </a:r>
            <a:r>
              <a:rPr lang="ko-KR" altLang="en-US" sz="1000" b="1" dirty="0" smtClean="0"/>
              <a:t>배열</a:t>
            </a:r>
            <a:r>
              <a:rPr lang="en-US" altLang="ko-KR" sz="1000" b="1" dirty="0" smtClean="0"/>
              <a:t>_</a:t>
            </a:r>
            <a:r>
              <a:rPr lang="ko-KR" altLang="en-US" sz="1000" b="1" dirty="0" smtClean="0"/>
              <a:t>또는</a:t>
            </a:r>
            <a:r>
              <a:rPr lang="en-US" altLang="ko-KR" sz="1000" b="1" dirty="0" smtClean="0"/>
              <a:t>_</a:t>
            </a:r>
            <a:r>
              <a:rPr lang="ko-KR" altLang="en-US" sz="1000" b="1" dirty="0" smtClean="0"/>
              <a:t>컬렉션</a:t>
            </a:r>
            <a:r>
              <a:rPr lang="en-US" altLang="ko-KR" sz="1000" b="1" dirty="0" smtClean="0"/>
              <a:t>)</a:t>
            </a:r>
          </a:p>
          <a:p>
            <a:r>
              <a:rPr lang="en-US" altLang="ko-KR" sz="1000" b="1" dirty="0" smtClean="0"/>
              <a:t>	</a:t>
            </a:r>
            <a:r>
              <a:rPr lang="ko-KR" altLang="en-US" sz="1000" b="1" dirty="0" smtClean="0"/>
              <a:t>코드</a:t>
            </a:r>
            <a:r>
              <a:rPr lang="en-US" altLang="ko-KR" sz="1000" b="1" dirty="0" smtClean="0"/>
              <a:t>_</a:t>
            </a:r>
            <a:r>
              <a:rPr lang="ko-KR" altLang="en-US" sz="1000" b="1" dirty="0" smtClean="0"/>
              <a:t>또는</a:t>
            </a:r>
            <a:r>
              <a:rPr lang="en-US" altLang="ko-KR" sz="1000" b="1" dirty="0" smtClean="0"/>
              <a:t>_</a:t>
            </a:r>
            <a:r>
              <a:rPr lang="ko-KR" altLang="en-US" sz="1000" b="1" dirty="0" smtClean="0"/>
              <a:t>코드블록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8" y="3021013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foreach</a:t>
            </a:r>
            <a:endParaRPr lang="en-US" altLang="ko-KR" sz="1000" b="1" dirty="0" smtClean="0"/>
          </a:p>
          <a:p>
            <a:r>
              <a:rPr lang="ko-KR" altLang="en-US" sz="1000" dirty="0" smtClean="0"/>
              <a:t>배열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또는 컬렉션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순회하며 각 데이터의 요소에 접근하도록 해준다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382090" y="86359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0;i &lt; 5;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j =0; j &lt;=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; j++)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Console.Write</a:t>
            </a:r>
            <a:r>
              <a:rPr lang="en-US" altLang="ko-KR" sz="1000" dirty="0" smtClean="0"/>
              <a:t>("*");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Console.Write</a:t>
            </a:r>
            <a:r>
              <a:rPr lang="en-US" altLang="ko-KR" sz="1000" dirty="0" smtClean="0"/>
              <a:t>("\n");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752020" y="357521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[]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[] { 0,1,2,3,4};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 in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(a);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7561111" y="4036880"/>
            <a:ext cx="7576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2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4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18874" y="1626645"/>
            <a:ext cx="8051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F68100"/>
                </a:solidFill>
              </a:rPr>
              <a:t>*</a:t>
            </a:r>
          </a:p>
          <a:p>
            <a:r>
              <a:rPr lang="ko-KR" altLang="en-US" sz="1000" dirty="0" smtClean="0">
                <a:solidFill>
                  <a:srgbClr val="F68100"/>
                </a:solidFill>
              </a:rPr>
              <a:t>**</a:t>
            </a:r>
          </a:p>
          <a:p>
            <a:r>
              <a:rPr lang="ko-KR" altLang="en-US" sz="1000" dirty="0" smtClean="0">
                <a:solidFill>
                  <a:srgbClr val="F68100"/>
                </a:solidFill>
              </a:rPr>
              <a:t>***</a:t>
            </a:r>
          </a:p>
          <a:p>
            <a:r>
              <a:rPr lang="ko-KR" altLang="en-US" sz="1000" dirty="0" smtClean="0">
                <a:solidFill>
                  <a:srgbClr val="F68100"/>
                </a:solidFill>
              </a:rPr>
              <a:t>****</a:t>
            </a:r>
          </a:p>
          <a:p>
            <a:r>
              <a:rPr lang="ko-KR" altLang="en-US" sz="1000" dirty="0" smtClean="0">
                <a:solidFill>
                  <a:srgbClr val="F68100"/>
                </a:solidFill>
              </a:rPr>
              <a:t>*****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884" y="964188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for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="" xmlns:a16="http://schemas.microsoft.com/office/drawing/2014/main" id="{9E51E1B9-A2D7-4C59-B3F6-64ACA3CB7CB5}"/>
              </a:ext>
            </a:extLst>
          </p:cNvPr>
          <p:cNvSpPr/>
          <p:nvPr/>
        </p:nvSpPr>
        <p:spPr>
          <a:xfrm rot="1330994">
            <a:off x="3730439" y="2587673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="" xmlns:a16="http://schemas.microsoft.com/office/drawing/2014/main" id="{D24C7BD1-51A1-407F-9B25-E8E77595C01D}"/>
              </a:ext>
            </a:extLst>
          </p:cNvPr>
          <p:cNvSpPr/>
          <p:nvPr/>
        </p:nvSpPr>
        <p:spPr>
          <a:xfrm rot="1330994">
            <a:off x="2442432" y="2060368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="" xmlns:a16="http://schemas.microsoft.com/office/drawing/2014/main" id="{BFCEF8FF-4F33-403F-A761-5748498B500F}"/>
              </a:ext>
            </a:extLst>
          </p:cNvPr>
          <p:cNvSpPr/>
          <p:nvPr/>
        </p:nvSpPr>
        <p:spPr>
          <a:xfrm rot="8740316">
            <a:off x="644530" y="1003460"/>
            <a:ext cx="2082459" cy="1586261"/>
          </a:xfrm>
          <a:prstGeom prst="triangle">
            <a:avLst>
              <a:gd name="adj" fmla="val 50438"/>
            </a:avLst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B3AD0F-45C6-465C-8F85-6C00FE83F583}"/>
              </a:ext>
            </a:extLst>
          </p:cNvPr>
          <p:cNvSpPr txBox="1"/>
          <p:nvPr/>
        </p:nvSpPr>
        <p:spPr>
          <a:xfrm>
            <a:off x="2466210" y="1861321"/>
            <a:ext cx="205948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3826876" y="2431195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흐름 제어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228CF0-F9B6-42A2-A9BF-7E9A8E294943}"/>
              </a:ext>
            </a:extLst>
          </p:cNvPr>
          <p:cNvSpPr txBox="1"/>
          <p:nvPr/>
        </p:nvSpPr>
        <p:spPr>
          <a:xfrm>
            <a:off x="6465636" y="3518895"/>
            <a:ext cx="223941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1FB0FF-51CD-4E4D-8B1F-D32C1ABC710C}"/>
              </a:ext>
            </a:extLst>
          </p:cNvPr>
          <p:cNvSpPr txBox="1"/>
          <p:nvPr/>
        </p:nvSpPr>
        <p:spPr>
          <a:xfrm>
            <a:off x="1043608" y="1376573"/>
            <a:ext cx="87755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 smtClean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2700" dirty="0"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57F57434-15F1-4873-9D38-0CF9D38038A3}"/>
              </a:ext>
            </a:extLst>
          </p:cNvPr>
          <p:cNvCxnSpPr>
            <a:cxnSpLocks/>
          </p:cNvCxnSpPr>
          <p:nvPr/>
        </p:nvCxnSpPr>
        <p:spPr>
          <a:xfrm flipH="1" flipV="1">
            <a:off x="-274319" y="1467654"/>
            <a:ext cx="9418319" cy="3828833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95C24FB6-175B-46E6-9D93-DDC5EC0814CF}"/>
              </a:ext>
            </a:extLst>
          </p:cNvPr>
          <p:cNvCxnSpPr>
            <a:cxnSpLocks/>
          </p:cNvCxnSpPr>
          <p:nvPr/>
        </p:nvCxnSpPr>
        <p:spPr>
          <a:xfrm>
            <a:off x="2099603" y="-232116"/>
            <a:ext cx="0" cy="5528603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4D22D50-A8A3-471B-8F13-50A0188C4FAC}"/>
              </a:ext>
            </a:extLst>
          </p:cNvPr>
          <p:cNvCxnSpPr>
            <a:cxnSpLocks/>
          </p:cNvCxnSpPr>
          <p:nvPr/>
        </p:nvCxnSpPr>
        <p:spPr>
          <a:xfrm flipH="1">
            <a:off x="-298993" y="-148659"/>
            <a:ext cx="3460652" cy="2324162"/>
          </a:xfrm>
          <a:prstGeom prst="line">
            <a:avLst/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2C1B100-4DAA-4B4A-A3F7-B4547ED60775}"/>
              </a:ext>
            </a:extLst>
          </p:cNvPr>
          <p:cNvSpPr txBox="1"/>
          <p:nvPr/>
        </p:nvSpPr>
        <p:spPr>
          <a:xfrm>
            <a:off x="2466210" y="2071352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39B9135-8910-41D2-9F6A-88AF5A728A64}"/>
              </a:ext>
            </a:extLst>
          </p:cNvPr>
          <p:cNvSpPr txBox="1"/>
          <p:nvPr/>
        </p:nvSpPr>
        <p:spPr>
          <a:xfrm>
            <a:off x="3749287" y="258123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="" xmlns:a16="http://schemas.microsoft.com/office/drawing/2014/main" id="{CAF5F578-8886-4991-973A-DD85EB8DE939}"/>
              </a:ext>
            </a:extLst>
          </p:cNvPr>
          <p:cNvSpPr/>
          <p:nvPr/>
        </p:nvSpPr>
        <p:spPr>
          <a:xfrm rot="1330994">
            <a:off x="5007674" y="3095588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="" xmlns:a16="http://schemas.microsoft.com/office/drawing/2014/main" id="{B4775B17-7FCA-498D-82DA-4C57BC221C1D}"/>
              </a:ext>
            </a:extLst>
          </p:cNvPr>
          <p:cNvSpPr/>
          <p:nvPr/>
        </p:nvSpPr>
        <p:spPr>
          <a:xfrm rot="1330994">
            <a:off x="6474547" y="3689542"/>
            <a:ext cx="520270" cy="599171"/>
          </a:xfrm>
          <a:prstGeom prst="parallelogram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C625DB5-2325-4CA3-97CA-3FA756487260}"/>
              </a:ext>
            </a:extLst>
          </p:cNvPr>
          <p:cNvSpPr txBox="1"/>
          <p:nvPr/>
        </p:nvSpPr>
        <p:spPr>
          <a:xfrm>
            <a:off x="5045873" y="311878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0663ADA-AAB7-429F-B1F6-676B030FA147}"/>
              </a:ext>
            </a:extLst>
          </p:cNvPr>
          <p:cNvSpPr txBox="1"/>
          <p:nvPr/>
        </p:nvSpPr>
        <p:spPr>
          <a:xfrm>
            <a:off x="6465636" y="3723311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="" xmlns:a16="http://schemas.microsoft.com/office/drawing/2014/main" id="{217997B0-FC97-476E-AC46-9D494E5D03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3859" y="1828572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="" xmlns:a16="http://schemas.microsoft.com/office/drawing/2014/main" id="{2F1E2269-0518-4227-8C6D-92A7A2FEA926}"/>
              </a:ext>
            </a:extLst>
          </p:cNvPr>
          <p:cNvCxnSpPr/>
          <p:nvPr/>
        </p:nvCxnSpPr>
        <p:spPr>
          <a:xfrm rot="5400000" flipH="1" flipV="1">
            <a:off x="4170258" y="2373489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="" xmlns:a16="http://schemas.microsoft.com/office/drawing/2014/main" id="{08100C32-029F-4DC3-8455-512EDBBA8CD5}"/>
              </a:ext>
            </a:extLst>
          </p:cNvPr>
          <p:cNvCxnSpPr/>
          <p:nvPr/>
        </p:nvCxnSpPr>
        <p:spPr>
          <a:xfrm rot="5400000" flipH="1" flipV="1">
            <a:off x="5419599" y="2858251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="" xmlns:a16="http://schemas.microsoft.com/office/drawing/2014/main" id="{5B3AA9F3-D683-401F-ABED-C2F21F8DBC47}"/>
              </a:ext>
            </a:extLst>
          </p:cNvPr>
          <p:cNvCxnSpPr/>
          <p:nvPr/>
        </p:nvCxnSpPr>
        <p:spPr>
          <a:xfrm rot="5400000" flipH="1" flipV="1">
            <a:off x="6910602" y="3495762"/>
            <a:ext cx="271199" cy="279583"/>
          </a:xfrm>
          <a:prstGeom prst="bentConnector2">
            <a:avLst/>
          </a:prstGeom>
          <a:ln w="76200"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4946582" y="2888716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19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점프문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192" y="996575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break</a:t>
            </a:r>
          </a:p>
          <a:p>
            <a:r>
              <a:rPr lang="ko-KR" altLang="en-US" sz="1000" dirty="0" smtClean="0"/>
              <a:t>현재 실행중인 </a:t>
            </a:r>
            <a:r>
              <a:rPr lang="ko-KR" altLang="en-US" sz="1000" dirty="0" err="1" smtClean="0"/>
              <a:t>반복문이나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switch</a:t>
            </a:r>
            <a:r>
              <a:rPr lang="ko-KR" altLang="en-US" sz="1000" dirty="0" smtClean="0"/>
              <a:t>문을 중단하고자 할 때 사용한다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11560" y="1210409"/>
            <a:ext cx="3150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while </a:t>
            </a:r>
            <a:r>
              <a:rPr lang="en-US" altLang="ko-KR" sz="1000" dirty="0" smtClean="0"/>
              <a:t>( true)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Console.Write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계속할까요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아니오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        string s = </a:t>
            </a:r>
            <a:r>
              <a:rPr lang="en-US" altLang="ko-KR" sz="1000" dirty="0" err="1" smtClean="0"/>
              <a:t>Console.ReadLine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if(s == "</a:t>
            </a:r>
            <a:r>
              <a:rPr lang="ko-KR" altLang="en-US" sz="1000" dirty="0" smtClean="0"/>
              <a:t>아니오</a:t>
            </a:r>
            <a:r>
              <a:rPr lang="en-US" altLang="ko-KR" sz="1000" dirty="0" smtClean="0"/>
              <a:t>")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break;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smtClean="0"/>
              <a:t>}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601876" y="1196630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continue</a:t>
            </a:r>
          </a:p>
          <a:p>
            <a:r>
              <a:rPr lang="ko-KR" altLang="en-US" sz="1000" dirty="0" smtClean="0"/>
              <a:t>한 회 건너뛰어 반복을 계속 수행하게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192" y="2943326"/>
            <a:ext cx="261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goto</a:t>
            </a:r>
            <a:endParaRPr lang="en-US" altLang="ko-KR" sz="1000" b="1" dirty="0" smtClean="0"/>
          </a:p>
          <a:p>
            <a:r>
              <a:rPr lang="ko-KR" altLang="en-US" sz="1000" dirty="0" smtClean="0"/>
              <a:t>레이블이 가리키는 곳으로 바로 이동한다</a:t>
            </a:r>
            <a:r>
              <a:rPr lang="en-US" altLang="ko-KR" sz="1000" dirty="0" smtClean="0"/>
              <a:t>. </a:t>
            </a:r>
            <a:endParaRPr lang="en-US" altLang="ko-KR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383277" y="1779796"/>
            <a:ext cx="22502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1;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&lt;10;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if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% 2 == 0) continue;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: {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} : </a:t>
            </a:r>
            <a:r>
              <a:rPr lang="ko-KR" altLang="en-US" sz="1000" dirty="0" smtClean="0"/>
              <a:t>홀수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smtClean="0"/>
              <a:t>}</a:t>
            </a:r>
            <a:endParaRPr lang="en-US" altLang="ko-KR" sz="10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9192" y="3389173"/>
            <a:ext cx="21309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goto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레이블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	</a:t>
            </a:r>
            <a:r>
              <a:rPr lang="ko-KR" altLang="en-US" sz="1000" dirty="0" smtClean="0"/>
              <a:t>레이블 </a:t>
            </a:r>
            <a:r>
              <a:rPr lang="en-US" altLang="ko-KR" sz="1000" dirty="0" smtClean="0"/>
              <a:t>: </a:t>
            </a:r>
          </a:p>
          <a:p>
            <a:r>
              <a:rPr lang="en-US" altLang="ko-KR" sz="1000" dirty="0" smtClean="0"/>
              <a:t>	//</a:t>
            </a:r>
            <a:r>
              <a:rPr lang="ko-KR" altLang="en-US" sz="1000" dirty="0" smtClean="0"/>
              <a:t>이어지는 코드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625013" y="3666172"/>
            <a:ext cx="180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("1");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goto</a:t>
            </a:r>
            <a:r>
              <a:rPr lang="en-US" altLang="ko-KR" sz="1000" dirty="0" smtClean="0"/>
              <a:t> JUMP;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("2");</a:t>
            </a:r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("3");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JUMP:</a:t>
            </a:r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("4");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01876" y="4318953"/>
            <a:ext cx="4073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return</a:t>
            </a:r>
          </a:p>
          <a:p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중간에 호출되어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종결시키고 프로그램의 </a:t>
            </a:r>
            <a:r>
              <a:rPr lang="ko-KR" altLang="en-US" sz="1000" dirty="0" smtClean="0"/>
              <a:t>돌려준다</a:t>
            </a:r>
            <a:r>
              <a:rPr lang="en-US" altLang="ko-KR" sz="1000" dirty="0" smtClean="0"/>
              <a:t>.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873381" y="450632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1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4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8685" y="1689940"/>
            <a:ext cx="736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1 : </a:t>
            </a:r>
            <a:r>
              <a:rPr lang="ko-KR" altLang="en-US" sz="1000" dirty="0" smtClean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3 : </a:t>
            </a:r>
            <a:r>
              <a:rPr lang="ko-KR" altLang="en-US" sz="1000" dirty="0" smtClean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5 : </a:t>
            </a:r>
            <a:r>
              <a:rPr lang="ko-KR" altLang="en-US" sz="1000" dirty="0" smtClean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7 : </a:t>
            </a:r>
            <a:r>
              <a:rPr lang="ko-KR" altLang="en-US" sz="1000" dirty="0" smtClean="0">
                <a:solidFill>
                  <a:srgbClr val="F68100"/>
                </a:solidFill>
              </a:rPr>
              <a:t>홀수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i</a:t>
            </a:r>
            <a:r>
              <a:rPr lang="en-US" altLang="ko-KR" sz="1000" dirty="0" smtClean="0">
                <a:solidFill>
                  <a:srgbClr val="F68100"/>
                </a:solidFill>
              </a:rPr>
              <a:t>: 9 : </a:t>
            </a:r>
            <a:r>
              <a:rPr lang="ko-KR" altLang="en-US" sz="1000" dirty="0" smtClean="0">
                <a:solidFill>
                  <a:srgbClr val="F68100"/>
                </a:solidFill>
              </a:rPr>
              <a:t>홀수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메소드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14727" y="307777"/>
            <a:ext cx="3330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일련의 코드를 하나의 이름아래 묶은 것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95157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ko-KR" altLang="en-US" sz="1000" dirty="0" smtClean="0"/>
              <a:t>클래스의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이름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</a:t>
            </a:r>
            <a:r>
              <a:rPr lang="ko-KR" altLang="en-US" sz="1000" dirty="0" smtClean="0"/>
              <a:t>한정자 반환형식 </a:t>
            </a:r>
            <a:r>
              <a:rPr lang="ko-KR" altLang="en-US" sz="1000" dirty="0" err="1" smtClean="0"/>
              <a:t>메소드의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( </a:t>
            </a:r>
            <a:r>
              <a:rPr lang="ko-KR" altLang="en-US" sz="1000" dirty="0" smtClean="0"/>
              <a:t>매개 변수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목록 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	//</a:t>
            </a:r>
            <a:r>
              <a:rPr lang="ko-KR" altLang="en-US" sz="1000" dirty="0" smtClean="0"/>
              <a:t>실행하고자 하는 코드</a:t>
            </a:r>
          </a:p>
          <a:p>
            <a:r>
              <a:rPr lang="ko-KR" altLang="en-US" sz="1000" dirty="0" smtClean="0"/>
              <a:t>		</a:t>
            </a:r>
          </a:p>
          <a:p>
            <a:r>
              <a:rPr lang="ko-KR" altLang="en-US" sz="1000" dirty="0" smtClean="0"/>
              <a:t>		</a:t>
            </a:r>
            <a:r>
              <a:rPr lang="en-US" altLang="ko-KR" sz="1000" dirty="0" smtClean="0"/>
              <a:t>return </a:t>
            </a:r>
            <a:r>
              <a:rPr lang="ko-KR" altLang="en-US" sz="1000" dirty="0" err="1" smtClean="0"/>
              <a:t>메소드의</a:t>
            </a:r>
            <a:r>
              <a:rPr lang="ko-KR" altLang="en-US" sz="1000" dirty="0" smtClean="0"/>
              <a:t> 결과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	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ko-KR" altLang="en-US" sz="1000" dirty="0" smtClean="0">
                <a:solidFill>
                  <a:srgbClr val="F68100"/>
                </a:solidFill>
              </a:rPr>
              <a:t>한정자 </a:t>
            </a:r>
            <a:r>
              <a:rPr lang="en-US" altLang="ko-KR" sz="1000" dirty="0" smtClean="0">
                <a:solidFill>
                  <a:srgbClr val="F68100"/>
                </a:solidFill>
              </a:rPr>
              <a:t>: 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메소드의</a:t>
            </a:r>
            <a:r>
              <a:rPr lang="ko-KR" altLang="en-US" sz="1000" dirty="0" smtClean="0">
                <a:solidFill>
                  <a:srgbClr val="F68100"/>
                </a:solidFill>
              </a:rPr>
              <a:t> 속성을 수식</a:t>
            </a:r>
          </a:p>
          <a:p>
            <a:r>
              <a:rPr lang="ko-KR" altLang="en-US" sz="1000" dirty="0" err="1" smtClean="0">
                <a:solidFill>
                  <a:srgbClr val="F68100"/>
                </a:solidFill>
              </a:rPr>
              <a:t>메소드</a:t>
            </a:r>
            <a:r>
              <a:rPr lang="ko-KR" altLang="en-US" sz="1000" dirty="0" smtClean="0">
                <a:solidFill>
                  <a:srgbClr val="F68100"/>
                </a:solidFill>
              </a:rPr>
              <a:t> 결과의 데이터 형식은 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메소드의</a:t>
            </a:r>
            <a:r>
              <a:rPr lang="ko-KR" altLang="en-US" sz="1000" dirty="0" smtClean="0">
                <a:solidFill>
                  <a:srgbClr val="F68100"/>
                </a:solidFill>
              </a:rPr>
              <a:t> 반환형식과 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일치해야한다</a:t>
            </a:r>
            <a:r>
              <a:rPr lang="en-US" altLang="ko-KR" sz="1000" dirty="0" smtClean="0">
                <a:solidFill>
                  <a:srgbClr val="F68100"/>
                </a:solidFill>
              </a:rPr>
              <a:t>.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633868"/>
            <a:ext cx="25330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… </a:t>
            </a:r>
          </a:p>
          <a:p>
            <a:r>
              <a:rPr lang="en-US" altLang="ko-KR" sz="1400" dirty="0" smtClean="0"/>
              <a:t>int a = 3;</a:t>
            </a:r>
          </a:p>
          <a:p>
            <a:r>
              <a:rPr lang="en-US" altLang="ko-KR" sz="1400" dirty="0" smtClean="0"/>
              <a:t>int b = 4;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int x = Calculator.Plus( 3, 4 );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// …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633868"/>
            <a:ext cx="29946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static int Plus( int a, int b 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WriteLine</a:t>
            </a:r>
            <a:r>
              <a:rPr lang="en-US" altLang="ko-KR" sz="1400" dirty="0" smtClean="0"/>
              <a:t>(“Input : {0}, {1} “, a, b);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int result = a + b;</a:t>
            </a:r>
          </a:p>
          <a:p>
            <a:r>
              <a:rPr lang="en-US" altLang="ko-KR" sz="1400" dirty="0" smtClean="0"/>
              <a:t>   return result;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39552" y="3561860"/>
            <a:ext cx="3240360" cy="1728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27984" y="3561860"/>
            <a:ext cx="3816424" cy="17281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오른쪽 화살표 14"/>
          <p:cNvSpPr/>
          <p:nvPr/>
        </p:nvSpPr>
        <p:spPr>
          <a:xfrm rot="20525040">
            <a:off x="2273460" y="4077415"/>
            <a:ext cx="2093601" cy="10097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11285594">
            <a:off x="2335128" y="4888805"/>
            <a:ext cx="2093601" cy="82413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 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139952" y="4497964"/>
            <a:ext cx="792088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 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 rot="5400000">
            <a:off x="-72516" y="4029912"/>
            <a:ext cx="1008112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 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107504" y="5074028"/>
            <a:ext cx="648072" cy="72008"/>
          </a:xfrm>
          <a:prstGeom prst="rightArrow">
            <a:avLst>
              <a:gd name="adj1" fmla="val 50000"/>
              <a:gd name="adj2" fmla="val 89683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 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427984" y="4353948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275856" y="3993908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275856" y="482200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23528" y="39219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23528" y="4930012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275856" y="399390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27984" y="435394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75856" y="48220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3528" y="49300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62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값에 의한 전달 </a:t>
            </a:r>
            <a:r>
              <a:rPr lang="en-US" altLang="ko-KR" b="1" dirty="0" smtClean="0"/>
              <a:t>( Pass by value )</a:t>
            </a:r>
          </a:p>
          <a:p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61" y="843659"/>
            <a:ext cx="45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메소드가</a:t>
            </a:r>
            <a:r>
              <a:rPr lang="ko-KR" altLang="en-US" sz="1000" dirty="0" smtClean="0"/>
              <a:t> 매개변수를 </a:t>
            </a:r>
            <a:r>
              <a:rPr lang="ko-KR" altLang="en-US" sz="1000" dirty="0" err="1" smtClean="0"/>
              <a:t>받아들일때에는</a:t>
            </a:r>
            <a:r>
              <a:rPr lang="ko-KR" altLang="en-US" sz="1000" dirty="0" smtClean="0"/>
              <a:t> 데이터의 </a:t>
            </a:r>
            <a:r>
              <a:rPr lang="en-US" altLang="ko-KR" sz="1000" dirty="0" smtClean="0"/>
              <a:t>'</a:t>
            </a:r>
            <a:r>
              <a:rPr lang="ko-KR" altLang="en-US" sz="1000" dirty="0" smtClean="0"/>
              <a:t>복사</a:t>
            </a:r>
            <a:r>
              <a:rPr lang="en-US" altLang="ko-KR" sz="1000" dirty="0" smtClean="0"/>
              <a:t>'</a:t>
            </a:r>
            <a:r>
              <a:rPr lang="ko-KR" altLang="en-US" sz="1000" dirty="0" smtClean="0"/>
              <a:t>가 이루어진다</a:t>
            </a:r>
            <a:r>
              <a:rPr lang="en-US" altLang="ko-KR" sz="1000" dirty="0" smtClean="0"/>
              <a:t>.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호출할 때 데이터를 복사해서 매개변수에 넘기는 것을 </a:t>
            </a:r>
            <a:endParaRPr lang="en-US" altLang="ko-KR" sz="1000" dirty="0" smtClean="0"/>
          </a:p>
          <a:p>
            <a:r>
              <a:rPr lang="en-US" altLang="ko-KR" sz="1000" dirty="0" smtClean="0"/>
              <a:t>"</a:t>
            </a:r>
            <a:r>
              <a:rPr lang="ko-KR" altLang="en-US" sz="1000" dirty="0" smtClean="0"/>
              <a:t>값에 의한 전달 </a:t>
            </a:r>
            <a:r>
              <a:rPr lang="en-US" altLang="ko-KR" sz="1000" dirty="0" smtClean="0"/>
              <a:t>(pass by value) "</a:t>
            </a:r>
            <a:r>
              <a:rPr lang="ko-KR" altLang="en-US" sz="1000" dirty="0" smtClean="0"/>
              <a:t>라고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4717803" y="184666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public static void Swap(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temp = b;</a:t>
            </a:r>
          </a:p>
          <a:p>
            <a:r>
              <a:rPr lang="en-US" altLang="ko-KR" sz="1000" dirty="0" smtClean="0"/>
              <a:t>    b = a;</a:t>
            </a:r>
          </a:p>
          <a:p>
            <a:r>
              <a:rPr lang="en-US" altLang="ko-KR" sz="1000" dirty="0" smtClean="0"/>
              <a:t>    a = temp;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3;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 = 4;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($"x:{x}, y :{y}");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//x:3, y :4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Swap(x, y);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($"x:{x}, y :{y}");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//x:3, y :4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328" y="3524697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 x = 3;</a:t>
            </a:r>
          </a:p>
          <a:p>
            <a:r>
              <a:rPr lang="en-US" altLang="ko-KR" sz="1400" dirty="0" smtClean="0"/>
              <a:t>int y = 4;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Swap ( ref x, ref y );</a:t>
            </a:r>
          </a:p>
          <a:p>
            <a:endParaRPr lang="en-US" altLang="ko-KR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16544" y="3380681"/>
            <a:ext cx="3199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static void Swap(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b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int temp = b;</a:t>
            </a:r>
          </a:p>
          <a:p>
            <a:r>
              <a:rPr lang="en-US" altLang="ko-KR" sz="1400" dirty="0" smtClean="0"/>
              <a:t>   b = a;</a:t>
            </a:r>
          </a:p>
          <a:p>
            <a:r>
              <a:rPr lang="en-US" altLang="ko-KR" sz="1400" dirty="0" smtClean="0"/>
              <a:t>   a = temp;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016544" y="3380681"/>
            <a:ext cx="367240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72328" y="3380681"/>
            <a:ext cx="1728192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원호 37"/>
          <p:cNvSpPr/>
          <p:nvPr/>
        </p:nvSpPr>
        <p:spPr>
          <a:xfrm rot="17107154">
            <a:off x="2083686" y="3416457"/>
            <a:ext cx="1739850" cy="1980672"/>
          </a:xfrm>
          <a:prstGeom prst="arc">
            <a:avLst>
              <a:gd name="adj1" fmla="val 16200000"/>
              <a:gd name="adj2" fmla="val 20348421"/>
            </a:avLst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이등변 삼각형 38"/>
          <p:cNvSpPr/>
          <p:nvPr/>
        </p:nvSpPr>
        <p:spPr>
          <a:xfrm rot="5165323">
            <a:off x="2733589" y="3457766"/>
            <a:ext cx="154128" cy="154128"/>
          </a:xfrm>
          <a:prstGeom prst="triangle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정육면체 39"/>
          <p:cNvSpPr/>
          <p:nvPr/>
        </p:nvSpPr>
        <p:spPr>
          <a:xfrm>
            <a:off x="7337024" y="438879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정육면체 40"/>
          <p:cNvSpPr/>
          <p:nvPr/>
        </p:nvSpPr>
        <p:spPr>
          <a:xfrm>
            <a:off x="7337024" y="4100761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정육면체 41"/>
          <p:cNvSpPr/>
          <p:nvPr/>
        </p:nvSpPr>
        <p:spPr>
          <a:xfrm>
            <a:off x="7337024" y="3812729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정육면체 42"/>
          <p:cNvSpPr/>
          <p:nvPr/>
        </p:nvSpPr>
        <p:spPr>
          <a:xfrm>
            <a:off x="7337024" y="3524697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정육면체 43"/>
          <p:cNvSpPr/>
          <p:nvPr/>
        </p:nvSpPr>
        <p:spPr>
          <a:xfrm>
            <a:off x="7337024" y="3236665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정육면체 44"/>
          <p:cNvSpPr/>
          <p:nvPr/>
        </p:nvSpPr>
        <p:spPr>
          <a:xfrm>
            <a:off x="7337024" y="294863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37024" y="421458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x : 3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337024" y="392654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y : 4</a:t>
            </a:r>
            <a:endParaRPr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37024" y="36385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a : 3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337024" y="33504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b : 4</a:t>
            </a:r>
            <a:endParaRPr lang="ko-KR" altLang="en-US" sz="1000" b="1" dirty="0"/>
          </a:p>
        </p:txBody>
      </p:sp>
      <p:sp>
        <p:nvSpPr>
          <p:cNvPr id="50" name="사각형 설명선 49"/>
          <p:cNvSpPr/>
          <p:nvPr/>
        </p:nvSpPr>
        <p:spPr>
          <a:xfrm>
            <a:off x="5478353" y="2948633"/>
            <a:ext cx="675075" cy="288032"/>
          </a:xfrm>
          <a:prstGeom prst="wedgeRectCallout">
            <a:avLst>
              <a:gd name="adj1" fmla="val -20833"/>
              <a:gd name="adj2" fmla="val 92347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 설명선 50"/>
          <p:cNvSpPr/>
          <p:nvPr/>
        </p:nvSpPr>
        <p:spPr>
          <a:xfrm flipH="1">
            <a:off x="4685261" y="2948633"/>
            <a:ext cx="675075" cy="288032"/>
          </a:xfrm>
          <a:prstGeom prst="wedgeRectCallout">
            <a:avLst>
              <a:gd name="adj1" fmla="val -20833"/>
              <a:gd name="adj2" fmla="val 92347"/>
            </a:avLst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645076" y="299044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 = x;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425344" y="2990444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 = y;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31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참조에 의한 전달 </a:t>
            </a:r>
            <a:r>
              <a:rPr lang="en-US" altLang="ko-KR" b="1" dirty="0" smtClean="0"/>
              <a:t>( Pass by reference )</a:t>
            </a:r>
          </a:p>
          <a:p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831" y="988516"/>
            <a:ext cx="4743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ref </a:t>
            </a:r>
            <a:r>
              <a:rPr lang="ko-KR" altLang="en-US" sz="1000" dirty="0" smtClean="0"/>
              <a:t>키워드를 사용하여 넘겨진 </a:t>
            </a:r>
            <a:r>
              <a:rPr lang="ko-KR" altLang="en-US" sz="1000" dirty="0" smtClean="0"/>
              <a:t>원본 변수를 직접 참조한다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따라서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안에서 매개변수를 수정하면 이 매개 변수가 참조하고 있는 원본 변수에 수정이 이루어진다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4789303" y="133191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public static void Swap(ref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a, ref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temp = b;</a:t>
            </a:r>
          </a:p>
          <a:p>
            <a:r>
              <a:rPr lang="en-US" altLang="ko-KR" sz="1000" dirty="0" smtClean="0"/>
              <a:t>    b = a;</a:t>
            </a:r>
          </a:p>
          <a:p>
            <a:r>
              <a:rPr lang="en-US" altLang="ko-KR" sz="1000" dirty="0" smtClean="0"/>
              <a:t>    a = temp;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3;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 = 4;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($"x:{x}, y :{y}");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//x:3, y :4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Swap(ref x, ref y);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($"x:{x}, y :{y}")\;	</a:t>
            </a:r>
            <a:r>
              <a:rPr lang="en-US" altLang="ko-KR" sz="1000" dirty="0" smtClean="0">
                <a:solidFill>
                  <a:srgbClr val="F68100"/>
                </a:solidFill>
              </a:rPr>
              <a:t>//x:4, y :3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7751" y="3236665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 x = 3;</a:t>
            </a:r>
          </a:p>
          <a:p>
            <a:r>
              <a:rPr lang="en-US" altLang="ko-KR" sz="1400" dirty="0" smtClean="0"/>
              <a:t>int y = 4;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Swap ( ref x, ref y );</a:t>
            </a:r>
          </a:p>
          <a:p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41967" y="3092649"/>
            <a:ext cx="37746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static void Swap( </a:t>
            </a:r>
            <a:r>
              <a:rPr lang="en-US" altLang="ko-KR" sz="1400" b="1" dirty="0" smtClean="0"/>
              <a:t>ref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int a, ref int b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int temp = b;</a:t>
            </a:r>
          </a:p>
          <a:p>
            <a:r>
              <a:rPr lang="en-US" altLang="ko-KR" sz="1400" dirty="0" smtClean="0"/>
              <a:t>   b = a;</a:t>
            </a:r>
          </a:p>
          <a:p>
            <a:r>
              <a:rPr lang="en-US" altLang="ko-KR" sz="1400" dirty="0" smtClean="0"/>
              <a:t>   a = temp;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441967" y="3092649"/>
            <a:ext cx="367240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7751" y="3092649"/>
            <a:ext cx="1728192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원호 16"/>
          <p:cNvSpPr/>
          <p:nvPr/>
        </p:nvSpPr>
        <p:spPr>
          <a:xfrm rot="17107154">
            <a:off x="1509109" y="3128425"/>
            <a:ext cx="1739850" cy="1980672"/>
          </a:xfrm>
          <a:prstGeom prst="arc">
            <a:avLst>
              <a:gd name="adj1" fmla="val 16200000"/>
              <a:gd name="adj2" fmla="val 20348421"/>
            </a:avLst>
          </a:prstGeom>
          <a:ln>
            <a:solidFill>
              <a:srgbClr val="F6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이등변 삼각형 17"/>
          <p:cNvSpPr/>
          <p:nvPr/>
        </p:nvSpPr>
        <p:spPr>
          <a:xfrm rot="5165323">
            <a:off x="2159012" y="3169734"/>
            <a:ext cx="154128" cy="154128"/>
          </a:xfrm>
          <a:prstGeom prst="triangle">
            <a:avLst/>
          </a:prstGeom>
          <a:solidFill>
            <a:srgbClr val="F68100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>
          <a:xfrm>
            <a:off x="6762447" y="4100761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6762447" y="3812729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6762447" y="3524697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>
            <a:off x="6762447" y="3236665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>
            <a:off x="6762447" y="2948633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/>
          <p:cNvSpPr/>
          <p:nvPr/>
        </p:nvSpPr>
        <p:spPr>
          <a:xfrm>
            <a:off x="6762447" y="2660601"/>
            <a:ext cx="1008112" cy="360040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62447" y="390564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x : 3</a:t>
            </a:r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62447" y="361760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y : 4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62447" y="332957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a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62447" y="304154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b</a:t>
            </a:r>
            <a:endParaRPr lang="ko-KR" altLang="en-US" sz="1000" b="1" dirty="0"/>
          </a:p>
        </p:txBody>
      </p:sp>
      <p:cxnSp>
        <p:nvCxnSpPr>
          <p:cNvPr id="29" name="꺾인 연결선 28"/>
          <p:cNvCxnSpPr>
            <a:stCxn id="28" idx="1"/>
            <a:endCxn id="26" idx="1"/>
          </p:cNvCxnSpPr>
          <p:nvPr/>
        </p:nvCxnSpPr>
        <p:spPr>
          <a:xfrm rot="10800000" flipV="1">
            <a:off x="6762447" y="3164656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1"/>
            <a:endCxn id="25" idx="1"/>
          </p:cNvCxnSpPr>
          <p:nvPr/>
        </p:nvCxnSpPr>
        <p:spPr>
          <a:xfrm rot="10800000" flipV="1">
            <a:off x="6762447" y="3452688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89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참조 </a:t>
            </a:r>
            <a:r>
              <a:rPr lang="ko-KR" altLang="en-US" b="1" dirty="0" err="1" smtClean="0"/>
              <a:t>반환값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ref return )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746575" y="1626645"/>
            <a:ext cx="27003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Product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private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price = 100;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public ref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GetPrice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return ref price;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PrintPrice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($"Price:{price}");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07015" y="1256575"/>
            <a:ext cx="36904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Product carrot = new Product();</a:t>
            </a:r>
          </a:p>
          <a:p>
            <a:r>
              <a:rPr lang="en-US" altLang="ko-KR" sz="1000" dirty="0" smtClean="0"/>
              <a:t>        ref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ref_local_price</a:t>
            </a:r>
            <a:r>
              <a:rPr lang="en-US" altLang="ko-KR" sz="1000" dirty="0" smtClean="0"/>
              <a:t> = ref </a:t>
            </a:r>
            <a:r>
              <a:rPr lang="en-US" altLang="ko-KR" sz="1000" dirty="0" err="1" smtClean="0"/>
              <a:t>carrot.GetPrice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normal_local_price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carrot.GetPrice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carrot.PrintPrice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($"Ref Local Price: {</a:t>
            </a:r>
            <a:r>
              <a:rPr lang="en-US" altLang="ko-KR" sz="1000" dirty="0" err="1" smtClean="0"/>
              <a:t>ref_local_price</a:t>
            </a:r>
            <a:r>
              <a:rPr lang="en-US" altLang="ko-KR" sz="1000" dirty="0" smtClean="0"/>
              <a:t>}");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($"Normal Local Price: {</a:t>
            </a:r>
            <a:r>
              <a:rPr lang="en-US" altLang="ko-KR" sz="1000" dirty="0" err="1" smtClean="0"/>
              <a:t>normal_local_price</a:t>
            </a:r>
            <a:r>
              <a:rPr lang="en-US" altLang="ko-KR" sz="1000" dirty="0" smtClean="0"/>
              <a:t>}");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ref_local_price</a:t>
            </a:r>
            <a:r>
              <a:rPr lang="en-US" altLang="ko-KR" sz="1000" dirty="0" smtClean="0"/>
              <a:t> = 200;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carrot.PrintPrice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($"Ref Local Price: {</a:t>
            </a:r>
            <a:r>
              <a:rPr lang="en-US" altLang="ko-KR" sz="1000" dirty="0" err="1" smtClean="0"/>
              <a:t>ref_local_price</a:t>
            </a:r>
            <a:r>
              <a:rPr lang="en-US" altLang="ko-KR" sz="1000" dirty="0" smtClean="0"/>
              <a:t>}");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($"Normal Local Price: {</a:t>
            </a:r>
            <a:r>
              <a:rPr lang="en-US" altLang="ko-KR" sz="1000" dirty="0" err="1" smtClean="0"/>
              <a:t>normal_local_price</a:t>
            </a:r>
            <a:r>
              <a:rPr lang="en-US" altLang="ko-KR" sz="1000" dirty="0" smtClean="0"/>
              <a:t>}");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86472" y="566660"/>
            <a:ext cx="7241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메소드의</a:t>
            </a:r>
            <a:r>
              <a:rPr lang="ko-KR" altLang="en-US" sz="1000" dirty="0" smtClean="0"/>
              <a:t> 결과를 참조로 반환한다</a:t>
            </a:r>
          </a:p>
          <a:p>
            <a:r>
              <a:rPr lang="en-US" altLang="ko-KR" sz="1000" dirty="0" smtClean="0"/>
              <a:t>.ref </a:t>
            </a:r>
            <a:r>
              <a:rPr lang="ko-KR" altLang="en-US" sz="1000" dirty="0" smtClean="0"/>
              <a:t>한정자를 이용하여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선언하고</a:t>
            </a:r>
            <a:r>
              <a:rPr lang="en-US" altLang="ko-KR" sz="1000" dirty="0" smtClean="0"/>
              <a:t>, return</a:t>
            </a:r>
            <a:r>
              <a:rPr lang="ko-KR" altLang="en-US" sz="1000" dirty="0" smtClean="0"/>
              <a:t>문이 반환하는 변수 앞에도 </a:t>
            </a:r>
            <a:r>
              <a:rPr lang="en-US" altLang="ko-KR" sz="1000" dirty="0" smtClean="0"/>
              <a:t>ref</a:t>
            </a:r>
            <a:r>
              <a:rPr lang="ko-KR" altLang="en-US" sz="1000" dirty="0" smtClean="0"/>
              <a:t>키워드를 명시한다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참조를 반환하도록 구현해도 결과를 받는 지역변수와 호출 할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앞에 </a:t>
            </a:r>
            <a:r>
              <a:rPr lang="en-US" altLang="ko-KR" sz="1000" dirty="0" smtClean="0"/>
              <a:t>ref</a:t>
            </a:r>
            <a:r>
              <a:rPr lang="ko-KR" altLang="en-US" sz="1000" dirty="0" smtClean="0"/>
              <a:t>를 붙이지 않으면 평범한 </a:t>
            </a:r>
            <a:r>
              <a:rPr lang="ko-KR" altLang="en-US" sz="1000" dirty="0" err="1" smtClean="0"/>
              <a:t>메소드로</a:t>
            </a:r>
            <a:r>
              <a:rPr lang="ko-KR" altLang="en-US" sz="1000" dirty="0" smtClean="0"/>
              <a:t> 동작한다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출력 전용 매개 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6501" y="307777"/>
            <a:ext cx="1491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out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0501" y="790967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static void Divide(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b, out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quotient, out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remainder)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quotient = a / b;</a:t>
            </a:r>
          </a:p>
          <a:p>
            <a:r>
              <a:rPr lang="en-US" altLang="ko-KR" sz="1000" dirty="0" smtClean="0"/>
              <a:t>    remainder = a % b;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 = 20;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 = 3;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Divide(a, b, out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c, out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d);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:{a},b: {b}, a / b: {c}, a % b : {d}");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pt-BR" altLang="ko-KR" sz="1000" dirty="0" smtClean="0">
                <a:solidFill>
                  <a:srgbClr val="F68100"/>
                </a:solidFill>
              </a:rPr>
              <a:t>//a :20,b: 3, a / b: 6, a % b : 2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822" y="3381840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ref </a:t>
            </a:r>
            <a:r>
              <a:rPr lang="ko-KR" altLang="en-US" sz="1000" b="1" dirty="0" smtClean="0"/>
              <a:t>와의 차이점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5847" y="3628061"/>
            <a:ext cx="848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ref </a:t>
            </a:r>
            <a:r>
              <a:rPr lang="ko-KR" altLang="en-US" sz="1000" dirty="0" smtClean="0"/>
              <a:t>키워드를 이용해서 매개변수를 넘기는 경우에는 </a:t>
            </a:r>
            <a:r>
              <a:rPr lang="ko-KR" altLang="en-US" sz="1000" dirty="0" err="1" smtClean="0"/>
              <a:t>메소드가</a:t>
            </a:r>
            <a:r>
              <a:rPr lang="ko-KR" altLang="en-US" sz="1000" dirty="0" smtClean="0"/>
              <a:t> 해당 매개 변수에 결과를 저장하지 않아도 컴파일러는 아무런 경고를 하지 않는다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out </a:t>
            </a:r>
            <a:r>
              <a:rPr lang="ko-KR" altLang="en-US" sz="1000" dirty="0" smtClean="0"/>
              <a:t>키워드를 이용해서 매개 변수를 넘길 때는 </a:t>
            </a:r>
            <a:r>
              <a:rPr lang="ko-KR" altLang="en-US" sz="1000" dirty="0" err="1" smtClean="0"/>
              <a:t>메소드가</a:t>
            </a:r>
            <a:r>
              <a:rPr lang="ko-KR" altLang="en-US" sz="1000" dirty="0" smtClean="0"/>
              <a:t> 해당 변수에 결과를 저장하지 않으면 컴파일러가 에러 </a:t>
            </a:r>
            <a:r>
              <a:rPr lang="ko-KR" altLang="en-US" sz="1000" dirty="0" err="1" smtClean="0"/>
              <a:t>메세지를</a:t>
            </a:r>
            <a:r>
              <a:rPr lang="ko-KR" altLang="en-US" sz="1000" dirty="0" smtClean="0"/>
              <a:t> 출력한다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63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오버로딩 </a:t>
            </a:r>
            <a:r>
              <a:rPr lang="en-US" altLang="ko-KR" b="1" dirty="0" smtClean="0"/>
              <a:t>( Overloading )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5463" y="307776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하나의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이름에 </a:t>
            </a:r>
            <a:r>
              <a:rPr lang="ko-KR" altLang="en-US" sz="1000" dirty="0" err="1" smtClean="0"/>
              <a:t>여러개의</a:t>
            </a:r>
            <a:r>
              <a:rPr lang="ko-KR" altLang="en-US" sz="1000" dirty="0" smtClean="0"/>
              <a:t> 구현</a:t>
            </a:r>
            <a:endParaRPr lang="en-US" altLang="ko-KR" sz="1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46575" y="1266605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Plus(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("Calling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Plus(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)..");</a:t>
            </a:r>
          </a:p>
          <a:p>
            <a:r>
              <a:rPr lang="en-US" altLang="ko-KR" sz="1000" dirty="0" smtClean="0"/>
              <a:t>    return a + b;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double Plus(double a, double b)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("Calling double Plus(double, double)..");</a:t>
            </a:r>
          </a:p>
          <a:p>
            <a:r>
              <a:rPr lang="en-US" altLang="ko-KR" sz="1000" dirty="0" smtClean="0"/>
              <a:t>    return a + b;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Plus(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("Calling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Plus(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)..");</a:t>
            </a:r>
          </a:p>
          <a:p>
            <a:r>
              <a:rPr lang="en-US" altLang="ko-KR" sz="1000" dirty="0" smtClean="0"/>
              <a:t>    return a + b + c;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(Plus(1,2));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(Plus(1.0,2.4));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(Plus(1,2,8));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228" y="2571750"/>
            <a:ext cx="23310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Calling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1000" dirty="0" smtClean="0">
                <a:solidFill>
                  <a:srgbClr val="F68100"/>
                </a:solidFill>
              </a:rPr>
              <a:t> Plus(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1000" dirty="0" smtClean="0">
                <a:solidFill>
                  <a:srgbClr val="F681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1000" dirty="0" smtClean="0">
                <a:solidFill>
                  <a:srgbClr val="F68100"/>
                </a:solidFill>
              </a:rPr>
              <a:t>)..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3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Calling double Plus(double, double)..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3.4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Calling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1000" dirty="0" smtClean="0">
                <a:solidFill>
                  <a:srgbClr val="F68100"/>
                </a:solidFill>
              </a:rPr>
              <a:t> Plus(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1000" dirty="0" smtClean="0">
                <a:solidFill>
                  <a:srgbClr val="F681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int</a:t>
            </a:r>
            <a:r>
              <a:rPr lang="en-US" altLang="ko-KR" sz="1000" dirty="0" smtClean="0">
                <a:solidFill>
                  <a:srgbClr val="F68100"/>
                </a:solidFill>
              </a:rPr>
              <a:t>)..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11</a:t>
            </a:r>
          </a:p>
          <a:p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가변길이 매개 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6865" y="307777"/>
            <a:ext cx="52357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개수가 유연하게 변할 수 있는 매개 변수</a:t>
            </a: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params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키워드와 배열을 이용해서 선언한다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7303" y="1041580"/>
            <a:ext cx="283647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Sum(</a:t>
            </a:r>
            <a:r>
              <a:rPr lang="en-US" altLang="ko-KR" sz="1000" dirty="0" err="1" smtClean="0"/>
              <a:t>params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Console.Write</a:t>
            </a:r>
            <a:r>
              <a:rPr lang="en-US" altLang="ko-KR" sz="1000" dirty="0" smtClean="0"/>
              <a:t>("summing...");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= 0;</a:t>
            </a:r>
          </a:p>
          <a:p>
            <a:r>
              <a:rPr lang="en-US" altLang="ko-KR" sz="1000" dirty="0" smtClean="0"/>
              <a:t>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args.Length</a:t>
            </a:r>
            <a:r>
              <a:rPr lang="en-US" altLang="ko-KR" sz="1000" dirty="0" smtClean="0"/>
              <a:t>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if 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&gt; 0)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Console.Write</a:t>
            </a:r>
            <a:r>
              <a:rPr lang="en-US" altLang="ko-KR" sz="1000" dirty="0" smtClean="0"/>
              <a:t>(", 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Console.Write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]);</a:t>
            </a:r>
          </a:p>
          <a:p>
            <a:r>
              <a:rPr lang="en-US" altLang="ko-KR" sz="1000" dirty="0" smtClean="0"/>
              <a:t>        sum +=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return sum;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= Sum(3,4,5,8,9,6,5);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($"Sum : {sum}");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37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명명된 매개 변수 </a:t>
            </a:r>
            <a:r>
              <a:rPr lang="en-US" altLang="ko-KR" b="1" dirty="0" smtClean="0"/>
              <a:t>( Named Parameter )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861810" y="553998"/>
            <a:ext cx="5836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호출 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매개변수의 이름에 근거해서 데이터를 할당할 수 있는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호출할 때만 매개 변수의 이름 뒤에 콜론</a:t>
            </a:r>
            <a:r>
              <a:rPr lang="en-US" altLang="ko-KR" sz="1000" dirty="0" smtClean="0"/>
              <a:t>(:)</a:t>
            </a:r>
            <a:r>
              <a:rPr lang="ko-KR" altLang="en-US" sz="1000" dirty="0" smtClean="0"/>
              <a:t>을 붙인 뒤 그 뒤에 할당할 데이터를 </a:t>
            </a:r>
            <a:r>
              <a:rPr lang="ko-KR" altLang="en-US" sz="1000" dirty="0" smtClean="0"/>
              <a:t>넣어준다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6655" y="1491630"/>
            <a:ext cx="34676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static void </a:t>
            </a:r>
            <a:r>
              <a:rPr lang="en-US" altLang="ko-KR" sz="1000" dirty="0" err="1" smtClean="0"/>
              <a:t>PrintProfile</a:t>
            </a:r>
            <a:r>
              <a:rPr lang="en-US" altLang="ko-KR" sz="1000" dirty="0" smtClean="0"/>
              <a:t>(string name, string phone)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($"Name: {name}, Phone: {phone}");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PrintProfile</a:t>
            </a:r>
            <a:r>
              <a:rPr lang="en-US" altLang="ko-KR" sz="1000" dirty="0" smtClean="0"/>
              <a:t>(name:"</a:t>
            </a:r>
            <a:r>
              <a:rPr lang="ko-KR" altLang="en-US" sz="1000" dirty="0" smtClean="0"/>
              <a:t>박찬호</a:t>
            </a:r>
            <a:r>
              <a:rPr lang="en-US" altLang="ko-KR" sz="1000" dirty="0" smtClean="0"/>
              <a:t>",phone:"010-5555-5555");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PrintProfile</a:t>
            </a:r>
            <a:r>
              <a:rPr lang="en-US" altLang="ko-KR" sz="1000" dirty="0" smtClean="0"/>
              <a:t>(phone:"010-222-2222",name:"</a:t>
            </a:r>
            <a:r>
              <a:rPr lang="ko-KR" altLang="en-US" sz="1000" dirty="0" err="1" smtClean="0"/>
              <a:t>가가가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PrintProfile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박세리</a:t>
            </a:r>
            <a:r>
              <a:rPr lang="en-US" altLang="ko-KR" sz="1000" dirty="0" smtClean="0"/>
              <a:t>", "010-111-1515");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Name: </a:t>
            </a:r>
            <a:r>
              <a:rPr lang="ko-KR" altLang="en-US" sz="1000" dirty="0" smtClean="0">
                <a:solidFill>
                  <a:srgbClr val="F68100"/>
                </a:solidFill>
              </a:rPr>
              <a:t>박찬호</a:t>
            </a:r>
            <a:r>
              <a:rPr lang="en-US" altLang="ko-KR" sz="1000" dirty="0" smtClean="0">
                <a:solidFill>
                  <a:srgbClr val="F68100"/>
                </a:solidFill>
              </a:rPr>
              <a:t>, Phone: 010-5555-5555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Name: 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가가가</a:t>
            </a:r>
            <a:r>
              <a:rPr lang="en-US" altLang="ko-KR" sz="1000" dirty="0" smtClean="0">
                <a:solidFill>
                  <a:srgbClr val="F68100"/>
                </a:solidFill>
              </a:rPr>
              <a:t>, Phone: 010-222-2222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Name: </a:t>
            </a:r>
            <a:r>
              <a:rPr lang="ko-KR" altLang="en-US" sz="1000" dirty="0" smtClean="0">
                <a:solidFill>
                  <a:srgbClr val="F68100"/>
                </a:solidFill>
              </a:rPr>
              <a:t>박세리</a:t>
            </a:r>
            <a:r>
              <a:rPr lang="en-US" altLang="ko-KR" sz="1000" dirty="0" smtClean="0">
                <a:solidFill>
                  <a:srgbClr val="F68100"/>
                </a:solidFill>
              </a:rPr>
              <a:t>, Phone: 010-111-1515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선택적 매개 변수 </a:t>
            </a:r>
            <a:r>
              <a:rPr lang="en-US" altLang="ko-KR" b="1" dirty="0" smtClean="0"/>
              <a:t>( Optional Parameter 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86000" y="144836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static void </a:t>
            </a:r>
            <a:r>
              <a:rPr lang="en-US" altLang="ko-KR" sz="1000" dirty="0" err="1" smtClean="0"/>
              <a:t>PrintProfile</a:t>
            </a:r>
            <a:r>
              <a:rPr lang="en-US" altLang="ko-KR" sz="1000" dirty="0" smtClean="0"/>
              <a:t>(string name, string phone = "")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($"Name:{name},Phone:{phone}");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PrintProfile</a:t>
            </a:r>
            <a:r>
              <a:rPr lang="en-US" altLang="ko-KR" sz="1000" dirty="0" smtClean="0"/>
              <a:t>(name:"Alice");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PrintProfile</a:t>
            </a:r>
            <a:r>
              <a:rPr lang="en-US" altLang="ko-KR" sz="1000" dirty="0" smtClean="0"/>
              <a:t>(phone:"010-222-2222",name:"Anne");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PrintProfile</a:t>
            </a:r>
            <a:r>
              <a:rPr lang="en-US" altLang="ko-KR" sz="1000" dirty="0" smtClean="0"/>
              <a:t>(name: "</a:t>
            </a:r>
            <a:r>
              <a:rPr lang="en-US" altLang="ko-KR" sz="1000" dirty="0" err="1" smtClean="0"/>
              <a:t>yuri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Name:Alice,Phone</a:t>
            </a:r>
            <a:r>
              <a:rPr lang="en-US" altLang="ko-KR" sz="1000" dirty="0" smtClean="0">
                <a:solidFill>
                  <a:srgbClr val="F68100"/>
                </a:solidFill>
              </a:rPr>
              <a:t>: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Name:Anne,Phone:010-222-2222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Name:yuri,Phone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62425" y="408607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메소드의</a:t>
            </a:r>
            <a:r>
              <a:rPr lang="ko-KR" altLang="en-US" sz="1000" dirty="0" smtClean="0"/>
              <a:t> 매개변수는 기본 값을 가질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선택적 매개변수는 항상 필수 </a:t>
            </a:r>
            <a:r>
              <a:rPr lang="ko-KR" altLang="en-US" sz="1000" dirty="0" err="1" smtClean="0"/>
              <a:t>매개변쉬</a:t>
            </a:r>
            <a:r>
              <a:rPr lang="ko-KR" altLang="en-US" sz="1000" dirty="0" smtClean="0"/>
              <a:t> 뒤에 위치한다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연산자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91680" y="1086585"/>
          <a:ext cx="4374833" cy="3283411"/>
        </p:xfrm>
        <a:graphic>
          <a:graphicData uri="http://schemas.openxmlformats.org/drawingml/2006/table">
            <a:tbl>
              <a:tblPr/>
              <a:tblGrid>
                <a:gridCol w="1620180"/>
                <a:gridCol w="2754653"/>
              </a:tblGrid>
              <a:tr h="26589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분류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산술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+ - * / %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증가 </a:t>
                      </a:r>
                      <a:r>
                        <a:rPr lang="en-US" altLang="ko-KR" sz="1000"/>
                        <a:t>/ </a:t>
                      </a:r>
                      <a:r>
                        <a:rPr lang="ko-KR" altLang="en-US" sz="1000"/>
                        <a:t>감소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++ --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관계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&gt; &lt; == != &lt;= &gt;=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조건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?: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en-US" altLang="ko-KR" sz="1000"/>
                        <a:t>Null </a:t>
                      </a:r>
                      <a:r>
                        <a:rPr lang="ko-KR" altLang="en-US" sz="1000"/>
                        <a:t>조건부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?. ?[]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논리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&amp;&amp; || !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비트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&lt;&lt; &gt;&gt; &amp; | ^ ~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352">
                <a:tc>
                  <a:txBody>
                    <a:bodyPr/>
                    <a:lstStyle/>
                    <a:p>
                      <a:r>
                        <a:rPr lang="ko-KR" altLang="en-US" sz="1000"/>
                        <a:t>할당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= += -= *= /= %= &amp;= |= ^= &lt;&lt;= &gt;&gt;=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/>
                        <a:t>Null </a:t>
                      </a:r>
                      <a:r>
                        <a:rPr lang="ko-KR" altLang="en-US" sz="1000"/>
                        <a:t>병합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??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7079" y="19732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smtClean="0"/>
              <a:t>프로그램을 짤 때 변수나 값의 연산을 위해 사용되는 부호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로컬 함수 </a:t>
            </a:r>
            <a:r>
              <a:rPr lang="en-US" altLang="ko-KR" b="1" dirty="0" smtClean="0"/>
              <a:t>( Local Function )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9916" y="1086585"/>
            <a:ext cx="34203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string </a:t>
            </a:r>
            <a:r>
              <a:rPr lang="en-US" altLang="ko-KR" sz="1000" dirty="0" err="1" smtClean="0"/>
              <a:t>ToLower</a:t>
            </a:r>
            <a:r>
              <a:rPr lang="en-US" altLang="ko-KR" sz="1000" dirty="0" smtClean="0"/>
              <a:t>( string input)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input.ToCharArray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&lt; </a:t>
            </a:r>
            <a:r>
              <a:rPr lang="en-US" altLang="ko-KR" sz="1000" dirty="0" err="1" smtClean="0"/>
              <a:t>arr.Length</a:t>
            </a:r>
            <a:r>
              <a:rPr lang="en-US" altLang="ko-KR" sz="1000" dirty="0" smtClean="0"/>
              <a:t>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ToLowerChar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char </a:t>
            </a:r>
            <a:r>
              <a:rPr lang="en-US" altLang="ko-KR" sz="1000" dirty="0" err="1" smtClean="0"/>
              <a:t>ToLowerChar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if (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&lt; 65 ||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&gt; 90)</a:t>
            </a:r>
          </a:p>
          <a:p>
            <a:r>
              <a:rPr lang="en-US" altLang="ko-KR" sz="1000" dirty="0" smtClean="0"/>
              <a:t>            return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    else</a:t>
            </a:r>
          </a:p>
          <a:p>
            <a:r>
              <a:rPr lang="en-US" altLang="ko-KR" sz="1000" dirty="0" smtClean="0"/>
              <a:t>            return (char)(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+ 32);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return new string(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ToLower</a:t>
            </a:r>
            <a:r>
              <a:rPr lang="en-US" altLang="ko-KR" sz="1000" dirty="0" smtClean="0"/>
              <a:t>("HELLO"));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ToLower</a:t>
            </a:r>
            <a:r>
              <a:rPr lang="en-US" altLang="ko-KR" sz="1000" dirty="0" smtClean="0"/>
              <a:t>("Good Morning"));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ToLower</a:t>
            </a:r>
            <a:r>
              <a:rPr lang="en-US" altLang="ko-KR" sz="1000" dirty="0" smtClean="0"/>
              <a:t>("This is a Pen"));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41930" y="430887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안에서 선언되고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선언된 </a:t>
            </a:r>
            <a:r>
              <a:rPr lang="ko-KR" altLang="en-US" sz="1000" dirty="0" err="1" smtClean="0"/>
              <a:t>메소드안에서만</a:t>
            </a:r>
            <a:r>
              <a:rPr lang="ko-KR" altLang="en-US" sz="1000" dirty="0" smtClean="0"/>
              <a:t> 사용되는 특별한 </a:t>
            </a:r>
            <a:r>
              <a:rPr lang="ko-KR" altLang="en-US" sz="1000" dirty="0" smtClean="0"/>
              <a:t>함수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존재하는 지역에 선언되어 있는 변수를 사용할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618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객체 지향 프로그래밍 </a:t>
            </a:r>
            <a:r>
              <a:rPr lang="en-US" altLang="ko-KR" b="1" dirty="0" smtClean="0"/>
              <a:t>( Object Oriented Programming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6665" y="3066805"/>
            <a:ext cx="552587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객체지향 프로그래밍의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대 특성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상속성</a:t>
            </a:r>
            <a:endParaRPr lang="en-US" altLang="ko-KR" sz="1000" dirty="0" smtClean="0"/>
          </a:p>
          <a:p>
            <a:r>
              <a:rPr lang="ko-KR" altLang="en-US" sz="1000" dirty="0" smtClean="0"/>
              <a:t>상속을 사용하여 다른 클래스에 정의된 동작을 다시 사용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확장 수정하는 새 클래스를 만든다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ko-KR" altLang="en-US" sz="1000" dirty="0" err="1" smtClean="0"/>
              <a:t>다형성</a:t>
            </a:r>
            <a:endParaRPr lang="ko-KR" altLang="en-US" sz="1000" dirty="0" smtClean="0"/>
          </a:p>
          <a:p>
            <a:r>
              <a:rPr lang="ko-KR" altLang="en-US" sz="1000" dirty="0" smtClean="0"/>
              <a:t>객체가 여러 형태를 </a:t>
            </a:r>
            <a:r>
              <a:rPr lang="ko-KR" altLang="en-US" sz="1000" dirty="0" err="1" smtClean="0"/>
              <a:t>가질수</a:t>
            </a:r>
            <a:r>
              <a:rPr lang="ko-KR" altLang="en-US" sz="1000" dirty="0" smtClean="0"/>
              <a:t>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은닉성</a:t>
            </a:r>
            <a:endParaRPr lang="ko-KR" altLang="en-US" sz="1000" dirty="0" smtClean="0"/>
          </a:p>
          <a:p>
            <a:r>
              <a:rPr lang="ko-KR" altLang="en-US" sz="1000" dirty="0" smtClean="0"/>
              <a:t>클래스의 사용자에게 필요한 최소한의 기능만을 노출하고 내부를 </a:t>
            </a:r>
            <a:r>
              <a:rPr lang="ko-KR" altLang="en-US" sz="1000" dirty="0" err="1" smtClean="0"/>
              <a:t>감출것을</a:t>
            </a:r>
            <a:r>
              <a:rPr lang="ko-KR" altLang="en-US" sz="1000" dirty="0" smtClean="0"/>
              <a:t> 요구한다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캡슐화</a:t>
            </a:r>
            <a:endParaRPr lang="en-US" altLang="ko-KR" sz="1000" dirty="0" smtClean="0"/>
          </a:p>
          <a:p>
            <a:r>
              <a:rPr lang="ko-KR" altLang="en-US" sz="1000" dirty="0" smtClean="0"/>
              <a:t>서로 관련된 속성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및 기타 멤버의 그룹을 하나의 단위나 개체로 취급한다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6925" y="544746"/>
            <a:ext cx="4006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코드 내의 모든 것을 객체로 표현하고자 하는 프로그래밍 패러다임</a:t>
            </a:r>
          </a:p>
        </p:txBody>
      </p:sp>
      <p:pic>
        <p:nvPicPr>
          <p:cNvPr id="25601" name="Picture 1" descr="C:\Users\User\Downloads\icon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1774" y="1551296"/>
            <a:ext cx="1020452" cy="1020454"/>
          </a:xfrm>
          <a:prstGeom prst="rect">
            <a:avLst/>
          </a:prstGeom>
          <a:noFill/>
        </p:spPr>
      </p:pic>
      <p:pic>
        <p:nvPicPr>
          <p:cNvPr id="25603" name="Picture 3" descr="C:\Users\User\Downloads\icon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910" y="1296948"/>
            <a:ext cx="540060" cy="540060"/>
          </a:xfrm>
          <a:prstGeom prst="rect">
            <a:avLst/>
          </a:prstGeom>
          <a:noFill/>
        </p:spPr>
      </p:pic>
      <p:pic>
        <p:nvPicPr>
          <p:cNvPr id="25604" name="Picture 4" descr="C:\Users\User\Downloads\icon (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5869" y="2248732"/>
            <a:ext cx="646035" cy="646035"/>
          </a:xfrm>
          <a:prstGeom prst="rect">
            <a:avLst/>
          </a:prstGeom>
          <a:noFill/>
        </p:spPr>
      </p:pic>
      <p:pic>
        <p:nvPicPr>
          <p:cNvPr id="25605" name="Picture 5" descr="C:\Users\User\Downloads\icon (4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8204" y="1860739"/>
            <a:ext cx="470538" cy="470538"/>
          </a:xfrm>
          <a:prstGeom prst="rect">
            <a:avLst/>
          </a:prstGeom>
          <a:noFill/>
        </p:spPr>
      </p:pic>
      <p:pic>
        <p:nvPicPr>
          <p:cNvPr id="25606" name="Picture 6" descr="C:\Users\User\Downloads\-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6843" y="2119497"/>
            <a:ext cx="452253" cy="452253"/>
          </a:xfrm>
          <a:prstGeom prst="rect">
            <a:avLst/>
          </a:prstGeom>
          <a:noFill/>
        </p:spPr>
      </p:pic>
      <p:pic>
        <p:nvPicPr>
          <p:cNvPr id="25607" name="Picture 7" descr="C:\Users\User\Downloads\icon (5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71800" y="1653928"/>
            <a:ext cx="360040" cy="360040"/>
          </a:xfrm>
          <a:prstGeom prst="rect">
            <a:avLst/>
          </a:prstGeom>
          <a:noFill/>
        </p:spPr>
      </p:pic>
      <p:pic>
        <p:nvPicPr>
          <p:cNvPr id="25608" name="Picture 8" descr="C:\Users\User\Downloads\제목 없음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25869" y="1278940"/>
            <a:ext cx="544712" cy="544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클래스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87079" y="30777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객체를 위한 청사진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546775" y="158164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smtClean="0"/>
              <a:t>class </a:t>
            </a:r>
            <a:r>
              <a:rPr lang="ko-KR" altLang="en-US" sz="1000" b="1" dirty="0" smtClean="0"/>
              <a:t>클래스 이름</a:t>
            </a:r>
          </a:p>
          <a:p>
            <a:r>
              <a:rPr lang="en-US" altLang="ko-KR" sz="1000" b="1" dirty="0" smtClean="0"/>
              <a:t>{</a:t>
            </a:r>
          </a:p>
          <a:p>
            <a:r>
              <a:rPr lang="en-US" altLang="ko-KR" sz="1000" b="1" dirty="0" smtClean="0"/>
              <a:t>    //</a:t>
            </a:r>
            <a:r>
              <a:rPr lang="ko-KR" altLang="en-US" sz="1000" b="1" dirty="0" smtClean="0"/>
              <a:t>데이터와 </a:t>
            </a:r>
            <a:r>
              <a:rPr lang="ko-KR" altLang="en-US" sz="1000" b="1" dirty="0" err="1" smtClean="0"/>
              <a:t>메소드</a:t>
            </a:r>
            <a:endParaRPr lang="ko-KR" altLang="en-US" sz="1000" b="1" dirty="0" smtClean="0"/>
          </a:p>
          <a:p>
            <a:r>
              <a:rPr lang="en-US" altLang="ko-KR" sz="1000" b="1" dirty="0" smtClean="0"/>
              <a:t>}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87079" y="3516855"/>
            <a:ext cx="30449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Cat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string name;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데이터</a:t>
            </a:r>
          </a:p>
          <a:p>
            <a:r>
              <a:rPr lang="ko-KR" altLang="en-US" sz="1000" dirty="0" smtClean="0"/>
              <a:t>    </a:t>
            </a:r>
            <a:r>
              <a:rPr lang="en-US" altLang="ko-KR" sz="1000" dirty="0" smtClean="0"/>
              <a:t>public string color;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데이터</a:t>
            </a:r>
          </a:p>
          <a:p>
            <a:r>
              <a:rPr lang="ko-KR" altLang="en-US" sz="1000" dirty="0" smtClean="0"/>
              <a:t>    </a:t>
            </a:r>
          </a:p>
          <a:p>
            <a:r>
              <a:rPr lang="ko-KR" altLang="en-US" sz="1000" dirty="0" smtClean="0"/>
              <a:t>    </a:t>
            </a:r>
            <a:r>
              <a:rPr lang="en-US" altLang="ko-KR" sz="1000" dirty="0" smtClean="0"/>
              <a:t>public void Mew(){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메소드</a:t>
            </a:r>
            <a:endParaRPr lang="ko-KR" altLang="en-US" sz="1000" dirty="0" smtClean="0">
              <a:solidFill>
                <a:srgbClr val="F68100"/>
              </a:solidFill>
            </a:endParaRPr>
          </a:p>
          <a:p>
            <a:r>
              <a:rPr lang="ko-KR" altLang="en-US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($"{name} : </a:t>
            </a:r>
            <a:r>
              <a:rPr lang="ko-KR" altLang="en-US" sz="1000" dirty="0" smtClean="0"/>
              <a:t>야옹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504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Constructor ) </a:t>
            </a:r>
            <a:r>
              <a:rPr lang="ko-KR" altLang="en-US" b="1" dirty="0" smtClean="0"/>
              <a:t>와 종료자 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Finalizen</a:t>
            </a:r>
            <a:r>
              <a:rPr lang="en-US" altLang="ko-KR" b="1" dirty="0" smtClean="0"/>
              <a:t>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7303" y="1665625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class Cat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Cat()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name = "";</a:t>
            </a:r>
          </a:p>
          <a:p>
            <a:r>
              <a:rPr lang="en-US" altLang="ko-KR" sz="1000" dirty="0" smtClean="0"/>
              <a:t>        color = "";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Cat(string _name, string _color){</a:t>
            </a:r>
          </a:p>
          <a:p>
            <a:r>
              <a:rPr lang="en-US" altLang="ko-KR" sz="1000" dirty="0" smtClean="0"/>
              <a:t>        name = _name;</a:t>
            </a:r>
          </a:p>
          <a:p>
            <a:r>
              <a:rPr lang="en-US" altLang="ko-KR" sz="1000" dirty="0" smtClean="0"/>
              <a:t>        color = _color;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~Cat()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가비지컬렉터가</a:t>
            </a:r>
            <a:r>
              <a:rPr lang="ko-KR" altLang="en-US" sz="1000" dirty="0" smtClean="0">
                <a:solidFill>
                  <a:srgbClr val="F68100"/>
                </a:solidFill>
              </a:rPr>
              <a:t> 언제 동작할지 예상할 수 없다</a:t>
            </a:r>
            <a:r>
              <a:rPr lang="en-US" altLang="ko-KR" sz="1000" dirty="0" smtClean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</a:t>
            </a:r>
            <a:r>
              <a:rPr lang="ko-KR" altLang="en-US" sz="1000" dirty="0" err="1" smtClean="0"/>
              <a:t>잘가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string name;</a:t>
            </a:r>
          </a:p>
          <a:p>
            <a:r>
              <a:rPr lang="en-US" altLang="ko-KR" sz="1000" dirty="0" smtClean="0"/>
              <a:t>    public string color;</a:t>
            </a:r>
          </a:p>
          <a:p>
            <a:r>
              <a:rPr lang="en-US" altLang="ko-KR" sz="1000" dirty="0" smtClean="0"/>
              <a:t>    public void Mew()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($"{name} : </a:t>
            </a:r>
            <a:r>
              <a:rPr lang="ko-KR" altLang="en-US" sz="1000" dirty="0" smtClean="0"/>
              <a:t>야옹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6915" y="2281178"/>
            <a:ext cx="2844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Cat kitty = new Cat();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kitty.color</a:t>
            </a:r>
            <a:r>
              <a:rPr lang="en-US" altLang="ko-KR" sz="1000" dirty="0" smtClean="0"/>
              <a:t> = "</a:t>
            </a:r>
            <a:r>
              <a:rPr lang="ko-KR" altLang="en-US" sz="1000" dirty="0" smtClean="0"/>
              <a:t>하얀색</a:t>
            </a:r>
            <a:r>
              <a:rPr lang="en-US" altLang="ko-KR" sz="1000" dirty="0" smtClean="0"/>
              <a:t>";</a:t>
            </a:r>
          </a:p>
          <a:p>
            <a:r>
              <a:rPr lang="en-US" altLang="ko-KR" sz="1000" dirty="0" smtClean="0"/>
              <a:t>        kitty.name = "</a:t>
            </a:r>
            <a:r>
              <a:rPr lang="ko-KR" altLang="en-US" sz="1000" dirty="0" err="1" smtClean="0"/>
              <a:t>키티</a:t>
            </a:r>
            <a:r>
              <a:rPr lang="en-US" altLang="ko-KR" sz="1000" dirty="0" smtClean="0"/>
              <a:t>";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kitty.Mew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($"{kitty.name} : {</a:t>
            </a:r>
            <a:r>
              <a:rPr lang="en-US" altLang="ko-KR" sz="1000" dirty="0" err="1" smtClean="0"/>
              <a:t>kitty.color</a:t>
            </a:r>
            <a:r>
              <a:rPr lang="en-US" altLang="ko-KR" sz="1000" dirty="0" smtClean="0"/>
              <a:t>}");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Cat </a:t>
            </a:r>
            <a:r>
              <a:rPr lang="en-US" altLang="ko-KR" sz="1000" dirty="0" err="1" smtClean="0"/>
              <a:t>nero</a:t>
            </a:r>
            <a:r>
              <a:rPr lang="en-US" altLang="ko-KR" sz="1000" dirty="0" smtClean="0"/>
              <a:t> = new Cat();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nero.color</a:t>
            </a:r>
            <a:r>
              <a:rPr lang="en-US" altLang="ko-KR" sz="1000" dirty="0" smtClean="0"/>
              <a:t> = "</a:t>
            </a:r>
            <a:r>
              <a:rPr lang="ko-KR" altLang="en-US" sz="1000" dirty="0" smtClean="0"/>
              <a:t>검정색</a:t>
            </a:r>
            <a:r>
              <a:rPr lang="en-US" altLang="ko-KR" sz="1000" dirty="0" smtClean="0"/>
              <a:t>";</a:t>
            </a:r>
          </a:p>
          <a:p>
            <a:r>
              <a:rPr lang="en-US" altLang="ko-KR" sz="1000" dirty="0" smtClean="0"/>
              <a:t>        nero.name = "</a:t>
            </a:r>
            <a:r>
              <a:rPr lang="ko-KR" altLang="en-US" sz="1000" dirty="0" err="1" smtClean="0"/>
              <a:t>네로</a:t>
            </a:r>
            <a:r>
              <a:rPr lang="en-US" altLang="ko-KR" sz="1000" dirty="0" smtClean="0"/>
              <a:t>";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nero.Mew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($"{nero.name} : {</a:t>
            </a:r>
            <a:r>
              <a:rPr lang="en-US" altLang="ko-KR" sz="1000" dirty="0" err="1" smtClean="0"/>
              <a:t>nero.color</a:t>
            </a:r>
            <a:r>
              <a:rPr lang="en-US" altLang="ko-KR" sz="1000" dirty="0" smtClean="0"/>
              <a:t>}");</a:t>
            </a:r>
          </a:p>
          <a:p>
            <a:r>
              <a:rPr lang="en-US" altLang="ko-KR" sz="1000" dirty="0" smtClean="0"/>
              <a:t>    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7335" y="3381840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F68100"/>
                </a:solidFill>
              </a:rPr>
              <a:t>키티</a:t>
            </a:r>
            <a:r>
              <a:rPr lang="ko-KR" altLang="en-US" sz="1000" dirty="0" smtClean="0">
                <a:solidFill>
                  <a:srgbClr val="F68100"/>
                </a:solidFill>
              </a:rPr>
              <a:t> </a:t>
            </a:r>
            <a:r>
              <a:rPr lang="en-US" altLang="ko-KR" sz="1000" dirty="0" smtClean="0">
                <a:solidFill>
                  <a:srgbClr val="F68100"/>
                </a:solidFill>
              </a:rPr>
              <a:t>: </a:t>
            </a:r>
            <a:r>
              <a:rPr lang="ko-KR" altLang="en-US" sz="1000" dirty="0" smtClean="0">
                <a:solidFill>
                  <a:srgbClr val="F68100"/>
                </a:solidFill>
              </a:rPr>
              <a:t>야옹</a:t>
            </a:r>
          </a:p>
          <a:p>
            <a:r>
              <a:rPr lang="ko-KR" altLang="en-US" sz="1000" dirty="0" err="1" smtClean="0">
                <a:solidFill>
                  <a:srgbClr val="F68100"/>
                </a:solidFill>
              </a:rPr>
              <a:t>키티</a:t>
            </a:r>
            <a:r>
              <a:rPr lang="ko-KR" altLang="en-US" sz="1000" dirty="0" smtClean="0">
                <a:solidFill>
                  <a:srgbClr val="F68100"/>
                </a:solidFill>
              </a:rPr>
              <a:t> </a:t>
            </a:r>
            <a:r>
              <a:rPr lang="en-US" altLang="ko-KR" sz="1000" dirty="0" smtClean="0">
                <a:solidFill>
                  <a:srgbClr val="F68100"/>
                </a:solidFill>
              </a:rPr>
              <a:t>: </a:t>
            </a:r>
            <a:r>
              <a:rPr lang="ko-KR" altLang="en-US" sz="1000" dirty="0" smtClean="0">
                <a:solidFill>
                  <a:srgbClr val="F68100"/>
                </a:solidFill>
              </a:rPr>
              <a:t>하얀색</a:t>
            </a:r>
          </a:p>
          <a:p>
            <a:r>
              <a:rPr lang="ko-KR" altLang="en-US" sz="1000" dirty="0" err="1" smtClean="0">
                <a:solidFill>
                  <a:srgbClr val="F68100"/>
                </a:solidFill>
              </a:rPr>
              <a:t>네로</a:t>
            </a:r>
            <a:r>
              <a:rPr lang="ko-KR" altLang="en-US" sz="1000" dirty="0" smtClean="0">
                <a:solidFill>
                  <a:srgbClr val="F68100"/>
                </a:solidFill>
              </a:rPr>
              <a:t> </a:t>
            </a:r>
            <a:r>
              <a:rPr lang="en-US" altLang="ko-KR" sz="1000" dirty="0" smtClean="0">
                <a:solidFill>
                  <a:srgbClr val="F68100"/>
                </a:solidFill>
              </a:rPr>
              <a:t>: </a:t>
            </a:r>
            <a:r>
              <a:rPr lang="ko-KR" altLang="en-US" sz="1000" dirty="0" smtClean="0">
                <a:solidFill>
                  <a:srgbClr val="F68100"/>
                </a:solidFill>
              </a:rPr>
              <a:t>야옹</a:t>
            </a:r>
          </a:p>
          <a:p>
            <a:r>
              <a:rPr lang="ko-KR" altLang="en-US" sz="1000" dirty="0" err="1" smtClean="0">
                <a:solidFill>
                  <a:srgbClr val="F68100"/>
                </a:solidFill>
              </a:rPr>
              <a:t>네로</a:t>
            </a:r>
            <a:r>
              <a:rPr lang="ko-KR" altLang="en-US" sz="1000" dirty="0" smtClean="0">
                <a:solidFill>
                  <a:srgbClr val="F68100"/>
                </a:solidFill>
              </a:rPr>
              <a:t> </a:t>
            </a:r>
            <a:r>
              <a:rPr lang="en-US" altLang="ko-KR" sz="1000" dirty="0" smtClean="0">
                <a:solidFill>
                  <a:srgbClr val="F68100"/>
                </a:solidFill>
              </a:rPr>
              <a:t>: </a:t>
            </a:r>
            <a:r>
              <a:rPr lang="ko-KR" altLang="en-US" sz="1000" dirty="0" smtClean="0">
                <a:solidFill>
                  <a:srgbClr val="F68100"/>
                </a:solidFill>
              </a:rPr>
              <a:t>검정색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9916" y="654828"/>
            <a:ext cx="4237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클래스와 동일한 이름을 가지며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객체를 생성하는 역할을 한다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21650" y="1041580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종료자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클래스의 </a:t>
            </a:r>
            <a:r>
              <a:rPr lang="ko-KR" altLang="en-US" sz="1000" dirty="0" err="1" smtClean="0"/>
              <a:t>인스턴스를</a:t>
            </a:r>
            <a:r>
              <a:rPr lang="ko-KR" altLang="en-US" sz="1000" dirty="0" smtClean="0"/>
              <a:t> 소멸시키는데 사용한다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정적 필드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537" y="2616755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인스턴스에</a:t>
            </a:r>
            <a:r>
              <a:rPr lang="ko-KR" altLang="en-US" sz="1000" dirty="0" smtClean="0">
                <a:solidFill>
                  <a:srgbClr val="F68100"/>
                </a:solidFill>
              </a:rPr>
              <a:t> 소속된 필드의 경우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MyClass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a;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//</a:t>
            </a:r>
          </a:p>
          <a:p>
            <a:r>
              <a:rPr lang="en-US" altLang="ko-KR" sz="1000" dirty="0" smtClean="0"/>
              <a:t>public static void Main()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 obj1 = new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obj1.a = 1;</a:t>
            </a:r>
          </a:p>
          <a:p>
            <a:r>
              <a:rPr lang="en-US" altLang="ko-KR" sz="1000" dirty="0" smtClean="0"/>
              <a:t>    obj1.b = 2;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72000" y="120383"/>
            <a:ext cx="53105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Global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Count = 0;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ClassA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ClassA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Global.Count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ClassB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ClassB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Global.Count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</a:t>
            </a:r>
            <a:r>
              <a:rPr lang="en-US" altLang="ko-KR" sz="1000" dirty="0" err="1" smtClean="0"/>
              <a:t>Global.Count</a:t>
            </a:r>
            <a:r>
              <a:rPr lang="en-US" altLang="ko-KR" sz="1000" dirty="0" smtClean="0"/>
              <a:t> : {</a:t>
            </a:r>
            <a:r>
              <a:rPr lang="en-US" altLang="ko-KR" sz="1000" dirty="0" err="1" smtClean="0"/>
              <a:t>Global.Count</a:t>
            </a:r>
            <a:r>
              <a:rPr lang="en-US" altLang="ko-KR" sz="1000" dirty="0" smtClean="0"/>
              <a:t>}");   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Global.Count</a:t>
            </a:r>
            <a:r>
              <a:rPr lang="en-US" altLang="ko-KR" sz="1000" dirty="0" smtClean="0">
                <a:solidFill>
                  <a:srgbClr val="F68100"/>
                </a:solidFill>
              </a:rPr>
              <a:t> : 0</a:t>
            </a:r>
          </a:p>
          <a:p>
            <a:r>
              <a:rPr lang="en-US" altLang="ko-KR" sz="1000" dirty="0" smtClean="0"/>
              <a:t>        new </a:t>
            </a:r>
            <a:r>
              <a:rPr lang="en-US" altLang="ko-KR" sz="1000" dirty="0" err="1" smtClean="0"/>
              <a:t>ClassA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new </a:t>
            </a:r>
            <a:r>
              <a:rPr lang="en-US" altLang="ko-KR" sz="1000" dirty="0" err="1" smtClean="0"/>
              <a:t>ClassA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new </a:t>
            </a:r>
            <a:r>
              <a:rPr lang="en-US" altLang="ko-KR" sz="1000" dirty="0" err="1" smtClean="0"/>
              <a:t>ClassB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new </a:t>
            </a:r>
            <a:r>
              <a:rPr lang="en-US" altLang="ko-KR" sz="1000" dirty="0" err="1" smtClean="0"/>
              <a:t>ClassB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</a:t>
            </a:r>
            <a:r>
              <a:rPr lang="en-US" altLang="ko-KR" sz="1000" dirty="0" err="1" smtClean="0"/>
              <a:t>Global.Count</a:t>
            </a:r>
            <a:r>
              <a:rPr lang="en-US" altLang="ko-KR" sz="1000" dirty="0" smtClean="0"/>
              <a:t> : {</a:t>
            </a:r>
            <a:r>
              <a:rPr lang="en-US" altLang="ko-KR" sz="1000" dirty="0" err="1" smtClean="0"/>
              <a:t>Global.Count</a:t>
            </a:r>
            <a:r>
              <a:rPr lang="en-US" altLang="ko-KR" sz="1000" dirty="0" smtClean="0"/>
              <a:t>}");   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Global.Count</a:t>
            </a:r>
            <a:r>
              <a:rPr lang="en-US" altLang="ko-KR" sz="1000" dirty="0" smtClean="0">
                <a:solidFill>
                  <a:srgbClr val="F68100"/>
                </a:solidFill>
              </a:rPr>
              <a:t> : 4</a:t>
            </a:r>
          </a:p>
          <a:p>
            <a:r>
              <a:rPr lang="en-US" altLang="ko-KR" sz="1000" dirty="0" smtClean="0"/>
              <a:t>    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99665" y="285496"/>
            <a:ext cx="6478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static(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정적 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메소드나 필드가 클래스의 </a:t>
            </a:r>
            <a:r>
              <a:rPr lang="ko-KR" altLang="en-US" sz="1000" dirty="0" err="1" smtClean="0"/>
              <a:t>인스턴스가</a:t>
            </a:r>
            <a:r>
              <a:rPr lang="ko-KR" altLang="en-US" sz="1000" dirty="0" smtClean="0"/>
              <a:t> 아닌 클래스 자체에 소속되도록 지정하는 한정자이다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static</a:t>
            </a:r>
            <a:r>
              <a:rPr lang="ko-KR" altLang="en-US" sz="1000" dirty="0" smtClean="0"/>
              <a:t>으로 한정하지 않은 필드는 자동으로 </a:t>
            </a:r>
            <a:r>
              <a:rPr lang="ko-KR" altLang="en-US" sz="1000" dirty="0" err="1" smtClean="0"/>
              <a:t>인스턴스에</a:t>
            </a:r>
            <a:r>
              <a:rPr lang="ko-KR" altLang="en-US" sz="1000" dirty="0" smtClean="0"/>
              <a:t> 소속되며</a:t>
            </a:r>
            <a:r>
              <a:rPr lang="en-US" altLang="ko-KR" sz="1000" dirty="0" smtClean="0"/>
              <a:t>, static</a:t>
            </a:r>
            <a:r>
              <a:rPr lang="ko-KR" altLang="en-US" sz="1000" dirty="0" smtClean="0"/>
              <a:t>으로 한정한 필드는 클래스에 소속된다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프로그램 전체에 걸쳐 </a:t>
            </a:r>
            <a:r>
              <a:rPr lang="ko-KR" altLang="en-US" sz="1000" dirty="0" err="1" smtClean="0"/>
              <a:t>공유해야하는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변수에 사용된다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4009" y="2616755"/>
            <a:ext cx="2343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클래스에 소속된 필드의 경우</a:t>
            </a:r>
            <a:r>
              <a:rPr lang="en-US" altLang="ko-KR" sz="1000" dirty="0" smtClean="0">
                <a:solidFill>
                  <a:srgbClr val="F68100"/>
                </a:solidFill>
              </a:rPr>
              <a:t>(static)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MyClass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a;</a:t>
            </a:r>
          </a:p>
          <a:p>
            <a:r>
              <a:rPr lang="en-US" altLang="ko-KR" sz="1000" dirty="0" smtClean="0"/>
              <a:t>    public 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//</a:t>
            </a:r>
          </a:p>
          <a:p>
            <a:r>
              <a:rPr lang="en-US" altLang="ko-KR" sz="1000" dirty="0" smtClean="0"/>
              <a:t>public static void Main()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MyClass.a</a:t>
            </a:r>
            <a:r>
              <a:rPr lang="en-US" altLang="ko-KR" sz="1000" dirty="0" smtClean="0"/>
              <a:t> = 1;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MyClass.b</a:t>
            </a:r>
            <a:r>
              <a:rPr lang="en-US" altLang="ko-KR" sz="1000" dirty="0" smtClean="0"/>
              <a:t> = 2;	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81590" y="1401620"/>
            <a:ext cx="685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MyClass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static void </a:t>
            </a:r>
            <a:r>
              <a:rPr lang="en-US" altLang="ko-KR" sz="1000" dirty="0" err="1" smtClean="0"/>
              <a:t>StaticMethod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// ...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// ...</a:t>
            </a:r>
          </a:p>
          <a:p>
            <a:r>
              <a:rPr lang="en-US" altLang="ko-KR" sz="1000" dirty="0" err="1" smtClean="0"/>
              <a:t>MyClass.StaticMethod</a:t>
            </a:r>
            <a:r>
              <a:rPr lang="en-US" altLang="ko-KR" sz="1000" dirty="0" smtClean="0"/>
              <a:t>();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인스턴스</a:t>
            </a:r>
            <a:r>
              <a:rPr lang="ko-KR" altLang="en-US" sz="1000" dirty="0" smtClean="0">
                <a:solidFill>
                  <a:srgbClr val="F68100"/>
                </a:solidFill>
              </a:rPr>
              <a:t> 만들지 않고도 바로 호출 가능</a:t>
            </a:r>
          </a:p>
          <a:p>
            <a:endParaRPr lang="ko-KR" altLang="en-US" sz="1000" dirty="0" smtClean="0"/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MyClass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InstanceMethod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//...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//...</a:t>
            </a:r>
          </a:p>
          <a:p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err="1" smtClean="0"/>
              <a:t>obj.InstanceMethod</a:t>
            </a:r>
            <a:r>
              <a:rPr lang="en-US" altLang="ko-KR" sz="1000" dirty="0" smtClean="0"/>
              <a:t>();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인스턴스를</a:t>
            </a:r>
            <a:r>
              <a:rPr lang="ko-KR" altLang="en-US" sz="1000" dirty="0" smtClean="0">
                <a:solidFill>
                  <a:srgbClr val="F68100"/>
                </a:solidFill>
              </a:rPr>
              <a:t> 만들어야 호출 가능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" y="5430874"/>
            <a:ext cx="11495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보통 객체 내부의 데이터를 이용해야 하는 경우에는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선언하고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내부 데이터를 이용할 일이 없는 경우에는 별도의 </a:t>
            </a:r>
            <a:r>
              <a:rPr lang="ko-KR" altLang="en-US" sz="1000" dirty="0" err="1" smtClean="0"/>
              <a:t>인스턴스</a:t>
            </a:r>
            <a:r>
              <a:rPr lang="ko-KR" altLang="en-US" sz="1000" dirty="0" smtClean="0"/>
              <a:t> 생성 없이 호출할 수 있도록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정적을 선언한다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정적 </a:t>
            </a:r>
            <a:r>
              <a:rPr lang="ko-KR" altLang="en-US" b="1" dirty="0" err="1" smtClean="0"/>
              <a:t>메소드</a:t>
            </a:r>
            <a:endParaRPr lang="ko-KR" alt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339658" y="254718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정적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역시 정적 필드처럼 </a:t>
            </a:r>
            <a:r>
              <a:rPr lang="ko-KR" altLang="en-US" sz="1000" dirty="0" err="1" smtClean="0"/>
              <a:t>인스턴스가</a:t>
            </a:r>
            <a:r>
              <a:rPr lang="ko-KR" altLang="en-US" sz="1000" dirty="0" smtClean="0"/>
              <a:t> 아닌 클래스자체에 소속된다</a:t>
            </a:r>
            <a:r>
              <a:rPr lang="en-US" altLang="ko-KR" sz="1000" dirty="0" smtClean="0"/>
              <a:t>.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정적메소드는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클래스의 </a:t>
            </a:r>
            <a:r>
              <a:rPr lang="ko-KR" altLang="en-US" sz="1000" dirty="0" err="1" smtClean="0"/>
              <a:t>인스턴스를</a:t>
            </a:r>
            <a:r>
              <a:rPr lang="ko-KR" altLang="en-US" sz="1000" dirty="0" smtClean="0"/>
              <a:t> 생성하지 않아도 호출이 가능하다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객체 복사하기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얕은 복사와 깊은 복사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3276" y="553998"/>
            <a:ext cx="4050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얕은 복사 </a:t>
            </a:r>
            <a:r>
              <a:rPr lang="en-US" altLang="ko-KR" sz="1000" dirty="0" smtClean="0"/>
              <a:t>( Shallow Copy ) : </a:t>
            </a:r>
            <a:r>
              <a:rPr lang="ko-KR" altLang="en-US" sz="1000" dirty="0" smtClean="0"/>
              <a:t>객체를 복사할 때 참조만 복사하는 것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8" y="1228421"/>
            <a:ext cx="434697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MyClass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myField1;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myField2;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("Shallow Copy");</a:t>
            </a:r>
          </a:p>
          <a:p>
            <a:r>
              <a:rPr lang="en-US" altLang="ko-KR" sz="1000" dirty="0" smtClean="0"/>
              <a:t>        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 source = new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source.myField1 = 10;</a:t>
            </a:r>
          </a:p>
          <a:p>
            <a:r>
              <a:rPr lang="en-US" altLang="ko-KR" sz="1000" dirty="0" smtClean="0"/>
              <a:t>        source.myField2 = 20;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 target = source;</a:t>
            </a:r>
          </a:p>
          <a:p>
            <a:r>
              <a:rPr lang="en-US" altLang="ko-KR" sz="1000" dirty="0" smtClean="0"/>
              <a:t>        target.myField2 = 30;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($"{source.myField1} {source.myField2}");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($"{target.myField1} {target.myField2}");</a:t>
            </a:r>
          </a:p>
          <a:p>
            <a:r>
              <a:rPr lang="en-US" altLang="ko-KR" sz="1000" dirty="0" smtClean="0"/>
              <a:t>        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en-US" altLang="ko-KR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33446" y="2841780"/>
            <a:ext cx="97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Shallow Copy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10 30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10 30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4572000" y="3044303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4572000" y="2729268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4572000" y="243673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/>
          <p:cNvSpPr/>
          <p:nvPr/>
        </p:nvSpPr>
        <p:spPr>
          <a:xfrm>
            <a:off x="4572000" y="2144203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572000" y="1829168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6632870" y="2990733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6632870" y="2675698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6632870" y="238316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6632870" y="2090633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6632870" y="1775598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42030" y="257175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source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842030" y="286428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target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722880" y="213694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myField1 = 10</a:t>
            </a:r>
          </a:p>
          <a:p>
            <a:r>
              <a:rPr lang="en-US" altLang="ko-KR" sz="1000" dirty="0" smtClean="0"/>
              <a:t>myField2 = 20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18" idx="4"/>
            <a:endCxn id="25" idx="2"/>
          </p:cNvCxnSpPr>
          <p:nvPr/>
        </p:nvCxnSpPr>
        <p:spPr>
          <a:xfrm flipV="1">
            <a:off x="5672451" y="2343786"/>
            <a:ext cx="960419" cy="346102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5" idx="2"/>
          </p:cNvCxnSpPr>
          <p:nvPr/>
        </p:nvCxnSpPr>
        <p:spPr>
          <a:xfrm flipV="1">
            <a:off x="5672451" y="2343786"/>
            <a:ext cx="960419" cy="617475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42030" y="35618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002270" y="356186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힙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객체 복사하기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얕은 복사와 깊은 복사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8" y="843659"/>
            <a:ext cx="457169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class </a:t>
            </a:r>
            <a:r>
              <a:rPr lang="en-US" altLang="ko-KR" sz="900" dirty="0" err="1" smtClean="0"/>
              <a:t>MyClass</a:t>
            </a:r>
            <a:endParaRPr lang="en-US" altLang="ko-KR" sz="900" dirty="0" smtClean="0"/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  public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myField1;</a:t>
            </a:r>
          </a:p>
          <a:p>
            <a:r>
              <a:rPr lang="en-US" altLang="ko-KR" sz="900" dirty="0" smtClean="0"/>
              <a:t>    public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myField2;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    public </a:t>
            </a:r>
            <a:r>
              <a:rPr lang="en-US" altLang="ko-KR" sz="900" dirty="0" err="1" smtClean="0"/>
              <a:t>MyClass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Deepcopy</a:t>
            </a:r>
            <a:r>
              <a:rPr lang="en-US" altLang="ko-KR" sz="900" dirty="0" smtClean="0"/>
              <a:t>()</a:t>
            </a:r>
          </a:p>
          <a:p>
            <a:r>
              <a:rPr lang="en-US" altLang="ko-KR" sz="900" dirty="0" smtClean="0"/>
              <a:t>    {</a:t>
            </a:r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MyClass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newCopy</a:t>
            </a:r>
            <a:r>
              <a:rPr lang="en-US" altLang="ko-KR" sz="900" dirty="0" smtClean="0"/>
              <a:t> = new </a:t>
            </a:r>
            <a:r>
              <a:rPr lang="en-US" altLang="ko-KR" sz="900" dirty="0" err="1" smtClean="0"/>
              <a:t>MyClass</a:t>
            </a:r>
            <a:r>
              <a:rPr lang="en-US" altLang="ko-KR" sz="900" dirty="0" smtClean="0"/>
              <a:t>();</a:t>
            </a:r>
          </a:p>
          <a:p>
            <a:r>
              <a:rPr lang="en-US" altLang="ko-KR" sz="900" dirty="0" smtClean="0"/>
              <a:t>        newCopy.myField1 = this.myField1;</a:t>
            </a:r>
          </a:p>
          <a:p>
            <a:r>
              <a:rPr lang="en-US" altLang="ko-KR" sz="900" dirty="0" smtClean="0"/>
              <a:t>        newCopy.myField2 = this.myField2;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        return </a:t>
            </a:r>
            <a:r>
              <a:rPr lang="en-US" altLang="ko-KR" sz="900" dirty="0" err="1" smtClean="0"/>
              <a:t>newCopy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  }</a:t>
            </a:r>
          </a:p>
          <a:p>
            <a:r>
              <a:rPr lang="en-US" altLang="ko-KR" sz="900" dirty="0" smtClean="0"/>
              <a:t>}</a:t>
            </a:r>
          </a:p>
          <a:p>
            <a:r>
              <a:rPr lang="en-US" altLang="ko-KR" sz="900" dirty="0" smtClean="0"/>
              <a:t>class Program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 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    {</a:t>
            </a:r>
          </a:p>
          <a:p>
            <a:r>
              <a:rPr lang="en-US" altLang="ko-KR" sz="900" dirty="0" smtClean="0"/>
              <a:t>       </a:t>
            </a:r>
            <a:r>
              <a:rPr lang="en-US" altLang="ko-KR" sz="900" dirty="0" err="1" smtClean="0"/>
              <a:t>WriteLine</a:t>
            </a:r>
            <a:r>
              <a:rPr lang="en-US" altLang="ko-KR" sz="900" dirty="0" smtClean="0"/>
              <a:t>("Deep Copy");</a:t>
            </a:r>
          </a:p>
          <a:p>
            <a:r>
              <a:rPr lang="en-US" altLang="ko-KR" sz="900" dirty="0" smtClean="0"/>
              <a:t>       </a:t>
            </a:r>
            <a:r>
              <a:rPr lang="en-US" altLang="ko-KR" sz="900" dirty="0" err="1" smtClean="0"/>
              <a:t>MyClass</a:t>
            </a:r>
            <a:r>
              <a:rPr lang="en-US" altLang="ko-KR" sz="900" dirty="0" smtClean="0"/>
              <a:t> source = new </a:t>
            </a:r>
            <a:r>
              <a:rPr lang="en-US" altLang="ko-KR" sz="900" dirty="0" err="1" smtClean="0"/>
              <a:t>MyClass</a:t>
            </a:r>
            <a:r>
              <a:rPr lang="en-US" altLang="ko-KR" sz="900" dirty="0" smtClean="0"/>
              <a:t>();</a:t>
            </a:r>
          </a:p>
          <a:p>
            <a:r>
              <a:rPr lang="en-US" altLang="ko-KR" sz="900" dirty="0" smtClean="0"/>
              <a:t>       source.myField1 = 10;</a:t>
            </a:r>
          </a:p>
          <a:p>
            <a:r>
              <a:rPr lang="en-US" altLang="ko-KR" sz="900" dirty="0" smtClean="0"/>
              <a:t>       source.myField2 = 20;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       </a:t>
            </a:r>
            <a:r>
              <a:rPr lang="en-US" altLang="ko-KR" sz="900" dirty="0" err="1" smtClean="0"/>
              <a:t>MyClass</a:t>
            </a:r>
            <a:r>
              <a:rPr lang="en-US" altLang="ko-KR" sz="900" dirty="0" smtClean="0"/>
              <a:t> target = </a:t>
            </a:r>
            <a:r>
              <a:rPr lang="en-US" altLang="ko-KR" sz="900" dirty="0" err="1" smtClean="0"/>
              <a:t>source.Deepcopy</a:t>
            </a:r>
            <a:r>
              <a:rPr lang="en-US" altLang="ko-KR" sz="900" dirty="0" smtClean="0"/>
              <a:t>();</a:t>
            </a:r>
          </a:p>
          <a:p>
            <a:r>
              <a:rPr lang="en-US" altLang="ko-KR" sz="900" dirty="0" smtClean="0"/>
              <a:t>       target.myField2 = 30;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       </a:t>
            </a:r>
            <a:r>
              <a:rPr lang="en-US" altLang="ko-KR" sz="900" dirty="0" err="1" smtClean="0"/>
              <a:t>WriteLine</a:t>
            </a:r>
            <a:r>
              <a:rPr lang="en-US" altLang="ko-KR" sz="900" dirty="0" smtClean="0"/>
              <a:t>($"{source.myField1} {source.myField2}");</a:t>
            </a:r>
          </a:p>
          <a:p>
            <a:r>
              <a:rPr lang="en-US" altLang="ko-KR" sz="900" dirty="0" smtClean="0"/>
              <a:t>       </a:t>
            </a:r>
            <a:r>
              <a:rPr lang="en-US" altLang="ko-KR" sz="900" dirty="0" err="1" smtClean="0"/>
              <a:t>WriteLine</a:t>
            </a:r>
            <a:r>
              <a:rPr lang="en-US" altLang="ko-KR" sz="900" dirty="0" smtClean="0"/>
              <a:t>($"{target.myField1} {target.myField2}");</a:t>
            </a:r>
          </a:p>
          <a:p>
            <a:r>
              <a:rPr lang="en-US" altLang="ko-KR" sz="900" dirty="0" smtClean="0"/>
              <a:t>        }</a:t>
            </a:r>
          </a:p>
          <a:p>
            <a:r>
              <a:rPr lang="en-US" altLang="ko-KR" sz="900" dirty="0" smtClean="0"/>
              <a:t>    }</a:t>
            </a:r>
            <a:endParaRPr lang="ko-KR" altLang="en-US" sz="900" dirty="0" smtClean="0"/>
          </a:p>
          <a:p>
            <a:endParaRPr lang="en-US" altLang="ko-KR" sz="9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681790" y="680739"/>
            <a:ext cx="6274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깊은 복사 </a:t>
            </a:r>
            <a:r>
              <a:rPr lang="en-US" altLang="ko-KR" sz="1000" dirty="0" smtClean="0"/>
              <a:t>( Deep Copy ) : </a:t>
            </a:r>
            <a:r>
              <a:rPr lang="ko-KR" altLang="en-US" sz="1000" dirty="0" err="1" smtClean="0"/>
              <a:t>힙에</a:t>
            </a:r>
            <a:r>
              <a:rPr lang="ko-KR" altLang="en-US" sz="1000" dirty="0" smtClean="0"/>
              <a:t> 보관되어 </a:t>
            </a:r>
            <a:r>
              <a:rPr lang="ko-KR" altLang="en-US" sz="1000" b="1" dirty="0" smtClean="0"/>
              <a:t>있는 내용을 </a:t>
            </a:r>
            <a:r>
              <a:rPr lang="ko-KR" altLang="en-US" sz="1000" dirty="0" smtClean="0"/>
              <a:t>복사해서 받아 별도의 </a:t>
            </a:r>
            <a:r>
              <a:rPr lang="ko-KR" altLang="en-US" sz="1000" dirty="0" err="1" smtClean="0"/>
              <a:t>힙공간에</a:t>
            </a:r>
            <a:r>
              <a:rPr lang="ko-KR" altLang="en-US" sz="1000" dirty="0" smtClean="0"/>
              <a:t> 객체를 보관하는 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6765" y="2436735"/>
            <a:ext cx="833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Deep Copy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10 20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10 30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4572000" y="3044303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4572000" y="2729268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4572000" y="243673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정육면체 15"/>
          <p:cNvSpPr/>
          <p:nvPr/>
        </p:nvSpPr>
        <p:spPr>
          <a:xfrm>
            <a:off x="4572000" y="2144203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4572000" y="1829168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6632870" y="2990733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/>
          <p:cNvSpPr/>
          <p:nvPr/>
        </p:nvSpPr>
        <p:spPr>
          <a:xfrm>
            <a:off x="6632870" y="2675698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6632870" y="2383165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/>
          <p:cNvSpPr/>
          <p:nvPr/>
        </p:nvSpPr>
        <p:spPr>
          <a:xfrm>
            <a:off x="6632870" y="2090633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6632870" y="1775598"/>
            <a:ext cx="1201712" cy="405045"/>
          </a:xfrm>
          <a:prstGeom prst="cube">
            <a:avLst/>
          </a:prstGeom>
          <a:solidFill>
            <a:srgbClr val="FEFAA8"/>
          </a:solidFill>
          <a:ln>
            <a:solidFill>
              <a:srgbClr val="F6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42030" y="257175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source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842030" y="286428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target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722880" y="213694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myField1 = 10</a:t>
            </a:r>
          </a:p>
          <a:p>
            <a:r>
              <a:rPr lang="en-US" altLang="ko-KR" sz="1000" dirty="0" smtClean="0"/>
              <a:t>myField2 = 20</a:t>
            </a:r>
            <a:endParaRPr lang="ko-KR" altLang="en-US" sz="1000" dirty="0"/>
          </a:p>
        </p:txBody>
      </p:sp>
      <p:cxnSp>
        <p:nvCxnSpPr>
          <p:cNvPr id="26" name="꺾인 연결선 25"/>
          <p:cNvCxnSpPr>
            <a:stCxn id="15" idx="4"/>
            <a:endCxn id="21" idx="2"/>
          </p:cNvCxnSpPr>
          <p:nvPr/>
        </p:nvCxnSpPr>
        <p:spPr>
          <a:xfrm flipV="1">
            <a:off x="5672451" y="2343786"/>
            <a:ext cx="960419" cy="346102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8" idx="2"/>
          </p:cNvCxnSpPr>
          <p:nvPr/>
        </p:nvCxnSpPr>
        <p:spPr>
          <a:xfrm>
            <a:off x="5672451" y="2961263"/>
            <a:ext cx="960419" cy="282623"/>
          </a:xfrm>
          <a:prstGeom prst="bentConnector3">
            <a:avLst>
              <a:gd name="adj1" fmla="val 50000"/>
            </a:avLst>
          </a:prstGeom>
          <a:ln>
            <a:solidFill>
              <a:srgbClr val="F681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22880" y="299566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myField1 = 10</a:t>
            </a:r>
          </a:p>
          <a:p>
            <a:r>
              <a:rPr lang="en-US" altLang="ko-KR" sz="1000" dirty="0" smtClean="0"/>
              <a:t>myField2 = 30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842030" y="35618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002270" y="356186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힙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this </a:t>
            </a:r>
            <a:r>
              <a:rPr lang="ko-KR" altLang="en-US" b="1" dirty="0" smtClean="0"/>
              <a:t>키워드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6261" y="307777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객체가 내부에서 자신을 지칭할 때 사용한다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7303" y="1086585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class Employee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private string </a:t>
            </a:r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private string Position;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SetName</a:t>
            </a:r>
            <a:r>
              <a:rPr lang="en-US" altLang="ko-KR" sz="1000" dirty="0" smtClean="0"/>
              <a:t>(string </a:t>
            </a:r>
            <a:r>
              <a:rPr lang="en-US" altLang="ko-KR" sz="1000" dirty="0" smtClean="0">
                <a:solidFill>
                  <a:srgbClr val="F68100"/>
                </a:solidFill>
              </a:rPr>
              <a:t>Name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this.</a:t>
            </a:r>
            <a:r>
              <a:rPr lang="en-US" altLang="ko-KR" sz="1000" dirty="0" err="1" smtClean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US" altLang="ko-KR" sz="1000" dirty="0" smtClean="0"/>
              <a:t> = </a:t>
            </a:r>
            <a:r>
              <a:rPr lang="en-US" altLang="ko-KR" sz="1000" dirty="0" smtClean="0">
                <a:solidFill>
                  <a:srgbClr val="F68100"/>
                </a:solidFill>
              </a:rPr>
              <a:t>Name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string </a:t>
            </a:r>
            <a:r>
              <a:rPr lang="en-US" altLang="ko-KR" sz="1000" dirty="0" err="1" smtClean="0"/>
              <a:t>GetName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return Name;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SetPosition</a:t>
            </a:r>
            <a:r>
              <a:rPr lang="en-US" altLang="ko-KR" sz="1000" dirty="0" smtClean="0"/>
              <a:t>(string Position)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this.Position</a:t>
            </a:r>
            <a:r>
              <a:rPr lang="en-US" altLang="ko-KR" sz="1000" dirty="0" smtClean="0"/>
              <a:t> = Position;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string </a:t>
            </a:r>
            <a:r>
              <a:rPr lang="en-US" altLang="ko-KR" sz="1000" dirty="0" err="1" smtClean="0"/>
              <a:t>GetPosition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return </a:t>
            </a:r>
            <a:r>
              <a:rPr lang="en-US" altLang="ko-KR" sz="1000" dirty="0" err="1" smtClean="0"/>
              <a:t>this.Position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20" y="1294477"/>
            <a:ext cx="40206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Employee Alice = new Employee();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Alice.SetName</a:t>
            </a:r>
            <a:r>
              <a:rPr lang="en-US" altLang="ko-KR" sz="1000" dirty="0" smtClean="0"/>
              <a:t>("Alice </a:t>
            </a:r>
            <a:r>
              <a:rPr lang="en-US" altLang="ko-KR" sz="1000" dirty="0" err="1" smtClean="0"/>
              <a:t>Liddel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Alice.SetPosition</a:t>
            </a:r>
            <a:r>
              <a:rPr lang="en-US" altLang="ko-KR" sz="1000" dirty="0" smtClean="0"/>
              <a:t>("Chef");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Alice.GetName</a:t>
            </a:r>
            <a:r>
              <a:rPr lang="en-US" altLang="ko-KR" sz="1000" dirty="0" smtClean="0"/>
              <a:t>()}, {</a:t>
            </a:r>
            <a:r>
              <a:rPr lang="en-US" altLang="ko-KR" sz="1000" dirty="0" err="1" smtClean="0"/>
              <a:t>Alice.GetPosition</a:t>
            </a:r>
            <a:r>
              <a:rPr lang="en-US" altLang="ko-KR" sz="1000" dirty="0" smtClean="0"/>
              <a:t>()}");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Employee </a:t>
            </a:r>
            <a:r>
              <a:rPr lang="en-US" altLang="ko-KR" sz="1000" dirty="0" err="1" smtClean="0"/>
              <a:t>Optimus</a:t>
            </a:r>
            <a:r>
              <a:rPr lang="en-US" altLang="ko-KR" sz="1000" dirty="0" smtClean="0"/>
              <a:t> = new Employee();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Optimus.SetName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Optimus</a:t>
            </a:r>
            <a:r>
              <a:rPr lang="en-US" altLang="ko-KR" sz="1000" dirty="0" smtClean="0"/>
              <a:t> Prime");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Optimus.SetPosition</a:t>
            </a:r>
            <a:r>
              <a:rPr lang="en-US" altLang="ko-KR" sz="1000" dirty="0" smtClean="0"/>
              <a:t>("Waiter");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Optimus.GetName</a:t>
            </a:r>
            <a:r>
              <a:rPr lang="en-US" altLang="ko-KR" sz="1000" dirty="0" smtClean="0"/>
              <a:t>()}, {</a:t>
            </a:r>
            <a:r>
              <a:rPr lang="en-US" altLang="ko-KR" sz="1000" dirty="0" err="1" smtClean="0"/>
              <a:t>Optimus.GetPosition</a:t>
            </a:r>
            <a:r>
              <a:rPr lang="en-US" altLang="ko-KR" sz="1000" dirty="0" smtClean="0"/>
              <a:t>()}");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this </a:t>
            </a:r>
            <a:r>
              <a:rPr lang="ko-KR" altLang="en-US" b="1" dirty="0" smtClean="0"/>
              <a:t>키워드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6261" y="307777"/>
            <a:ext cx="2746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객체가 내부에서 자신을 지칭할 때 사용한다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916" y="65482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this()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1540" y="1197075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MyClass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a, b, c;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>
                <a:solidFill>
                  <a:schemeClr val="accent3">
                    <a:lumMod val="75000"/>
                  </a:schemeClr>
                </a:solidFill>
              </a:rPr>
              <a:t>MyClass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this.a</a:t>
            </a:r>
            <a:r>
              <a:rPr lang="en-US" altLang="ko-KR" sz="1000" dirty="0" smtClean="0"/>
              <a:t> = 5423;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MyClass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b)</a:t>
            </a:r>
            <a:r>
              <a:rPr lang="en-US" altLang="ko-KR" sz="1000" dirty="0" smtClean="0"/>
              <a:t> : 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this()</a:t>
            </a:r>
          </a:p>
          <a:p>
            <a:r>
              <a:rPr lang="en-US" altLang="ko-KR" sz="1000" dirty="0" smtClean="0"/>
              <a:t>    {</a:t>
            </a:r>
            <a:endParaRPr lang="en-US" altLang="ko-KR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this.b</a:t>
            </a:r>
            <a:r>
              <a:rPr lang="en-US" altLang="ko-KR" sz="1000" dirty="0" smtClean="0"/>
              <a:t> = b;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({b})");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b,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c) : 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this(b)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this.c</a:t>
            </a:r>
            <a:r>
              <a:rPr lang="en-US" altLang="ko-KR" sz="1000" dirty="0" smtClean="0"/>
              <a:t> = c;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({b},{c})");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PrintFields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($"a : {a}, b : {b}, c : {c}");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3632" y="1761660"/>
            <a:ext cx="25186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 a = new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a.PrintFields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 b = new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(1);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b.PrintFields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 c = new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(10, 20);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c.PrintFields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2270" y="1401620"/>
            <a:ext cx="14574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F68100"/>
                </a:solidFill>
              </a:rPr>
              <a:t>MyClass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 : 5423, b : 0, c : 0</a:t>
            </a:r>
          </a:p>
          <a:p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MyClass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MyClass</a:t>
            </a:r>
            <a:r>
              <a:rPr lang="en-US" altLang="ko-KR" sz="1000" dirty="0" smtClean="0">
                <a:solidFill>
                  <a:srgbClr val="F68100"/>
                </a:solidFill>
              </a:rPr>
              <a:t>(1)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 : 5423, b : 1, c : 0</a:t>
            </a:r>
          </a:p>
          <a:p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MyClass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MyClass</a:t>
            </a:r>
            <a:r>
              <a:rPr lang="en-US" altLang="ko-KR" sz="1000" dirty="0" smtClean="0">
                <a:solidFill>
                  <a:srgbClr val="F68100"/>
                </a:solidFill>
              </a:rPr>
              <a:t>(10)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MyClass</a:t>
            </a:r>
            <a:r>
              <a:rPr lang="en-US" altLang="ko-KR" sz="1000" dirty="0" smtClean="0">
                <a:solidFill>
                  <a:srgbClr val="F68100"/>
                </a:solidFill>
              </a:rPr>
              <a:t>(10,20)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a : 5423, b : 10, c : 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1740" y="1986685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this()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는 </a:t>
            </a:r>
            <a:r>
              <a:rPr lang="en-US" altLang="ko-KR" sz="1000" dirty="0" err="1" smtClean="0">
                <a:solidFill>
                  <a:schemeClr val="accent3">
                    <a:lumMod val="75000"/>
                  </a:schemeClr>
                </a:solidFill>
              </a:rPr>
              <a:t>MyClass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를 호출한다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258" y="2571750"/>
            <a:ext cx="2435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this( b )</a:t>
            </a:r>
            <a:r>
              <a:rPr lang="ko-KR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는 </a:t>
            </a:r>
            <a:r>
              <a:rPr lang="en-US" altLang="ko-KR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MyClass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 </a:t>
            </a:r>
            <a:r>
              <a:rPr lang="en-US" altLang="ko-KR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 )</a:t>
            </a:r>
            <a:r>
              <a:rPr lang="ko-KR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를 호출한다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산술연산자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736685" y="1375974"/>
          <a:ext cx="6153785" cy="2391551"/>
        </p:xfrm>
        <a:graphic>
          <a:graphicData uri="http://schemas.openxmlformats.org/drawingml/2006/table">
            <a:tbl>
              <a:tblPr/>
              <a:tblGrid>
                <a:gridCol w="623570"/>
                <a:gridCol w="4011295"/>
                <a:gridCol w="1518920"/>
              </a:tblGrid>
              <a:tr h="223365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713">
                <a:tc>
                  <a:txBody>
                    <a:bodyPr/>
                    <a:lstStyle/>
                    <a:p>
                      <a:r>
                        <a:rPr lang="en-US" altLang="ko-KR" sz="1000"/>
                        <a:t>+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양쪽 </a:t>
                      </a:r>
                      <a:r>
                        <a:rPr lang="ko-KR" altLang="en-US" sz="1000" dirty="0" err="1"/>
                        <a:t>피연산자를</a:t>
                      </a:r>
                      <a:r>
                        <a:rPr lang="ko-KR" altLang="en-US" sz="1000" dirty="0"/>
                        <a:t> 더합니다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49">
                <a:tc>
                  <a:txBody>
                    <a:bodyPr/>
                    <a:lstStyle/>
                    <a:p>
                      <a:r>
                        <a:rPr lang="en-US" altLang="ko-KR" sz="1000"/>
                        <a:t>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</a:t>
                      </a:r>
                      <a:r>
                        <a:rPr lang="ko-KR" altLang="en-US" sz="1000" dirty="0" err="1"/>
                        <a:t>피연산장자에서</a:t>
                      </a:r>
                      <a:r>
                        <a:rPr lang="ko-KR" altLang="en-US" sz="1000" dirty="0"/>
                        <a:t> 오른쪽 </a:t>
                      </a:r>
                      <a:r>
                        <a:rPr lang="ko-KR" altLang="en-US" sz="1000" dirty="0" err="1"/>
                        <a:t>피연산자를</a:t>
                      </a:r>
                      <a:r>
                        <a:rPr lang="ko-KR" altLang="en-US" sz="1000" dirty="0"/>
                        <a:t> 차감합니다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2713">
                <a:tc>
                  <a:txBody>
                    <a:bodyPr/>
                    <a:lstStyle/>
                    <a:p>
                      <a:r>
                        <a:rPr lang="ko-KR" altLang="en-US" sz="1000"/>
                        <a:t>*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양쪽 </a:t>
                      </a:r>
                      <a:r>
                        <a:rPr lang="ko-KR" altLang="en-US" sz="1000" dirty="0" err="1"/>
                        <a:t>피연산자를</a:t>
                      </a:r>
                      <a:r>
                        <a:rPr lang="ko-KR" altLang="en-US" sz="1000" dirty="0"/>
                        <a:t> 곱합니다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6249">
                <a:tc>
                  <a:txBody>
                    <a:bodyPr/>
                    <a:lstStyle/>
                    <a:p>
                      <a:r>
                        <a:rPr lang="en-US" altLang="ko-KR" sz="1000"/>
                        <a:t>/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</a:t>
                      </a:r>
                      <a:r>
                        <a:rPr lang="ko-KR" altLang="en-US" sz="1000" dirty="0" err="1"/>
                        <a:t>피연산자를</a:t>
                      </a:r>
                      <a:r>
                        <a:rPr lang="ko-KR" altLang="en-US" sz="1000" dirty="0"/>
                        <a:t> 오른쪽 </a:t>
                      </a:r>
                      <a:r>
                        <a:rPr lang="ko-KR" altLang="en-US" sz="1000" dirty="0" err="1"/>
                        <a:t>피연산자로</a:t>
                      </a:r>
                      <a:r>
                        <a:rPr lang="ko-KR" altLang="en-US" sz="1000" dirty="0"/>
                        <a:t> 나눈 몫을 구합니다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89787">
                <a:tc>
                  <a:txBody>
                    <a:bodyPr/>
                    <a:lstStyle/>
                    <a:p>
                      <a:r>
                        <a:rPr lang="en-US" altLang="ko-KR" sz="1000"/>
                        <a:t>%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</a:t>
                      </a:r>
                      <a:r>
                        <a:rPr lang="ko-KR" altLang="en-US" sz="1000" dirty="0" err="1"/>
                        <a:t>피연산자를</a:t>
                      </a:r>
                      <a:r>
                        <a:rPr lang="ko-KR" altLang="en-US" sz="1000" dirty="0"/>
                        <a:t> 오른쪽 </a:t>
                      </a:r>
                      <a:r>
                        <a:rPr lang="ko-KR" altLang="en-US" sz="1000" dirty="0" err="1"/>
                        <a:t>피연산자로</a:t>
                      </a:r>
                      <a:r>
                        <a:rPr lang="ko-KR" altLang="en-US" sz="1000" dirty="0"/>
                        <a:t> 나눈 후의 나머지를 구합니다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48744" y="307777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수치 형식의 데이터를 다루는 연산자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접근 한정자 </a:t>
            </a:r>
            <a:r>
              <a:rPr lang="en-US" altLang="ko-KR" b="1" dirty="0" smtClean="0"/>
              <a:t>( Access Modifier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580" y="597438"/>
            <a:ext cx="850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감추고 싶은 것은 감추고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보여주고 싶은 것만 보여줄 수 있도록 코드를 수식하며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필드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비롯해 </a:t>
            </a:r>
            <a:r>
              <a:rPr lang="ko-KR" altLang="en-US" sz="1000" dirty="0" err="1" smtClean="0"/>
              <a:t>프로퍼티등</a:t>
            </a:r>
            <a:r>
              <a:rPr lang="ko-KR" altLang="en-US" sz="1000" dirty="0" smtClean="0"/>
              <a:t> 모든 요소에 사용할 수 있다</a:t>
            </a:r>
            <a:r>
              <a:rPr lang="en-US" altLang="ko-KR" sz="1000" dirty="0" smtClean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05163" y="1941680"/>
          <a:ext cx="5978777" cy="2132220"/>
        </p:xfrm>
        <a:graphic>
          <a:graphicData uri="http://schemas.openxmlformats.org/drawingml/2006/table">
            <a:tbl>
              <a:tblPr/>
              <a:tblGrid>
                <a:gridCol w="1220120"/>
                <a:gridCol w="4758657"/>
              </a:tblGrid>
              <a:tr h="18076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접근 한정자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설명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761">
                <a:tc>
                  <a:txBody>
                    <a:bodyPr/>
                    <a:lstStyle/>
                    <a:p>
                      <a:r>
                        <a:rPr lang="en-US" sz="1000"/>
                        <a:t>public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내부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외부 모든 곳에서 접근할 수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 dirty="0"/>
                        <a:t>protected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클래스의 외부에서는 접근할 수 없지만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파생클래스에서는 접근이 불가능하다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/>
                        <a:t>private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클래스의 내부에서만 접근할 수 있다</a:t>
                      </a:r>
                      <a:r>
                        <a:rPr lang="en-US" altLang="ko-KR" sz="1000"/>
                        <a:t>. </a:t>
                      </a:r>
                      <a:r>
                        <a:rPr lang="ko-KR" altLang="en-US" sz="1000"/>
                        <a:t>파생 클래스에서도 접근이 불가능하다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66">
                <a:tc>
                  <a:txBody>
                    <a:bodyPr/>
                    <a:lstStyle/>
                    <a:p>
                      <a:r>
                        <a:rPr lang="en-US" sz="1000"/>
                        <a:t>internal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같은 어셈블리에 있는 코드에서만 </a:t>
                      </a:r>
                      <a:r>
                        <a:rPr lang="en-US" altLang="ko-KR" sz="1000" dirty="0"/>
                        <a:t>public</a:t>
                      </a:r>
                      <a:r>
                        <a:rPr lang="ko-KR" altLang="en-US" sz="1000" dirty="0"/>
                        <a:t>으로 접근할 수 있다</a:t>
                      </a:r>
                      <a:r>
                        <a:rPr lang="en-US" altLang="ko-KR" sz="1000" dirty="0"/>
                        <a:t>. </a:t>
                      </a:r>
                      <a:endParaRPr lang="en-US" altLang="ko-KR" sz="1000" dirty="0" smtClean="0"/>
                    </a:p>
                    <a:p>
                      <a:r>
                        <a:rPr lang="ko-KR" altLang="en-US" sz="1000" dirty="0" smtClean="0"/>
                        <a:t>다른 </a:t>
                      </a:r>
                      <a:r>
                        <a:rPr lang="ko-KR" altLang="en-US" sz="1000" dirty="0"/>
                        <a:t>어셈블리에 있는 코드에서는 </a:t>
                      </a:r>
                      <a:r>
                        <a:rPr lang="en-US" altLang="ko-KR" sz="1000" dirty="0"/>
                        <a:t>private</a:t>
                      </a:r>
                      <a:r>
                        <a:rPr lang="ko-KR" altLang="en-US" sz="1000" dirty="0"/>
                        <a:t>와 같은 수준의 접근성을 가진다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r>
                        <a:rPr lang="en-US" sz="1000"/>
                        <a:t>protected internal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같은 어셈블리에 있는 코드에서만 </a:t>
                      </a:r>
                      <a:r>
                        <a:rPr lang="en-US" altLang="ko-KR" sz="1000" dirty="0"/>
                        <a:t>protected</a:t>
                      </a:r>
                      <a:r>
                        <a:rPr lang="ko-KR" altLang="en-US" sz="1000" dirty="0"/>
                        <a:t>로 접근할 수 있다</a:t>
                      </a:r>
                      <a:r>
                        <a:rPr lang="en-US" altLang="ko-KR" sz="1000" dirty="0"/>
                        <a:t>. </a:t>
                      </a:r>
                      <a:endParaRPr lang="en-US" altLang="ko-KR" sz="1000" dirty="0" smtClean="0"/>
                    </a:p>
                    <a:p>
                      <a:r>
                        <a:rPr lang="ko-KR" altLang="en-US" sz="1000" dirty="0" smtClean="0"/>
                        <a:t>다른 </a:t>
                      </a:r>
                      <a:r>
                        <a:rPr lang="ko-KR" altLang="en-US" sz="1000" dirty="0"/>
                        <a:t>어셈블리에 있는 코드에서는 </a:t>
                      </a:r>
                      <a:r>
                        <a:rPr lang="en-US" altLang="ko-KR" sz="1000" dirty="0"/>
                        <a:t>private </a:t>
                      </a:r>
                      <a:r>
                        <a:rPr lang="ko-KR" altLang="en-US" sz="1000" dirty="0"/>
                        <a:t>와 같은 수준의 접근성을 가진다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357">
                <a:tc>
                  <a:txBody>
                    <a:bodyPr/>
                    <a:lstStyle/>
                    <a:p>
                      <a:r>
                        <a:rPr lang="en-US" sz="1000"/>
                        <a:t>private protected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깉은</a:t>
                      </a:r>
                      <a:r>
                        <a:rPr lang="ko-KR" altLang="en-US" sz="1000" dirty="0"/>
                        <a:t> 어셈블리에 있는 클래스에서 상속받은 클래스 내부에서만 접근이 가능하다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2552" y="9867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WaterHeater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protected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temperature;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SetTemperature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temperature)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if (temperature &lt; -5 || temperature &gt;42)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throw new Exception("Out of temperature range");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this.temperature</a:t>
            </a:r>
            <a:r>
              <a:rPr lang="en-US" altLang="ko-KR" sz="1000" dirty="0" smtClean="0"/>
              <a:t> = temperature;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smtClean="0">
                <a:solidFill>
                  <a:srgbClr val="F68100"/>
                </a:solidFill>
              </a:rPr>
              <a:t>//temperature </a:t>
            </a:r>
            <a:r>
              <a:rPr lang="ko-KR" altLang="en-US" sz="1000" dirty="0" smtClean="0">
                <a:solidFill>
                  <a:srgbClr val="F68100"/>
                </a:solidFill>
              </a:rPr>
              <a:t>필드는 </a:t>
            </a:r>
            <a:r>
              <a:rPr lang="en-US" altLang="ko-KR" sz="1000" dirty="0" smtClean="0">
                <a:solidFill>
                  <a:srgbClr val="F68100"/>
                </a:solidFill>
              </a:rPr>
              <a:t>protected</a:t>
            </a:r>
            <a:r>
              <a:rPr lang="ko-KR" altLang="en-US" sz="1000" dirty="0" smtClean="0">
                <a:solidFill>
                  <a:srgbClr val="F68100"/>
                </a:solidFill>
              </a:rPr>
              <a:t>로 수식되었으므로 외부에서 직접 접근할 수 없다</a:t>
            </a:r>
            <a:r>
              <a:rPr lang="en-US" altLang="ko-KR" sz="1000" dirty="0" smtClean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    //public 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메소드를</a:t>
            </a:r>
            <a:r>
              <a:rPr lang="ko-KR" altLang="en-US" sz="1000" dirty="0" smtClean="0">
                <a:solidFill>
                  <a:srgbClr val="F68100"/>
                </a:solidFill>
              </a:rPr>
              <a:t> 통해 접근해야 한다</a:t>
            </a:r>
            <a:r>
              <a:rPr lang="en-US" altLang="ko-KR" sz="1000" dirty="0" smtClean="0">
                <a:solidFill>
                  <a:srgbClr val="F68100"/>
                </a:solidFill>
              </a:rPr>
              <a:t>.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internal void </a:t>
            </a:r>
            <a:r>
              <a:rPr lang="en-US" altLang="ko-KR" sz="1000" dirty="0" err="1" smtClean="0"/>
              <a:t>TurnOnWater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</a:t>
            </a:r>
            <a:r>
              <a:rPr lang="en-US" altLang="ko-KR" sz="1000" dirty="0" err="1" smtClean="0"/>
              <a:t>Trun</a:t>
            </a:r>
            <a:r>
              <a:rPr lang="en-US" altLang="ko-KR" sz="1000" dirty="0" smtClean="0"/>
              <a:t> on water : {temperature}");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916" y="184666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접근 한정자 </a:t>
            </a:r>
            <a:r>
              <a:rPr lang="en-US" altLang="ko-KR" b="1" dirty="0" smtClean="0"/>
              <a:t>( Access Modifier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2020" y="525036"/>
            <a:ext cx="317586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try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WaterHeater</a:t>
            </a:r>
            <a:r>
              <a:rPr lang="en-US" altLang="ko-KR" sz="1000" dirty="0" smtClean="0"/>
              <a:t> heater = new </a:t>
            </a:r>
            <a:r>
              <a:rPr lang="en-US" altLang="ko-KR" sz="1000" dirty="0" err="1" smtClean="0"/>
              <a:t>WaterHeater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heater.SetTemperature</a:t>
            </a:r>
            <a:r>
              <a:rPr lang="en-US" altLang="ko-KR" sz="1000" dirty="0" smtClean="0"/>
              <a:t>(20);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heater.TurnOnWater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heater.SetTemperature</a:t>
            </a:r>
            <a:r>
              <a:rPr lang="en-US" altLang="ko-KR" sz="1000" dirty="0" smtClean="0"/>
              <a:t>(-2);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heater.TurnOnWater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heater.SetTemperature</a:t>
            </a:r>
            <a:r>
              <a:rPr lang="en-US" altLang="ko-KR" sz="1000" dirty="0" smtClean="0"/>
              <a:t>(50);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heater.TurnOnWater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    catch(Exception e)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e.Message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상속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6247" y="276999"/>
            <a:ext cx="5253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클래스는 다른 클래스로부터 필드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메소드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프로퍼티와</a:t>
            </a:r>
            <a:r>
              <a:rPr lang="ko-KR" altLang="en-US" sz="1000" dirty="0" smtClean="0"/>
              <a:t> 같은 멤버들을 상속받을 수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700" y="654828"/>
            <a:ext cx="5742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ko-KR" altLang="en-US" sz="1000" dirty="0" smtClean="0"/>
              <a:t>기반 클래스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smtClean="0"/>
              <a:t>    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멤버선언</a:t>
            </a:r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  <a:p>
            <a:r>
              <a:rPr lang="en-US" altLang="ko-KR" sz="1000" dirty="0" smtClean="0"/>
              <a:t>class </a:t>
            </a:r>
            <a:r>
              <a:rPr lang="ko-KR" altLang="en-US" sz="1000" dirty="0" smtClean="0"/>
              <a:t>파생 클래스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기반 클래스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   // </a:t>
            </a:r>
            <a:r>
              <a:rPr lang="ko-KR" altLang="en-US" sz="1000" dirty="0" smtClean="0">
                <a:solidFill>
                  <a:srgbClr val="F68100"/>
                </a:solidFill>
              </a:rPr>
              <a:t>아무 멤버를 선언하지 않아도 기반 클래스의 모든 것을 물려받는다</a:t>
            </a:r>
            <a:r>
              <a:rPr lang="en-US" altLang="ko-KR" sz="1000" dirty="0" smtClean="0">
                <a:solidFill>
                  <a:srgbClr val="F68100"/>
                </a:solidFill>
              </a:rPr>
              <a:t>. ( private</a:t>
            </a:r>
            <a:r>
              <a:rPr lang="ko-KR" altLang="en-US" sz="1000" dirty="0" smtClean="0">
                <a:solidFill>
                  <a:srgbClr val="F68100"/>
                </a:solidFill>
              </a:rPr>
              <a:t>는 예외 </a:t>
            </a:r>
            <a:r>
              <a:rPr lang="en-US" altLang="ko-KR" sz="1000" dirty="0" smtClean="0">
                <a:solidFill>
                  <a:srgbClr val="F68100"/>
                </a:solidFill>
              </a:rPr>
              <a:t>)</a:t>
            </a:r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30329" y="2079097"/>
            <a:ext cx="5883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base </a:t>
            </a:r>
            <a:r>
              <a:rPr lang="ko-KR" altLang="en-US" sz="1000" b="1" dirty="0" smtClean="0"/>
              <a:t>키워드 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 </a:t>
            </a:r>
            <a:r>
              <a:rPr lang="en-US" altLang="ko-KR" sz="1000" dirty="0" smtClean="0"/>
              <a:t>base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기반 클래스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를 가리킨다</a:t>
            </a:r>
            <a:r>
              <a:rPr lang="en-US" altLang="ko-KR" sz="1000" dirty="0" smtClean="0"/>
              <a:t>. base</a:t>
            </a:r>
            <a:r>
              <a:rPr lang="ko-KR" altLang="en-US" sz="1000" dirty="0" smtClean="0"/>
              <a:t>를 통해 기반클래스의 멤버에 접근할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0" y="2435066"/>
            <a:ext cx="308106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Base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protected string Name;</a:t>
            </a:r>
          </a:p>
          <a:p>
            <a:r>
              <a:rPr lang="en-US" altLang="ko-KR" sz="1000" dirty="0" smtClean="0"/>
              <a:t>    public Base(string Name)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this.Name</a:t>
            </a:r>
            <a:r>
              <a:rPr lang="en-US" altLang="ko-KR" sz="1000" dirty="0" smtClean="0"/>
              <a:t> = Name;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this.Name</a:t>
            </a:r>
            <a:r>
              <a:rPr lang="en-US" altLang="ko-KR" sz="1000" dirty="0" smtClean="0"/>
              <a:t>}.Base()");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~Base()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this.Name</a:t>
            </a:r>
            <a:r>
              <a:rPr lang="en-US" altLang="ko-KR" sz="1000" dirty="0" smtClean="0"/>
              <a:t>}.~Base()");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BaseMethod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this.Name</a:t>
            </a:r>
            <a:r>
              <a:rPr lang="en-US" altLang="ko-KR" sz="1000" dirty="0" smtClean="0"/>
              <a:t>}.</a:t>
            </a:r>
            <a:r>
              <a:rPr lang="en-US" altLang="ko-KR" sz="1000" dirty="0" err="1" smtClean="0"/>
              <a:t>BaseMethod</a:t>
            </a:r>
            <a:r>
              <a:rPr lang="en-US" altLang="ko-KR" sz="1000" dirty="0" smtClean="0"/>
              <a:t>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757690" y="2683792"/>
            <a:ext cx="23038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Base a = new Base("a");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a.BaseMethod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Derived b = new Derived("b");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b.BaseMethod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b.DerivedMethod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92380" y="3257122"/>
            <a:ext cx="1271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F68100"/>
                </a:solidFill>
              </a:rPr>
              <a:t>a.Base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a.BaseMethod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b.Base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b.Derived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b.BaseMethod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b.DreivedMethod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accent2"/>
                </a:solidFill>
              </a:rPr>
              <a:t>b.~Derived</a:t>
            </a:r>
            <a:r>
              <a:rPr lang="en-US" altLang="ko-KR" sz="1000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accent2"/>
                </a:solidFill>
              </a:rPr>
              <a:t>b.~Base</a:t>
            </a:r>
            <a:r>
              <a:rPr lang="en-US" altLang="ko-KR" sz="1000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sz="1000" dirty="0" err="1" smtClean="0">
                <a:solidFill>
                  <a:schemeClr val="accent2"/>
                </a:solidFill>
              </a:rPr>
              <a:t>a.~Base</a:t>
            </a:r>
            <a:r>
              <a:rPr lang="en-US" altLang="ko-KR" sz="1000" dirty="0" smtClean="0">
                <a:solidFill>
                  <a:schemeClr val="accent2"/>
                </a:solidFill>
              </a:rPr>
              <a:t>()</a:t>
            </a:r>
            <a:endParaRPr lang="en-US" altLang="ko-KR" sz="1000" dirty="0" smtClean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3166" y="2683792"/>
            <a:ext cx="30396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Derived : Base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Derived(string Name) : base(Name)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this.Name</a:t>
            </a:r>
            <a:r>
              <a:rPr lang="en-US" altLang="ko-KR" sz="1000" dirty="0" smtClean="0"/>
              <a:t>}.Derived()");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~Derived()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this.Name</a:t>
            </a:r>
            <a:r>
              <a:rPr lang="en-US" altLang="ko-KR" sz="1000" dirty="0" smtClean="0"/>
              <a:t>}.~Derived()");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DerivedMethod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this.Name</a:t>
            </a:r>
            <a:r>
              <a:rPr lang="en-US" altLang="ko-KR" sz="1000" dirty="0" smtClean="0"/>
              <a:t>}.</a:t>
            </a:r>
            <a:r>
              <a:rPr lang="en-US" altLang="ko-KR" sz="1000" dirty="0" err="1" smtClean="0"/>
              <a:t>DreivedMethod</a:t>
            </a:r>
            <a:r>
              <a:rPr lang="en-US" altLang="ko-KR" sz="1000" dirty="0" smtClean="0"/>
              <a:t>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상속 형식변환 </a:t>
            </a:r>
            <a:r>
              <a:rPr lang="en-US" altLang="ko-KR" b="1" dirty="0" smtClean="0"/>
              <a:t>, is, as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20636" y="654828"/>
          <a:ext cx="7102727" cy="948151"/>
        </p:xfrm>
        <a:graphic>
          <a:graphicData uri="http://schemas.openxmlformats.org/drawingml/2006/table">
            <a:tbl>
              <a:tblPr/>
              <a:tblGrid>
                <a:gridCol w="564482"/>
                <a:gridCol w="6538245"/>
              </a:tblGrid>
              <a:tr h="17230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6019">
                <a:tc>
                  <a:txBody>
                    <a:bodyPr/>
                    <a:lstStyle/>
                    <a:p>
                      <a:r>
                        <a:rPr lang="en-US" sz="1000"/>
                        <a:t>is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객체가 해당 형식에 해당하는지를 검사하여 그 결과를 </a:t>
                      </a:r>
                      <a:r>
                        <a:rPr lang="en-US" altLang="ko-KR" sz="1000"/>
                        <a:t>bool</a:t>
                      </a:r>
                      <a:r>
                        <a:rPr lang="ko-KR" altLang="en-US" sz="1000"/>
                        <a:t>값으로 반환한다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5564">
                <a:tc>
                  <a:txBody>
                    <a:bodyPr/>
                    <a:lstStyle/>
                    <a:p>
                      <a:r>
                        <a:rPr lang="en-US" sz="1000" dirty="0"/>
                        <a:t>as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형식변환 연산자와 같은 역할을 한다</a:t>
                      </a:r>
                      <a:r>
                        <a:rPr lang="en-US" altLang="ko-KR" sz="1000" dirty="0"/>
                        <a:t>. </a:t>
                      </a:r>
                      <a:endParaRPr lang="en-US" altLang="ko-KR" sz="1000" dirty="0" smtClean="0"/>
                    </a:p>
                    <a:p>
                      <a:r>
                        <a:rPr lang="ko-KR" altLang="en-US" sz="1000" dirty="0" smtClean="0"/>
                        <a:t>다만 </a:t>
                      </a:r>
                      <a:r>
                        <a:rPr lang="ko-KR" altLang="en-US" sz="1000" dirty="0"/>
                        <a:t>형변환연산자가 실패하는 경우 예외를 던지는 반면에 </a:t>
                      </a:r>
                      <a:r>
                        <a:rPr lang="en-US" altLang="ko-KR" sz="1000" dirty="0"/>
                        <a:t>as</a:t>
                      </a:r>
                      <a:r>
                        <a:rPr lang="ko-KR" altLang="en-US" sz="1000" dirty="0"/>
                        <a:t>연산자는 객체참조를 </a:t>
                      </a:r>
                      <a:r>
                        <a:rPr lang="en-US" altLang="ko-KR" sz="1000" dirty="0"/>
                        <a:t>null</a:t>
                      </a:r>
                      <a:r>
                        <a:rPr lang="ko-KR" altLang="en-US" sz="1000" dirty="0"/>
                        <a:t>로 만든다는 것이 다르다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31540" y="1771359"/>
            <a:ext cx="22052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Mammal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void Nurse()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("Nurse()");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Dog : Mammal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void Bark()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("Bark()");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Cat : Mammal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void Mew()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("Mew()");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6785" y="1669907"/>
            <a:ext cx="24320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  <a:endParaRPr lang="en-US" altLang="ko-KR" sz="1000" dirty="0" smtClean="0"/>
          </a:p>
          <a:p>
            <a:r>
              <a:rPr lang="en-US" altLang="ko-KR" sz="1000" dirty="0" smtClean="0"/>
              <a:t>        Mammal </a:t>
            </a:r>
            <a:r>
              <a:rPr lang="en-US" altLang="ko-KR" sz="1000" dirty="0" err="1" smtClean="0"/>
              <a:t>mammal</a:t>
            </a:r>
            <a:r>
              <a:rPr lang="en-US" altLang="ko-KR" sz="1000" dirty="0" smtClean="0"/>
              <a:t> = new Dog();</a:t>
            </a:r>
          </a:p>
          <a:p>
            <a:r>
              <a:rPr lang="en-US" altLang="ko-KR" sz="1000" dirty="0" smtClean="0"/>
              <a:t>        Dog </a:t>
            </a:r>
            <a:r>
              <a:rPr lang="en-US" altLang="ko-KR" sz="1000" dirty="0" err="1" smtClean="0"/>
              <a:t>dog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if(mammal is Dog)</a:t>
            </a:r>
          </a:p>
          <a:p>
            <a:r>
              <a:rPr lang="en-US" altLang="ko-KR" sz="1000" dirty="0" smtClean="0"/>
              <a:t>        {</a:t>
            </a:r>
          </a:p>
          <a:p>
            <a:r>
              <a:rPr lang="en-US" altLang="ko-KR" sz="1000" dirty="0" smtClean="0"/>
              <a:t>            dog = (Dog)mammal;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dog.Bark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}</a:t>
            </a:r>
          </a:p>
          <a:p>
            <a:r>
              <a:rPr lang="en-US" altLang="ko-KR" sz="1000" dirty="0" smtClean="0"/>
              <a:t>        Mammal mammal2 = new Cat();</a:t>
            </a:r>
          </a:p>
          <a:p>
            <a:r>
              <a:rPr lang="en-US" altLang="ko-KR" sz="1000" dirty="0" smtClean="0"/>
              <a:t>        Cat </a:t>
            </a:r>
            <a:r>
              <a:rPr lang="en-US" altLang="ko-KR" sz="1000" dirty="0" err="1" smtClean="0"/>
              <a:t>cat</a:t>
            </a:r>
            <a:r>
              <a:rPr lang="en-US" altLang="ko-KR" sz="1000" dirty="0" smtClean="0"/>
              <a:t> = mammal2 as Cat;</a:t>
            </a:r>
          </a:p>
          <a:p>
            <a:r>
              <a:rPr lang="en-US" altLang="ko-KR" sz="1000" dirty="0" smtClean="0"/>
              <a:t>        if (cat != null)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cat.Mew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Cat cat2 = mammal as Cat;</a:t>
            </a:r>
          </a:p>
          <a:p>
            <a:r>
              <a:rPr lang="en-US" altLang="ko-KR" sz="1000" dirty="0" smtClean="0"/>
              <a:t>        if (cat2 != null)</a:t>
            </a:r>
          </a:p>
          <a:p>
            <a:r>
              <a:rPr lang="en-US" altLang="ko-KR" sz="1000" dirty="0" smtClean="0"/>
              <a:t>            cat2.Mew();</a:t>
            </a:r>
          </a:p>
          <a:p>
            <a:r>
              <a:rPr lang="en-US" altLang="ko-KR" sz="1000" dirty="0" smtClean="0"/>
              <a:t>        else</a:t>
            </a:r>
          </a:p>
          <a:p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("cat2 is not a cat");</a:t>
            </a:r>
          </a:p>
          <a:p>
            <a:r>
              <a:rPr lang="en-US" altLang="ko-KR" sz="1000" dirty="0" smtClean="0"/>
              <a:t>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2090" y="2841625"/>
            <a:ext cx="1132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Bark()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Mew()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cat2 is not a cat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오버라이딩과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다형성</a:t>
            </a:r>
            <a:endParaRPr lang="ko-KR" alt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53827" y="267747"/>
            <a:ext cx="3230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상속받아 만들어진 파생클래스를 통해 </a:t>
            </a:r>
            <a:r>
              <a:rPr lang="ko-KR" altLang="en-US" sz="1000" dirty="0" err="1" smtClean="0"/>
              <a:t>다형성을</a:t>
            </a:r>
            <a:r>
              <a:rPr lang="ko-KR" altLang="en-US" sz="1000" dirty="0" smtClean="0"/>
              <a:t> 실현</a:t>
            </a:r>
            <a:endParaRPr lang="en-US" altLang="ko-KR" sz="1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0" y="843659"/>
            <a:ext cx="40261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AmorSuite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virtual void Initialize()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Amored</a:t>
            </a:r>
            <a:r>
              <a:rPr lang="en-US" altLang="ko-KR" sz="1000" dirty="0" smtClean="0"/>
              <a:t>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IronMan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AmorSuite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override void Initialize()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base.Initialize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Repulsor</a:t>
            </a:r>
            <a:r>
              <a:rPr lang="en-US" altLang="ko-KR" sz="1000" dirty="0" smtClean="0"/>
              <a:t> Rays Armed");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WarMachine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AmorSuite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override void Initialize()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base.Initialize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("Double barrel Cannon");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("Micro-Rocket");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6835" y="1491630"/>
            <a:ext cx="32880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("Creating </a:t>
            </a:r>
            <a:r>
              <a:rPr lang="en-US" altLang="ko-KR" sz="1000" dirty="0" err="1" smtClean="0"/>
              <a:t>AmorSuite</a:t>
            </a:r>
            <a:r>
              <a:rPr lang="en-US" altLang="ko-KR" sz="1000" dirty="0" smtClean="0"/>
              <a:t>...");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AmorSuite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amorsuite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AmorSuite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amorsuite.Initialize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("\n Creating </a:t>
            </a:r>
            <a:r>
              <a:rPr lang="en-US" altLang="ko-KR" sz="1000" dirty="0" err="1" smtClean="0"/>
              <a:t>IronMan</a:t>
            </a:r>
            <a:r>
              <a:rPr lang="en-US" altLang="ko-KR" sz="1000" dirty="0" smtClean="0"/>
              <a:t>..");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AmorSuite</a:t>
            </a:r>
            <a:r>
              <a:rPr lang="en-US" altLang="ko-KR" sz="1000" dirty="0" smtClean="0"/>
              <a:t> ironman = new </a:t>
            </a:r>
            <a:r>
              <a:rPr lang="en-US" altLang="ko-KR" sz="1000" dirty="0" err="1" smtClean="0"/>
              <a:t>IronMan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ironman.Initialize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("\</a:t>
            </a:r>
            <a:r>
              <a:rPr lang="en-US" altLang="ko-KR" sz="1000" dirty="0" err="1" smtClean="0"/>
              <a:t>nCreating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WarMachine</a:t>
            </a:r>
            <a:r>
              <a:rPr lang="en-US" altLang="ko-KR" sz="1000" dirty="0" smtClean="0"/>
              <a:t>..");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AmorSuite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warmachine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WarMachine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warmachine.Initialize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1761660"/>
            <a:ext cx="2411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Creating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AmorSuite</a:t>
            </a:r>
            <a:r>
              <a:rPr lang="en-US" altLang="ko-KR" sz="1000" dirty="0" smtClean="0">
                <a:solidFill>
                  <a:srgbClr val="F68100"/>
                </a:solidFill>
              </a:rPr>
              <a:t>...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Amored</a:t>
            </a:r>
            <a:endParaRPr lang="en-US" altLang="ko-KR" sz="1000" dirty="0" smtClean="0">
              <a:solidFill>
                <a:srgbClr val="F68100"/>
              </a:solidFill>
            </a:endParaRPr>
          </a:p>
          <a:p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 Creating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IronMan</a:t>
            </a:r>
            <a:r>
              <a:rPr lang="en-US" altLang="ko-KR" sz="1000" dirty="0" smtClean="0">
                <a:solidFill>
                  <a:srgbClr val="F68100"/>
                </a:solidFill>
              </a:rPr>
              <a:t>..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Amored</a:t>
            </a:r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Repulsor</a:t>
            </a:r>
            <a:r>
              <a:rPr lang="en-US" altLang="ko-KR" sz="1000" dirty="0" smtClean="0">
                <a:solidFill>
                  <a:srgbClr val="F68100"/>
                </a:solidFill>
              </a:rPr>
              <a:t> Rays Armed</a:t>
            </a:r>
          </a:p>
          <a:p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Creating 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WarMachine</a:t>
            </a:r>
            <a:r>
              <a:rPr lang="en-US" altLang="ko-KR" sz="1000" dirty="0" smtClean="0">
                <a:solidFill>
                  <a:srgbClr val="F68100"/>
                </a:solidFill>
              </a:rPr>
              <a:t>..</a:t>
            </a:r>
          </a:p>
          <a:p>
            <a:r>
              <a:rPr lang="en-US" altLang="ko-KR" sz="1000" dirty="0" err="1" smtClean="0">
                <a:solidFill>
                  <a:srgbClr val="F68100"/>
                </a:solidFill>
              </a:rPr>
              <a:t>Amored</a:t>
            </a:r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Double barrel Cannon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Micro-Rocket</a:t>
            </a:r>
          </a:p>
          <a:p>
            <a:endParaRPr lang="ko-KR" altLang="en-US" sz="1000" dirty="0" smtClean="0">
              <a:solidFill>
                <a:srgbClr val="F68100"/>
              </a:solidFill>
            </a:endParaRPr>
          </a:p>
          <a:p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숨기기 </a:t>
            </a:r>
            <a:r>
              <a:rPr lang="en-US" altLang="ko-KR" b="1" dirty="0" smtClean="0"/>
              <a:t>( Method Hiding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531717"/>
            <a:ext cx="6157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CLR</a:t>
            </a:r>
            <a:r>
              <a:rPr lang="ko-KR" altLang="en-US" sz="1000" dirty="0" smtClean="0"/>
              <a:t>에게 기반 클래스에서 구현된 버전의 메소드를 감추고 파생클래스에서 구현된 버전만을 보여주는 것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82851" y="843659"/>
            <a:ext cx="596432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class Base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void </a:t>
            </a:r>
            <a:r>
              <a:rPr lang="en-US" altLang="ko-KR" sz="1000" dirty="0" err="1" smtClean="0"/>
              <a:t>MyMethod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Base.MyMethod</a:t>
            </a:r>
            <a:r>
              <a:rPr lang="en-US" altLang="ko-KR" sz="1000" dirty="0" smtClean="0"/>
              <a:t>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Derived : Base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new void </a:t>
            </a:r>
            <a:r>
              <a:rPr lang="en-US" altLang="ko-KR" sz="1000" dirty="0" err="1" smtClean="0"/>
              <a:t>MyMethod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Derived.MyMethod</a:t>
            </a:r>
            <a:r>
              <a:rPr lang="en-US" altLang="ko-KR" sz="1000" dirty="0" smtClean="0"/>
              <a:t>()");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Base </a:t>
            </a:r>
            <a:r>
              <a:rPr lang="en-US" altLang="ko-KR" sz="1000" dirty="0" err="1" smtClean="0"/>
              <a:t>baseobj</a:t>
            </a:r>
            <a:r>
              <a:rPr lang="en-US" altLang="ko-KR" sz="1000" dirty="0" smtClean="0"/>
              <a:t> = new Base();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baseobj.MyMethod</a:t>
            </a:r>
            <a:r>
              <a:rPr lang="en-US" altLang="ko-KR" sz="1000" dirty="0" smtClean="0"/>
              <a:t>();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Base.MyMethod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Derived </a:t>
            </a:r>
            <a:r>
              <a:rPr lang="en-US" altLang="ko-KR" sz="1000" dirty="0" err="1" smtClean="0"/>
              <a:t>derivedobj</a:t>
            </a:r>
            <a:r>
              <a:rPr lang="en-US" altLang="ko-KR" sz="1000" dirty="0" smtClean="0"/>
              <a:t> = new Derived();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derivedobj.MyMethod</a:t>
            </a:r>
            <a:r>
              <a:rPr lang="en-US" altLang="ko-KR" sz="1000" dirty="0" smtClean="0"/>
              <a:t>();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Derived.MyMethod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    Base </a:t>
            </a:r>
            <a:r>
              <a:rPr lang="en-US" altLang="ko-KR" sz="1000" dirty="0" err="1" smtClean="0"/>
              <a:t>baseOrDerived</a:t>
            </a:r>
            <a:r>
              <a:rPr lang="en-US" altLang="ko-KR" sz="1000" dirty="0" smtClean="0"/>
              <a:t> = new Derived();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baseOrDerived.MyMethod</a:t>
            </a:r>
            <a:r>
              <a:rPr lang="en-US" altLang="ko-KR" sz="1000" dirty="0" smtClean="0"/>
              <a:t>();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Base.MyMethod</a:t>
            </a:r>
            <a:r>
              <a:rPr lang="en-US" altLang="ko-KR" sz="1000" dirty="0" smtClean="0">
                <a:solidFill>
                  <a:srgbClr val="F68100"/>
                </a:solidFill>
              </a:rPr>
              <a:t>()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오버라이딩</a:t>
            </a:r>
            <a:r>
              <a:rPr lang="ko-KR" altLang="en-US" b="1" dirty="0" smtClean="0"/>
              <a:t> 봉인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41530" y="951570"/>
            <a:ext cx="457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class Base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virtual void </a:t>
            </a:r>
            <a:r>
              <a:rPr lang="en-US" altLang="ko-KR" sz="1000" dirty="0" err="1" smtClean="0"/>
              <a:t>SealMe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Derived : Base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sealed override void </a:t>
            </a:r>
            <a:r>
              <a:rPr lang="en-US" altLang="ko-KR" sz="1000" dirty="0" err="1" smtClean="0"/>
              <a:t>SealMe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WantToOverride</a:t>
            </a:r>
            <a:r>
              <a:rPr lang="en-US" altLang="ko-KR" sz="1000" dirty="0" smtClean="0"/>
              <a:t> : Derived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override void </a:t>
            </a:r>
            <a:r>
              <a:rPr lang="en-US" altLang="ko-KR" sz="1000" dirty="0" err="1" smtClean="0"/>
              <a:t>SealMe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6585" y="4436990"/>
            <a:ext cx="472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CS0239	'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WantToOverride.SealMe</a:t>
            </a:r>
            <a:r>
              <a:rPr lang="en-US" altLang="ko-KR" sz="1000" dirty="0" smtClean="0">
                <a:solidFill>
                  <a:srgbClr val="F68100"/>
                </a:solidFill>
              </a:rPr>
              <a:t>()': </a:t>
            </a:r>
            <a:r>
              <a:rPr lang="ko-KR" altLang="en-US" sz="1000" dirty="0" smtClean="0">
                <a:solidFill>
                  <a:srgbClr val="F68100"/>
                </a:solidFill>
              </a:rPr>
              <a:t>상속된 </a:t>
            </a:r>
            <a:r>
              <a:rPr lang="en-US" altLang="ko-KR" sz="1000" dirty="0" smtClean="0">
                <a:solidFill>
                  <a:srgbClr val="F68100"/>
                </a:solidFill>
              </a:rPr>
              <a:t>'</a:t>
            </a:r>
            <a:r>
              <a:rPr lang="en-US" altLang="ko-KR" sz="1000" dirty="0" err="1" smtClean="0">
                <a:solidFill>
                  <a:srgbClr val="F68100"/>
                </a:solidFill>
              </a:rPr>
              <a:t>Derived.SealMe</a:t>
            </a:r>
            <a:r>
              <a:rPr lang="en-US" altLang="ko-KR" sz="1000" dirty="0" smtClean="0">
                <a:solidFill>
                  <a:srgbClr val="F68100"/>
                </a:solidFill>
              </a:rPr>
              <a:t>()' </a:t>
            </a:r>
            <a:r>
              <a:rPr lang="ko-KR" altLang="en-US" sz="1000" dirty="0" smtClean="0">
                <a:solidFill>
                  <a:srgbClr val="F68100"/>
                </a:solidFill>
              </a:rPr>
              <a:t>멤버는 봉인되어 있으므로 재정의할 수 없습니다</a:t>
            </a:r>
            <a:r>
              <a:rPr lang="en-US" altLang="ko-KR" sz="1000" dirty="0" smtClean="0">
                <a:solidFill>
                  <a:srgbClr val="F68100"/>
                </a:solidFill>
              </a:rPr>
              <a:t>.	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중첩클래스 </a:t>
            </a:r>
            <a:r>
              <a:rPr lang="en-US" altLang="ko-KR" b="1" dirty="0" smtClean="0"/>
              <a:t>( Nested Class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9" y="1373160"/>
            <a:ext cx="295151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class Configuration</a:t>
            </a:r>
          </a:p>
          <a:p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    List&lt;</a:t>
            </a:r>
            <a:r>
              <a:rPr lang="en-US" altLang="ko-KR" sz="800" dirty="0" err="1" smtClean="0"/>
              <a:t>ItemValue</a:t>
            </a:r>
            <a:r>
              <a:rPr lang="en-US" altLang="ko-KR" sz="800" dirty="0" smtClean="0"/>
              <a:t>&gt; </a:t>
            </a:r>
            <a:r>
              <a:rPr lang="en-US" altLang="ko-KR" sz="800" dirty="0" err="1" smtClean="0"/>
              <a:t>listConfig</a:t>
            </a:r>
            <a:r>
              <a:rPr lang="en-US" altLang="ko-KR" sz="800" dirty="0" smtClean="0"/>
              <a:t> = new List&lt;</a:t>
            </a:r>
            <a:r>
              <a:rPr lang="en-US" altLang="ko-KR" sz="800" dirty="0" err="1" smtClean="0"/>
              <a:t>ItemValue</a:t>
            </a:r>
            <a:r>
              <a:rPr lang="en-US" altLang="ko-KR" sz="800" dirty="0" smtClean="0"/>
              <a:t>&gt;();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 public void </a:t>
            </a:r>
            <a:r>
              <a:rPr lang="en-US" altLang="ko-KR" sz="800" dirty="0" err="1" smtClean="0"/>
              <a:t>SetConfig</a:t>
            </a:r>
            <a:r>
              <a:rPr lang="en-US" altLang="ko-KR" sz="800" dirty="0" smtClean="0"/>
              <a:t>(string item, string value)</a:t>
            </a:r>
          </a:p>
          <a:p>
            <a:r>
              <a:rPr lang="en-US" altLang="ko-KR" sz="800" dirty="0" smtClean="0"/>
              <a:t>    {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ItemValue</a:t>
            </a:r>
            <a:r>
              <a:rPr lang="en-US" altLang="ko-KR" sz="800" dirty="0" smtClean="0"/>
              <a:t> iv = new </a:t>
            </a:r>
            <a:r>
              <a:rPr lang="en-US" altLang="ko-KR" sz="800" dirty="0" err="1" smtClean="0"/>
              <a:t>ItemValue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iv.SetValue</a:t>
            </a:r>
            <a:r>
              <a:rPr lang="en-US" altLang="ko-KR" sz="800" dirty="0" smtClean="0"/>
              <a:t>(this, item, value);</a:t>
            </a:r>
          </a:p>
          <a:p>
            <a:r>
              <a:rPr lang="en-US" altLang="ko-KR" sz="800" dirty="0" smtClean="0"/>
              <a:t>    }</a:t>
            </a:r>
          </a:p>
          <a:p>
            <a:r>
              <a:rPr lang="en-US" altLang="ko-KR" sz="800" dirty="0" smtClean="0"/>
              <a:t>    public string </a:t>
            </a:r>
            <a:r>
              <a:rPr lang="en-US" altLang="ko-KR" sz="800" dirty="0" err="1" smtClean="0"/>
              <a:t>GetConfig</a:t>
            </a:r>
            <a:r>
              <a:rPr lang="en-US" altLang="ko-KR" sz="800" dirty="0" smtClean="0"/>
              <a:t>(string item)</a:t>
            </a:r>
          </a:p>
          <a:p>
            <a:r>
              <a:rPr lang="en-US" altLang="ko-KR" sz="800" dirty="0" smtClean="0"/>
              <a:t>    {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foreach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ItemValue</a:t>
            </a:r>
            <a:r>
              <a:rPr lang="en-US" altLang="ko-KR" sz="800" dirty="0" smtClean="0"/>
              <a:t> iv in </a:t>
            </a:r>
            <a:r>
              <a:rPr lang="en-US" altLang="ko-KR" sz="800" dirty="0" err="1" smtClean="0"/>
              <a:t>listConfig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        {</a:t>
            </a:r>
          </a:p>
          <a:p>
            <a:r>
              <a:rPr lang="en-US" altLang="ko-KR" sz="800" dirty="0" smtClean="0"/>
              <a:t>            if (</a:t>
            </a:r>
            <a:r>
              <a:rPr lang="en-US" altLang="ko-KR" sz="800" dirty="0" err="1" smtClean="0"/>
              <a:t>iv.GetItem</a:t>
            </a:r>
            <a:r>
              <a:rPr lang="en-US" altLang="ko-KR" sz="800" dirty="0" smtClean="0"/>
              <a:t>() == item)</a:t>
            </a:r>
          </a:p>
          <a:p>
            <a:r>
              <a:rPr lang="en-US" altLang="ko-KR" sz="800" dirty="0" smtClean="0"/>
              <a:t>                return </a:t>
            </a:r>
            <a:r>
              <a:rPr lang="en-US" altLang="ko-KR" sz="800" dirty="0" err="1" smtClean="0"/>
              <a:t>iv.GetValue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smtClean="0"/>
              <a:t>        }</a:t>
            </a:r>
          </a:p>
          <a:p>
            <a:r>
              <a:rPr lang="en-US" altLang="ko-KR" sz="800" dirty="0" smtClean="0"/>
              <a:t>        return "";</a:t>
            </a:r>
          </a:p>
          <a:p>
            <a:r>
              <a:rPr lang="en-US" altLang="ko-KR" sz="800" dirty="0" smtClean="0"/>
              <a:t>    }</a:t>
            </a:r>
          </a:p>
          <a:p>
            <a:r>
              <a:rPr lang="en-US" altLang="ko-KR" sz="800" dirty="0" smtClean="0"/>
              <a:t>}</a:t>
            </a:r>
            <a:endParaRPr lang="en-US" altLang="ko-KR" sz="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387561" y="2714636"/>
            <a:ext cx="295465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class Program</a:t>
            </a:r>
          </a:p>
          <a:p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    static void Main(string[] </a:t>
            </a:r>
            <a:r>
              <a:rPr lang="en-US" altLang="ko-KR" sz="800" dirty="0" err="1" smtClean="0"/>
              <a:t>args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    {</a:t>
            </a:r>
          </a:p>
          <a:p>
            <a:r>
              <a:rPr lang="en-US" altLang="ko-KR" sz="800" dirty="0" smtClean="0"/>
              <a:t>        Configuration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 = new Configuration();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config.SetConfig</a:t>
            </a:r>
            <a:r>
              <a:rPr lang="en-US" altLang="ko-KR" sz="800" dirty="0" smtClean="0"/>
              <a:t>("</a:t>
            </a:r>
            <a:r>
              <a:rPr lang="en-US" altLang="ko-KR" sz="800" dirty="0" err="1" smtClean="0"/>
              <a:t>Version","v</a:t>
            </a:r>
            <a:r>
              <a:rPr lang="en-US" altLang="ko-KR" sz="800" dirty="0" smtClean="0"/>
              <a:t> 5.0");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config.SetConfig</a:t>
            </a:r>
            <a:r>
              <a:rPr lang="en-US" altLang="ko-KR" sz="800" dirty="0" smtClean="0"/>
              <a:t>("Size", "655KB");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config.GetConfig</a:t>
            </a:r>
            <a:r>
              <a:rPr lang="en-US" altLang="ko-KR" sz="800" dirty="0" smtClean="0"/>
              <a:t>("Version</a:t>
            </a:r>
            <a:r>
              <a:rPr lang="en-US" altLang="ko-KR" sz="800" dirty="0" smtClean="0"/>
              <a:t>"));</a:t>
            </a:r>
          </a:p>
          <a:p>
            <a:r>
              <a:rPr lang="en-US" altLang="ko-KR" sz="800" dirty="0" smtClean="0"/>
              <a:t>	</a:t>
            </a:r>
            <a:r>
              <a:rPr lang="en-US" altLang="ko-KR" sz="800" dirty="0" smtClean="0">
                <a:solidFill>
                  <a:srgbClr val="F68100"/>
                </a:solidFill>
              </a:rPr>
              <a:t>//v 5.0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config.GetConfig</a:t>
            </a:r>
            <a:r>
              <a:rPr lang="en-US" altLang="ko-KR" sz="800" dirty="0" smtClean="0"/>
              <a:t>("Size"));	</a:t>
            </a:r>
            <a:endParaRPr lang="en-US" altLang="ko-KR" sz="800" dirty="0" smtClean="0"/>
          </a:p>
          <a:p>
            <a:r>
              <a:rPr lang="en-US" altLang="ko-KR" sz="800" dirty="0" smtClean="0">
                <a:solidFill>
                  <a:srgbClr val="F68100"/>
                </a:solidFill>
              </a:rPr>
              <a:t>	//</a:t>
            </a:r>
            <a:r>
              <a:rPr lang="en-US" altLang="ko-KR" sz="800" dirty="0" smtClean="0">
                <a:solidFill>
                  <a:srgbClr val="F68100"/>
                </a:solidFill>
              </a:rPr>
              <a:t>655KB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config.SetConfig</a:t>
            </a:r>
            <a:r>
              <a:rPr lang="en-US" altLang="ko-KR" sz="800" dirty="0" smtClean="0"/>
              <a:t>("Version", "V5.0.1");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WriteLine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config.GetConfig</a:t>
            </a:r>
            <a:r>
              <a:rPr lang="en-US" altLang="ko-KR" sz="800" dirty="0" smtClean="0"/>
              <a:t>("Version"));	</a:t>
            </a:r>
            <a:endParaRPr lang="en-US" altLang="ko-KR" sz="800" dirty="0" smtClean="0"/>
          </a:p>
          <a:p>
            <a:r>
              <a:rPr lang="en-US" altLang="ko-KR" sz="800" dirty="0" smtClean="0">
                <a:solidFill>
                  <a:srgbClr val="F68100"/>
                </a:solidFill>
              </a:rPr>
              <a:t>	</a:t>
            </a:r>
            <a:r>
              <a:rPr lang="en-US" altLang="ko-KR" sz="800" dirty="0" smtClean="0">
                <a:solidFill>
                  <a:srgbClr val="F68100"/>
                </a:solidFill>
              </a:rPr>
              <a:t>//</a:t>
            </a:r>
            <a:r>
              <a:rPr lang="en-US" altLang="ko-KR" sz="800" dirty="0" smtClean="0">
                <a:solidFill>
                  <a:srgbClr val="F68100"/>
                </a:solidFill>
              </a:rPr>
              <a:t>V5.0.1</a:t>
            </a:r>
          </a:p>
          <a:p>
            <a:r>
              <a:rPr lang="en-US" altLang="ko-KR" sz="800" dirty="0" smtClean="0"/>
              <a:t>    }</a:t>
            </a:r>
          </a:p>
          <a:p>
            <a:r>
              <a:rPr lang="en-US" altLang="ko-KR" sz="800" dirty="0" smtClean="0"/>
              <a:t>}</a:t>
            </a:r>
            <a:endParaRPr lang="ko-KR" altLang="en-US" sz="800" dirty="0" smtClean="0"/>
          </a:p>
          <a:p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756439" y="1256575"/>
            <a:ext cx="3631122" cy="3170099"/>
          </a:xfrm>
          <a:prstGeom prst="rect">
            <a:avLst/>
          </a:prstGeom>
          <a:noFill/>
          <a:ln>
            <a:solidFill>
              <a:srgbClr val="F681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 private class </a:t>
            </a:r>
            <a:r>
              <a:rPr lang="en-US" altLang="ko-KR" sz="800" dirty="0" err="1" smtClean="0"/>
              <a:t>ItemValue</a:t>
            </a:r>
            <a:endParaRPr lang="en-US" altLang="ko-KR" sz="800" dirty="0" smtClean="0"/>
          </a:p>
          <a:p>
            <a:r>
              <a:rPr lang="en-US" altLang="ko-KR" sz="800" dirty="0" smtClean="0"/>
              <a:t>    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        private string item;</a:t>
            </a:r>
          </a:p>
          <a:p>
            <a:r>
              <a:rPr lang="en-US" altLang="ko-KR" sz="800" dirty="0" smtClean="0"/>
              <a:t>        private string value;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     public void </a:t>
            </a:r>
            <a:r>
              <a:rPr lang="en-US" altLang="ko-KR" sz="800" dirty="0" err="1" smtClean="0"/>
              <a:t>SetValue</a:t>
            </a:r>
            <a:r>
              <a:rPr lang="en-US" altLang="ko-KR" sz="800" dirty="0" smtClean="0"/>
              <a:t>(Configuration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, string item, string value)</a:t>
            </a:r>
          </a:p>
          <a:p>
            <a:r>
              <a:rPr lang="en-US" altLang="ko-KR" sz="800" dirty="0" smtClean="0"/>
              <a:t>        {</a:t>
            </a:r>
          </a:p>
          <a:p>
            <a:r>
              <a:rPr lang="en-US" altLang="ko-KR" sz="800" dirty="0" smtClean="0"/>
              <a:t>            </a:t>
            </a:r>
            <a:r>
              <a:rPr lang="en-US" altLang="ko-KR" sz="800" dirty="0" err="1" smtClean="0"/>
              <a:t>this.item</a:t>
            </a:r>
            <a:r>
              <a:rPr lang="en-US" altLang="ko-KR" sz="800" dirty="0" smtClean="0"/>
              <a:t> = item;</a:t>
            </a:r>
          </a:p>
          <a:p>
            <a:r>
              <a:rPr lang="en-US" altLang="ko-KR" sz="800" dirty="0" smtClean="0"/>
              <a:t>            </a:t>
            </a:r>
            <a:r>
              <a:rPr lang="en-US" altLang="ko-KR" sz="800" dirty="0" err="1" smtClean="0"/>
              <a:t>this.value</a:t>
            </a:r>
            <a:r>
              <a:rPr lang="en-US" altLang="ko-KR" sz="800" dirty="0" smtClean="0"/>
              <a:t> = value;</a:t>
            </a:r>
          </a:p>
          <a:p>
            <a:r>
              <a:rPr lang="en-US" altLang="ko-KR" sz="800" dirty="0" smtClean="0"/>
              <a:t>            </a:t>
            </a:r>
            <a:r>
              <a:rPr lang="en-US" altLang="ko-KR" sz="800" dirty="0" err="1" smtClean="0"/>
              <a:t>bool</a:t>
            </a:r>
            <a:r>
              <a:rPr lang="en-US" altLang="ko-KR" sz="800" dirty="0" smtClean="0"/>
              <a:t> found = false;</a:t>
            </a:r>
          </a:p>
          <a:p>
            <a:r>
              <a:rPr lang="en-US" altLang="ko-KR" sz="800" dirty="0" smtClean="0"/>
              <a:t>            for (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i</a:t>
            </a:r>
            <a:r>
              <a:rPr lang="en-US" altLang="ko-KR" sz="800" dirty="0" smtClean="0"/>
              <a:t> = 0; </a:t>
            </a:r>
            <a:r>
              <a:rPr lang="en-US" altLang="ko-KR" sz="800" dirty="0" err="1" smtClean="0"/>
              <a:t>i</a:t>
            </a:r>
            <a:r>
              <a:rPr lang="en-US" altLang="ko-KR" sz="800" dirty="0" smtClean="0"/>
              <a:t> &lt; </a:t>
            </a:r>
            <a:r>
              <a:rPr lang="en-US" altLang="ko-KR" sz="800" dirty="0" err="1" smtClean="0"/>
              <a:t>config.listConfig.Count</a:t>
            </a:r>
            <a:r>
              <a:rPr lang="en-US" altLang="ko-KR" sz="800" dirty="0" smtClean="0"/>
              <a:t>; </a:t>
            </a:r>
            <a:r>
              <a:rPr lang="en-US" altLang="ko-KR" sz="800" dirty="0" err="1" smtClean="0"/>
              <a:t>i</a:t>
            </a:r>
            <a:r>
              <a:rPr lang="en-US" altLang="ko-KR" sz="800" dirty="0" smtClean="0"/>
              <a:t>++)</a:t>
            </a:r>
          </a:p>
          <a:p>
            <a:r>
              <a:rPr lang="en-US" altLang="ko-KR" sz="800" dirty="0" smtClean="0"/>
              <a:t>            {</a:t>
            </a:r>
          </a:p>
          <a:p>
            <a:r>
              <a:rPr lang="en-US" altLang="ko-KR" sz="800" dirty="0" smtClean="0"/>
              <a:t>                if (</a:t>
            </a:r>
            <a:r>
              <a:rPr lang="en-US" altLang="ko-KR" sz="800" dirty="0" err="1" smtClean="0"/>
              <a:t>config.listConfig</a:t>
            </a:r>
            <a:r>
              <a:rPr lang="en-US" altLang="ko-KR" sz="800" dirty="0" smtClean="0"/>
              <a:t>[</a:t>
            </a:r>
            <a:r>
              <a:rPr lang="en-US" altLang="ko-KR" sz="800" dirty="0" err="1" smtClean="0"/>
              <a:t>i</a:t>
            </a:r>
            <a:r>
              <a:rPr lang="en-US" altLang="ko-KR" sz="800" dirty="0" smtClean="0"/>
              <a:t>].item == item)</a:t>
            </a:r>
          </a:p>
          <a:p>
            <a:r>
              <a:rPr lang="en-US" altLang="ko-KR" sz="800" dirty="0" smtClean="0"/>
              <a:t>                {</a:t>
            </a:r>
          </a:p>
          <a:p>
            <a:r>
              <a:rPr lang="en-US" altLang="ko-KR" sz="800" dirty="0" smtClean="0"/>
              <a:t>                    </a:t>
            </a:r>
            <a:r>
              <a:rPr lang="en-US" altLang="ko-KR" sz="800" dirty="0" err="1" smtClean="0"/>
              <a:t>config.listConfig</a:t>
            </a:r>
            <a:r>
              <a:rPr lang="en-US" altLang="ko-KR" sz="800" dirty="0" smtClean="0"/>
              <a:t>[</a:t>
            </a:r>
            <a:r>
              <a:rPr lang="en-US" altLang="ko-KR" sz="800" dirty="0" err="1" smtClean="0"/>
              <a:t>i</a:t>
            </a:r>
            <a:r>
              <a:rPr lang="en-US" altLang="ko-KR" sz="800" dirty="0" smtClean="0"/>
              <a:t>] = this;</a:t>
            </a:r>
          </a:p>
          <a:p>
            <a:r>
              <a:rPr lang="en-US" altLang="ko-KR" sz="800" dirty="0" smtClean="0"/>
              <a:t>                    found = true;</a:t>
            </a:r>
          </a:p>
          <a:p>
            <a:r>
              <a:rPr lang="en-US" altLang="ko-KR" sz="800" dirty="0" smtClean="0"/>
              <a:t>                    break;</a:t>
            </a:r>
          </a:p>
          <a:p>
            <a:r>
              <a:rPr lang="en-US" altLang="ko-KR" sz="800" dirty="0" smtClean="0"/>
              <a:t>                }</a:t>
            </a:r>
          </a:p>
          <a:p>
            <a:r>
              <a:rPr lang="en-US" altLang="ko-KR" sz="800" dirty="0" smtClean="0"/>
              <a:t>            }</a:t>
            </a:r>
          </a:p>
          <a:p>
            <a:r>
              <a:rPr lang="en-US" altLang="ko-KR" sz="800" dirty="0" smtClean="0"/>
              <a:t>            if (found == false)</a:t>
            </a:r>
          </a:p>
          <a:p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config.listConfig.Add</a:t>
            </a:r>
            <a:r>
              <a:rPr lang="en-US" altLang="ko-KR" sz="800" dirty="0" smtClean="0"/>
              <a:t>(this);</a:t>
            </a:r>
          </a:p>
          <a:p>
            <a:r>
              <a:rPr lang="en-US" altLang="ko-KR" sz="800" dirty="0" smtClean="0"/>
              <a:t>        }</a:t>
            </a:r>
          </a:p>
          <a:p>
            <a:r>
              <a:rPr lang="en-US" altLang="ko-KR" sz="800" dirty="0" smtClean="0"/>
              <a:t>        public string </a:t>
            </a:r>
            <a:r>
              <a:rPr lang="en-US" altLang="ko-KR" sz="800" dirty="0" err="1" smtClean="0"/>
              <a:t>GetItem</a:t>
            </a:r>
            <a:r>
              <a:rPr lang="en-US" altLang="ko-KR" sz="800" dirty="0" smtClean="0"/>
              <a:t>() { return item; }</a:t>
            </a:r>
          </a:p>
          <a:p>
            <a:r>
              <a:rPr lang="en-US" altLang="ko-KR" sz="800" dirty="0" smtClean="0"/>
              <a:t>        public string </a:t>
            </a:r>
            <a:r>
              <a:rPr lang="en-US" altLang="ko-KR" sz="800" dirty="0" err="1" smtClean="0"/>
              <a:t>GetValue</a:t>
            </a:r>
            <a:r>
              <a:rPr lang="en-US" altLang="ko-KR" sz="800" dirty="0" smtClean="0"/>
              <a:t>() { return value;  }</a:t>
            </a:r>
          </a:p>
          <a:p>
            <a:r>
              <a:rPr lang="en-US" altLang="ko-KR" sz="800" dirty="0" smtClean="0"/>
              <a:t>    }</a:t>
            </a:r>
            <a:endParaRPr lang="ko-KR" altLang="en-US" sz="800" dirty="0"/>
          </a:p>
        </p:txBody>
      </p:sp>
      <p:cxnSp>
        <p:nvCxnSpPr>
          <p:cNvPr id="13" name="꺾인 연결선 12"/>
          <p:cNvCxnSpPr>
            <a:stCxn id="9" idx="1"/>
          </p:cNvCxnSpPr>
          <p:nvPr/>
        </p:nvCxnSpPr>
        <p:spPr>
          <a:xfrm rot="10800000" flipV="1">
            <a:off x="386535" y="2841624"/>
            <a:ext cx="2369904" cy="825803"/>
          </a:xfrm>
          <a:prstGeom prst="bentConnector3">
            <a:avLst>
              <a:gd name="adj1" fmla="val 23072"/>
            </a:avLst>
          </a:prstGeom>
          <a:ln>
            <a:solidFill>
              <a:srgbClr val="F6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9798" y="590912"/>
            <a:ext cx="537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클래스 안에 클래스를 선언한다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중첩 클래스는 자신이 소속되어있는 클래스의 </a:t>
            </a:r>
            <a:r>
              <a:rPr lang="en-US" altLang="ko-KR" sz="1000" dirty="0" smtClean="0"/>
              <a:t>private</a:t>
            </a:r>
            <a:r>
              <a:rPr lang="ko-KR" altLang="en-US" sz="1000" dirty="0" smtClean="0"/>
              <a:t>멤버에게도 자유롭게 접근할 수 있다</a:t>
            </a:r>
            <a:r>
              <a:rPr lang="en-US" altLang="ko-KR" sz="1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분할 클래스 </a:t>
            </a:r>
            <a:r>
              <a:rPr lang="en-US" altLang="ko-KR" b="1" dirty="0" smtClean="0"/>
              <a:t>( Partial Class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7079" y="553998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여러 번에 나눠서 구현하는 클래스</a:t>
            </a:r>
            <a:endParaRPr lang="en-US" altLang="ko-KR" sz="1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08" y="1261884"/>
            <a:ext cx="26364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partial class </a:t>
            </a:r>
            <a:r>
              <a:rPr lang="en-US" altLang="ko-KR" sz="1000" dirty="0" err="1" smtClean="0"/>
              <a:t>MyClass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void Method1()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("Method1");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void Method2()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("Method2");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partial class </a:t>
            </a:r>
            <a:r>
              <a:rPr lang="en-US" altLang="ko-KR" sz="1000" dirty="0" err="1" smtClean="0"/>
              <a:t>MyClass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void Method3()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("Method3");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void Method4()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("Method4");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5308" y="2031690"/>
            <a:ext cx="3586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MyClass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  obj.Method1();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//Method1</a:t>
            </a:r>
          </a:p>
          <a:p>
            <a:r>
              <a:rPr lang="en-US" altLang="ko-KR" sz="1000" dirty="0" smtClean="0"/>
              <a:t>        obj.Method2();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//Method2</a:t>
            </a:r>
          </a:p>
          <a:p>
            <a:r>
              <a:rPr lang="en-US" altLang="ko-KR" sz="1000" dirty="0" smtClean="0"/>
              <a:t>        obj.Method3();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//Method3</a:t>
            </a:r>
          </a:p>
          <a:p>
            <a:r>
              <a:rPr lang="en-US" altLang="ko-KR" sz="1000" dirty="0" smtClean="0"/>
              <a:t>        obj.Method4();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//Method4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확장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Extension Method 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6645" y="513968"/>
            <a:ext cx="5501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"</a:t>
            </a:r>
            <a:r>
              <a:rPr lang="ko-KR" altLang="en-US" sz="1000" dirty="0" smtClean="0"/>
              <a:t>기존 클래스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의 기능을 </a:t>
            </a:r>
            <a:r>
              <a:rPr lang="ko-KR" altLang="en-US" sz="1000" dirty="0" smtClean="0"/>
              <a:t>확장한다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static </a:t>
            </a:r>
            <a:r>
              <a:rPr lang="ko-KR" altLang="en-US" sz="1000" dirty="0" smtClean="0"/>
              <a:t>한</a:t>
            </a:r>
            <a:r>
              <a:rPr lang="ko-KR" altLang="en-US" sz="1000" dirty="0" smtClean="0"/>
              <a:t>정자로 수식해야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첫번째</a:t>
            </a:r>
            <a:r>
              <a:rPr lang="ko-KR" altLang="en-US" sz="1000" dirty="0" smtClean="0"/>
              <a:t> 매개변수는 반드시  </a:t>
            </a:r>
            <a:r>
              <a:rPr lang="en-US" altLang="ko-KR" sz="1000" dirty="0" smtClean="0"/>
              <a:t>this </a:t>
            </a:r>
            <a:r>
              <a:rPr lang="ko-KR" altLang="en-US" sz="1000" dirty="0" smtClean="0"/>
              <a:t>키워드와 함께 확장하고자 하는 클래스의 </a:t>
            </a:r>
            <a:r>
              <a:rPr lang="ko-KR" altLang="en-US" sz="1000" dirty="0" err="1" smtClean="0"/>
              <a:t>인스턴스여야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17303" y="1511737"/>
            <a:ext cx="529980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public static class </a:t>
            </a:r>
            <a:r>
              <a:rPr lang="en-US" altLang="ko-KR" sz="1000" dirty="0" err="1" smtClean="0"/>
              <a:t>IntegerExtension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Square(this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myInt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return </a:t>
            </a:r>
            <a:r>
              <a:rPr lang="en-US" altLang="ko-KR" sz="1000" dirty="0" err="1" smtClean="0"/>
              <a:t>myInt</a:t>
            </a:r>
            <a:r>
              <a:rPr lang="en-US" altLang="ko-KR" sz="1000" dirty="0" smtClean="0"/>
              <a:t> * </a:t>
            </a:r>
            <a:r>
              <a:rPr lang="en-US" altLang="ko-KR" sz="1000" dirty="0" err="1" smtClean="0"/>
              <a:t>myInt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    public 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Power(this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myInt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exponent)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result = </a:t>
            </a:r>
            <a:r>
              <a:rPr lang="en-US" altLang="ko-KR" sz="1000" dirty="0" err="1" smtClean="0"/>
              <a:t>myInt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= 1;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 &lt; exponent;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         result = result * </a:t>
            </a:r>
            <a:r>
              <a:rPr lang="en-US" altLang="ko-KR" sz="1000" dirty="0" err="1" smtClean="0"/>
              <a:t>myInt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return result;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Program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 {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($"3^2 : {3.Square()}");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//3^2 : 9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($"3^4 : {3.Power(4)}");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//3^4 : 81</a:t>
            </a:r>
          </a:p>
          <a:p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($"2^10 : {2.Power(10)}");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//2^10 : 1024</a:t>
            </a:r>
          </a:p>
          <a:p>
            <a:r>
              <a:rPr lang="en-US" altLang="ko-KR" sz="1000" dirty="0" smtClean="0"/>
              <a:t>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증가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감소 연산자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86535" y="1279089"/>
          <a:ext cx="7958456" cy="1026654"/>
        </p:xfrm>
        <a:graphic>
          <a:graphicData uri="http://schemas.openxmlformats.org/drawingml/2006/table">
            <a:tbl>
              <a:tblPr/>
              <a:tblGrid>
                <a:gridCol w="793433"/>
                <a:gridCol w="1210945"/>
                <a:gridCol w="2895283"/>
                <a:gridCol w="3058795"/>
              </a:tblGrid>
              <a:tr h="162291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이름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지원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407">
                <a:tc>
                  <a:txBody>
                    <a:bodyPr/>
                    <a:lstStyle/>
                    <a:p>
                      <a:r>
                        <a:rPr lang="en-US" altLang="ko-KR" sz="1000"/>
                        <a:t>++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증가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피연산자의</a:t>
                      </a:r>
                      <a:r>
                        <a:rPr lang="ko-KR" altLang="en-US" sz="1000" dirty="0"/>
                        <a:t> 값을 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증가시킵니다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형식과 열거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407">
                <a:tc>
                  <a:txBody>
                    <a:bodyPr/>
                    <a:lstStyle/>
                    <a:p>
                      <a:r>
                        <a:rPr lang="en-US" altLang="ko-KR" sz="1000"/>
                        <a:t>--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감소 연산자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피연산자의</a:t>
                      </a:r>
                      <a:r>
                        <a:rPr lang="ko-KR" altLang="en-US" sz="1000" dirty="0"/>
                        <a:t> 값을 </a:t>
                      </a:r>
                      <a:r>
                        <a:rPr lang="en-US" altLang="ko-KR" sz="1000" dirty="0"/>
                        <a:t>1 </a:t>
                      </a:r>
                      <a:r>
                        <a:rPr lang="ko-KR" altLang="en-US" sz="1000" dirty="0"/>
                        <a:t>감소시킵니다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데이터 형식과 열거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463700" y="3021013"/>
            <a:ext cx="2906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a = 10;</a:t>
            </a:r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(a++);	//10</a:t>
            </a:r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(a--);	//11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(a++);	//10 </a:t>
            </a:r>
            <a:r>
              <a:rPr lang="ko-KR" altLang="en-US" sz="1000" dirty="0" smtClean="0"/>
              <a:t>후위증가</a:t>
            </a:r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(++a);	//12 </a:t>
            </a:r>
            <a:r>
              <a:rPr lang="ko-KR" altLang="en-US" sz="1000" dirty="0" smtClean="0"/>
              <a:t>전위증가</a:t>
            </a:r>
          </a:p>
          <a:p>
            <a:endParaRPr lang="ko-KR" altLang="en-US" sz="1000" dirty="0" smtClean="0"/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(a--);	//12 </a:t>
            </a:r>
            <a:r>
              <a:rPr lang="ko-KR" altLang="en-US" sz="1000" dirty="0" smtClean="0"/>
              <a:t>후위감소</a:t>
            </a:r>
          </a:p>
          <a:p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(--a);	//10 </a:t>
            </a:r>
            <a:r>
              <a:rPr lang="ko-KR" altLang="en-US" sz="1000" dirty="0" smtClean="0"/>
              <a:t>전위감소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147040" y="307777"/>
            <a:ext cx="2316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피연산자를</a:t>
            </a:r>
            <a:r>
              <a:rPr lang="ko-KR" altLang="en-US" sz="1000" dirty="0" smtClean="0"/>
              <a:t> 하나만 받는 </a:t>
            </a:r>
            <a:r>
              <a:rPr lang="ko-KR" altLang="en-US" sz="1000" dirty="0" err="1" smtClean="0"/>
              <a:t>단항연산자</a:t>
            </a:r>
            <a:r>
              <a:rPr lang="en-US" altLang="ko-KR" sz="1000" dirty="0" smtClean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535" y="2836347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전위 증가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감소 연산자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8935" y="3966905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후위 증가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감소 연산자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9526" y="3315639"/>
            <a:ext cx="4352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변수의 앞에 위치시켜 변수의 값을 변경한 후에 해당 문장을 </a:t>
            </a:r>
            <a:r>
              <a:rPr lang="ko-KR" altLang="en-US" sz="1000" dirty="0" smtClean="0"/>
              <a:t>실행시킨다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935" y="4498341"/>
            <a:ext cx="4525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변수의 뒤에 위치시켜 해당 문장의 실행이 끝난 후에 변수의 값이 </a:t>
            </a:r>
            <a:r>
              <a:rPr lang="ko-KR" altLang="en-US" sz="1000" dirty="0" smtClean="0"/>
              <a:t>변경된다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29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구조체 </a:t>
            </a:r>
            <a:r>
              <a:rPr lang="en-US" altLang="ko-KR" b="1" dirty="0" smtClean="0"/>
              <a:t>( Structure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5244" y="553998"/>
            <a:ext cx="633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클래스가 </a:t>
            </a:r>
            <a:r>
              <a:rPr lang="ko-KR" altLang="en-US" sz="1000" dirty="0" err="1" smtClean="0"/>
              <a:t>실세계의</a:t>
            </a:r>
            <a:r>
              <a:rPr lang="ko-KR" altLang="en-US" sz="1000" dirty="0" smtClean="0"/>
              <a:t> 객체를 추상화하려는데 사용한다면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구조체는 데이터를 </a:t>
            </a:r>
            <a:r>
              <a:rPr lang="ko-KR" altLang="en-US" sz="1000" dirty="0" err="1" smtClean="0"/>
              <a:t>담기위한</a:t>
            </a:r>
            <a:r>
              <a:rPr lang="ko-KR" altLang="en-US" sz="1000" dirty="0" smtClean="0"/>
              <a:t> 자료 구조로 사용된다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7705" y="843659"/>
          <a:ext cx="8288589" cy="1646892"/>
        </p:xfrm>
        <a:graphic>
          <a:graphicData uri="http://schemas.openxmlformats.org/drawingml/2006/table">
            <a:tbl>
              <a:tblPr/>
              <a:tblGrid>
                <a:gridCol w="989932"/>
                <a:gridCol w="2032000"/>
                <a:gridCol w="5266657"/>
              </a:tblGrid>
              <a:tr h="185563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특징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클래스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구조체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키워드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class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struct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참조 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값형식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/>
                        <a:t>복사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얕은 복사 </a:t>
                      </a:r>
                      <a:r>
                        <a:rPr lang="en-US" altLang="ko-KR" sz="1000"/>
                        <a:t>(</a:t>
                      </a:r>
                      <a:r>
                        <a:rPr lang="en-US" sz="1000"/>
                        <a:t>Shallow Copy)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깊</a:t>
                      </a:r>
                      <a:r>
                        <a:rPr lang="ko-KR" altLang="en-US" sz="1000" dirty="0" smtClean="0"/>
                        <a:t>은 </a:t>
                      </a:r>
                      <a:r>
                        <a:rPr lang="ko-KR" altLang="en-US" sz="1000" dirty="0"/>
                        <a:t>복사 </a:t>
                      </a:r>
                      <a:r>
                        <a:rPr lang="en-US" altLang="ko-KR" sz="1000" dirty="0"/>
                        <a:t>( </a:t>
                      </a:r>
                      <a:r>
                        <a:rPr lang="en-US" sz="1000" dirty="0"/>
                        <a:t>Deep Copy )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563">
                <a:tc>
                  <a:txBody>
                    <a:bodyPr/>
                    <a:lstStyle/>
                    <a:p>
                      <a:r>
                        <a:rPr lang="ko-KR" altLang="en-US" sz="1000"/>
                        <a:t>인스턴스 생성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new</a:t>
                      </a:r>
                      <a:r>
                        <a:rPr lang="ko-KR" altLang="en-US" sz="1000" dirty="0"/>
                        <a:t>연산자와 </a:t>
                      </a:r>
                      <a:r>
                        <a:rPr lang="ko-KR" altLang="en-US" sz="1000" dirty="0" err="1"/>
                        <a:t>생성자</a:t>
                      </a:r>
                      <a:r>
                        <a:rPr lang="ko-KR" altLang="en-US" sz="1000" dirty="0"/>
                        <a:t> 필요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선언만으로 생성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94022">
                <a:tc>
                  <a:txBody>
                    <a:bodyPr/>
                    <a:lstStyle/>
                    <a:p>
                      <a:r>
                        <a:rPr lang="ko-KR" altLang="en-US" sz="1000"/>
                        <a:t>생성자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매개변수 없는 </a:t>
                      </a:r>
                      <a:r>
                        <a:rPr lang="ko-KR" altLang="en-US" sz="1000" dirty="0" err="1"/>
                        <a:t>생성자</a:t>
                      </a:r>
                      <a:r>
                        <a:rPr lang="ko-KR" altLang="en-US" sz="1000" dirty="0"/>
                        <a:t> 선언 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매개변수 없는 </a:t>
                      </a:r>
                      <a:r>
                        <a:rPr lang="ko-KR" altLang="en-US" sz="1000" dirty="0" err="1"/>
                        <a:t>생성자</a:t>
                      </a:r>
                      <a:r>
                        <a:rPr lang="ko-KR" altLang="en-US" sz="1000" dirty="0"/>
                        <a:t> 선언 불가능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r>
                        <a:rPr lang="ko-KR" altLang="en-US" sz="1000"/>
                        <a:t>상속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가능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구조체는 </a:t>
                      </a:r>
                      <a:r>
                        <a:rPr lang="en-US" altLang="ko-KR" sz="1000" dirty="0" err="1"/>
                        <a:t>System.Object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형식을 상속하는 </a:t>
                      </a:r>
                      <a:r>
                        <a:rPr lang="en-US" altLang="ko-KR" sz="1000" dirty="0" err="1"/>
                        <a:t>System.ValueType</a:t>
                      </a:r>
                      <a:r>
                        <a:rPr lang="ko-KR" altLang="en-US" sz="1000" dirty="0"/>
                        <a:t>으로부터 직접 상속받음</a:t>
                      </a:r>
                    </a:p>
                  </a:txBody>
                  <a:tcPr marL="69516" marR="69516" marT="32084" marB="3208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235244" y="2835176"/>
            <a:ext cx="26544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Point3D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  public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x;</a:t>
            </a:r>
          </a:p>
          <a:p>
            <a:r>
              <a:rPr lang="en-US" altLang="ko-KR" sz="900" dirty="0" smtClean="0"/>
              <a:t>    public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y;</a:t>
            </a:r>
          </a:p>
          <a:p>
            <a:r>
              <a:rPr lang="en-US" altLang="ko-KR" sz="900" dirty="0" smtClean="0"/>
              <a:t>    public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z;</a:t>
            </a:r>
          </a:p>
          <a:p>
            <a:r>
              <a:rPr lang="en-US" altLang="ko-KR" sz="900" dirty="0" smtClean="0"/>
              <a:t>    public Point3D(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x,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y,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z)</a:t>
            </a:r>
          </a:p>
          <a:p>
            <a:r>
              <a:rPr lang="en-US" altLang="ko-KR" sz="900" dirty="0" smtClean="0"/>
              <a:t>    {</a:t>
            </a:r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this.x</a:t>
            </a:r>
            <a:r>
              <a:rPr lang="en-US" altLang="ko-KR" sz="900" dirty="0" smtClean="0"/>
              <a:t> = x;</a:t>
            </a:r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this.y</a:t>
            </a:r>
            <a:r>
              <a:rPr lang="en-US" altLang="ko-KR" sz="900" dirty="0" smtClean="0"/>
              <a:t> = y;</a:t>
            </a:r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this.z</a:t>
            </a:r>
            <a:r>
              <a:rPr lang="en-US" altLang="ko-KR" sz="900" dirty="0" smtClean="0"/>
              <a:t> = z;</a:t>
            </a:r>
          </a:p>
          <a:p>
            <a:r>
              <a:rPr lang="en-US" altLang="ko-KR" sz="900" dirty="0" smtClean="0"/>
              <a:t>    }</a:t>
            </a:r>
          </a:p>
          <a:p>
            <a:r>
              <a:rPr lang="en-US" altLang="ko-KR" sz="900" dirty="0" smtClean="0"/>
              <a:t>    public override string </a:t>
            </a:r>
            <a:r>
              <a:rPr lang="en-US" altLang="ko-KR" sz="900" dirty="0" err="1" smtClean="0"/>
              <a:t>ToString</a:t>
            </a:r>
            <a:r>
              <a:rPr lang="en-US" altLang="ko-KR" sz="900" dirty="0" smtClean="0"/>
              <a:t>()</a:t>
            </a:r>
          </a:p>
          <a:p>
            <a:r>
              <a:rPr lang="en-US" altLang="ko-KR" sz="900" dirty="0" smtClean="0"/>
              <a:t>    {</a:t>
            </a:r>
          </a:p>
          <a:p>
            <a:r>
              <a:rPr lang="en-US" altLang="ko-KR" sz="900" dirty="0" smtClean="0"/>
              <a:t>        return </a:t>
            </a:r>
            <a:r>
              <a:rPr lang="en-US" altLang="ko-KR" sz="900" dirty="0" err="1" smtClean="0"/>
              <a:t>string.Format</a:t>
            </a:r>
            <a:r>
              <a:rPr lang="en-US" altLang="ko-KR" sz="900" dirty="0" smtClean="0"/>
              <a:t>($"{x}, {y}, {z}");</a:t>
            </a:r>
          </a:p>
          <a:p>
            <a:r>
              <a:rPr lang="en-US" altLang="ko-KR" sz="900" dirty="0" smtClean="0"/>
              <a:t>    }</a:t>
            </a:r>
          </a:p>
          <a:p>
            <a:r>
              <a:rPr lang="en-US" altLang="ko-KR" sz="9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6955" y="2490551"/>
            <a:ext cx="28680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class Program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 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    {</a:t>
            </a:r>
          </a:p>
          <a:p>
            <a:r>
              <a:rPr lang="en-US" altLang="ko-KR" sz="900" dirty="0" smtClean="0"/>
              <a:t>        Point3D p3d1;</a:t>
            </a:r>
          </a:p>
          <a:p>
            <a:r>
              <a:rPr lang="en-US" altLang="ko-KR" sz="900" dirty="0" smtClean="0"/>
              <a:t>        p3d1.x = 10;</a:t>
            </a:r>
          </a:p>
          <a:p>
            <a:r>
              <a:rPr lang="en-US" altLang="ko-KR" sz="900" dirty="0" smtClean="0"/>
              <a:t>        p3d1.y = 20;</a:t>
            </a:r>
          </a:p>
          <a:p>
            <a:r>
              <a:rPr lang="en-US" altLang="ko-KR" sz="900" dirty="0" smtClean="0"/>
              <a:t>        p3d1.z = 40</a:t>
            </a:r>
            <a:r>
              <a:rPr lang="en-US" altLang="ko-KR" sz="900" dirty="0" smtClean="0"/>
              <a:t>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WriteLine</a:t>
            </a:r>
            <a:r>
              <a:rPr lang="en-US" altLang="ko-KR" sz="900" dirty="0" smtClean="0"/>
              <a:t>(p3d1.ToString());	</a:t>
            </a:r>
            <a:r>
              <a:rPr lang="en-US" altLang="ko-KR" sz="900" dirty="0" smtClean="0">
                <a:solidFill>
                  <a:srgbClr val="F68100"/>
                </a:solidFill>
              </a:rPr>
              <a:t>//10, 20, 40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        Point3D p3d2 = new Point3D(100, 200, 300);</a:t>
            </a:r>
          </a:p>
          <a:p>
            <a:r>
              <a:rPr lang="en-US" altLang="ko-KR" sz="900" dirty="0" smtClean="0"/>
              <a:t>        Point3D p3d3 = p3d2;</a:t>
            </a:r>
          </a:p>
          <a:p>
            <a:r>
              <a:rPr lang="en-US" altLang="ko-KR" sz="900" dirty="0" smtClean="0"/>
              <a:t>        p3d3.z = 400</a:t>
            </a:r>
            <a:r>
              <a:rPr lang="en-US" altLang="ko-KR" sz="900" dirty="0" smtClean="0"/>
              <a:t>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WriteLine</a:t>
            </a:r>
            <a:r>
              <a:rPr lang="en-US" altLang="ko-KR" sz="900" dirty="0" smtClean="0"/>
              <a:t>(p3d2.ToString());	</a:t>
            </a:r>
            <a:r>
              <a:rPr lang="en-US" altLang="ko-KR" sz="900" dirty="0" smtClean="0">
                <a:solidFill>
                  <a:srgbClr val="F68100"/>
                </a:solidFill>
              </a:rPr>
              <a:t>//100, 200, 300</a:t>
            </a:r>
          </a:p>
          <a:p>
            <a:r>
              <a:rPr lang="en-US" altLang="ko-KR" sz="900" dirty="0" smtClean="0"/>
              <a:t>        </a:t>
            </a:r>
            <a:r>
              <a:rPr lang="en-US" altLang="ko-KR" sz="900" dirty="0" err="1" smtClean="0"/>
              <a:t>WriteLine</a:t>
            </a:r>
            <a:r>
              <a:rPr lang="en-US" altLang="ko-KR" sz="900" dirty="0" smtClean="0"/>
              <a:t>(p3d3.ToString());	</a:t>
            </a:r>
            <a:r>
              <a:rPr lang="en-US" altLang="ko-KR" sz="900" dirty="0" smtClean="0">
                <a:solidFill>
                  <a:srgbClr val="F68100"/>
                </a:solidFill>
              </a:rPr>
              <a:t>//100, 200, 400</a:t>
            </a:r>
          </a:p>
          <a:p>
            <a:r>
              <a:rPr lang="en-US" altLang="ko-KR" sz="900" dirty="0" smtClean="0"/>
              <a:t>    }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6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튜플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en-US" altLang="ko-KR" b="1" dirty="0" err="1" smtClean="0"/>
              <a:t>Tuple</a:t>
            </a:r>
            <a:r>
              <a:rPr lang="en-US" altLang="ko-KR" b="1" dirty="0" smtClean="0"/>
              <a:t> 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510" y="307777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여러 필드를 담을 수 있는 구조</a:t>
            </a:r>
            <a:r>
              <a:rPr lang="en-US" altLang="ko-KR" sz="1000" dirty="0" smtClean="0"/>
              <a:t>. </a:t>
            </a:r>
            <a:endParaRPr lang="en-US" altLang="ko-KR" sz="1000" dirty="0" smtClean="0"/>
          </a:p>
          <a:p>
            <a:r>
              <a:rPr lang="ko-KR" altLang="en-US" sz="1000" dirty="0" smtClean="0"/>
              <a:t>형식의 </a:t>
            </a:r>
            <a:r>
              <a:rPr lang="ko-KR" altLang="en-US" sz="1000" dirty="0" smtClean="0"/>
              <a:t>이름을 가지지 않는다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컴파일러가 직접 형식을 지정하도록 </a:t>
            </a:r>
            <a:r>
              <a:rPr lang="en-US" altLang="ko-KR" sz="1000" dirty="0" err="1" smtClean="0"/>
              <a:t>var</a:t>
            </a:r>
            <a:r>
              <a:rPr lang="ko-KR" altLang="en-US" sz="1000" dirty="0" smtClean="0"/>
              <a:t>을 이용하여 선언한다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550" y="1266605"/>
            <a:ext cx="330250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unnamed = ("</a:t>
            </a:r>
            <a:r>
              <a:rPr lang="en-US" altLang="ko-KR" sz="1000" dirty="0" err="1" smtClean="0"/>
              <a:t>optimus</a:t>
            </a:r>
            <a:r>
              <a:rPr lang="en-US" altLang="ko-KR" sz="1000" dirty="0" smtClean="0"/>
              <a:t>", 2020);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($"{unnamed.Item1},{unnamed.Item2}");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named = (Name: "bumblebee", Age: 2018);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named.Name</a:t>
            </a:r>
            <a:r>
              <a:rPr lang="en-US" altLang="ko-KR" sz="1000" dirty="0" smtClean="0"/>
              <a:t>},{</a:t>
            </a:r>
            <a:r>
              <a:rPr lang="en-US" altLang="ko-KR" sz="1000" dirty="0" err="1" smtClean="0"/>
              <a:t>named.Age</a:t>
            </a:r>
            <a:r>
              <a:rPr lang="en-US" altLang="ko-KR" sz="1000" dirty="0" smtClean="0"/>
              <a:t>}");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(name, age) = named;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($"{name},{age}");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named = unnamed;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($"{</a:t>
            </a:r>
            <a:r>
              <a:rPr lang="en-US" altLang="ko-KR" sz="1000" dirty="0" err="1" smtClean="0"/>
              <a:t>named.Name</a:t>
            </a:r>
            <a:r>
              <a:rPr lang="en-US" altLang="ko-KR" sz="1000" dirty="0" smtClean="0"/>
              <a:t>},{</a:t>
            </a:r>
            <a:r>
              <a:rPr lang="en-US" altLang="ko-KR" sz="1000" dirty="0" err="1" smtClean="0"/>
              <a:t>named.Age</a:t>
            </a:r>
            <a:r>
              <a:rPr lang="en-US" altLang="ko-KR" sz="1000" dirty="0" smtClean="0"/>
              <a:t>}");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/*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optimus,2020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bumblebee,2018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bumblebee,2018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optimus,2020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*/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4057" y="1491629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68100"/>
                </a:solidFill>
              </a:rPr>
              <a:t>명명되지 않은 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튜플</a:t>
            </a:r>
            <a:r>
              <a:rPr lang="en-US" altLang="ko-KR" sz="1000" dirty="0" smtClean="0">
                <a:solidFill>
                  <a:srgbClr val="F6810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249" y="21216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68100"/>
                </a:solidFill>
              </a:rPr>
              <a:t>명명된 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튜플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8233" y="277557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F68100"/>
                </a:solidFill>
              </a:rPr>
              <a:t>튜플</a:t>
            </a:r>
            <a:r>
              <a:rPr lang="ko-KR" altLang="en-US" sz="1000" dirty="0" smtClean="0">
                <a:solidFill>
                  <a:srgbClr val="F68100"/>
                </a:solidFill>
              </a:rPr>
              <a:t> 분해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1249" y="3021800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F68100"/>
                </a:solidFill>
              </a:rPr>
              <a:t>튜플</a:t>
            </a:r>
            <a:r>
              <a:rPr lang="ko-KR" altLang="en-US" sz="1000" dirty="0" smtClean="0">
                <a:solidFill>
                  <a:srgbClr val="F68100"/>
                </a:solidFill>
              </a:rPr>
              <a:t> </a:t>
            </a:r>
            <a:r>
              <a:rPr lang="ko-KR" altLang="en-US" sz="1000" dirty="0" smtClean="0">
                <a:solidFill>
                  <a:srgbClr val="F68100"/>
                </a:solidFill>
              </a:rPr>
              <a:t>할당</a:t>
            </a:r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: </a:t>
            </a:r>
            <a:r>
              <a:rPr lang="ko-KR" altLang="en-US" sz="1000" dirty="0" smtClean="0">
                <a:solidFill>
                  <a:srgbClr val="F68100"/>
                </a:solidFill>
              </a:rPr>
              <a:t>필드의 수와 형식이 </a:t>
            </a:r>
            <a:r>
              <a:rPr lang="ko-KR" altLang="en-US" sz="1000" dirty="0" err="1" smtClean="0">
                <a:solidFill>
                  <a:srgbClr val="F68100"/>
                </a:solidFill>
              </a:rPr>
              <a:t>같아야한다</a:t>
            </a:r>
            <a:r>
              <a:rPr lang="en-US" altLang="ko-KR" sz="1000" dirty="0" smtClean="0">
                <a:solidFill>
                  <a:srgbClr val="F68100"/>
                </a:solidFill>
              </a:rPr>
              <a:t>.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3430"/>
            <a:ext cx="9143999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802" y="245171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1714" y="2447654"/>
            <a:ext cx="5141913" cy="238483"/>
          </a:xfrm>
          <a:prstGeom prst="rect">
            <a:avLst/>
          </a:prstGeom>
          <a:gradFill flip="none" rotWithShape="1">
            <a:gsLst>
              <a:gs pos="0">
                <a:srgbClr val="F68100"/>
              </a:gs>
              <a:gs pos="60000">
                <a:srgbClr val="F68100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681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52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관계 연산자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64149" y="790967"/>
          <a:ext cx="8015701" cy="2916652"/>
        </p:xfrm>
        <a:graphic>
          <a:graphicData uri="http://schemas.openxmlformats.org/drawingml/2006/table">
            <a:tbl>
              <a:tblPr/>
              <a:tblGrid>
                <a:gridCol w="615559"/>
                <a:gridCol w="4531921"/>
                <a:gridCol w="2868221"/>
              </a:tblGrid>
              <a:tr h="165734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연산자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설명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지원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&lt;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왼쪽 </a:t>
                      </a:r>
                      <a:r>
                        <a:rPr lang="ko-KR" altLang="en-US" sz="1000" dirty="0" err="1"/>
                        <a:t>피연산자가</a:t>
                      </a:r>
                      <a:r>
                        <a:rPr lang="ko-KR" altLang="en-US" sz="1000" dirty="0"/>
                        <a:t> 오른쪽 </a:t>
                      </a:r>
                      <a:r>
                        <a:rPr lang="ko-KR" altLang="en-US" sz="1000" dirty="0" err="1"/>
                        <a:t>피연산자보다</a:t>
                      </a:r>
                      <a:r>
                        <a:rPr lang="ko-KR" altLang="en-US" sz="1000" dirty="0"/>
                        <a:t> 작으면 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/>
                        <a:t>&gt;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왼쪽 피연산자가 오른쪽 피연산자보다 크면 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/>
                        <a:t>&lt;=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왼쪽 피연산자가 오른쪽 피연산자보다 작거나 같으면 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/>
                        <a:t>&gt;=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왼쪽 피연산자가 오른쪽 피연산자보다 크거나 같으면 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모든 수치 형식과 열거 형식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2014">
                <a:tc>
                  <a:txBody>
                    <a:bodyPr/>
                    <a:lstStyle/>
                    <a:p>
                      <a:r>
                        <a:rPr lang="en-US" altLang="ko-KR" sz="1000"/>
                        <a:t>==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왼쪽 피연산자가 오른쪽 피연산자가 같으면 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모든 데이터 형식에 대해 사용 가능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6750">
                <a:tc>
                  <a:txBody>
                    <a:bodyPr/>
                    <a:lstStyle/>
                    <a:p>
                      <a:r>
                        <a:rPr lang="en-US" altLang="ko-KR" sz="1000"/>
                        <a:t>!=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왼쪽 피연산자가 오른족 피연산자와 다르면 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아니면 거짓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모든 데이터 형식에 대해 사용가능 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/>
                        <a:t>string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object</a:t>
                      </a:r>
                      <a:r>
                        <a:rPr lang="ko-KR" altLang="en-US" sz="1000" dirty="0"/>
                        <a:t>형식에 대해서도 사용 가능</a:t>
                      </a:r>
                    </a:p>
                  </a:txBody>
                  <a:tcPr marL="73623" marR="73623" marT="33980" marB="3398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286000" y="396690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($"3 &gt; 4 : { 3&gt;4 }");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//3 &gt; 4 : False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($"3 &gt;= 4 : { 3&gt;=4 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//3 &gt;= 4 : False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($"3 &lt; 4 : {3 &lt; 4}");		</a:t>
            </a:r>
            <a:r>
              <a:rPr lang="en-US" altLang="ko-KR" sz="1000" dirty="0" smtClean="0">
                <a:solidFill>
                  <a:srgbClr val="F68100"/>
                </a:solidFill>
              </a:rPr>
              <a:t>//3 &lt; 4 : True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($"3 &lt;= 4 : {3 &lt;= 4 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//3 &lt;= 4 : True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($"3 == 4 : { 3 == 4 }");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//3 == 4 : False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($"3 != 4 : {3 != 4 }"); </a:t>
            </a:r>
            <a:r>
              <a:rPr lang="en-US" altLang="ko-KR" sz="1000" dirty="0" smtClean="0"/>
              <a:t>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en-US" altLang="ko-KR" sz="1000" dirty="0" smtClean="0">
                <a:solidFill>
                  <a:srgbClr val="F68100"/>
                </a:solidFill>
              </a:rPr>
              <a:t>3 </a:t>
            </a:r>
            <a:r>
              <a:rPr lang="en-US" altLang="ko-KR" sz="1000" dirty="0" smtClean="0">
                <a:solidFill>
                  <a:srgbClr val="F68100"/>
                </a:solidFill>
              </a:rPr>
              <a:t>!= 4 : True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0498" y="307777"/>
            <a:ext cx="2717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두 </a:t>
            </a:r>
            <a:r>
              <a:rPr lang="ko-KR" altLang="en-US" sz="1000" dirty="0" err="1" smtClean="0"/>
              <a:t>피연산자</a:t>
            </a:r>
            <a:r>
              <a:rPr lang="ko-KR" altLang="en-US" sz="1000" dirty="0" smtClean="0"/>
              <a:t> 사이의 관계를 확인하는 연산자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논리 연산자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2449" y="843659"/>
          <a:ext cx="2158049" cy="3730752"/>
        </p:xfrm>
        <a:graphic>
          <a:graphicData uri="http://schemas.openxmlformats.org/drawingml/2006/table">
            <a:tbl>
              <a:tblPr/>
              <a:tblGrid>
                <a:gridCol w="615633"/>
                <a:gridCol w="615633"/>
                <a:gridCol w="926783"/>
              </a:tblGrid>
              <a:tr h="310896">
                <a:tc gridSpan="3">
                  <a:txBody>
                    <a:bodyPr/>
                    <a:lstStyle/>
                    <a:p>
                      <a:r>
                        <a:rPr lang="ko-KR" altLang="en-US" sz="1000" b="1" dirty="0" smtClean="0"/>
                        <a:t>논리곱</a:t>
                      </a:r>
                      <a:endParaRPr 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 &amp;&amp; 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896">
                <a:tc gridSpan="3">
                  <a:txBody>
                    <a:bodyPr/>
                    <a:lstStyle/>
                    <a:p>
                      <a:r>
                        <a:rPr lang="ko-KR" altLang="en-US" sz="1000" b="1" dirty="0" smtClean="0"/>
                        <a:t>논리합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 || B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25101" y="843659"/>
          <a:ext cx="1231266" cy="932688"/>
        </p:xfrm>
        <a:graphic>
          <a:graphicData uri="http://schemas.openxmlformats.org/drawingml/2006/table">
            <a:tbl>
              <a:tblPr/>
              <a:tblGrid>
                <a:gridCol w="615633"/>
                <a:gridCol w="615633"/>
              </a:tblGrid>
              <a:tr h="310896"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!A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거짓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참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725101" y="1908215"/>
            <a:ext cx="405045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("Testing &amp;&amp; </a:t>
            </a:r>
            <a:r>
              <a:rPr lang="en-US" altLang="ko-KR" sz="1000" dirty="0" smtClean="0"/>
              <a:t>.....");</a:t>
            </a:r>
            <a:r>
              <a:rPr lang="en-US" altLang="ko-KR" sz="1000" dirty="0" smtClean="0"/>
              <a:t>		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($"1 &gt; 0 &amp;&amp; 4 &lt; 5 :{1 &gt; 0 &amp;&amp; 4 &lt; 5</a:t>
            </a:r>
            <a:r>
              <a:rPr lang="en-US" altLang="ko-KR" sz="1000" dirty="0" smtClean="0"/>
              <a:t>}");</a:t>
            </a:r>
            <a:r>
              <a:rPr lang="en-US" altLang="ko-KR" sz="1000" dirty="0" smtClean="0"/>
              <a:t>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($"1 &gt; 0 &amp;&amp; 4 &gt; 5 :{1 &gt; 0 &amp;&amp; 4 &gt; 5</a:t>
            </a:r>
            <a:r>
              <a:rPr lang="en-US" altLang="ko-KR" sz="1000" dirty="0" smtClean="0"/>
              <a:t>}");</a:t>
            </a:r>
            <a:r>
              <a:rPr lang="en-US" altLang="ko-KR" sz="1000" dirty="0" smtClean="0"/>
              <a:t>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($"1 == 0 &amp;&amp; 4 &lt; 5 ::{1 &gt; 0 &amp;&amp; 4 &lt; 5}");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($"1 == 0 &amp;&amp; 4 &gt; 5 {1 &gt; 0 &amp;&amp; 4 &gt; 5}");		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("Testing || .....");		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($"1 &gt; 0 || 4 &lt; 5 :{1 &gt; 0 || 4 &lt; 5}");	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($"1 &gt; 0 || 4 &gt; 5 :{1 &gt; 0 || 4 &gt; 5}");	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($"1 == 0 || 4 &lt; 5 :{1 &gt; 0 || 4 &lt; 5}");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($"1 == 0 || 4 &gt; 5 :{1 &gt; 0 || 4 &gt; 5}");	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("Testing ! .....");		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($"!True :{!true</a:t>
            </a:r>
            <a:r>
              <a:rPr lang="en-US" altLang="ko-KR" sz="1000" dirty="0" smtClean="0"/>
              <a:t>}");</a:t>
            </a:r>
            <a:r>
              <a:rPr lang="en-US" altLang="ko-KR" sz="1000" dirty="0" smtClean="0"/>
              <a:t>			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($"!False :{!false}");						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430498" y="184666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참과 거짓으로 이루어지는 </a:t>
            </a:r>
            <a:r>
              <a:rPr lang="ko-KR" altLang="en-US" sz="1000" dirty="0" err="1" smtClean="0"/>
              <a:t>진리값이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피연산자인</a:t>
            </a:r>
            <a:r>
              <a:rPr lang="ko-KR" altLang="en-US" sz="1000" dirty="0" smtClean="0"/>
              <a:t> 연산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27195" y="2166705"/>
            <a:ext cx="1572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Testing &amp;&amp; .....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 &gt; 0 &amp;&amp; 4 &lt; 5 :True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 &gt; 0 &amp;&amp; 4 &gt; 5 :False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 == 0 &amp;&amp; 4 &lt; 5 ::True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 == 0 &amp;&amp; 4 &gt; 5 False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Testing || .....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 &gt; 0 || 4 &lt; 5 :True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 &gt; 0 || 4 &gt; 5 :True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 == 0 || 4 &lt; 5 :True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1 == 0 || 4 &gt; 5 :True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Testing ! .....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!True :False</a:t>
            </a:r>
          </a:p>
          <a:p>
            <a:r>
              <a:rPr lang="en-US" altLang="ko-KR" sz="1000" dirty="0" smtClean="0">
                <a:solidFill>
                  <a:srgbClr val="F68100"/>
                </a:solidFill>
              </a:rPr>
              <a:t>!False :True</a:t>
            </a:r>
            <a:endParaRPr lang="ko-KR" altLang="en-US" sz="1000" dirty="0">
              <a:solidFill>
                <a:srgbClr val="F681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조건 연산자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1452" y="3066805"/>
            <a:ext cx="31410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string result = (10 % 2) == 0 ? "</a:t>
            </a:r>
            <a:r>
              <a:rPr lang="ko-KR" altLang="en-US" sz="1000" dirty="0" smtClean="0"/>
              <a:t>짝수</a:t>
            </a:r>
            <a:r>
              <a:rPr lang="en-US" altLang="ko-KR" sz="1000" dirty="0" smtClean="0"/>
              <a:t>" : "</a:t>
            </a:r>
            <a:r>
              <a:rPr lang="ko-KR" altLang="en-US" sz="1000" dirty="0" smtClean="0"/>
              <a:t>홀수</a:t>
            </a:r>
            <a:r>
              <a:rPr lang="en-US" altLang="ko-KR" sz="1000" dirty="0" smtClean="0"/>
              <a:t>";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WriteLine</a:t>
            </a:r>
            <a:r>
              <a:rPr lang="en-US" altLang="ko-KR" sz="1000" dirty="0" smtClean="0"/>
              <a:t>(result</a:t>
            </a:r>
            <a:r>
              <a:rPr lang="en-US" altLang="ko-KR" sz="1000" dirty="0" smtClean="0"/>
              <a:t>);	</a:t>
            </a:r>
            <a:r>
              <a:rPr lang="en-US" altLang="ko-KR" sz="1000" dirty="0" smtClean="0">
                <a:solidFill>
                  <a:srgbClr val="F68100"/>
                </a:solidFill>
              </a:rPr>
              <a:t>//</a:t>
            </a:r>
            <a:r>
              <a:rPr lang="ko-KR" altLang="en-US" sz="1000" dirty="0" smtClean="0">
                <a:solidFill>
                  <a:srgbClr val="F68100"/>
                </a:solidFill>
              </a:rPr>
              <a:t>짝수</a:t>
            </a:r>
            <a:endParaRPr lang="en-US" altLang="ko-KR" sz="1000" dirty="0" smtClean="0">
              <a:solidFill>
                <a:srgbClr val="F68100"/>
              </a:solidFill>
            </a:endParaRP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58366" y="1017479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조건식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참일 때의 값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거짓일 때의 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>
            <a:extLst>
              <a:ext uri="{FF2B5EF4-FFF2-40B4-BE49-F238E27FC236}">
                <a16:creationId xmlns=""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=""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68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=""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Null </a:t>
            </a:r>
            <a:r>
              <a:rPr lang="ko-KR" altLang="en-US" b="1" dirty="0" smtClean="0"/>
              <a:t>조건부 연산자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9916" y="597438"/>
            <a:ext cx="6942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객체의 멤버에 접근하기 전에 해당 객체가 </a:t>
            </a:r>
            <a:r>
              <a:rPr lang="en-US" altLang="ko-KR" sz="1000" dirty="0" smtClean="0"/>
              <a:t>null</a:t>
            </a:r>
            <a:r>
              <a:rPr lang="ko-KR" altLang="en-US" sz="1000" dirty="0" smtClean="0"/>
              <a:t>인지를 검사하여 결과가 참이면 그 결과로 </a:t>
            </a:r>
            <a:r>
              <a:rPr lang="en-US" altLang="ko-KR" sz="1000" dirty="0" smtClean="0"/>
              <a:t>null</a:t>
            </a:r>
            <a:r>
              <a:rPr lang="ko-KR" altLang="en-US" sz="1000" dirty="0" smtClean="0"/>
              <a:t>을 반환하고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				</a:t>
            </a:r>
            <a:r>
              <a:rPr lang="ko-KR" altLang="en-US" sz="1000" dirty="0" smtClean="0"/>
              <a:t>그렇지 않은 경우에는 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뒤에 지정된 멤버를 반환한다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30070" y="144836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// ==</a:t>
            </a:r>
            <a:r>
              <a:rPr lang="ko-KR" altLang="en-US" sz="1000" dirty="0" smtClean="0">
                <a:solidFill>
                  <a:srgbClr val="F68100"/>
                </a:solidFill>
              </a:rPr>
              <a:t>연산자를 이용한 코드</a:t>
            </a:r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 = null;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? bar;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 == null)</a:t>
            </a:r>
          </a:p>
          <a:p>
            <a:r>
              <a:rPr lang="en-US" altLang="ko-KR" sz="1000" dirty="0" smtClean="0"/>
              <a:t>        bar = null;</a:t>
            </a:r>
          </a:p>
          <a:p>
            <a:r>
              <a:rPr lang="en-US" altLang="ko-KR" sz="1000" dirty="0" smtClean="0"/>
              <a:t>    else</a:t>
            </a:r>
          </a:p>
          <a:p>
            <a:r>
              <a:rPr lang="en-US" altLang="ko-KR" sz="1000" dirty="0" smtClean="0"/>
              <a:t>        bar = </a:t>
            </a:r>
            <a:r>
              <a:rPr lang="en-US" altLang="ko-KR" sz="1000" dirty="0" err="1" smtClean="0"/>
              <a:t>foo.member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Foo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member;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961" y="4327891"/>
            <a:ext cx="769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?[]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?.</a:t>
            </a:r>
            <a:r>
              <a:rPr lang="ko-KR" altLang="en-US" sz="1000" dirty="0" smtClean="0"/>
              <a:t>는 비슷한 역할을 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객체의 멤버접근이 아닌 배열과 같은 컬렉션 객체의 첨자를 이용한 참조에 사용된다는 점이 다르다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02070" y="1448365"/>
            <a:ext cx="27507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68100"/>
                </a:solidFill>
              </a:rPr>
              <a:t>// ?.</a:t>
            </a:r>
            <a:r>
              <a:rPr lang="ko-KR" altLang="en-US" sz="1000" dirty="0" smtClean="0">
                <a:solidFill>
                  <a:srgbClr val="F68100"/>
                </a:solidFill>
              </a:rPr>
              <a:t>연산자를 이용한 코드</a:t>
            </a:r>
          </a:p>
          <a:p>
            <a:r>
              <a:rPr lang="en-US" altLang="ko-KR" sz="1000" dirty="0" smtClean="0"/>
              <a:t>static void Main(string[]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 = null;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? bar;</a:t>
            </a:r>
          </a:p>
          <a:p>
            <a:r>
              <a:rPr lang="en-US" altLang="ko-KR" sz="1000" dirty="0" smtClean="0"/>
              <a:t>    bar = </a:t>
            </a:r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?.member;	</a:t>
            </a:r>
            <a:endParaRPr lang="ko-KR" altLang="en-US" sz="1000" dirty="0" smtClean="0"/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Foo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 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member;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9084</Words>
  <Application>Microsoft Office PowerPoint</Application>
  <PresentationFormat>화면 슬라이드 쇼(16:9)</PresentationFormat>
  <Paragraphs>1980</Paragraphs>
  <Slides>52</Slides>
  <Notes>44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246</cp:revision>
  <dcterms:created xsi:type="dcterms:W3CDTF">2020-07-21T23:19:19Z</dcterms:created>
  <dcterms:modified xsi:type="dcterms:W3CDTF">2020-07-30T07:51:22Z</dcterms:modified>
</cp:coreProperties>
</file>