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79" r:id="rId2"/>
    <p:sldId id="275" r:id="rId3"/>
    <p:sldId id="282" r:id="rId4"/>
    <p:sldId id="285" r:id="rId5"/>
    <p:sldId id="286" r:id="rId6"/>
    <p:sldId id="287" r:id="rId7"/>
    <p:sldId id="288" r:id="rId8"/>
    <p:sldId id="289" r:id="rId9"/>
    <p:sldId id="290" r:id="rId10"/>
    <p:sldId id="292" r:id="rId11"/>
    <p:sldId id="339" r:id="rId12"/>
    <p:sldId id="293" r:id="rId13"/>
    <p:sldId id="294" r:id="rId14"/>
    <p:sldId id="295" r:id="rId15"/>
    <p:sldId id="283" r:id="rId16"/>
    <p:sldId id="297" r:id="rId17"/>
    <p:sldId id="303" r:id="rId18"/>
    <p:sldId id="298" r:id="rId19"/>
    <p:sldId id="304" r:id="rId20"/>
    <p:sldId id="299" r:id="rId21"/>
    <p:sldId id="300" r:id="rId22"/>
    <p:sldId id="307" r:id="rId23"/>
    <p:sldId id="341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40" r:id="rId40"/>
    <p:sldId id="324" r:id="rId41"/>
    <p:sldId id="325" r:id="rId42"/>
    <p:sldId id="326" r:id="rId43"/>
    <p:sldId id="328" r:id="rId44"/>
    <p:sldId id="329" r:id="rId45"/>
    <p:sldId id="331" r:id="rId46"/>
    <p:sldId id="332" r:id="rId47"/>
    <p:sldId id="330" r:id="rId48"/>
    <p:sldId id="333" r:id="rId49"/>
    <p:sldId id="334" r:id="rId50"/>
    <p:sldId id="335" r:id="rId51"/>
    <p:sldId id="336" r:id="rId52"/>
    <p:sldId id="274" r:id="rId5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239">
          <p15:clr>
            <a:srgbClr val="A4A3A4"/>
          </p15:clr>
        </p15:guide>
        <p15:guide id="5" orient="horz" pos="1847" userDrawn="1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100"/>
    <a:srgbClr val="FEFAA8"/>
    <a:srgbClr val="F69200"/>
    <a:srgbClr val="FF8184"/>
    <a:srgbClr val="FAD2F5"/>
    <a:srgbClr val="FFF3F3"/>
    <a:srgbClr val="FFC5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5214" autoAdjust="0"/>
  </p:normalViewPr>
  <p:slideViewPr>
    <p:cSldViewPr snapToObjects="1">
      <p:cViewPr>
        <p:scale>
          <a:sx n="75" d="100"/>
          <a:sy n="75" d="100"/>
        </p:scale>
        <p:origin x="1685" y="528"/>
      </p:cViewPr>
      <p:guideLst>
        <p:guide orient="horz" pos="3239"/>
        <p:guide orient="horz" pos="18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7" d="100"/>
          <a:sy n="57" d="100"/>
        </p:scale>
        <p:origin x="-2112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45695-B973-4054-9A18-A4EC41F894AD}" type="datetimeFigureOut">
              <a:rPr lang="ko-KR" altLang="en-US" smtClean="0"/>
              <a:pPr/>
              <a:t>2020-07-30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6E468-50FE-403D-BDA5-FCAF56A220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분기문은 프로그램의 흐름을 조건에 따라 여러갈래로 나누는 흐름제어 구문이다</a:t>
            </a:r>
            <a:r>
              <a:rPr lang="en-US" altLang="ko-KR" dirty="0"/>
              <a:t>. </a:t>
            </a:r>
            <a:r>
              <a:rPr lang="ko-KR" altLang="en-US" dirty="0"/>
              <a:t>단 하나의 조건만 평가할 수 있는 </a:t>
            </a:r>
            <a:r>
              <a:rPr lang="en-US" altLang="ko-KR" dirty="0"/>
              <a:t>if</a:t>
            </a:r>
            <a:r>
              <a:rPr lang="ko-KR" altLang="en-US" dirty="0"/>
              <a:t>문과 한번에 여러 개의 조건을 평가할 수 있는 </a:t>
            </a:r>
            <a:r>
              <a:rPr lang="en-US" altLang="ko-KR" dirty="0"/>
              <a:t>switch</a:t>
            </a:r>
            <a:r>
              <a:rPr lang="ko-KR" altLang="en-US" dirty="0"/>
              <a:t>문 두개가있다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반복문은 루프문이라고도 불리며 특정조건을 만족하는 동안 코드 또는 코드블록을 계속 반복해서 실행하는 문장이다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점프문은 프로그램의 흐름을 끊고 단숨에 원하는 곳으로 도약할수 있습니다</a:t>
            </a:r>
            <a:r>
              <a:rPr lang="en-US" altLang="ko-KR" dirty="0"/>
              <a:t>. throw</a:t>
            </a:r>
            <a:r>
              <a:rPr lang="ko-KR" altLang="en-US" dirty="0"/>
              <a:t>는 예외처리때 다시 다룬다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문은 하나의 조건만 평가하고 사용하는 조건식은 </a:t>
            </a:r>
            <a:r>
              <a:rPr lang="en-US" altLang="ko-KR" dirty="0"/>
              <a:t>true </a:t>
            </a:r>
            <a:r>
              <a:rPr lang="ko-KR" altLang="en-US" dirty="0"/>
              <a:t>혹은 </a:t>
            </a:r>
            <a:r>
              <a:rPr lang="en-US" altLang="ko-KR" dirty="0"/>
              <a:t>false</a:t>
            </a:r>
            <a:r>
              <a:rPr lang="ko-KR" altLang="en-US" dirty="0"/>
              <a:t>의 값만을 가져야 한다</a:t>
            </a:r>
            <a:r>
              <a:rPr lang="en-US" altLang="ko-KR" dirty="0"/>
              <a:t>.</a:t>
            </a:r>
            <a:r>
              <a:rPr lang="ko-KR" altLang="en-US" dirty="0"/>
              <a:t>참인 경우에만 코드가 실행된다</a:t>
            </a:r>
            <a:r>
              <a:rPr lang="en-US" altLang="ko-KR" dirty="0"/>
              <a:t>.else</a:t>
            </a:r>
            <a:r>
              <a:rPr lang="en-US" altLang="ko-KR" baseline="0" dirty="0"/>
              <a:t> if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if</a:t>
            </a:r>
            <a:r>
              <a:rPr lang="ko-KR" altLang="en-US" baseline="0" dirty="0"/>
              <a:t>문에 종속되어 사용며 또다른 조건을 추가할 수 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else</a:t>
            </a:r>
            <a:r>
              <a:rPr lang="ko-KR" altLang="en-US" baseline="0" dirty="0"/>
              <a:t>는 그렇지 않으면 이라는 뜻으로 조건에 해당되지 않은것들을 다룰수 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swtich</a:t>
            </a:r>
            <a:r>
              <a:rPr lang="ko-KR" altLang="en-US" dirty="0"/>
              <a:t>는 조건식의 결과가 가질수 있는 다양한 경우를 한번에 표현할 때 사용한다</a:t>
            </a:r>
            <a:r>
              <a:rPr lang="en-US" altLang="ko-KR" dirty="0"/>
              <a:t>.switch</a:t>
            </a:r>
            <a:r>
              <a:rPr lang="ko-KR" altLang="en-US" dirty="0"/>
              <a:t>문에 사용되는 조건식은 정수형식과 문자열 형식</a:t>
            </a:r>
            <a:r>
              <a:rPr lang="en-US" altLang="ko-KR" dirty="0"/>
              <a:t>,</a:t>
            </a:r>
            <a:r>
              <a:rPr lang="en-US" altLang="ko-KR" baseline="0" dirty="0"/>
              <a:t> 7.0</a:t>
            </a:r>
            <a:r>
              <a:rPr lang="ko-KR" altLang="en-US" baseline="0" dirty="0"/>
              <a:t>부터는 데이터 형식을</a:t>
            </a:r>
            <a:r>
              <a:rPr lang="ko-KR" altLang="en-US" dirty="0"/>
              <a:t> 지원한다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형식에따라 분기할 때에는 </a:t>
            </a:r>
            <a:r>
              <a:rPr lang="en-US" altLang="ko-KR" dirty="0"/>
              <a:t>case</a:t>
            </a:r>
            <a:r>
              <a:rPr lang="ko-KR" altLang="en-US" dirty="0"/>
              <a:t>절에서 데이터 형식옆에 반드시 식별자를 붙여줘야한다</a:t>
            </a:r>
            <a:r>
              <a:rPr lang="en-US" altLang="ko-KR" dirty="0"/>
              <a:t>. when</a:t>
            </a:r>
            <a:r>
              <a:rPr lang="en-US" altLang="ko-KR" baseline="0" dirty="0"/>
              <a:t> </a:t>
            </a:r>
            <a:r>
              <a:rPr lang="ko-KR" altLang="en-US" baseline="0" dirty="0"/>
              <a:t>절을 이용해 추가적인 조건검사를 할 수 있다</a:t>
            </a:r>
            <a:r>
              <a:rPr lang="en-US" altLang="ko-KR" baseline="0" dirty="0"/>
              <a:t>.when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case</a:t>
            </a:r>
            <a:r>
              <a:rPr lang="ko-KR" altLang="en-US" baseline="0" dirty="0"/>
              <a:t>절에 붙여 사용한다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en-US" altLang="ko-KR" dirty="0"/>
              <a:t>break</a:t>
            </a:r>
            <a:r>
              <a:rPr lang="ko-KR" altLang="en-US" dirty="0"/>
              <a:t>문은 프로그램의 흐름을 멈추고 코드의 바깥으로 위치를 옮긴다</a:t>
            </a:r>
            <a:r>
              <a:rPr lang="en-US" altLang="ko-KR" dirty="0"/>
              <a:t>. case</a:t>
            </a:r>
            <a:r>
              <a:rPr lang="ko-KR" altLang="en-US" dirty="0"/>
              <a:t>절이나 </a:t>
            </a:r>
            <a:r>
              <a:rPr lang="en-US" altLang="ko-KR" dirty="0"/>
              <a:t>default</a:t>
            </a:r>
            <a:r>
              <a:rPr lang="ko-KR" altLang="en-US" dirty="0"/>
              <a:t>절에 사용된 </a:t>
            </a:r>
            <a:r>
              <a:rPr lang="en-US" altLang="ko-KR" dirty="0"/>
              <a:t>break</a:t>
            </a:r>
            <a:r>
              <a:rPr lang="ko-KR" altLang="en-US" dirty="0"/>
              <a:t>는 조건식과 일치하는 경우 코드를 실행하고 </a:t>
            </a:r>
            <a:r>
              <a:rPr lang="en-US" altLang="ko-KR" dirty="0"/>
              <a:t>switch</a:t>
            </a:r>
            <a:r>
              <a:rPr lang="ko-KR" altLang="en-US" dirty="0"/>
              <a:t>문 바깥으로 옮깁니다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의 조건문 역시 논리형식이다</a:t>
            </a:r>
            <a:r>
              <a:rPr lang="en-US" altLang="ko-KR" dirty="0"/>
              <a:t>.while</a:t>
            </a:r>
            <a:r>
              <a:rPr lang="ko-KR" altLang="en-US" dirty="0"/>
              <a:t>은 조건값이 </a:t>
            </a:r>
            <a:r>
              <a:rPr lang="en-US" altLang="ko-KR" dirty="0"/>
              <a:t>‘</a:t>
            </a:r>
            <a:r>
              <a:rPr lang="ko-KR" altLang="en-US" dirty="0"/>
              <a:t>참</a:t>
            </a:r>
            <a:r>
              <a:rPr lang="en-US" altLang="ko-KR" dirty="0"/>
              <a:t>’</a:t>
            </a:r>
            <a:r>
              <a:rPr lang="ko-KR" altLang="en-US" dirty="0"/>
              <a:t>인 동안 코드를 반복실행한다</a:t>
            </a:r>
            <a:r>
              <a:rPr lang="en-US" altLang="ko-KR" dirty="0"/>
              <a:t>. </a:t>
            </a:r>
            <a:r>
              <a:rPr lang="ko-KR" altLang="en-US" dirty="0"/>
              <a:t>참인동안 코드를 반복실행하기 떄문에 조건식으로 </a:t>
            </a:r>
            <a:r>
              <a:rPr lang="en-US" altLang="ko-KR" dirty="0"/>
              <a:t>true</a:t>
            </a:r>
            <a:r>
              <a:rPr lang="ko-KR" altLang="en-US" dirty="0"/>
              <a:t>를 넣어주면 영원히 반복하는 무한 루프문을 만들수있다</a:t>
            </a:r>
            <a:r>
              <a:rPr lang="en-US" altLang="ko-KR" dirty="0"/>
              <a:t>.</a:t>
            </a:r>
          </a:p>
          <a:p>
            <a:r>
              <a:rPr lang="en-US" altLang="ko-KR" baseline="0" dirty="0"/>
              <a:t>while</a:t>
            </a:r>
            <a:r>
              <a:rPr lang="ko-KR" altLang="en-US" baseline="0" dirty="0"/>
              <a:t>이 조건식을 평가한 후에 코드를 실행시키는 반면에 </a:t>
            </a:r>
            <a:r>
              <a:rPr lang="en-US" altLang="ko-KR" baseline="0" dirty="0"/>
              <a:t>do while</a:t>
            </a:r>
            <a:r>
              <a:rPr lang="ko-KR" altLang="en-US" baseline="0" dirty="0"/>
              <a:t>은 평가하기전에 반드시 한번은 코드를 수행하게 되어있다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또한 </a:t>
            </a:r>
            <a:r>
              <a:rPr lang="en-US" altLang="ko-KR" baseline="0" dirty="0"/>
              <a:t>while</a:t>
            </a:r>
            <a:r>
              <a:rPr lang="ko-KR" altLang="en-US" baseline="0" dirty="0"/>
              <a:t>문이 뒤로 빠지고 세미콜론이 붙는다는 점이 다르다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문은 초기화식</a:t>
            </a:r>
            <a:r>
              <a:rPr lang="en-US" altLang="ko-KR" dirty="0"/>
              <a:t>, </a:t>
            </a:r>
            <a:r>
              <a:rPr lang="ko-KR" altLang="en-US" dirty="0"/>
              <a:t>조건식</a:t>
            </a:r>
            <a:r>
              <a:rPr lang="en-US" altLang="ko-KR" dirty="0"/>
              <a:t>, </a:t>
            </a:r>
            <a:r>
              <a:rPr lang="ko-KR" altLang="en-US" dirty="0"/>
              <a:t>반복식으로 이루어져있습니다</a:t>
            </a:r>
            <a:r>
              <a:rPr lang="en-US" altLang="ko-KR" dirty="0"/>
              <a:t>. </a:t>
            </a:r>
            <a:r>
              <a:rPr lang="ko-KR" altLang="en-US" dirty="0"/>
              <a:t>기능은 다음과 같다</a:t>
            </a:r>
            <a:r>
              <a:rPr lang="en-US" altLang="ko-KR" dirty="0"/>
              <a:t>. </a:t>
            </a:r>
            <a:r>
              <a:rPr lang="ko-KR" altLang="en-US" dirty="0"/>
              <a:t>먼저 초기화를 진행하고 초기화식이 진행되고나면 바로 조건식이</a:t>
            </a:r>
            <a:r>
              <a:rPr lang="ko-KR" altLang="en-US" baseline="0" dirty="0"/>
              <a:t> 실행된다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 결과가 참이면 코드블록을 실행하고 그 후 반복식이 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그다음 조건식이 실행된다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조건식이 참인동안 코드가 계속 실행된다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foreach</a:t>
            </a:r>
            <a:r>
              <a:rPr lang="ko-KR" altLang="en-US" baseline="0" dirty="0"/>
              <a:t>는 배열이나 컬렉션을 순회하며 데잍터 요소에 차례대로 접근하게 해준다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배열 끝에 도달하면 자동으로 반복이 종료된다</a:t>
            </a:r>
            <a:r>
              <a:rPr lang="en-US" altLang="ko-KR" baseline="0" dirty="0"/>
              <a:t>.. </a:t>
            </a:r>
            <a:r>
              <a:rPr lang="ko-KR" altLang="en-US" baseline="0" dirty="0"/>
              <a:t>위와같이 선언하며 </a:t>
            </a:r>
            <a:r>
              <a:rPr lang="en-US" altLang="ko-KR" baseline="0" dirty="0"/>
              <a:t>foreach</a:t>
            </a:r>
            <a:r>
              <a:rPr lang="ko-KR" altLang="en-US" baseline="0" dirty="0"/>
              <a:t>문은 </a:t>
            </a:r>
            <a:r>
              <a:rPr lang="en-US" altLang="ko-KR" baseline="0" dirty="0"/>
              <a:t>in</a:t>
            </a:r>
            <a:r>
              <a:rPr lang="ko-KR" altLang="en-US" baseline="0" dirty="0"/>
              <a:t>과 함께 사용한다</a:t>
            </a:r>
            <a:r>
              <a:rPr lang="en-US" altLang="ko-KR" baseline="0" dirty="0"/>
              <a:t>.foreach</a:t>
            </a:r>
            <a:r>
              <a:rPr lang="ko-KR" altLang="en-US" baseline="0" dirty="0"/>
              <a:t>문이 한번씩 실행될때마다 배열 및 컬렉션의 요소를 차례로 순회하면서 </a:t>
            </a:r>
            <a:r>
              <a:rPr lang="en-US" altLang="ko-KR" baseline="0" dirty="0"/>
              <a:t>in </a:t>
            </a:r>
            <a:r>
              <a:rPr lang="ko-KR" altLang="en-US" baseline="0" dirty="0"/>
              <a:t>아프의 변수에 값을 담아준다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dirty="0"/>
              <a:t>for</a:t>
            </a:r>
            <a:r>
              <a:rPr lang="ko-KR" altLang="en-US" dirty="0"/>
              <a:t>문으로 무한루프를 만드는 방법은 매개변수에 아무것도 넣지 않는 것이다</a:t>
            </a:r>
            <a:r>
              <a:rPr lang="en-US" altLang="ko-KR" dirty="0"/>
              <a:t>.( ;; 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점프문은 프로그램의 실행위치를 단숨에 원하는 곳으로 도약시킬 수 있다</a:t>
            </a:r>
            <a:r>
              <a:rPr lang="en-US" altLang="ko-KR" dirty="0"/>
              <a:t>. break</a:t>
            </a:r>
            <a:r>
              <a:rPr lang="ko-KR" altLang="en-US" dirty="0"/>
              <a:t>는 현재 실행중인 반복문이나 스위치문을</a:t>
            </a:r>
            <a:r>
              <a:rPr lang="ko-KR" altLang="en-US" baseline="0" dirty="0"/>
              <a:t> 중단하고자 할때 사용한다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contunue</a:t>
            </a:r>
            <a:r>
              <a:rPr lang="ko-KR" altLang="en-US" baseline="0" dirty="0"/>
              <a:t>는 한회 건너 뒤어반복을 수행하게 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컨티뉴가 사용된 블록은 끝까지 읽지 않아도 실행이 취소됨을 알 수있기 때문에 가독성이 좋다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goto</a:t>
            </a:r>
            <a:r>
              <a:rPr lang="ko-KR" altLang="en-US" baseline="0" dirty="0"/>
              <a:t>는 레이블이 가리키는 곳으로 바로 이동할 수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중첩된 반복문을 벗어날때 사용한다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코드를 읽기 어렵게 만들기 때문에 사용을 권장하지 않는다</a:t>
            </a:r>
            <a:r>
              <a:rPr lang="en-US" altLang="ko-KR" baseline="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return</a:t>
            </a:r>
            <a:r>
              <a:rPr lang="ko-KR" altLang="en-US" sz="1200" dirty="0"/>
              <a:t>언제든지 메소드 중간에 호출되어 메소드를 종결시키고 프로그램의 흐름을 호츨자에게 돌려줄수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반환할 것이 아무것도 없는 </a:t>
            </a:r>
            <a:r>
              <a:rPr lang="en-US" altLang="ko-KR" sz="1200" dirty="0"/>
              <a:t>void</a:t>
            </a:r>
            <a:r>
              <a:rPr lang="ko-KR" altLang="en-US" sz="1200" dirty="0"/>
              <a:t>인 경우에도 </a:t>
            </a:r>
            <a:r>
              <a:rPr lang="en-US" altLang="ko-KR" sz="1200" dirty="0"/>
              <a:t>return</a:t>
            </a:r>
            <a:r>
              <a:rPr lang="ko-KR" altLang="en-US" sz="1200" dirty="0"/>
              <a:t>문을 사용할 수 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메소드</a:t>
            </a:r>
            <a:r>
              <a:rPr lang="en-US" altLang="ko-KR" sz="1200" dirty="0"/>
              <a:t>(Method)</a:t>
            </a:r>
            <a:r>
              <a:rPr lang="ko-KR" altLang="en-US" sz="1200" dirty="0"/>
              <a:t>는 일련의 코드를 하나의 이름아래 묶은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이렇게 묶은 코드는 이름을 불러주는 것만으로 실행할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이를 메소드를 호출</a:t>
            </a:r>
            <a:r>
              <a:rPr lang="en-US" altLang="ko-KR" sz="1200" dirty="0"/>
              <a:t>(call)</a:t>
            </a:r>
            <a:r>
              <a:rPr lang="ko-KR" altLang="en-US" sz="1200" dirty="0"/>
              <a:t>한다고 한다</a:t>
            </a: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선언은 클래스의 안에서 이루어진다</a:t>
            </a:r>
            <a:r>
              <a:rPr lang="en-US" altLang="ko-KR" sz="1200" dirty="0"/>
              <a:t>. </a:t>
            </a:r>
            <a:r>
              <a:rPr lang="ko-KR" altLang="en-US" sz="1200" dirty="0"/>
              <a:t>매개변수를 넘기면서 메소드를 호출하면 메소드는 변수를 가공한 후 메소드의 결과를 반환한다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다음은 매소드 실행의 흐름이다</a:t>
            </a:r>
            <a:r>
              <a:rPr lang="en-US" altLang="ko-KR" sz="1200" dirty="0"/>
              <a:t>. </a:t>
            </a:r>
            <a:r>
              <a:rPr lang="ko-KR" altLang="en-US" sz="1200" dirty="0"/>
              <a:t>순차적으로 읽어내려가며 변수초기화 후 메소드가 호출됨</a:t>
            </a:r>
            <a:r>
              <a:rPr lang="en-US" altLang="ko-KR" sz="1200" dirty="0"/>
              <a:t>, </a:t>
            </a:r>
            <a:r>
              <a:rPr lang="ko-KR" altLang="en-US" sz="1200" dirty="0"/>
              <a:t>메소드 실행</a:t>
            </a:r>
            <a:r>
              <a:rPr lang="en-US" altLang="ko-KR" sz="1200" baseline="0" dirty="0"/>
              <a:t> </a:t>
            </a:r>
            <a:r>
              <a:rPr lang="ko-KR" altLang="en-US" sz="1200" baseline="0" dirty="0"/>
              <a:t>후 결과반환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main </a:t>
            </a:r>
            <a:r>
              <a:rPr lang="ko-KR" altLang="en-US" dirty="0"/>
              <a:t>에서 선언된 </a:t>
            </a:r>
            <a:r>
              <a:rPr lang="en-US" altLang="ko-KR" dirty="0"/>
              <a:t>xy</a:t>
            </a:r>
            <a:r>
              <a:rPr lang="ko-KR" altLang="en-US" dirty="0"/>
              <a:t>가 메소드 내부로 직접 들어가는 것이 아니다</a:t>
            </a:r>
            <a:r>
              <a:rPr lang="en-US" altLang="ko-KR" dirty="0"/>
              <a:t>. </a:t>
            </a:r>
            <a:r>
              <a:rPr lang="ko-KR" altLang="en-US" dirty="0"/>
              <a:t>한 변수를 또다른 변수에 할당하면 변수가 담고있는</a:t>
            </a:r>
            <a:r>
              <a:rPr lang="ko-KR" altLang="en-US" baseline="0" dirty="0"/>
              <a:t> 데이터만 복사된다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예로 </a:t>
            </a:r>
            <a:r>
              <a:rPr lang="en-US" altLang="ko-KR" baseline="0" dirty="0"/>
              <a:t>xy</a:t>
            </a:r>
            <a:r>
              <a:rPr lang="ko-KR" altLang="en-US" baseline="0" dirty="0"/>
              <a:t>를 바꾸는 메소드를 실행시켰음에도 전과 후의 </a:t>
            </a:r>
            <a:r>
              <a:rPr lang="en-US" altLang="ko-KR" baseline="0" dirty="0"/>
              <a:t>xy</a:t>
            </a:r>
            <a:r>
              <a:rPr lang="ko-KR" altLang="en-US" baseline="0" dirty="0"/>
              <a:t>값은 변하지 않았다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이처럼 메소드를 호출할때 데이터를 복사해서 매개변수에 넘기는 것을 </a:t>
            </a:r>
            <a:r>
              <a:rPr lang="en-US" altLang="ko-KR" baseline="0" dirty="0"/>
              <a:t>“</a:t>
            </a:r>
            <a:r>
              <a:rPr lang="ko-KR" altLang="en-US" baseline="0" dirty="0"/>
              <a:t>값에 의한 잔달</a:t>
            </a:r>
            <a:r>
              <a:rPr lang="en-US" altLang="ko-KR" baseline="0" dirty="0"/>
              <a:t>”</a:t>
            </a:r>
            <a:r>
              <a:rPr lang="ko-KR" altLang="en-US" baseline="0" dirty="0"/>
              <a:t>이라고 한다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매개변수 앞에 </a:t>
            </a:r>
            <a:r>
              <a:rPr lang="en-US" altLang="ko-KR" baseline="0" dirty="0"/>
              <a:t>ref</a:t>
            </a:r>
            <a:r>
              <a:rPr lang="ko-KR" altLang="en-US" baseline="0" dirty="0"/>
              <a:t>키워드를 붙여주면 참조에 의한 전달이 이루어지게 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메소드 선언과 호출에 </a:t>
            </a:r>
            <a:r>
              <a:rPr lang="en-US" altLang="ko-KR" baseline="0" dirty="0"/>
              <a:t>ref</a:t>
            </a:r>
            <a:r>
              <a:rPr lang="ko-KR" altLang="en-US" baseline="0" dirty="0"/>
              <a:t>키워드만 붙여주면된다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참조에 의한 전달은 매개변수가 메소드에 넘겨진 원본변수를 복사하지않고 직접 참조하게 되고 다라서 원본변수에 수정이 이루어지게 된다</a:t>
            </a:r>
            <a:r>
              <a:rPr lang="en-US" altLang="ko-KR" baseline="0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main </a:t>
            </a:r>
            <a:r>
              <a:rPr lang="ko-KR" altLang="en-US" dirty="0"/>
              <a:t>에서 선언된 </a:t>
            </a:r>
            <a:r>
              <a:rPr lang="en-US" altLang="ko-KR" dirty="0"/>
              <a:t>xy</a:t>
            </a:r>
            <a:r>
              <a:rPr lang="ko-KR" altLang="en-US" dirty="0"/>
              <a:t>가 메소드 내부로 직접 들어가는 것이 아니다</a:t>
            </a:r>
            <a:r>
              <a:rPr lang="en-US" altLang="ko-KR" dirty="0"/>
              <a:t>. </a:t>
            </a:r>
            <a:r>
              <a:rPr lang="ko-KR" altLang="en-US" dirty="0"/>
              <a:t>한 변수를 또다른 변수에 할당하면 변수가 담고있는</a:t>
            </a:r>
            <a:r>
              <a:rPr lang="ko-KR" altLang="en-US" baseline="0" dirty="0"/>
              <a:t> 데이터만 복사된다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예로 </a:t>
            </a:r>
            <a:r>
              <a:rPr lang="en-US" altLang="ko-KR" baseline="0" dirty="0"/>
              <a:t>xy</a:t>
            </a:r>
            <a:r>
              <a:rPr lang="ko-KR" altLang="en-US" baseline="0" dirty="0"/>
              <a:t>를 바꾸는 메소드를 실행시켰음에도 전과 후의 </a:t>
            </a:r>
            <a:r>
              <a:rPr lang="en-US" altLang="ko-KR" baseline="0" dirty="0"/>
              <a:t>xy</a:t>
            </a:r>
            <a:r>
              <a:rPr lang="ko-KR" altLang="en-US" baseline="0" dirty="0"/>
              <a:t>값은 변하지 않았다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이처럼 메소드를 호출할때 데이터를 복사해서 매개변수에 넘기는 것을 </a:t>
            </a:r>
            <a:r>
              <a:rPr lang="en-US" altLang="ko-KR" baseline="0" dirty="0"/>
              <a:t>“</a:t>
            </a:r>
            <a:r>
              <a:rPr lang="ko-KR" altLang="en-US" baseline="0" dirty="0"/>
              <a:t>값에 의한 잔달</a:t>
            </a:r>
            <a:r>
              <a:rPr lang="en-US" altLang="ko-KR" baseline="0" dirty="0"/>
              <a:t>”</a:t>
            </a:r>
            <a:r>
              <a:rPr lang="ko-KR" altLang="en-US" baseline="0" dirty="0"/>
              <a:t>이라고 한다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매개변수 앞에 </a:t>
            </a:r>
            <a:r>
              <a:rPr lang="en-US" altLang="ko-KR" baseline="0" dirty="0"/>
              <a:t>ref</a:t>
            </a:r>
            <a:r>
              <a:rPr lang="ko-KR" altLang="en-US" baseline="0" dirty="0"/>
              <a:t>키워드를 붙여주면 참조에 의한 전달이 이루어지게 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메소드 선언과 호출에 </a:t>
            </a:r>
            <a:r>
              <a:rPr lang="en-US" altLang="ko-KR" baseline="0" dirty="0"/>
              <a:t>ref</a:t>
            </a:r>
            <a:r>
              <a:rPr lang="ko-KR" altLang="en-US" baseline="0" dirty="0"/>
              <a:t>키워드만 붙여주면된다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참조에 의한 전달은 매개변수가 메소드에 넘겨진 원본변수를 복사하지않고 직접 참조하게 되고 다라서 원본변수에 수정이 이루어지게 된다</a:t>
            </a:r>
            <a:r>
              <a:rPr lang="en-US" altLang="ko-KR" baseline="0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메소드의 결과를 참조로 반환한다</a:t>
            </a:r>
            <a:r>
              <a:rPr lang="en-US" altLang="ko-KR" sz="1200" dirty="0"/>
              <a:t>. </a:t>
            </a:r>
            <a:r>
              <a:rPr lang="ko-KR" altLang="en-US" sz="1200" dirty="0"/>
              <a:t>반환받은 결과를 참조로 다룰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ref </a:t>
            </a:r>
            <a:r>
              <a:rPr lang="ko-KR" altLang="en-US" sz="1200" dirty="0"/>
              <a:t>한정자를 이용하여 메소드를 선언하고</a:t>
            </a:r>
            <a:r>
              <a:rPr lang="en-US" altLang="ko-KR" sz="1200" dirty="0"/>
              <a:t>, return</a:t>
            </a:r>
            <a:r>
              <a:rPr lang="ko-KR" altLang="en-US" sz="1200" dirty="0"/>
              <a:t>문이 반환하는 변수 앞에도 </a:t>
            </a:r>
            <a:r>
              <a:rPr lang="en-US" altLang="ko-KR" sz="1200" dirty="0"/>
              <a:t>ref</a:t>
            </a:r>
            <a:r>
              <a:rPr lang="ko-KR" altLang="en-US" sz="1200" dirty="0"/>
              <a:t>키워드를 명시한다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참조를 반환하도록 구현해도 결과를 받는 지역변수와 호출 할 메소드 앞에 </a:t>
            </a:r>
            <a:r>
              <a:rPr lang="en-US" altLang="ko-KR" sz="1200" dirty="0"/>
              <a:t>ref</a:t>
            </a:r>
            <a:r>
              <a:rPr lang="ko-KR" altLang="en-US" sz="1200" dirty="0"/>
              <a:t>를 붙이지 않으면 평범한 메소드로 동작한다</a:t>
            </a:r>
            <a:r>
              <a:rPr lang="en-US" altLang="ko-KR" sz="1200" dirty="0"/>
              <a:t>. </a:t>
            </a:r>
            <a:r>
              <a:rPr lang="ko-KR" altLang="en-US" sz="1200" dirty="0"/>
              <a:t>참조로 반환받은 결과를 담는 지역변수를 참조지역변수 </a:t>
            </a:r>
            <a:r>
              <a:rPr lang="en-US" altLang="ko-KR" sz="1200" dirty="0"/>
              <a:t>( ref local ) </a:t>
            </a:r>
            <a:r>
              <a:rPr lang="ko-KR" altLang="en-US" sz="1200" dirty="0"/>
              <a:t>이라 한다</a:t>
            </a:r>
            <a:r>
              <a:rPr lang="en-US" altLang="ko-KR" sz="120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/>
              <a:t>ref </a:t>
            </a:r>
            <a:r>
              <a:rPr lang="ko-KR" altLang="en-US" sz="1200" dirty="0"/>
              <a:t>키워드를 이용해서 매개변수를 넘기는 경우에는 메소드가 해당 매개 변수에 결과를 저장하지 않아도 컴파일러는 아무런 경고를 하지 않는다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out </a:t>
            </a:r>
            <a:r>
              <a:rPr lang="ko-KR" altLang="en-US" sz="1200" dirty="0"/>
              <a:t>키워드를 이용해서 매개 변수를 넘길 때는 메소드가 해당 변수에 결과를 저장하지 않으면 컴파일러가 에러 메세지를 출력한다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컴파일러가 호출당하는 메소드에서 지역변수를 할당할 것을 보장하기 때문에</a:t>
            </a:r>
            <a:r>
              <a:rPr lang="en-US" altLang="ko-KR" sz="1200" dirty="0"/>
              <a:t>, </a:t>
            </a:r>
            <a:r>
              <a:rPr lang="ko-KR" altLang="en-US" sz="1200" dirty="0"/>
              <a:t>호출하는 쪽에서 초기화를 하지 않은 지역변수를 넘기는 것도 가능하다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사실 메소드를 호출하기 전에 미리 선언할 필요가 없다</a:t>
            </a:r>
            <a:r>
              <a:rPr lang="en-US" altLang="ko-KR" sz="1200" dirty="0"/>
              <a:t>. </a:t>
            </a:r>
            <a:r>
              <a:rPr lang="ko-KR" altLang="en-US" sz="1200" dirty="0"/>
              <a:t>호츨힐 때 매개변수 목록 안에서 즉석으로 선언하면 되기 때문이다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/>
              <a:t>int </a:t>
            </a:r>
            <a:r>
              <a:rPr lang="ko-KR" altLang="en-US" sz="1200" dirty="0"/>
              <a:t>형식의 매개변수와 반환형식만 갖고있는 메소드를같은 이름으로 </a:t>
            </a:r>
            <a:r>
              <a:rPr lang="en-US" altLang="ko-KR" sz="1200" dirty="0"/>
              <a:t>double</a:t>
            </a:r>
            <a:r>
              <a:rPr lang="ko-KR" altLang="en-US" sz="1200" dirty="0"/>
              <a:t>로 만들수있다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컴파일러가 호출코드에 사용되는 매개변수의 수와 형식을 분석해서 어떤 버전이 호출될지를 찾아준다</a:t>
            </a:r>
            <a:r>
              <a:rPr lang="en-US" altLang="ko-KR" sz="1200" dirty="0"/>
              <a:t>. </a:t>
            </a:r>
            <a:r>
              <a:rPr lang="ko-KR" altLang="en-US" sz="1200" dirty="0"/>
              <a:t>코드를 일관성있게 유지해주고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사용자에게도 높은 생산성을 제공한다는 장점이 있다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개수가 유연하게 변할 수 있는 매개 변수를 뜻한다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대개의 경우 순서에 근거하여 배개변수에 데이터를 할당한다</a:t>
            </a:r>
            <a:r>
              <a:rPr lang="en-US" altLang="ko-KR" sz="1200" dirty="0"/>
              <a:t>. </a:t>
            </a:r>
            <a:r>
              <a:rPr lang="ko-KR" altLang="en-US" sz="1200" dirty="0"/>
              <a:t>메소드를 호출할 때만 매개 변수의 이름 뒤에 콜론</a:t>
            </a:r>
            <a:r>
              <a:rPr lang="en-US" altLang="ko-KR" sz="1200" dirty="0"/>
              <a:t>(:)</a:t>
            </a:r>
            <a:r>
              <a:rPr lang="ko-KR" altLang="en-US" sz="1200" dirty="0"/>
              <a:t>을 붙인 뒤 그 뒤에 할당할 데이터를 넣어주면 된다</a:t>
            </a:r>
            <a:r>
              <a:rPr lang="en-US" altLang="ko-KR" sz="1200" dirty="0"/>
              <a:t>. </a:t>
            </a:r>
            <a:r>
              <a:rPr lang="ko-KR" altLang="en-US" sz="1200" dirty="0"/>
              <a:t>입력할건많지만 읽기 좋아진다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기본값을 가지는 매개 변수는 필요에 따라 데이터를 할당하거나 할당하지 않을 수 있다</a:t>
            </a:r>
            <a:r>
              <a:rPr lang="en-US" altLang="ko-KR" sz="1200" dirty="0"/>
              <a:t>.</a:t>
            </a:r>
            <a:r>
              <a:rPr lang="ko-KR" altLang="en-US" sz="1200" dirty="0"/>
              <a:t>선택적</a:t>
            </a:r>
            <a:r>
              <a:rPr lang="ko-KR" altLang="en-US" sz="1200" baseline="0" dirty="0"/>
              <a:t> 매개변수는 항상 필수 매개변수 뒤에 와야한다</a:t>
            </a:r>
            <a:r>
              <a:rPr lang="en-US" altLang="ko-KR" sz="1200" baseline="0" dirty="0"/>
              <a:t>.</a:t>
            </a:r>
            <a:endParaRPr lang="en-US" altLang="ko-KR" sz="1200" dirty="0"/>
          </a:p>
          <a:p>
            <a:r>
              <a:rPr lang="ko-KR" altLang="en-US" sz="1200" dirty="0"/>
              <a:t>메소드 오버로딩과 함께 사용하지 않는다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클래스의 멤버가 아니기 때문에 메소드가 아니라 함수라고 부른다</a:t>
            </a:r>
            <a:r>
              <a:rPr lang="en-US" altLang="ko-KR" sz="1200" dirty="0"/>
              <a:t>. </a:t>
            </a:r>
            <a:r>
              <a:rPr lang="ko-KR" altLang="en-US" sz="1200" dirty="0"/>
              <a:t>선언방법은 메소드와 다르지 않지만</a:t>
            </a:r>
            <a:r>
              <a:rPr lang="en-US" altLang="ko-KR" sz="1200" dirty="0"/>
              <a:t>, </a:t>
            </a:r>
            <a:r>
              <a:rPr lang="ko-KR" altLang="en-US" sz="1200" dirty="0"/>
              <a:t>로컬함수는 자신이 존재하는 지역에 선언되어 있는 변수를 사용할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메소드 밖에서는 다시 쓸 일없는 반복적인 작업을 하나의 이름 아래 묶어 놓는데 사용한다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객체는 데이터 </a:t>
            </a:r>
            <a:r>
              <a:rPr lang="en-US" altLang="ko-KR" sz="1200" dirty="0"/>
              <a:t>(= </a:t>
            </a:r>
            <a:r>
              <a:rPr lang="ko-KR" altLang="en-US" sz="1200" dirty="0"/>
              <a:t>속성</a:t>
            </a:r>
            <a:r>
              <a:rPr lang="en-US" altLang="ko-KR" sz="1200" dirty="0"/>
              <a:t>)</a:t>
            </a:r>
            <a:r>
              <a:rPr lang="ko-KR" altLang="en-US" sz="1200" dirty="0"/>
              <a:t>와 메소드</a:t>
            </a:r>
            <a:r>
              <a:rPr lang="en-US" altLang="ko-KR" sz="1200" dirty="0"/>
              <a:t>(= </a:t>
            </a:r>
            <a:r>
              <a:rPr lang="ko-KR" altLang="en-US" sz="1200" dirty="0"/>
              <a:t>기능</a:t>
            </a:r>
            <a:r>
              <a:rPr lang="en-US" altLang="ko-KR" sz="1200" dirty="0"/>
              <a:t>)</a:t>
            </a:r>
            <a:r>
              <a:rPr lang="ko-KR" altLang="en-US" sz="1200" dirty="0"/>
              <a:t>로 이루어진다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객체 지향적인 관점에서 보면 클래스는 객체를 위한 청사진인 동시에 데이터와 메소드를 묶는 집합이다</a:t>
            </a:r>
            <a:r>
              <a:rPr lang="en-US" altLang="ko-KR" sz="1200" dirty="0"/>
              <a:t>. </a:t>
            </a:r>
            <a:r>
              <a:rPr lang="ko-KR" altLang="en-US" sz="1200" dirty="0"/>
              <a:t>한편으로</a:t>
            </a:r>
            <a:r>
              <a:rPr lang="en-US" altLang="ko-KR" sz="1200" dirty="0"/>
              <a:t>, </a:t>
            </a:r>
            <a:r>
              <a:rPr lang="ko-KR" altLang="en-US" sz="1200" dirty="0"/>
              <a:t>코드에서 클래스는 기본 데이터 형식을 조합해서 만드는 복합 데이터 형식이다</a:t>
            </a:r>
          </a:p>
          <a:p>
            <a:endParaRPr lang="en-US" altLang="ko-K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같이 클래스 안에 선언된 변수들을 일컬어 필드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Field )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라고 한다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다음과 같은 선언문에서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kitty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값을 가지게 된다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kitty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자체에 메모리가 할당되는 것이 아니고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kitty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참조로서 객체가 있는 곳을 가리킬 뿐이기 때문이다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생성자는 클래스의 동일한 이름을 가지며</a:t>
            </a:r>
            <a:r>
              <a:rPr lang="en-US" altLang="ko-KR" sz="1200" dirty="0"/>
              <a:t>, </a:t>
            </a:r>
            <a:r>
              <a:rPr lang="ko-KR" altLang="en-US" sz="1200" dirty="0"/>
              <a:t>객체를 생성하는 역할을 한다</a:t>
            </a:r>
            <a:r>
              <a:rPr lang="en-US" altLang="ko-KR" sz="1200" dirty="0"/>
              <a:t>. </a:t>
            </a:r>
            <a:r>
              <a:rPr lang="ko-KR" altLang="en-US" sz="1200" dirty="0"/>
              <a:t>메소드와 마찬가지로 오버로딩이 가능하다</a:t>
            </a:r>
            <a:r>
              <a:rPr lang="en-US" altLang="ko-KR" sz="1200" dirty="0"/>
              <a:t>. </a:t>
            </a:r>
            <a:r>
              <a:rPr lang="ko-KR" altLang="en-US" sz="1200" dirty="0"/>
              <a:t>매개변수에 따라 다양한 버전의 생성자를 준비해놓을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클래스를 선언할 때 명시적으로 생성자를 구현하지 않아도 컴파일러에서 생성자를 만들어 주는데 이를 기본 생성자</a:t>
            </a:r>
            <a:r>
              <a:rPr lang="en-US" altLang="ko-KR" sz="1200" dirty="0"/>
              <a:t>( Dafault Constrctor ) </a:t>
            </a:r>
            <a:r>
              <a:rPr lang="ko-KR" altLang="en-US" sz="1200" dirty="0"/>
              <a:t>라고 한다</a:t>
            </a:r>
            <a:r>
              <a:rPr lang="en-US" altLang="ko-KR" sz="1200" dirty="0"/>
              <a:t>. </a:t>
            </a:r>
            <a:r>
              <a:rPr lang="ko-KR" altLang="en-US" sz="1200" dirty="0"/>
              <a:t>프로그래머가 생성자를 하나라도 직접 정의하면 컴파일러는 매개변수 없는 기본생성자를 제공하지 않는다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종료자는 클래스 이름 앞에 </a:t>
            </a:r>
            <a:r>
              <a:rPr lang="en-US" altLang="ko-KR" sz="1200" dirty="0"/>
              <a:t>~</a:t>
            </a:r>
            <a:r>
              <a:rPr lang="ko-KR" altLang="en-US" sz="1200" dirty="0"/>
              <a:t>을 붙인 꼴을 한다</a:t>
            </a:r>
            <a:r>
              <a:rPr lang="en-US" altLang="ko-KR" sz="1200" dirty="0"/>
              <a:t>. </a:t>
            </a:r>
            <a:r>
              <a:rPr lang="ko-KR" altLang="en-US" sz="1200" dirty="0"/>
              <a:t>생성자와는 달리 매개변수도 없고</a:t>
            </a:r>
            <a:r>
              <a:rPr lang="en-US" altLang="ko-KR" sz="1200" dirty="0"/>
              <a:t>, </a:t>
            </a:r>
            <a:r>
              <a:rPr lang="ko-KR" altLang="en-US" sz="1200" dirty="0"/>
              <a:t>한정자도 사용하지 않는다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또한 오버로딩도 불가능 하여 직접 호출 할 수도 없다</a:t>
            </a:r>
            <a:r>
              <a:rPr lang="en-US" altLang="ko-KR" sz="1200" dirty="0"/>
              <a:t>. CLR</a:t>
            </a:r>
            <a:r>
              <a:rPr lang="ko-KR" altLang="en-US" sz="1200" dirty="0"/>
              <a:t>의 가비지 컬렉터가 객체가 소멸되는 시점을 판단해서 종료자를 호출해준다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종료자를 사용하지 말아야하는 이유</a:t>
            </a:r>
          </a:p>
          <a:p>
            <a:r>
              <a:rPr lang="en-US" altLang="ko-KR" sz="1200" dirty="0"/>
              <a:t>CLR</a:t>
            </a:r>
            <a:r>
              <a:rPr lang="ko-KR" altLang="en-US" sz="1200" dirty="0"/>
              <a:t>의 가비지 컬렉터가 언제 동작할지 예측할 수 없다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명시적으로 종료자가 구현되어 있으면 가비지 컬렉터가 </a:t>
            </a:r>
            <a:r>
              <a:rPr lang="en-US" altLang="ko-KR" sz="1200" dirty="0"/>
              <a:t>object</a:t>
            </a:r>
            <a:r>
              <a:rPr lang="ko-KR" altLang="en-US" sz="1200" dirty="0"/>
              <a:t>로부터 상속받은 </a:t>
            </a:r>
            <a:r>
              <a:rPr lang="en-US" altLang="ko-KR" sz="1200" dirty="0"/>
              <a:t>Finalize()</a:t>
            </a:r>
            <a:r>
              <a:rPr lang="ko-KR" altLang="en-US" sz="1200" dirty="0"/>
              <a:t>메소드를 클래스의 족보를 타고 올라가며 호출하기 때문에 대개의 경우 성능의 저하를 가져올 확률이 크다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CLR</a:t>
            </a:r>
            <a:r>
              <a:rPr lang="ko-KR" altLang="en-US" sz="1200" dirty="0"/>
              <a:t>의 가비지 컬렉터가 훨씬 똑똑하게 소멸을 처리 할 수있다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한 프로그램안에서 인스턴스는 여러개가 존재할 수 있으나 클래스는 단 하나만 존재한다</a:t>
            </a:r>
          </a:p>
          <a:p>
            <a:endParaRPr lang="en-US" altLang="ko-KR" sz="1200" dirty="0"/>
          </a:p>
          <a:p>
            <a:r>
              <a:rPr lang="ko-KR" altLang="en-US" sz="1200" dirty="0"/>
              <a:t>클래스에 소속된 필드의 경우 인스턴스를 만들지 않고 클래스의 이름을 통해 필드에 직접 접근한다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static</a:t>
            </a:r>
            <a:r>
              <a:rPr lang="ko-KR" altLang="en-US" sz="1200" dirty="0"/>
              <a:t>으로 한정하지 않은 필드는 자동으로 인스턴스에 소속되며</a:t>
            </a:r>
            <a:r>
              <a:rPr lang="en-US" altLang="ko-KR" sz="1200" dirty="0"/>
              <a:t>, static</a:t>
            </a:r>
            <a:r>
              <a:rPr lang="ko-KR" altLang="en-US" sz="1200" dirty="0"/>
              <a:t>으로 한정한 필드는 클래스에 소속된다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프로그램 전체에 걸쳐 공유해야하는 변수가 있다면 정적 필드를 사용하면 된다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변수의 앞에 위치시켜 변수의 값을 변경한 후에 해당 문장을 실행시키는 </a:t>
            </a:r>
            <a:r>
              <a:rPr lang="en-US" altLang="ko-KR" sz="1200" dirty="0"/>
              <a:t>"</a:t>
            </a:r>
            <a:r>
              <a:rPr lang="ko-KR" altLang="en-US" sz="1200" dirty="0"/>
              <a:t>전위 증가</a:t>
            </a:r>
            <a:r>
              <a:rPr lang="en-US" altLang="ko-KR" sz="1200" dirty="0"/>
              <a:t>/</a:t>
            </a:r>
            <a:r>
              <a:rPr lang="ko-KR" altLang="en-US" sz="1200" dirty="0"/>
              <a:t>감소 연산자와</a:t>
            </a:r>
            <a:r>
              <a:rPr lang="en-US" altLang="ko-KR" sz="1200" dirty="0"/>
              <a:t>"</a:t>
            </a:r>
          </a:p>
          <a:p>
            <a:r>
              <a:rPr lang="ko-KR" altLang="en-US" sz="1200" dirty="0"/>
              <a:t>변수의 뒤에 위치시켜 해당 문장의 실행이 끝난 후에 변수의 값이 변경되는 </a:t>
            </a:r>
            <a:r>
              <a:rPr lang="en-US" altLang="ko-KR" sz="1200" dirty="0"/>
              <a:t>"</a:t>
            </a:r>
            <a:r>
              <a:rPr lang="ko-KR" altLang="en-US" sz="1200" dirty="0"/>
              <a:t>후위 증가</a:t>
            </a:r>
            <a:r>
              <a:rPr lang="en-US" altLang="ko-KR" sz="1200" dirty="0"/>
              <a:t>/</a:t>
            </a:r>
            <a:r>
              <a:rPr lang="ko-KR" altLang="en-US" sz="1200" dirty="0"/>
              <a:t>감소 연산자</a:t>
            </a:r>
            <a:r>
              <a:rPr lang="en-US" altLang="ko-KR" sz="1200" dirty="0"/>
              <a:t>" </a:t>
            </a:r>
            <a:r>
              <a:rPr lang="ko-KR" altLang="en-US" sz="1200" dirty="0"/>
              <a:t>라고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정적 메소드 역시 정적 필드처럼 인스턴스가 아닌 클래스자체에 소속된다</a:t>
            </a:r>
            <a:r>
              <a:rPr lang="en-US" altLang="ko-KR" sz="1200" dirty="0"/>
              <a:t>. </a:t>
            </a:r>
            <a:r>
              <a:rPr lang="ko-KR" altLang="en-US" sz="1200" dirty="0"/>
              <a:t>정적메소드는 클래스의 인스턴스를 생성하지 않아도 호출이 가능하다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인스턴스 메소드는 클래스에 소속되는 정적메소드와는 달리 인스턴스에 소속된다고 해서 인스턴스 메소드라고 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인스턴스 메소드는 클래스의 인스턴스를 생성해야만 호출할 수 있는 메소드다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클래스는 태생이 참조 형식이기때문에 소스객체는 힙메모리에 저장이된다</a:t>
            </a:r>
            <a:r>
              <a:rPr lang="en-US" altLang="ko-KR" dirty="0"/>
              <a:t>. </a:t>
            </a:r>
            <a:r>
              <a:rPr lang="ko-KR" altLang="en-US" dirty="0"/>
              <a:t>하지만 소스를 복사한 타겟은 입에있는 실제 객체가 아닌 스택에 있는 참조를 복사하기 때문에 둘이 같은 곳을 참조하게 된다 </a:t>
            </a:r>
            <a:r>
              <a:rPr lang="en-US" altLang="ko-KR" dirty="0"/>
              <a:t>. </a:t>
            </a:r>
            <a:r>
              <a:rPr lang="ko-KR" altLang="en-US" dirty="0"/>
              <a:t>따라서 타겟의 겂을 바궜지만 소스의 값도 바귀게 된것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딥카피함수에서는 객체를 힙에 새로 할당해서 그곳에 멤버를 복사합니다</a:t>
            </a:r>
            <a:r>
              <a:rPr lang="en-US" altLang="ko-KR" dirty="0"/>
              <a:t>. </a:t>
            </a:r>
            <a:r>
              <a:rPr lang="ko-KR" altLang="en-US" dirty="0"/>
              <a:t>그럼 별도의 힙공간을 참조할수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객체가 자신을 지칭할 때 사용한다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객체 외부에서는 객체의 필드나 메소드에 접근할 때 객체의 이름</a:t>
            </a:r>
            <a:r>
              <a:rPr lang="en-US" altLang="ko-KR" sz="1200" dirty="0"/>
              <a:t>( </a:t>
            </a:r>
            <a:r>
              <a:rPr lang="ko-KR" altLang="en-US" sz="1200" dirty="0"/>
              <a:t>변수 또는 식별자 </a:t>
            </a:r>
            <a:r>
              <a:rPr lang="en-US" altLang="ko-KR" sz="1200" dirty="0"/>
              <a:t>) </a:t>
            </a:r>
            <a:r>
              <a:rPr lang="ko-KR" altLang="en-US" sz="1200" dirty="0"/>
              <a:t>을 사용한다면</a:t>
            </a:r>
            <a:r>
              <a:rPr lang="en-US" altLang="ko-KR" sz="1200" dirty="0"/>
              <a:t>, </a:t>
            </a:r>
            <a:r>
              <a:rPr lang="ko-KR" altLang="en-US" sz="1200" dirty="0"/>
              <a:t>객체 내부에서는 자신의 필드나 메소드에 접근할 때 </a:t>
            </a:r>
            <a:r>
              <a:rPr lang="en-US" altLang="ko-KR" sz="1200" dirty="0"/>
              <a:t>this </a:t>
            </a:r>
            <a:r>
              <a:rPr lang="ko-KR" altLang="en-US" sz="1200" dirty="0"/>
              <a:t>키워드를 사용한다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코드를 보면 </a:t>
            </a:r>
            <a:r>
              <a:rPr lang="en-US" altLang="ko-KR" sz="1200" dirty="0"/>
              <a:t>employee </a:t>
            </a:r>
            <a:r>
              <a:rPr lang="ko-KR" altLang="en-US" sz="1200" dirty="0"/>
              <a:t>클래스가 </a:t>
            </a:r>
            <a:r>
              <a:rPr lang="en-US" altLang="ko-KR" sz="1200" dirty="0"/>
              <a:t>name</a:t>
            </a:r>
            <a:r>
              <a:rPr lang="ko-KR" altLang="en-US" sz="1200" dirty="0"/>
              <a:t>필드를 갖고있고</a:t>
            </a:r>
            <a:r>
              <a:rPr lang="ko-KR" altLang="en-US" sz="1200" baseline="0" dirty="0"/>
              <a:t> </a:t>
            </a:r>
            <a:r>
              <a:rPr lang="en-US" altLang="ko-KR" sz="1200" baseline="0" dirty="0"/>
              <a:t>setname</a:t>
            </a:r>
            <a:r>
              <a:rPr lang="ko-KR" altLang="en-US" sz="1200" baseline="0" dirty="0"/>
              <a:t>매개변수도 </a:t>
            </a:r>
            <a:r>
              <a:rPr lang="en-US" altLang="ko-KR" sz="1200" baseline="0" dirty="0"/>
              <a:t>name</a:t>
            </a:r>
            <a:r>
              <a:rPr lang="ko-KR" altLang="en-US" sz="1200" baseline="0" dirty="0"/>
              <a:t>임 헷갈리니까 </a:t>
            </a:r>
            <a:r>
              <a:rPr lang="en-US" altLang="ko-KR" sz="1200" baseline="0" dirty="0"/>
              <a:t>this</a:t>
            </a:r>
            <a:r>
              <a:rPr lang="ko-KR" altLang="en-US" sz="1200" baseline="0" dirty="0"/>
              <a:t>를 사용해서 구분할수 있다</a:t>
            </a:r>
            <a:r>
              <a:rPr lang="en-US" altLang="ko-KR" sz="1200" baseline="0" dirty="0"/>
              <a:t>.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객체가 자신을 지칭할 때 사용한다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객체 외부에서는 객체의 필드나 메소드에 접근할 때 객체의 이름</a:t>
            </a:r>
            <a:r>
              <a:rPr lang="en-US" altLang="ko-KR" sz="1200" dirty="0"/>
              <a:t>( </a:t>
            </a:r>
            <a:r>
              <a:rPr lang="ko-KR" altLang="en-US" sz="1200" dirty="0"/>
              <a:t>변수 또는 식별자 </a:t>
            </a:r>
            <a:r>
              <a:rPr lang="en-US" altLang="ko-KR" sz="1200" dirty="0"/>
              <a:t>) </a:t>
            </a:r>
            <a:r>
              <a:rPr lang="ko-KR" altLang="en-US" sz="1200" dirty="0"/>
              <a:t>을 사용한다면</a:t>
            </a:r>
            <a:r>
              <a:rPr lang="en-US" altLang="ko-KR" sz="1200" dirty="0"/>
              <a:t>, </a:t>
            </a:r>
            <a:r>
              <a:rPr lang="ko-KR" altLang="en-US" sz="1200" dirty="0"/>
              <a:t>객체 내부에서는 자신의 필드나 메소드에 접근할 때 </a:t>
            </a:r>
            <a:r>
              <a:rPr lang="en-US" altLang="ko-KR" sz="1200" dirty="0"/>
              <a:t>this </a:t>
            </a:r>
            <a:r>
              <a:rPr lang="ko-KR" altLang="en-US" sz="1200" dirty="0"/>
              <a:t>키워드를 사용한다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오버로딩 클래스다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입력받는 매개변수에 따라 필드를 초기화한다</a:t>
            </a:r>
            <a:r>
              <a:rPr lang="en-US" altLang="ko-KR" sz="1200" dirty="0"/>
              <a:t>.</a:t>
            </a:r>
            <a:r>
              <a:rPr lang="ko-KR" altLang="en-US" sz="1200" baseline="0" dirty="0"/>
              <a:t> </a:t>
            </a:r>
            <a:r>
              <a:rPr lang="en-US" altLang="ko-KR" sz="1200" baseline="0" dirty="0"/>
              <a:t>this()</a:t>
            </a:r>
            <a:r>
              <a:rPr lang="ko-KR" altLang="en-US" sz="1200" baseline="0" dirty="0"/>
              <a:t>는 생성자에서만 사용할 수 있다</a:t>
            </a:r>
            <a:r>
              <a:rPr lang="en-US" altLang="ko-KR" sz="1200" baseline="0" dirty="0"/>
              <a:t>. </a:t>
            </a:r>
            <a:r>
              <a:rPr lang="ko-KR" altLang="en-US" sz="1200" baseline="0" dirty="0"/>
              <a:t>생성자의 코드블록안쪽말고 앞쪽에서만 사용할 수 있다</a:t>
            </a:r>
            <a:r>
              <a:rPr lang="en-US" altLang="ko-KR" sz="1200" baseline="0" dirty="0"/>
              <a:t>.</a:t>
            </a:r>
          </a:p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필드는 상수를 제외허고 </a:t>
            </a:r>
            <a:r>
              <a:rPr lang="en-US" altLang="ko-KR" sz="1200" dirty="0"/>
              <a:t>'</a:t>
            </a:r>
            <a:r>
              <a:rPr lang="ko-KR" altLang="en-US" sz="1200" dirty="0"/>
              <a:t>무조건</a:t>
            </a:r>
            <a:r>
              <a:rPr lang="en-US" altLang="ko-KR" sz="1200" dirty="0"/>
              <a:t>' </a:t>
            </a:r>
            <a:r>
              <a:rPr lang="ko-KR" altLang="en-US" sz="1200" dirty="0"/>
              <a:t>감추는 것이 좋다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접근한정자는 감추고 싶은 것은 감추고</a:t>
            </a:r>
            <a:r>
              <a:rPr lang="en-US" altLang="ko-KR" sz="1200" dirty="0"/>
              <a:t>, </a:t>
            </a:r>
            <a:r>
              <a:rPr lang="ko-KR" altLang="en-US" sz="1200" dirty="0"/>
              <a:t>보여주고 싶은 것만 보여줄 수 있도록 코드를 수식하며</a:t>
            </a:r>
            <a:r>
              <a:rPr lang="en-US" altLang="ko-KR" sz="1200" dirty="0"/>
              <a:t>, </a:t>
            </a:r>
            <a:r>
              <a:rPr lang="ko-KR" altLang="en-US" sz="1200" dirty="0"/>
              <a:t>필드</a:t>
            </a:r>
            <a:r>
              <a:rPr lang="en-US" altLang="ko-KR" sz="1200" dirty="0"/>
              <a:t>, </a:t>
            </a:r>
            <a:r>
              <a:rPr lang="ko-KR" altLang="en-US" sz="1200" dirty="0"/>
              <a:t>메소드를 비롯해 프로퍼티등 모든 요소에 사용할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접근한정자로 수식하지 않은 클래스의 멤버는 무조건 </a:t>
            </a:r>
            <a:r>
              <a:rPr lang="en-US" altLang="ko-KR" sz="1200" dirty="0"/>
              <a:t>private</a:t>
            </a:r>
            <a:r>
              <a:rPr lang="ko-KR" altLang="en-US" sz="1200" dirty="0"/>
              <a:t>로 접근수준이 자동으로 지정된다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클래스는 다른 클래스로부터 필드</a:t>
            </a:r>
            <a:r>
              <a:rPr lang="en-US" altLang="ko-KR" sz="1200" dirty="0"/>
              <a:t>, </a:t>
            </a:r>
            <a:r>
              <a:rPr lang="ko-KR" altLang="en-US" sz="1200" dirty="0"/>
              <a:t>메소드 </a:t>
            </a:r>
            <a:r>
              <a:rPr lang="en-US" altLang="ko-KR" sz="1200" dirty="0"/>
              <a:t>, </a:t>
            </a:r>
            <a:r>
              <a:rPr lang="ko-KR" altLang="en-US" sz="1200" dirty="0"/>
              <a:t>프로퍼티와 같은 멤버들을 상속받을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객체지향프로그래밍에서는 물려받는 클래스 </a:t>
            </a:r>
            <a:r>
              <a:rPr lang="en-US" altLang="ko-KR" sz="1200" dirty="0"/>
              <a:t>( </a:t>
            </a:r>
            <a:r>
              <a:rPr lang="ko-KR" altLang="en-US" sz="1200" dirty="0"/>
              <a:t>파생클래스 </a:t>
            </a:r>
            <a:r>
              <a:rPr lang="en-US" altLang="ko-KR" sz="1200" dirty="0"/>
              <a:t>- Derived Class , </a:t>
            </a:r>
            <a:r>
              <a:rPr lang="ko-KR" altLang="en-US" sz="1200" dirty="0"/>
              <a:t>자식클래스</a:t>
            </a:r>
            <a:r>
              <a:rPr lang="en-US" altLang="ko-KR" sz="1200" dirty="0"/>
              <a:t>) </a:t>
            </a:r>
            <a:r>
              <a:rPr lang="ko-KR" altLang="en-US" sz="1200" dirty="0"/>
              <a:t>가 유산을 물려줄 클래스 </a:t>
            </a:r>
            <a:r>
              <a:rPr lang="en-US" altLang="ko-KR" sz="1200" dirty="0"/>
              <a:t>( </a:t>
            </a:r>
            <a:r>
              <a:rPr lang="ko-KR" altLang="en-US" sz="1200" dirty="0"/>
              <a:t>기반클래스 </a:t>
            </a:r>
            <a:r>
              <a:rPr lang="en-US" altLang="ko-KR" sz="1200" dirty="0"/>
              <a:t>- Base Class, </a:t>
            </a:r>
            <a:r>
              <a:rPr lang="ko-KR" altLang="en-US" sz="1200" dirty="0"/>
              <a:t>부모클래스</a:t>
            </a:r>
            <a:r>
              <a:rPr lang="en-US" altLang="ko-KR" sz="1200" dirty="0"/>
              <a:t>) </a:t>
            </a:r>
            <a:r>
              <a:rPr lang="ko-KR" altLang="en-US" sz="1200" dirty="0"/>
              <a:t>를 지정한다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파생클래스의 이름뒤에 콜론 </a:t>
            </a:r>
            <a:r>
              <a:rPr lang="en-US" altLang="ko-KR" sz="1200" dirty="0"/>
              <a:t>( : )</a:t>
            </a:r>
            <a:r>
              <a:rPr lang="ko-KR" altLang="en-US" sz="1200" dirty="0"/>
              <a:t>을 붙여주고 그 뒤에 상속받을 기반 클래스의 이름을 붙여주면 된다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파생클래스는 기반 클래스위에 새로운 멤버를 얹어 만든다</a:t>
            </a:r>
            <a:r>
              <a:rPr lang="en-US" altLang="ko-KR" sz="1200" dirty="0"/>
              <a:t>. </a:t>
            </a:r>
            <a:r>
              <a:rPr lang="ko-KR" altLang="en-US" sz="1200" dirty="0"/>
              <a:t>객체를 생성할 때</a:t>
            </a:r>
            <a:r>
              <a:rPr lang="en-US" altLang="ko-KR" sz="1200" dirty="0"/>
              <a:t>, </a:t>
            </a:r>
            <a:r>
              <a:rPr lang="ko-KR" altLang="en-US" sz="1200" dirty="0"/>
              <a:t>내부적으로 기반 클래스의 생성자를 호출한 뒤에 자신의 생성자를 호출하고</a:t>
            </a:r>
            <a:r>
              <a:rPr lang="en-US" altLang="ko-KR" sz="1200" dirty="0"/>
              <a:t>, </a:t>
            </a:r>
            <a:r>
              <a:rPr lang="ko-KR" altLang="en-US" sz="1200" dirty="0"/>
              <a:t>객체가 소멸할 때는 반대의 순서 </a:t>
            </a:r>
            <a:r>
              <a:rPr lang="en-US" altLang="ko-KR" sz="1200" dirty="0"/>
              <a:t>(</a:t>
            </a:r>
            <a:r>
              <a:rPr lang="ko-KR" altLang="en-US" sz="1200" dirty="0"/>
              <a:t>파생클래스 </a:t>
            </a:r>
            <a:r>
              <a:rPr lang="en-US" altLang="ko-KR" sz="1200" dirty="0"/>
              <a:t>-&gt; </a:t>
            </a:r>
            <a:r>
              <a:rPr lang="ko-KR" altLang="en-US" sz="1200" dirty="0"/>
              <a:t>기반클래스</a:t>
            </a:r>
            <a:r>
              <a:rPr lang="en-US" altLang="ko-KR" sz="1200" dirty="0"/>
              <a:t>) </a:t>
            </a:r>
            <a:r>
              <a:rPr lang="ko-KR" altLang="en-US" sz="1200" dirty="0"/>
              <a:t>로 종료자를 호출한다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this </a:t>
            </a:r>
            <a:r>
              <a:rPr lang="ko-KR" altLang="en-US" sz="1200" dirty="0"/>
              <a:t>가 자기자신을 가리킨다면</a:t>
            </a:r>
            <a:r>
              <a:rPr lang="en-US" altLang="ko-KR" sz="1200" dirty="0"/>
              <a:t>, base</a:t>
            </a:r>
            <a:r>
              <a:rPr lang="ko-KR" altLang="en-US" sz="1200" dirty="0"/>
              <a:t>는 </a:t>
            </a:r>
            <a:r>
              <a:rPr lang="en-US" altLang="ko-KR" sz="1200" dirty="0"/>
              <a:t>"</a:t>
            </a:r>
            <a:r>
              <a:rPr lang="ko-KR" altLang="en-US" sz="1200" dirty="0"/>
              <a:t>기반 클래스</a:t>
            </a:r>
            <a:r>
              <a:rPr lang="en-US" altLang="ko-KR" sz="1200" dirty="0"/>
              <a:t>"</a:t>
            </a:r>
            <a:r>
              <a:rPr lang="ko-KR" altLang="en-US" sz="1200" dirty="0"/>
              <a:t>를 가리킨다</a:t>
            </a:r>
            <a:r>
              <a:rPr lang="en-US" altLang="ko-KR" sz="1200" dirty="0"/>
              <a:t>. this</a:t>
            </a:r>
            <a:r>
              <a:rPr lang="ko-KR" altLang="en-US" sz="1200" dirty="0"/>
              <a:t>를 통해 자기자신의 멤버에 접근할 수 있었던 것처럼 </a:t>
            </a:r>
            <a:r>
              <a:rPr lang="en-US" altLang="ko-KR" sz="1200" dirty="0"/>
              <a:t>base</a:t>
            </a:r>
            <a:r>
              <a:rPr lang="ko-KR" altLang="en-US" sz="1200" dirty="0"/>
              <a:t>를 통해 기반클래스의 멤버에 접근할 수 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다형성은 객체가 여러 형태를 가질 수 있음을 의미한다</a:t>
            </a:r>
            <a:r>
              <a:rPr lang="en-US" altLang="ko-KR" sz="1200" dirty="0"/>
              <a:t>. </a:t>
            </a:r>
            <a:r>
              <a:rPr lang="ko-KR" altLang="en-US" sz="1200" dirty="0"/>
              <a:t>다형성은 하위형식 다형성</a:t>
            </a:r>
            <a:r>
              <a:rPr lang="en-US" altLang="ko-KR" sz="1200" dirty="0"/>
              <a:t>( Subtype Polymorhism )</a:t>
            </a:r>
            <a:r>
              <a:rPr lang="ko-KR" altLang="en-US" sz="1200" dirty="0"/>
              <a:t>의 준말로 자신으로부터 상속받아 만들어진 파생클래스를 통해 다형성을 실현한다는 뜻이다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메소드를 오버라이드하기 위해서는 오버라이딩 할 메소드가 </a:t>
            </a:r>
            <a:r>
              <a:rPr lang="en-US" altLang="ko-KR" sz="1200" dirty="0"/>
              <a:t>virtual</a:t>
            </a:r>
            <a:r>
              <a:rPr lang="ko-KR" altLang="en-US" sz="1200" dirty="0"/>
              <a:t>키워드로 한정되어 있어야한다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private</a:t>
            </a:r>
            <a:r>
              <a:rPr lang="ko-KR" altLang="en-US" sz="1200" dirty="0"/>
              <a:t>로 선언한 메소드는 오버라이딩할 수 없다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/>
              <a:t>CLR</a:t>
            </a:r>
            <a:r>
              <a:rPr lang="ko-KR" altLang="en-US" sz="1200" dirty="0"/>
              <a:t>에게 기반 클래스에서 구현된 버전의 메소드를 감추고 파생클래스에서 구현된 버전만을 보여주는 것을 말한다</a:t>
            </a:r>
            <a:r>
              <a:rPr lang="en-US" altLang="ko-KR" sz="1200" dirty="0"/>
              <a:t>.</a:t>
            </a:r>
            <a:r>
              <a:rPr lang="ko-KR" altLang="en-US" sz="1200" dirty="0"/>
              <a:t>메소드 숨기기는 파생클래스 버전의 메소드를 </a:t>
            </a:r>
            <a:r>
              <a:rPr lang="en-US" altLang="ko-KR" sz="1200" dirty="0"/>
              <a:t>new</a:t>
            </a:r>
            <a:r>
              <a:rPr lang="ko-KR" altLang="en-US" sz="1200" dirty="0"/>
              <a:t>한정자로 수식함으로서 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메소드를 숨기지만 노출시킬수도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메소드 숨기기는 완전한 다형성을 표현하기는 어렵기 때문에 오버라이딩을 사용한다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봉인 메소드는 파생클래스 작성자를 위한 기반클래스 작성자의 배려이다</a:t>
            </a:r>
            <a:r>
              <a:rPr lang="en-US" altLang="ko-KR" sz="1200" dirty="0"/>
              <a:t>. </a:t>
            </a:r>
            <a:r>
              <a:rPr lang="ko-KR" altLang="en-US" sz="1200" dirty="0"/>
              <a:t>파생클래스의 작성자가 기반클래스로부터 메소드 하나를 오버라이딩하고 이 때문에 다른 부분들이 오작동한다면 파생클래스의 작성자는 자신의 코드만으로는 오류의 원인을 알 수 없기 때문이다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오작동을 할 위험이 있거나</a:t>
            </a:r>
            <a:r>
              <a:rPr lang="en-US" altLang="ko-KR" sz="1200" dirty="0"/>
              <a:t>, </a:t>
            </a:r>
            <a:r>
              <a:rPr lang="ko-KR" altLang="en-US" sz="1200" dirty="0"/>
              <a:t>잘못 오버라이딩함으로써 발생할 수 있는 문제가 예상된다며느 상속을 사전에 막는 것이 낫다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virtual</a:t>
            </a:r>
            <a:r>
              <a:rPr lang="ko-KR" altLang="en-US" sz="1200" dirty="0"/>
              <a:t>로 선언한다는 것은 해당 메소드를 오버라이딩 할수 있도록 준비를 해놨다는 의미이므로 이 단계에서는 봉인의 의미가 없다</a:t>
            </a:r>
            <a:r>
              <a:rPr lang="en-US" altLang="ko-KR" sz="1200" dirty="0"/>
              <a:t>. </a:t>
            </a:r>
            <a:r>
              <a:rPr lang="ko-KR" altLang="en-US" sz="1200" dirty="0"/>
              <a:t>오버라이딩을 원치 않는다면 </a:t>
            </a:r>
            <a:r>
              <a:rPr lang="en-US" altLang="ko-KR" sz="1200" dirty="0"/>
              <a:t>virtual</a:t>
            </a:r>
            <a:r>
              <a:rPr lang="ko-KR" altLang="en-US" sz="1200" dirty="0"/>
              <a:t>한정자를 붙이지 않으면 되기 때문이다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오버라이딩한 메소드는 파생클래스의 파생클래스에도 자동으로 오버라이딩이 가능하다</a:t>
            </a:r>
            <a:r>
              <a:rPr lang="en-US" altLang="ko-KR" sz="1200" dirty="0"/>
              <a:t>. </a:t>
            </a:r>
            <a:r>
              <a:rPr lang="ko-KR" altLang="en-US" sz="1200" dirty="0"/>
              <a:t>그래서 오버라이딩을 막을 수 있는 브레이크인 </a:t>
            </a:r>
            <a:r>
              <a:rPr lang="en-US" altLang="ko-KR" sz="1200" dirty="0"/>
              <a:t>sealed </a:t>
            </a:r>
            <a:r>
              <a:rPr lang="ko-KR" altLang="en-US" sz="1200" dirty="0"/>
              <a:t>한정자가 필요하다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가령 두 연산자가 같은지 다른지</a:t>
            </a:r>
            <a:r>
              <a:rPr lang="en-US" altLang="ko-KR" dirty="0"/>
              <a:t>, </a:t>
            </a:r>
            <a:r>
              <a:rPr lang="ko-KR" altLang="en-US" dirty="0"/>
              <a:t>또는 한쪽보다 큰지 작은지 등을 판단해줍니다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연산결과는 논리형식으로만 나온다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클래스안에 클래스를 선언하면 된다</a:t>
            </a:r>
            <a:r>
              <a:rPr lang="en-US" altLang="ko-KR" sz="1200" dirty="0"/>
              <a:t>. </a:t>
            </a:r>
            <a:r>
              <a:rPr lang="ko-KR" altLang="en-US" sz="1200" dirty="0"/>
              <a:t>중첨 클래스는 자신이 소속되어 있는 클래스의 </a:t>
            </a:r>
            <a:r>
              <a:rPr lang="en-US" altLang="ko-KR" sz="1200" dirty="0"/>
              <a:t>private </a:t>
            </a:r>
            <a:r>
              <a:rPr lang="ko-KR" altLang="en-US" sz="1200" dirty="0"/>
              <a:t>멤버</a:t>
            </a:r>
            <a:r>
              <a:rPr lang="en-US" altLang="ko-KR" sz="1200" dirty="0"/>
              <a:t>0</a:t>
            </a:r>
            <a:r>
              <a:rPr lang="ko-KR" altLang="en-US" sz="1200" dirty="0"/>
              <a:t>에도 자유롭게 접근할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클래스 외부에 공개하고 싶지 않은 형식을 만들고자 할 때</a:t>
            </a:r>
          </a:p>
          <a:p>
            <a:r>
              <a:rPr lang="ko-KR" altLang="en-US" sz="1200" dirty="0"/>
              <a:t>현재의 클래스의 일부분처럼 표현할 수 있는 클래스를 만들고자 할 때</a:t>
            </a:r>
          </a:p>
          <a:p>
            <a:r>
              <a:rPr lang="ko-KR" altLang="en-US" sz="1200" dirty="0"/>
              <a:t>사용한다</a:t>
            </a:r>
            <a:r>
              <a:rPr lang="en-US" altLang="ko-KR" sz="1200" dirty="0"/>
              <a:t>. private </a:t>
            </a:r>
            <a:r>
              <a:rPr lang="ko-KR" altLang="en-US" sz="1200" dirty="0"/>
              <a:t>멤보에게도 마음대로 접근할 수 있다는 점이 은닉성을 무너뜨리지만</a:t>
            </a:r>
            <a:r>
              <a:rPr lang="en-US" altLang="ko-KR" sz="1200" dirty="0"/>
              <a:t>, </a:t>
            </a:r>
            <a:r>
              <a:rPr lang="ko-KR" altLang="en-US" sz="1200" dirty="0"/>
              <a:t>유연한 표현이 가능하다는 장점이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//Configuration </a:t>
            </a:r>
            <a:r>
              <a:rPr lang="ko-KR" altLang="en-US" sz="1200" dirty="0"/>
              <a:t>안에 선언된 중첩클래스</a:t>
            </a:r>
            <a:r>
              <a:rPr lang="en-US" altLang="ko-KR" sz="1200" dirty="0"/>
              <a:t>. Private</a:t>
            </a:r>
            <a:r>
              <a:rPr lang="ko-KR" altLang="en-US" sz="1200" dirty="0"/>
              <a:t>로 선언했기때문에 </a:t>
            </a:r>
            <a:r>
              <a:rPr lang="en-US" altLang="ko-KR" sz="1200" dirty="0"/>
              <a:t>Configuration</a:t>
            </a:r>
            <a:r>
              <a:rPr lang="ko-KR" altLang="en-US" sz="1200" dirty="0"/>
              <a:t>클래스 밖에서는 보이지 않는다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여러 번에 나눠서 구현하는 클래스</a:t>
            </a:r>
          </a:p>
          <a:p>
            <a:r>
              <a:rPr lang="ko-KR" altLang="en-US" sz="1200" dirty="0"/>
              <a:t>클래스의 구현이 길어질 경우 여러 파일에 나눠서 구현할 수 있게 함으로써 소스코드 관리의 편의를 제공한다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/>
              <a:t>"</a:t>
            </a:r>
            <a:r>
              <a:rPr lang="ko-KR" altLang="en-US" sz="1200" dirty="0"/>
              <a:t>기존 클래스</a:t>
            </a:r>
            <a:r>
              <a:rPr lang="en-US" altLang="ko-KR" sz="1200" dirty="0"/>
              <a:t>"</a:t>
            </a:r>
            <a:r>
              <a:rPr lang="ko-KR" altLang="en-US" sz="1200" dirty="0"/>
              <a:t>의 기능을 확장한다</a:t>
            </a:r>
            <a:r>
              <a:rPr lang="en-US" altLang="ko-KR" sz="1200" dirty="0"/>
              <a:t>. </a:t>
            </a:r>
            <a:r>
              <a:rPr lang="ko-KR" altLang="en-US" sz="1200" dirty="0"/>
              <a:t>메소드를 선언하되</a:t>
            </a:r>
            <a:r>
              <a:rPr lang="en-US" altLang="ko-KR" sz="1200" dirty="0"/>
              <a:t>, static </a:t>
            </a:r>
            <a:r>
              <a:rPr lang="ko-KR" altLang="en-US" sz="1200" dirty="0"/>
              <a:t>한정자로 수식해야한다</a:t>
            </a:r>
            <a:r>
              <a:rPr lang="en-US" altLang="ko-KR" sz="1200" dirty="0"/>
              <a:t>. </a:t>
            </a:r>
            <a:r>
              <a:rPr lang="ko-KR" altLang="en-US" sz="1200" dirty="0"/>
              <a:t>첫번째 매개변수는 반드시 </a:t>
            </a:r>
            <a:r>
              <a:rPr lang="en-US" altLang="ko-KR" sz="1200" dirty="0"/>
              <a:t>this</a:t>
            </a:r>
            <a:r>
              <a:rPr lang="ko-KR" altLang="en-US" sz="1200" dirty="0"/>
              <a:t>키워드와 함께 확장하고자 하는 클래스</a:t>
            </a:r>
            <a:r>
              <a:rPr lang="en-US" altLang="ko-KR" sz="1200" dirty="0"/>
              <a:t>(</a:t>
            </a:r>
            <a:r>
              <a:rPr lang="ko-KR" altLang="en-US" sz="1200" dirty="0"/>
              <a:t>형식</a:t>
            </a:r>
            <a:r>
              <a:rPr lang="en-US" altLang="ko-KR" sz="1200" dirty="0"/>
              <a:t>)</a:t>
            </a:r>
            <a:r>
              <a:rPr lang="ko-KR" altLang="en-US" sz="1200" dirty="0"/>
              <a:t>의 인스턴스여야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 뒤에 따라오는 매개 변수 목록이 실제로 확장메소드를 호출할 때 입력되는 매개변수이다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메소드는 클래스 없이 선언될 수 없기 때문에 </a:t>
            </a:r>
            <a:r>
              <a:rPr lang="en-US" altLang="ko-KR" sz="1200" dirty="0"/>
              <a:t>static </a:t>
            </a:r>
            <a:r>
              <a:rPr lang="ko-KR" altLang="en-US" sz="1200" dirty="0"/>
              <a:t>한정자로 수식한 클래스를 선언하고 그 안에 확장 메소드를 선언한다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문법적으로 구조체와 클래스와 유사하다</a:t>
            </a:r>
            <a:r>
              <a:rPr lang="en-US" altLang="ko-KR" sz="1200" dirty="0"/>
              <a:t>. </a:t>
            </a:r>
            <a:r>
              <a:rPr lang="ko-KR" altLang="en-US" sz="1200" dirty="0"/>
              <a:t>클래스가 실세계의 객체를 추상화하려는데 사용한다면</a:t>
            </a:r>
            <a:r>
              <a:rPr lang="en-US" altLang="ko-KR" sz="1200" dirty="0"/>
              <a:t>, </a:t>
            </a:r>
            <a:r>
              <a:rPr lang="ko-KR" altLang="en-US" sz="1200" dirty="0"/>
              <a:t>구조체는 데이터를 담기 위한 자료 구조로 사용된다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은닉성을 비롯한 객체 지향의 원칙을 구조체에는 강하게 적용하지 않으며</a:t>
            </a:r>
            <a:r>
              <a:rPr lang="en-US" altLang="ko-KR" sz="1200" dirty="0"/>
              <a:t>, </a:t>
            </a:r>
            <a:r>
              <a:rPr lang="ko-KR" altLang="en-US" sz="1200" dirty="0"/>
              <a:t>편의를 위해 </a:t>
            </a:r>
            <a:r>
              <a:rPr lang="en-US" altLang="ko-KR" sz="1200" dirty="0"/>
              <a:t>public</a:t>
            </a:r>
            <a:r>
              <a:rPr lang="ko-KR" altLang="en-US" sz="1200" dirty="0"/>
              <a:t>으로 선언하는 경우가 많다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여러 필드를 담을 수 있는 구조</a:t>
            </a:r>
            <a:r>
              <a:rPr lang="en-US" altLang="ko-KR" sz="1200" dirty="0"/>
              <a:t>. </a:t>
            </a:r>
            <a:r>
              <a:rPr lang="ko-KR" altLang="en-US" sz="1200" dirty="0"/>
              <a:t>형식의 이름을 가지지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응용프르램전체에서 사용할 형식을 선언할 때가 아닌</a:t>
            </a:r>
            <a:r>
              <a:rPr lang="en-US" altLang="ko-KR" sz="1200" dirty="0"/>
              <a:t>, </a:t>
            </a:r>
            <a:r>
              <a:rPr lang="ko-KR" altLang="en-US" sz="1200" dirty="0"/>
              <a:t>임시적으로 사용할 복합데이터 형식을 선언핳 때 사용한다</a:t>
            </a:r>
            <a:r>
              <a:rPr lang="en-US" altLang="ko-KR" sz="1200" dirty="0"/>
              <a:t>.</a:t>
            </a:r>
            <a:r>
              <a:rPr lang="ko-KR" altLang="en-US" sz="1200" dirty="0"/>
              <a:t>튜플은 구조체 이므로 값형식이다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논리곱 연산은 피연산자로 오는 두개의 진리값이 모두 참이어야 그 결과가 참이되고 나머지는 모두 거짓</a:t>
            </a:r>
            <a:endParaRPr lang="en-US" altLang="ko-KR" dirty="0"/>
          </a:p>
          <a:p>
            <a:r>
              <a:rPr lang="ko-KR" altLang="en-US" dirty="0"/>
              <a:t>논리합은 둘 둥에 하나라도 참이면 연상결과가 참이된다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부정연산은 진리값을 반대로 뒤집는다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조건연산자는 세개의 피연산자를 가진다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조건식은 결과가 참 또는 거짓의 논리값이어야 한다</a:t>
            </a:r>
            <a:r>
              <a:rPr lang="en-US" altLang="ko-KR" dirty="0"/>
              <a:t>. </a:t>
            </a:r>
            <a:r>
              <a:rPr lang="ko-KR" altLang="en-US" dirty="0"/>
              <a:t>참이면 두번째 매개변수가 선택되고 거짓이면 세번째 매개변수가 선택된다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두번째와 세번째의 형식은 같아야한다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객체의 멤버에 접근하기 전에 해당 객체가 </a:t>
            </a:r>
            <a:r>
              <a:rPr lang="en-US" altLang="ko-KR" sz="1200" dirty="0"/>
              <a:t>null</a:t>
            </a:r>
            <a:r>
              <a:rPr lang="ko-KR" altLang="en-US" sz="1200" dirty="0"/>
              <a:t>인지를 검사하여 그 결과가 참 </a:t>
            </a:r>
            <a:r>
              <a:rPr lang="en-US" altLang="ko-KR" sz="1200" dirty="0"/>
              <a:t>(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객체가 </a:t>
            </a:r>
            <a:r>
              <a:rPr lang="en-US" altLang="ko-KR" sz="1200" dirty="0"/>
              <a:t>null) </a:t>
            </a:r>
            <a:r>
              <a:rPr lang="ko-KR" altLang="en-US" sz="1200" dirty="0"/>
              <a:t>이면 그 결과를 </a:t>
            </a:r>
            <a:r>
              <a:rPr lang="en-US" altLang="ko-KR" sz="1200" dirty="0"/>
              <a:t>null</a:t>
            </a:r>
            <a:r>
              <a:rPr lang="ko-KR" altLang="en-US" sz="1200" dirty="0"/>
              <a:t>을 반환하고</a:t>
            </a:r>
            <a:r>
              <a:rPr lang="en-US" altLang="ko-KR" sz="1200" dirty="0"/>
              <a:t>, </a:t>
            </a:r>
            <a:r>
              <a:rPr lang="ko-KR" altLang="en-US" sz="1200" dirty="0"/>
              <a:t>그렇지 않은 경우에는 </a:t>
            </a:r>
            <a:r>
              <a:rPr lang="en-US" altLang="ko-KR" sz="1200" dirty="0"/>
              <a:t>. </a:t>
            </a:r>
            <a:r>
              <a:rPr lang="ko-KR" altLang="en-US" sz="1200" dirty="0"/>
              <a:t>뒤에 지정된 멤버를 반환한다</a:t>
            </a:r>
            <a:r>
              <a:rPr lang="en-US" altLang="ko-KR" sz="120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시프트 연산자는 비트를 오른쪽이나 왼쪽으로 옮기는 기능을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왼쪽시프트연산을하면 </a:t>
            </a:r>
            <a:r>
              <a:rPr lang="en-US" altLang="ko-KR" dirty="0"/>
              <a:t>ax2^b</a:t>
            </a:r>
            <a:r>
              <a:rPr lang="ko-KR" altLang="en-US" dirty="0"/>
              <a:t>의 결과가 오른쪽시프트연산을하면</a:t>
            </a:r>
            <a:r>
              <a:rPr lang="ko-KR" altLang="en-US" baseline="0" dirty="0"/>
              <a:t> </a:t>
            </a:r>
            <a:r>
              <a:rPr lang="en-US" altLang="ko-KR" dirty="0"/>
              <a:t>a/2^b</a:t>
            </a:r>
            <a:r>
              <a:rPr lang="ko-KR" altLang="en-US" dirty="0"/>
              <a:t>의 결과가 나온다</a:t>
            </a:r>
            <a:r>
              <a:rPr lang="en-US" altLang="ko-KR" dirty="0"/>
              <a:t>.</a:t>
            </a:r>
          </a:p>
          <a:p>
            <a:r>
              <a:rPr lang="ko-KR" altLang="en-US" sz="1200" dirty="0"/>
              <a:t>양수의 경우 이동하고 비어있는 자리에 </a:t>
            </a:r>
            <a:r>
              <a:rPr lang="en-US" altLang="ko-KR" sz="1200" dirty="0"/>
              <a:t>0</a:t>
            </a:r>
            <a:r>
              <a:rPr lang="ko-KR" altLang="en-US" sz="1200" dirty="0"/>
              <a:t>을 채워놓고</a:t>
            </a:r>
            <a:r>
              <a:rPr lang="en-US" altLang="ko-KR" sz="1200" dirty="0"/>
              <a:t>, </a:t>
            </a:r>
            <a:r>
              <a:rPr lang="ko-KR" altLang="en-US" sz="1200" dirty="0"/>
              <a:t>음수에 대한 오른쪽 시프트 연산은 </a:t>
            </a:r>
            <a:r>
              <a:rPr lang="en-US" altLang="ko-KR" sz="1200" dirty="0"/>
              <a:t>1</a:t>
            </a:r>
            <a:r>
              <a:rPr lang="ko-KR" altLang="en-US" sz="1200" dirty="0"/>
              <a:t>을 채워넣는다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고속의 곱셈과 나눗셈을 구현하거나 </a:t>
            </a:r>
            <a:r>
              <a:rPr lang="en-US" altLang="ko-KR" sz="1200" dirty="0"/>
              <a:t>&amp;, | </a:t>
            </a:r>
            <a:r>
              <a:rPr lang="ko-KR" altLang="en-US" sz="1200" dirty="0"/>
              <a:t>연산자와 함께 작은 단위로 쪼개진 데이터를 재조립한다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Null</a:t>
            </a:r>
            <a:r>
              <a:rPr lang="en-US" altLang="ko-KR" baseline="0" dirty="0"/>
              <a:t> </a:t>
            </a:r>
            <a:r>
              <a:rPr lang="ko-KR" altLang="en-US" baseline="0" dirty="0"/>
              <a:t>병합연산자는 </a:t>
            </a:r>
            <a:r>
              <a:rPr lang="en-US" altLang="ko-KR" baseline="0" dirty="0"/>
              <a:t>Null</a:t>
            </a:r>
            <a:r>
              <a:rPr lang="ko-KR" altLang="en-US" baseline="0" dirty="0"/>
              <a:t>조건부연산자처럼 ㅍ프로그램에서 종종 필요한 변수</a:t>
            </a:r>
            <a:r>
              <a:rPr lang="en-US" altLang="ko-KR" baseline="0" dirty="0"/>
              <a:t>/</a:t>
            </a:r>
            <a:r>
              <a:rPr lang="ko-KR" altLang="en-US" baseline="0" dirty="0"/>
              <a:t>객체의</a:t>
            </a:r>
            <a:r>
              <a:rPr lang="en-US" altLang="ko-KR" baseline="0" dirty="0"/>
              <a:t>null</a:t>
            </a:r>
            <a:r>
              <a:rPr lang="ko-KR" altLang="en-US" baseline="0" dirty="0"/>
              <a:t>검사를 간결하게 만들어주는 역할을한다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F39F5B7-40A4-49C1-BFB1-9FAFD5A9F098}"/>
              </a:ext>
            </a:extLst>
          </p:cNvPr>
          <p:cNvCxnSpPr/>
          <p:nvPr/>
        </p:nvCxnSpPr>
        <p:spPr>
          <a:xfrm>
            <a:off x="3411608" y="3579862"/>
            <a:ext cx="2335696" cy="0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D2CB5B-2829-4444-AE9A-20F5FBB8A32B}"/>
              </a:ext>
            </a:extLst>
          </p:cNvPr>
          <p:cNvCxnSpPr/>
          <p:nvPr/>
        </p:nvCxnSpPr>
        <p:spPr>
          <a:xfrm>
            <a:off x="3406638" y="3579862"/>
            <a:ext cx="2335696" cy="0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>
            <a:off x="-2485" y="-4061"/>
            <a:ext cx="9143999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1A711834-EE74-4195-91B3-DAEA8F6A75A2}"/>
              </a:ext>
            </a:extLst>
          </p:cNvPr>
          <p:cNvSpPr/>
          <p:nvPr/>
        </p:nvSpPr>
        <p:spPr>
          <a:xfrm rot="16200000">
            <a:off x="4007955" y="-340911"/>
            <a:ext cx="1128091" cy="884583"/>
          </a:xfrm>
          <a:prstGeom prst="chevron">
            <a:avLst/>
          </a:prstGeom>
          <a:solidFill>
            <a:srgbClr val="F68100"/>
          </a:solidFill>
          <a:ln>
            <a:solidFill>
              <a:srgbClr val="F681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C:\Users\User\Downloads\unnam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8806" y="665426"/>
            <a:ext cx="1526387" cy="864953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D75CB6-89F6-484A-8087-62CA89C64361}"/>
              </a:ext>
            </a:extLst>
          </p:cNvPr>
          <p:cNvSpPr txBox="1"/>
          <p:nvPr/>
        </p:nvSpPr>
        <p:spPr>
          <a:xfrm>
            <a:off x="3579499" y="2624431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20.07.27 – 20.07.31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8C3B0-4F42-44DA-A4AD-21D8E929E195}"/>
              </a:ext>
            </a:extLst>
          </p:cNvPr>
          <p:cNvSpPr txBox="1"/>
          <p:nvPr/>
        </p:nvSpPr>
        <p:spPr>
          <a:xfrm>
            <a:off x="3948514" y="29942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강민서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 rot="10800000">
            <a:off x="1" y="4903430"/>
            <a:ext cx="9143999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 rot="16200000">
            <a:off x="6453802" y="2451714"/>
            <a:ext cx="5141913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 rot="5400000">
            <a:off x="-2451714" y="2447654"/>
            <a:ext cx="5141913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03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비트 연산자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147042"/>
              </p:ext>
            </p:extLst>
          </p:nvPr>
        </p:nvGraphicFramePr>
        <p:xfrm>
          <a:off x="613609" y="1548282"/>
          <a:ext cx="7917180" cy="1108252"/>
        </p:xfrm>
        <a:graphic>
          <a:graphicData uri="http://schemas.openxmlformats.org/drawingml/2006/table">
            <a:tbl>
              <a:tblPr/>
              <a:tblGrid>
                <a:gridCol w="62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3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5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0703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이름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지원형식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206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&lt;&lt;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시프트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첫번째 피연산자의 비트를 두번째 피연산자의 수만큼 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왼쪽으로 이동시킨다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첫번째 피연산자 </a:t>
                      </a:r>
                      <a:r>
                        <a:rPr lang="en-US" altLang="ko-KR" sz="1000" dirty="0"/>
                        <a:t>: int, uint, long, ulong</a:t>
                      </a:r>
                      <a:r>
                        <a:rPr lang="ko-KR" altLang="en-US" sz="1000" dirty="0">
                          <a:solidFill>
                            <a:srgbClr val="A7A7A7"/>
                          </a:solidFill>
                          <a:latin typeface="var(--monospace)"/>
                        </a:rPr>
                        <a:t> </a:t>
                      </a:r>
                      <a:endParaRPr lang="en-US" altLang="ko-KR" sz="1000" dirty="0">
                        <a:solidFill>
                          <a:srgbClr val="A7A7A7"/>
                        </a:solidFill>
                        <a:latin typeface="var(--monospace)"/>
                      </a:endParaRPr>
                    </a:p>
                    <a:p>
                      <a:r>
                        <a:rPr lang="ko-KR" altLang="en-US" sz="1000" dirty="0"/>
                        <a:t>두번째 피연산자 </a:t>
                      </a:r>
                      <a:r>
                        <a:rPr lang="en-US" altLang="ko-KR" sz="1000" dirty="0"/>
                        <a:t>: int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206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&gt;&gt;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오른쪽 시프트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첫번째 피연산자의 비트를 두번째 피연산자의 수만큼 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오른쪽으로 이동시킨다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첫번째 피연산자 </a:t>
                      </a:r>
                      <a:r>
                        <a:rPr lang="en-US" altLang="ko-KR" sz="1000" dirty="0"/>
                        <a:t>: int, uint, long, ulong</a:t>
                      </a:r>
                      <a:r>
                        <a:rPr lang="ko-KR" altLang="en-US" sz="1000" dirty="0">
                          <a:solidFill>
                            <a:srgbClr val="A7A7A7"/>
                          </a:solidFill>
                          <a:latin typeface="var(--monospace)"/>
                        </a:rPr>
                        <a:t> </a:t>
                      </a:r>
                      <a:endParaRPr lang="en-US" altLang="ko-KR" sz="1000" dirty="0">
                        <a:solidFill>
                          <a:srgbClr val="A7A7A7"/>
                        </a:solidFill>
                        <a:latin typeface="var(--monospace)"/>
                      </a:endParaRPr>
                    </a:p>
                    <a:p>
                      <a:r>
                        <a:rPr lang="ko-KR" altLang="en-US" sz="1000" dirty="0"/>
                        <a:t>두번째 피연산자 </a:t>
                      </a:r>
                      <a:r>
                        <a:rPr lang="en-US" altLang="ko-KR" sz="1000" dirty="0"/>
                        <a:t>: int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32464" y="1247958"/>
            <a:ext cx="2800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비트를 오른쪽이나 왼쪽으로 이동시키는 기능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072736"/>
              </p:ext>
            </p:extLst>
          </p:nvPr>
        </p:nvGraphicFramePr>
        <p:xfrm>
          <a:off x="613609" y="3361157"/>
          <a:ext cx="7917180" cy="1444578"/>
        </p:xfrm>
        <a:graphic>
          <a:graphicData uri="http://schemas.openxmlformats.org/drawingml/2006/table">
            <a:tbl>
              <a:tblPr/>
              <a:tblGrid>
                <a:gridCol w="66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8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8829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이름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지원형식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63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&amp;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논리곱</a:t>
                      </a:r>
                      <a:r>
                        <a:rPr lang="en-US" altLang="ko-KR" sz="1000" dirty="0"/>
                        <a:t>(AND) </a:t>
                      </a:r>
                      <a:r>
                        <a:rPr lang="ko-KR" altLang="en-US" sz="1000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두 연산자의 비트 논리곱을 수행한다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정수계열 형식과 </a:t>
                      </a:r>
                      <a:r>
                        <a:rPr lang="en-US" altLang="ko-KR" sz="1000" dirty="0"/>
                        <a:t>bool </a:t>
                      </a:r>
                      <a:r>
                        <a:rPr lang="ko-KR" altLang="en-US" sz="1000" dirty="0"/>
                        <a:t>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63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|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논리합</a:t>
                      </a:r>
                      <a:r>
                        <a:rPr lang="en-US" altLang="ko-KR" sz="1000" dirty="0"/>
                        <a:t>(OR) </a:t>
                      </a:r>
                      <a:r>
                        <a:rPr lang="ko-KR" altLang="en-US" sz="1000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두 연산자의 비트 논리합을 수행한다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정수계열 형식과 </a:t>
                      </a:r>
                      <a:r>
                        <a:rPr lang="en-US" altLang="ko-KR" sz="1000" dirty="0"/>
                        <a:t>bool</a:t>
                      </a:r>
                      <a:r>
                        <a:rPr lang="ko-KR" altLang="en-US" sz="1000" dirty="0"/>
                        <a:t>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63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^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배타적 논리합</a:t>
                      </a:r>
                      <a:r>
                        <a:rPr lang="en-US" altLang="ko-KR" sz="1000" dirty="0"/>
                        <a:t>(XOR) </a:t>
                      </a:r>
                      <a:r>
                        <a:rPr lang="ko-KR" altLang="en-US" sz="1000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두 연산자의 비트 배타적 논리합을 수행한다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정수계열 형식과</a:t>
                      </a:r>
                      <a:r>
                        <a:rPr lang="en-US" altLang="ko-KR" sz="1000" dirty="0"/>
                        <a:t>bool</a:t>
                      </a:r>
                      <a:r>
                        <a:rPr lang="ko-KR" altLang="en-US" sz="1000" dirty="0"/>
                        <a:t>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149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~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보수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sz="1000" dirty="0"/>
                        <a:t>NOT) </a:t>
                      </a:r>
                      <a:r>
                        <a:rPr lang="ko-KR" altLang="en-US" sz="1000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피연산자의 비트를 </a:t>
                      </a:r>
                      <a:r>
                        <a:rPr lang="en-US" altLang="ko-KR" sz="1000" dirty="0"/>
                        <a:t>0</a:t>
                      </a:r>
                      <a:r>
                        <a:rPr lang="ko-KR" altLang="en-US" sz="1000" dirty="0"/>
                        <a:t>은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로</a:t>
                      </a:r>
                      <a:r>
                        <a:rPr lang="en-US" altLang="ko-KR" sz="1000" dirty="0"/>
                        <a:t>, 1</a:t>
                      </a:r>
                      <a:r>
                        <a:rPr lang="ko-KR" altLang="en-US" sz="1000" dirty="0"/>
                        <a:t>은 </a:t>
                      </a:r>
                      <a:r>
                        <a:rPr lang="en-US" altLang="ko-KR" sz="1000" dirty="0"/>
                        <a:t>0</a:t>
                      </a:r>
                      <a:r>
                        <a:rPr lang="ko-KR" altLang="en-US" sz="1000" dirty="0"/>
                        <a:t>으로 반전시킨다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int, uint, long, ulong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5053" y="306556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비트 논리 연산자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32464" y="3065563"/>
            <a:ext cx="2717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데이터의 각 비트에 대해 수행하는 논리연산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4289" y="1247959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시프트 연산자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F39F5B7-40A4-49C1-BFB1-9FAFD5A9F098}"/>
              </a:ext>
            </a:extLst>
          </p:cNvPr>
          <p:cNvCxnSpPr/>
          <p:nvPr/>
        </p:nvCxnSpPr>
        <p:spPr>
          <a:xfrm flipH="1">
            <a:off x="4832203" y="1208209"/>
            <a:ext cx="1" cy="3753708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비트 연산자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5019204" y="1261703"/>
            <a:ext cx="39112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   int a = 9;</a:t>
            </a:r>
          </a:p>
          <a:p>
            <a:r>
              <a:rPr lang="en-US" altLang="ko-KR" sz="1000" dirty="0"/>
              <a:t>    int b = 10;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WriteLine($"{a} &amp; {b} : {a &amp; b}");	</a:t>
            </a:r>
            <a:r>
              <a:rPr lang="en-US" altLang="ko-KR" sz="1000" dirty="0">
                <a:solidFill>
                  <a:srgbClr val="F68100"/>
                </a:solidFill>
              </a:rPr>
              <a:t>//9 &amp; 10 : 8</a:t>
            </a:r>
          </a:p>
          <a:p>
            <a:r>
              <a:rPr lang="en-US" altLang="ko-KR" sz="1000" dirty="0"/>
              <a:t>    WriteLine($"{a} | {b} : {a | b}");	</a:t>
            </a:r>
            <a:r>
              <a:rPr lang="en-US" altLang="ko-KR" sz="1000" dirty="0">
                <a:solidFill>
                  <a:srgbClr val="F68100"/>
                </a:solidFill>
              </a:rPr>
              <a:t>//9 | 10 : 11</a:t>
            </a:r>
          </a:p>
          <a:p>
            <a:r>
              <a:rPr lang="en-US" altLang="ko-KR" sz="1000" dirty="0"/>
              <a:t>    WriteLine($"{a} ^ {b} : {a ^ b}");	</a:t>
            </a:r>
            <a:r>
              <a:rPr lang="en-US" altLang="ko-KR" sz="1000" dirty="0">
                <a:solidFill>
                  <a:srgbClr val="F68100"/>
                </a:solidFill>
              </a:rPr>
              <a:t>//9 ^ 10 : 3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int c = 255;</a:t>
            </a:r>
          </a:p>
          <a:p>
            <a:r>
              <a:rPr lang="en-US" altLang="ko-KR" sz="1000" dirty="0"/>
              <a:t>    WriteLine("~{0}(0X{0:X8} : {1}(0X{1:X8}", c, ~c);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>
                <a:solidFill>
                  <a:srgbClr val="F68100"/>
                </a:solidFill>
              </a:rPr>
              <a:t>//~255(0X000000FF : -256(0XFFFFFF00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8720" y="973309"/>
            <a:ext cx="317074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   WriteLine("Testing &lt;&lt;...");</a:t>
            </a:r>
          </a:p>
          <a:p>
            <a:r>
              <a:rPr lang="en-US" altLang="ko-KR" sz="1000" dirty="0"/>
              <a:t>    int a = 1;</a:t>
            </a:r>
          </a:p>
          <a:p>
            <a:r>
              <a:rPr lang="en-US" altLang="ko-KR" sz="1000" dirty="0"/>
              <a:t>    WriteLine("a     : {0:D5} (0X{0:X8}",a);</a:t>
            </a:r>
          </a:p>
          <a:p>
            <a:r>
              <a:rPr lang="en-US" altLang="ko-KR" sz="1000" dirty="0"/>
              <a:t>    WriteLine("a &lt;&lt; 1: {0:D5} (0X{0:X8}",a &lt;&lt; 1);</a:t>
            </a:r>
          </a:p>
          <a:p>
            <a:r>
              <a:rPr lang="en-US" altLang="ko-KR" sz="1000" dirty="0"/>
              <a:t>    WriteLine("a &lt;&lt; 2: {0:D5} (0X{0:X8}",a &lt;&lt; 2);</a:t>
            </a:r>
          </a:p>
          <a:p>
            <a:r>
              <a:rPr lang="en-US" altLang="ko-KR" sz="1000" dirty="0"/>
              <a:t>   </a:t>
            </a:r>
          </a:p>
          <a:p>
            <a:r>
              <a:rPr lang="en-US" altLang="ko-KR" sz="1000" dirty="0"/>
              <a:t>    WriteLine("Testing &gt;&gt;...");</a:t>
            </a:r>
          </a:p>
          <a:p>
            <a:r>
              <a:rPr lang="en-US" altLang="ko-KR" sz="1000" dirty="0"/>
              <a:t>    int b = 255;</a:t>
            </a:r>
          </a:p>
          <a:p>
            <a:r>
              <a:rPr lang="en-US" altLang="ko-KR" sz="1000" dirty="0"/>
              <a:t>    WriteLine("b     : {0:D5} (0X{0:X8}",b);</a:t>
            </a:r>
          </a:p>
          <a:p>
            <a:r>
              <a:rPr lang="en-US" altLang="ko-KR" sz="1000" dirty="0"/>
              <a:t>    WriteLine("b &gt;&gt; 1: {0:D5} (0X{0:X8}",b &gt;&gt; 1);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int c = -255;</a:t>
            </a:r>
          </a:p>
          <a:p>
            <a:r>
              <a:rPr lang="en-US" altLang="ko-KR" sz="1000" dirty="0"/>
              <a:t>    WriteLine("c     : {0:D5} (0X{0:X8}",c);</a:t>
            </a:r>
          </a:p>
          <a:p>
            <a:r>
              <a:rPr lang="en-US" altLang="ko-KR" sz="1000" dirty="0"/>
              <a:t>    WriteLine("c &gt;&gt; 1: {0:D5} (0X{0:X8}",c &gt;&gt; 1);</a:t>
            </a:r>
          </a:p>
          <a:p>
            <a:r>
              <a:rPr lang="en-US" altLang="ko-KR" sz="1000" dirty="0"/>
              <a:t>    WriteLine("c &gt;&gt; 2: {0:D5} (0X{0:X8}",c &gt;&gt; 2);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2921972" y="1435560"/>
            <a:ext cx="19703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Testing &lt;&lt;...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    : 00001 (0X00000001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&lt;&lt; 1: 00002 (0X00000002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&lt;&lt; 2: 00004 (0X00000004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Testing &gt;&gt;...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b     : 00255 (0X000000FF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b &gt;&gt; 1: 00127 (0X0000007F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c     : -00255 (0XFFFFFF01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c &gt;&gt; 1: -00128 (0XFFFFFF80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c &gt;&gt; 2: -00064 (0XFFFFFFC0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5785010" y="3777888"/>
            <a:ext cx="970268" cy="242567"/>
            <a:chOff x="5157065" y="3098794"/>
            <a:chExt cx="970268" cy="242567"/>
          </a:xfrm>
        </p:grpSpPr>
        <p:sp>
          <p:nvSpPr>
            <p:cNvPr id="123" name="직사각형 122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5785010" y="4068449"/>
            <a:ext cx="970268" cy="242567"/>
            <a:chOff x="5157065" y="3098794"/>
            <a:chExt cx="970268" cy="242567"/>
          </a:xfrm>
        </p:grpSpPr>
        <p:sp>
          <p:nvSpPr>
            <p:cNvPr id="130" name="직사각형 129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5785010" y="4528286"/>
            <a:ext cx="970268" cy="242567"/>
            <a:chOff x="5157065" y="3098794"/>
            <a:chExt cx="970268" cy="242567"/>
          </a:xfrm>
        </p:grpSpPr>
        <p:sp>
          <p:nvSpPr>
            <p:cNvPr id="135" name="직사각형 134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7360185" y="3777888"/>
            <a:ext cx="970268" cy="242567"/>
            <a:chOff x="5157065" y="3098794"/>
            <a:chExt cx="970268" cy="242567"/>
          </a:xfrm>
        </p:grpSpPr>
        <p:sp>
          <p:nvSpPr>
            <p:cNvPr id="140" name="직사각형 139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7360185" y="4068449"/>
            <a:ext cx="970268" cy="242567"/>
            <a:chOff x="5157065" y="3098794"/>
            <a:chExt cx="970268" cy="242567"/>
          </a:xfrm>
        </p:grpSpPr>
        <p:sp>
          <p:nvSpPr>
            <p:cNvPr id="145" name="직사각형 144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7360185" y="4528286"/>
            <a:ext cx="970268" cy="242567"/>
            <a:chOff x="5157065" y="3098794"/>
            <a:chExt cx="970268" cy="242567"/>
          </a:xfrm>
        </p:grpSpPr>
        <p:sp>
          <p:nvSpPr>
            <p:cNvPr id="150" name="직사각형 149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5762286" y="374528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1   0  0  1</a:t>
            </a:r>
            <a:endParaRPr lang="ko-KR" alt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764980" y="402552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1   0  1  0</a:t>
            </a:r>
            <a:endParaRPr lang="ko-KR" alt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7315238" y="374232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1   0  0  1</a:t>
            </a:r>
            <a:endParaRPr lang="ko-KR" alt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314655" y="403584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1   0  1  0</a:t>
            </a:r>
            <a:endParaRPr lang="ko-KR" alt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785010" y="449568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1   0  0  0</a:t>
            </a:r>
            <a:endParaRPr lang="ko-KR" alt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339180" y="449158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0   0  1  1</a:t>
            </a:r>
            <a:endParaRPr lang="ko-KR" altLang="en-US" sz="1400" dirty="0"/>
          </a:p>
        </p:txBody>
      </p:sp>
      <p:grpSp>
        <p:nvGrpSpPr>
          <p:cNvPr id="160" name="그룹 159"/>
          <p:cNvGrpSpPr/>
          <p:nvPr/>
        </p:nvGrpSpPr>
        <p:grpSpPr>
          <a:xfrm>
            <a:off x="332101" y="3825882"/>
            <a:ext cx="970268" cy="242567"/>
            <a:chOff x="5157065" y="3098794"/>
            <a:chExt cx="970268" cy="242567"/>
          </a:xfrm>
        </p:grpSpPr>
        <p:sp>
          <p:nvSpPr>
            <p:cNvPr id="161" name="직사각형 160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277174" y="3793277"/>
            <a:ext cx="208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0  0  0   0  0  0  0   1</a:t>
            </a:r>
            <a:endParaRPr lang="ko-KR" altLang="en-US" sz="1400" dirty="0"/>
          </a:p>
        </p:txBody>
      </p:sp>
      <p:grpSp>
        <p:nvGrpSpPr>
          <p:cNvPr id="167" name="그룹 166"/>
          <p:cNvGrpSpPr/>
          <p:nvPr/>
        </p:nvGrpSpPr>
        <p:grpSpPr>
          <a:xfrm>
            <a:off x="1302369" y="3825882"/>
            <a:ext cx="970268" cy="242567"/>
            <a:chOff x="5157065" y="3098794"/>
            <a:chExt cx="970268" cy="242567"/>
          </a:xfrm>
        </p:grpSpPr>
        <p:sp>
          <p:nvSpPr>
            <p:cNvPr id="168" name="직사각형 167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326084" y="4504818"/>
            <a:ext cx="970268" cy="242567"/>
            <a:chOff x="5157065" y="3098794"/>
            <a:chExt cx="970268" cy="242567"/>
          </a:xfrm>
        </p:grpSpPr>
        <p:sp>
          <p:nvSpPr>
            <p:cNvPr id="173" name="직사각형 172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271157" y="4472213"/>
            <a:ext cx="208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0  0  0   0  0  0  1   </a:t>
            </a:r>
            <a:r>
              <a:rPr lang="en-US" altLang="ko-KR" sz="1400" dirty="0">
                <a:solidFill>
                  <a:srgbClr val="F68100"/>
                </a:solidFill>
              </a:rPr>
              <a:t>0</a:t>
            </a:r>
            <a:endParaRPr lang="ko-KR" altLang="en-US" sz="1400" dirty="0">
              <a:solidFill>
                <a:srgbClr val="F68100"/>
              </a:solidFill>
            </a:endParaRPr>
          </a:p>
        </p:txBody>
      </p:sp>
      <p:grpSp>
        <p:nvGrpSpPr>
          <p:cNvPr id="178" name="그룹 177"/>
          <p:cNvGrpSpPr/>
          <p:nvPr/>
        </p:nvGrpSpPr>
        <p:grpSpPr>
          <a:xfrm>
            <a:off x="1296352" y="4504818"/>
            <a:ext cx="970268" cy="242567"/>
            <a:chOff x="5157065" y="3098794"/>
            <a:chExt cx="970268" cy="242567"/>
          </a:xfrm>
        </p:grpSpPr>
        <p:sp>
          <p:nvSpPr>
            <p:cNvPr id="179" name="직사각형 178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839742" y="411467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68100"/>
                </a:solidFill>
              </a:rPr>
              <a:t>1 &lt;&lt; 1</a:t>
            </a:r>
            <a:endParaRPr lang="ko-KR" altLang="en-US" dirty="0">
              <a:solidFill>
                <a:srgbClr val="F68100"/>
              </a:solidFill>
            </a:endParaRPr>
          </a:p>
        </p:txBody>
      </p:sp>
      <p:grpSp>
        <p:nvGrpSpPr>
          <p:cNvPr id="184" name="그룹 183"/>
          <p:cNvGrpSpPr/>
          <p:nvPr/>
        </p:nvGrpSpPr>
        <p:grpSpPr>
          <a:xfrm>
            <a:off x="2524746" y="3825882"/>
            <a:ext cx="970268" cy="242567"/>
            <a:chOff x="5157065" y="3098794"/>
            <a:chExt cx="970268" cy="242567"/>
          </a:xfrm>
        </p:grpSpPr>
        <p:sp>
          <p:nvSpPr>
            <p:cNvPr id="185" name="직사각형 184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2469819" y="3793277"/>
            <a:ext cx="208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1  1  1   1  1  1  1   1</a:t>
            </a:r>
            <a:endParaRPr lang="ko-KR" altLang="en-US" sz="1400" dirty="0"/>
          </a:p>
        </p:txBody>
      </p:sp>
      <p:grpSp>
        <p:nvGrpSpPr>
          <p:cNvPr id="190" name="그룹 189"/>
          <p:cNvGrpSpPr/>
          <p:nvPr/>
        </p:nvGrpSpPr>
        <p:grpSpPr>
          <a:xfrm>
            <a:off x="3495014" y="3825882"/>
            <a:ext cx="970268" cy="242567"/>
            <a:chOff x="5157065" y="3098794"/>
            <a:chExt cx="970268" cy="242567"/>
          </a:xfrm>
        </p:grpSpPr>
        <p:sp>
          <p:nvSpPr>
            <p:cNvPr id="191" name="직사각형 190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2528749" y="4504818"/>
            <a:ext cx="970268" cy="242567"/>
            <a:chOff x="5157065" y="3098794"/>
            <a:chExt cx="970268" cy="242567"/>
          </a:xfrm>
        </p:grpSpPr>
        <p:sp>
          <p:nvSpPr>
            <p:cNvPr id="196" name="직사각형 195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2473822" y="4472213"/>
            <a:ext cx="208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F68100"/>
                </a:solidFill>
              </a:rPr>
              <a:t>0</a:t>
            </a:r>
            <a:r>
              <a:rPr lang="en-US" altLang="ko-KR" sz="1400" dirty="0"/>
              <a:t>  1  1   1  1  1  1   1</a:t>
            </a:r>
            <a:endParaRPr lang="ko-KR" altLang="en-US" sz="1400" dirty="0"/>
          </a:p>
        </p:txBody>
      </p:sp>
      <p:grpSp>
        <p:nvGrpSpPr>
          <p:cNvPr id="201" name="그룹 200"/>
          <p:cNvGrpSpPr/>
          <p:nvPr/>
        </p:nvGrpSpPr>
        <p:grpSpPr>
          <a:xfrm>
            <a:off x="3499017" y="4504818"/>
            <a:ext cx="970268" cy="242567"/>
            <a:chOff x="5157065" y="3098794"/>
            <a:chExt cx="970268" cy="242567"/>
          </a:xfrm>
        </p:grpSpPr>
        <p:sp>
          <p:nvSpPr>
            <p:cNvPr id="202" name="직사각형 201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6" name="TextBox 205"/>
          <p:cNvSpPr txBox="1"/>
          <p:nvPr/>
        </p:nvSpPr>
        <p:spPr>
          <a:xfrm>
            <a:off x="2947054" y="409812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68100"/>
                </a:solidFill>
              </a:rPr>
              <a:t>255 &gt;&gt; 1</a:t>
            </a:r>
            <a:endParaRPr lang="ko-KR" altLang="en-US" dirty="0">
              <a:solidFill>
                <a:srgbClr val="F68100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49327D0-3D21-4D8F-82FA-65766E3AF2FF}"/>
              </a:ext>
            </a:extLst>
          </p:cNvPr>
          <p:cNvCxnSpPr>
            <a:cxnSpLocks/>
          </p:cNvCxnSpPr>
          <p:nvPr/>
        </p:nvCxnSpPr>
        <p:spPr>
          <a:xfrm flipH="1">
            <a:off x="5774026" y="4416955"/>
            <a:ext cx="992236" cy="0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F88B406-486C-4E9E-BED9-4FBBA47A08C4}"/>
              </a:ext>
            </a:extLst>
          </p:cNvPr>
          <p:cNvCxnSpPr>
            <a:cxnSpLocks/>
          </p:cNvCxnSpPr>
          <p:nvPr/>
        </p:nvCxnSpPr>
        <p:spPr>
          <a:xfrm flipH="1">
            <a:off x="7360185" y="4416955"/>
            <a:ext cx="992236" cy="0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5600A35-5D0B-48DB-8A62-39C1D89C9EFC}"/>
              </a:ext>
            </a:extLst>
          </p:cNvPr>
          <p:cNvSpPr txBox="1"/>
          <p:nvPr/>
        </p:nvSpPr>
        <p:spPr>
          <a:xfrm>
            <a:off x="5874843" y="335367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68100"/>
                </a:solidFill>
              </a:rPr>
              <a:t>9 &amp; 8</a:t>
            </a:r>
            <a:endParaRPr lang="ko-KR" altLang="en-US" dirty="0">
              <a:solidFill>
                <a:srgbClr val="F681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FF4DEF-E685-4B08-BB8A-A1D4BE98E92E}"/>
              </a:ext>
            </a:extLst>
          </p:cNvPr>
          <p:cNvSpPr txBox="1"/>
          <p:nvPr/>
        </p:nvSpPr>
        <p:spPr>
          <a:xfrm>
            <a:off x="7409721" y="336381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68100"/>
                </a:solidFill>
              </a:rPr>
              <a:t>9 ^ 10</a:t>
            </a:r>
            <a:endParaRPr lang="ko-KR" altLang="en-US" dirty="0">
              <a:solidFill>
                <a:srgbClr val="F681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할당 연산자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107272"/>
              </p:ext>
            </p:extLst>
          </p:nvPr>
        </p:nvGraphicFramePr>
        <p:xfrm>
          <a:off x="634569" y="1019828"/>
          <a:ext cx="4269029" cy="3843326"/>
        </p:xfrm>
        <a:graphic>
          <a:graphicData uri="http://schemas.openxmlformats.org/drawingml/2006/table">
            <a:tbl>
              <a:tblPr/>
              <a:tblGrid>
                <a:gridCol w="592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5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487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이름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 dirty="0"/>
                        <a:t>설명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881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/>
                        <a:t>오른쪽 피연산자를 </a:t>
                      </a:r>
                      <a:endParaRPr lang="en-US" altLang="ko-KR" sz="1000" dirty="0"/>
                    </a:p>
                    <a:p>
                      <a:pPr algn="l"/>
                      <a:r>
                        <a:rPr lang="ko-KR" altLang="en-US" sz="1000" dirty="0"/>
                        <a:t>왼쪽 피연산자에게 할당합니다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487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+=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덧셈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+=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=a +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487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-=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뺄셈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-=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-b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487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*</a:t>
                      </a:r>
                      <a:r>
                        <a:rPr lang="en-US" altLang="ko-KR" sz="1000" dirty="0"/>
                        <a:t>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곱셈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*=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*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487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/=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나눗셈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/=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/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487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%=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나머지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%=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/%b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487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&amp;=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논리곱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&amp;=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&amp;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487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|=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논리합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|=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|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183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^=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배타적 논리합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^=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^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2183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&lt;&lt;=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시프트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&lt;&lt;=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&lt;&lt;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2183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&gt;&gt;=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오른쪽 시프트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&gt;&gt;=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&gt;&gt;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563970" y="1116231"/>
            <a:ext cx="274864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   int a;</a:t>
            </a:r>
          </a:p>
          <a:p>
            <a:r>
              <a:rPr lang="en-US" altLang="ko-KR" sz="1000" dirty="0"/>
              <a:t>    a = 100;</a:t>
            </a:r>
          </a:p>
          <a:p>
            <a:r>
              <a:rPr lang="en-US" altLang="ko-KR" sz="1000" dirty="0"/>
              <a:t>    WriteLine($"a = 100 : {a}");</a:t>
            </a:r>
          </a:p>
          <a:p>
            <a:r>
              <a:rPr lang="en-US" altLang="ko-KR" sz="1000" dirty="0"/>
              <a:t>    a += 90;</a:t>
            </a:r>
          </a:p>
          <a:p>
            <a:r>
              <a:rPr lang="en-US" altLang="ko-KR" sz="1000" dirty="0"/>
              <a:t>    WriteLine($"a += 90 : {a}");</a:t>
            </a:r>
          </a:p>
          <a:p>
            <a:r>
              <a:rPr lang="en-US" altLang="ko-KR" sz="1000" dirty="0"/>
              <a:t>    a -= 80;</a:t>
            </a:r>
          </a:p>
          <a:p>
            <a:r>
              <a:rPr lang="en-US" altLang="ko-KR" sz="1000" dirty="0"/>
              <a:t>    WriteLine($"a -= 80 : {a}");</a:t>
            </a:r>
          </a:p>
          <a:p>
            <a:r>
              <a:rPr lang="en-US" altLang="ko-KR" sz="1000" dirty="0"/>
              <a:t>    a *= 70;</a:t>
            </a:r>
          </a:p>
          <a:p>
            <a:r>
              <a:rPr lang="en-US" altLang="ko-KR" sz="1000" dirty="0"/>
              <a:t>    WriteLine($"a *= 70 : {a}");</a:t>
            </a:r>
          </a:p>
          <a:p>
            <a:r>
              <a:rPr lang="en-US" altLang="ko-KR" sz="1000" dirty="0"/>
              <a:t>    a /= 60;</a:t>
            </a:r>
          </a:p>
          <a:p>
            <a:r>
              <a:rPr lang="en-US" altLang="ko-KR" sz="1000" dirty="0"/>
              <a:t>    WriteLine($"a /= 60 : {a}");</a:t>
            </a:r>
          </a:p>
          <a:p>
            <a:r>
              <a:rPr lang="en-US" altLang="ko-KR" sz="1000" dirty="0"/>
              <a:t>    a %= 50;</a:t>
            </a:r>
          </a:p>
          <a:p>
            <a:r>
              <a:rPr lang="en-US" altLang="ko-KR" sz="1000" dirty="0"/>
              <a:t>    WriteLine($"a %= 50 : {a}");</a:t>
            </a:r>
          </a:p>
          <a:p>
            <a:r>
              <a:rPr lang="en-US" altLang="ko-KR" sz="1000" dirty="0"/>
              <a:t>    a &amp;= 40;</a:t>
            </a:r>
          </a:p>
          <a:p>
            <a:r>
              <a:rPr lang="en-US" altLang="ko-KR" sz="1000" dirty="0"/>
              <a:t>    WriteLine($"a &amp;= 40 : {a}");</a:t>
            </a:r>
          </a:p>
          <a:p>
            <a:r>
              <a:rPr lang="en-US" altLang="ko-KR" sz="1000" dirty="0"/>
              <a:t>    a |= 30;</a:t>
            </a:r>
          </a:p>
          <a:p>
            <a:r>
              <a:rPr lang="en-US" altLang="ko-KR" sz="1000" dirty="0"/>
              <a:t>    WriteLine($"a |= 30 : {a}");</a:t>
            </a:r>
          </a:p>
          <a:p>
            <a:r>
              <a:rPr lang="en-US" altLang="ko-KR" sz="1000" dirty="0"/>
              <a:t>    a ^= 20;</a:t>
            </a:r>
          </a:p>
          <a:p>
            <a:r>
              <a:rPr lang="en-US" altLang="ko-KR" sz="1000" dirty="0"/>
              <a:t>    WriteLine($"a ^= 20 : {a}");</a:t>
            </a:r>
          </a:p>
          <a:p>
            <a:r>
              <a:rPr lang="en-US" altLang="ko-KR" sz="1000" dirty="0"/>
              <a:t>    a &lt;&lt;= 10;</a:t>
            </a:r>
          </a:p>
          <a:p>
            <a:r>
              <a:rPr lang="en-US" altLang="ko-KR" sz="1000" dirty="0"/>
              <a:t>    WriteLine($"a &lt;&lt;= 10 : {a}");</a:t>
            </a:r>
          </a:p>
          <a:p>
            <a:r>
              <a:rPr lang="en-US" altLang="ko-KR" sz="1000" dirty="0"/>
              <a:t>    a &gt;&gt;= 1;</a:t>
            </a:r>
          </a:p>
          <a:p>
            <a:r>
              <a:rPr lang="en-US" altLang="ko-KR" sz="1000" dirty="0"/>
              <a:t>    WriteLine($"a &gt;&gt;= 1 : {a}");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0498" y="246221"/>
            <a:ext cx="31470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변수 또는 상수에 피연산자 데이터를 할당하는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32340" y="2039561"/>
            <a:ext cx="122341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a = 100 : 100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+= 90 : 190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-= 80 : 110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*= 70 : 7700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/= 60 : 128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%= 50 : 28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&amp;= 40 : 8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|= 30 : 30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^= 20 : 10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&lt;&lt;= 10 : 10240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&gt;&gt;= 1 : 5120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Null </a:t>
            </a:r>
            <a:r>
              <a:rPr lang="ko-KR" altLang="en-US" b="1" dirty="0"/>
              <a:t>병합 연산자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67801" y="169277"/>
            <a:ext cx="5189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두개의 피연산자를 받아들이고 왼쪽 피연산자가 </a:t>
            </a:r>
            <a:r>
              <a:rPr lang="en-US" altLang="ko-KR" sz="1000" dirty="0"/>
              <a:t>null</a:t>
            </a:r>
            <a:r>
              <a:rPr lang="ko-KR" altLang="en-US" sz="1000" dirty="0"/>
              <a:t>이면 오른쪽 피연산자를 반환하고</a:t>
            </a:r>
            <a:r>
              <a:rPr lang="en-US" altLang="ko-KR" sz="1000" dirty="0"/>
              <a:t>, </a:t>
            </a:r>
          </a:p>
          <a:p>
            <a:r>
              <a:rPr lang="en-US" altLang="ko-KR" sz="1000" dirty="0"/>
              <a:t>null</a:t>
            </a:r>
            <a:r>
              <a:rPr lang="ko-KR" altLang="en-US" sz="1000" dirty="0"/>
              <a:t>이 아니면 왼쪽 피연산자를 반환한다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2286000" y="257175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    int? num = null;</a:t>
            </a:r>
          </a:p>
          <a:p>
            <a:r>
              <a:rPr lang="en-US" altLang="ko-KR" sz="1000" dirty="0"/>
              <a:t>    WriteLine($"{num ?? 0}");	//0</a:t>
            </a:r>
          </a:p>
          <a:p>
            <a:r>
              <a:rPr lang="en-US" altLang="ko-KR" sz="1000" dirty="0"/>
              <a:t>    num = 99;</a:t>
            </a:r>
          </a:p>
          <a:p>
            <a:r>
              <a:rPr lang="en-US" altLang="ko-KR" sz="1000" dirty="0"/>
              <a:t>    WriteLine($"{num ?? 0}");	//99</a:t>
            </a:r>
          </a:p>
          <a:p>
            <a:r>
              <a:rPr lang="en-US" altLang="ko-KR" sz="1000" dirty="0"/>
              <a:t>    string str = null;</a:t>
            </a:r>
          </a:p>
          <a:p>
            <a:r>
              <a:rPr lang="en-US" altLang="ko-KR" sz="1000" dirty="0"/>
              <a:t>    WriteLine($"{ str ?? "Default"}");	</a:t>
            </a:r>
            <a:r>
              <a:rPr lang="en-US" altLang="ko-KR" sz="1000" dirty="0">
                <a:solidFill>
                  <a:srgbClr val="F68100"/>
                </a:solidFill>
              </a:rPr>
              <a:t>//Default</a:t>
            </a:r>
          </a:p>
          <a:p>
            <a:r>
              <a:rPr lang="en-US" altLang="ko-KR" sz="1000" dirty="0"/>
              <a:t>    str = "Specific";</a:t>
            </a:r>
          </a:p>
          <a:p>
            <a:r>
              <a:rPr lang="en-US" altLang="ko-KR" sz="1000" dirty="0"/>
              <a:t>    WriteLine($"{ str ?? "Default"}");	</a:t>
            </a:r>
            <a:r>
              <a:rPr lang="en-US" altLang="ko-KR" sz="1000" dirty="0">
                <a:solidFill>
                  <a:srgbClr val="F68100"/>
                </a:solidFill>
              </a:rPr>
              <a:t>//Specific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연산자 우선 순위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104265"/>
              </p:ext>
            </p:extLst>
          </p:nvPr>
        </p:nvGraphicFramePr>
        <p:xfrm>
          <a:off x="1646543" y="791346"/>
          <a:ext cx="5850913" cy="4110122"/>
        </p:xfrm>
        <a:graphic>
          <a:graphicData uri="http://schemas.openxmlformats.org/drawingml/2006/table">
            <a:tbl>
              <a:tblPr/>
              <a:tblGrid>
                <a:gridCol w="152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405">
                <a:tc>
                  <a:txBody>
                    <a:bodyPr/>
                    <a:lstStyle/>
                    <a:p>
                      <a:r>
                        <a:rPr lang="ko-KR" altLang="en-US" sz="1100" b="1" dirty="0"/>
                        <a:t>우선순위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/>
                        <a:t>종류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/>
                        <a:t>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62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증가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감소 연산자</a:t>
                      </a:r>
                      <a:r>
                        <a:rPr lang="ko-KR" altLang="en-US" sz="1100" dirty="0">
                          <a:solidFill>
                            <a:srgbClr val="A7A7A7"/>
                          </a:solidFill>
                          <a:latin typeface="var(--monospace)"/>
                        </a:rPr>
                        <a:t> </a:t>
                      </a:r>
                      <a:r>
                        <a:rPr lang="en-US" altLang="ko-KR" sz="1100" dirty="0"/>
                        <a:t>null </a:t>
                      </a:r>
                      <a:r>
                        <a:rPr lang="ko-KR" altLang="en-US" sz="1100" dirty="0"/>
                        <a:t>조건부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후위 </a:t>
                      </a:r>
                      <a:r>
                        <a:rPr lang="en-US" altLang="ko-KR" sz="1100" dirty="0"/>
                        <a:t>++/-- </a:t>
                      </a:r>
                      <a:r>
                        <a:rPr lang="ko-KR" altLang="en-US" sz="1100" dirty="0"/>
                        <a:t>연산자</a:t>
                      </a:r>
                      <a:r>
                        <a:rPr lang="en-US" altLang="ko-KR" sz="1100" dirty="0"/>
                        <a:t>, ?., ?[]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2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증가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감소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전위 </a:t>
                      </a:r>
                      <a:r>
                        <a:rPr lang="en-US" altLang="ko-KR" sz="1100" dirty="0"/>
                        <a:t>++/-- </a:t>
                      </a:r>
                      <a:r>
                        <a:rPr lang="ko-KR" altLang="en-US" sz="1100" dirty="0"/>
                        <a:t>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3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산술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* </a:t>
                      </a:r>
                      <a:r>
                        <a:rPr lang="en-US" altLang="ko-KR" sz="1100" dirty="0"/>
                        <a:t>/ %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4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산술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+ -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5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시프트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&lt;&lt; &gt;&gt;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6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관계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&lt; &gt; &lt;= &gt;= is as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7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관계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== !=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8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비트 논리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&amp;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9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비트 논리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^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10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비트 논리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|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11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논리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&amp;&amp;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12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논리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||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13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 </a:t>
                      </a:r>
                      <a:r>
                        <a:rPr lang="ko-KR" altLang="en-US" sz="1100" dirty="0"/>
                        <a:t>병합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??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14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조건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?: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8162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15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할당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= *= /= %= += -= &lt;&lt;= &gt;&gt;= &amp;= ^= |=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흐름 제어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2898" y="12728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분기문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15826" y="24196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반복문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2899" y="36781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점프문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134" y="1691776"/>
            <a:ext cx="4006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프로그램의 흐름을 조건에 따라 여러 갈래로 나누는 흐름제어 구문</a:t>
            </a:r>
            <a:endParaRPr lang="en-US" altLang="ko-KR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61810" y="2867623"/>
            <a:ext cx="5166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특정 조건을 만족하는 동안 코드 또는 코드블록을 계속 반복해서 실행하도록 하는 문장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9328" y="4085561"/>
            <a:ext cx="3403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흐름을 끊고 프로그램의 실행위치를 원하는 곳으로 도약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CD2CB5B-2829-4444-AE9A-20F5FBB8A32B}"/>
              </a:ext>
            </a:extLst>
          </p:cNvPr>
          <p:cNvCxnSpPr>
            <a:cxnSpLocks/>
          </p:cNvCxnSpPr>
          <p:nvPr/>
        </p:nvCxnSpPr>
        <p:spPr>
          <a:xfrm>
            <a:off x="1016605" y="3666097"/>
            <a:ext cx="7110790" cy="0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34202" y="3829952"/>
            <a:ext cx="8931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break</a:t>
            </a:r>
          </a:p>
          <a:p>
            <a:r>
              <a:rPr lang="en-US" altLang="ko-KR" sz="1400" dirty="0"/>
              <a:t>continue</a:t>
            </a:r>
          </a:p>
          <a:p>
            <a:r>
              <a:rPr lang="en-US" altLang="ko-KR" sz="1400" dirty="0"/>
              <a:t>goto</a:t>
            </a:r>
          </a:p>
          <a:p>
            <a:r>
              <a:rPr lang="en-US" altLang="ko-KR" sz="1400" dirty="0"/>
              <a:t>return</a:t>
            </a:r>
          </a:p>
          <a:p>
            <a:r>
              <a:rPr lang="en-US" altLang="ko-KR" sz="1400" dirty="0"/>
              <a:t>throw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016605" y="2481482"/>
            <a:ext cx="8835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while</a:t>
            </a:r>
          </a:p>
          <a:p>
            <a:r>
              <a:rPr lang="en-US" altLang="ko-KR" sz="1400" dirty="0"/>
              <a:t>do while</a:t>
            </a:r>
          </a:p>
          <a:p>
            <a:r>
              <a:rPr lang="en-US" altLang="ko-KR" sz="1400" dirty="0"/>
              <a:t>for</a:t>
            </a:r>
          </a:p>
          <a:p>
            <a:r>
              <a:rPr lang="en-US" altLang="ko-KR" sz="1400" dirty="0"/>
              <a:t>foreach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121248" y="1457399"/>
            <a:ext cx="971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if . . . else</a:t>
            </a:r>
          </a:p>
          <a:p>
            <a:r>
              <a:rPr lang="en-US" altLang="ko-KR" sz="1400" dirty="0"/>
              <a:t>switch</a:t>
            </a:r>
            <a:endParaRPr lang="ko-KR" altLang="en-US" sz="14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C08C264-1EF6-427B-94AA-8A708B24FA4A}"/>
              </a:ext>
            </a:extLst>
          </p:cNvPr>
          <p:cNvCxnSpPr>
            <a:cxnSpLocks/>
          </p:cNvCxnSpPr>
          <p:nvPr/>
        </p:nvCxnSpPr>
        <p:spPr>
          <a:xfrm>
            <a:off x="1016605" y="2319105"/>
            <a:ext cx="7110790" cy="0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분기문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87079" y="18466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if , else, else if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75053" y="2116505"/>
            <a:ext cx="32295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if ( </a:t>
            </a:r>
            <a:r>
              <a:rPr lang="ko-KR" altLang="en-US" sz="1000" dirty="0"/>
              <a:t>조건식 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	//</a:t>
            </a:r>
            <a:r>
              <a:rPr lang="ko-KR" altLang="en-US" sz="1000" dirty="0"/>
              <a:t>참인 경우 실행 할 코드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else if ( </a:t>
            </a:r>
            <a:r>
              <a:rPr lang="ko-KR" altLang="en-US" sz="1000" dirty="0"/>
              <a:t>조건식 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	//</a:t>
            </a:r>
            <a:r>
              <a:rPr lang="ko-KR" altLang="en-US" sz="1000" dirty="0"/>
              <a:t>참인 경우 실행 할 코드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else</a:t>
            </a:r>
          </a:p>
          <a:p>
            <a:r>
              <a:rPr lang="en-US" altLang="ko-KR" sz="1000" dirty="0"/>
              <a:t>	...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5469820" y="1654840"/>
            <a:ext cx="31953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WriteLine("</a:t>
            </a:r>
            <a:r>
              <a:rPr lang="ko-KR" altLang="en-US" sz="1000" dirty="0"/>
              <a:t>숫자를 입력하세요</a:t>
            </a:r>
            <a:r>
              <a:rPr lang="en-US" altLang="ko-KR" sz="1000" dirty="0"/>
              <a:t>: ");</a:t>
            </a:r>
          </a:p>
          <a:p>
            <a:r>
              <a:rPr lang="en-US" altLang="ko-KR" sz="1000" dirty="0"/>
              <a:t>string a = Console.ReadLine();</a:t>
            </a:r>
          </a:p>
          <a:p>
            <a:r>
              <a:rPr lang="en-US" altLang="ko-KR" sz="1000" dirty="0"/>
              <a:t>int num = Convert.ToInt32(a);</a:t>
            </a:r>
          </a:p>
          <a:p>
            <a:r>
              <a:rPr lang="en-US" altLang="ko-KR" sz="1000" dirty="0"/>
              <a:t>            </a:t>
            </a:r>
          </a:p>
          <a:p>
            <a:r>
              <a:rPr lang="en-US" altLang="ko-KR" sz="1000" dirty="0"/>
              <a:t>if(num &gt; 0)</a:t>
            </a:r>
          </a:p>
          <a:p>
            <a:r>
              <a:rPr lang="en-US" altLang="ko-KR" sz="1000" dirty="0"/>
              <a:t>      {</a:t>
            </a:r>
          </a:p>
          <a:p>
            <a:r>
              <a:rPr lang="en-US" altLang="ko-KR" sz="1000" dirty="0"/>
              <a:t>                WriteLine($"{num}</a:t>
            </a:r>
            <a:r>
              <a:rPr lang="ko-KR" altLang="en-US" sz="1000" dirty="0"/>
              <a:t>는 양수입니다</a:t>
            </a:r>
            <a:r>
              <a:rPr lang="en-US" altLang="ko-KR" sz="1000" dirty="0"/>
              <a:t>.");</a:t>
            </a:r>
          </a:p>
          <a:p>
            <a:r>
              <a:rPr lang="en-US" altLang="ko-KR" sz="1000" dirty="0"/>
              <a:t>      }</a:t>
            </a:r>
          </a:p>
          <a:p>
            <a:r>
              <a:rPr lang="en-US" altLang="ko-KR" sz="1000" dirty="0"/>
              <a:t>else if (num &lt; 0)</a:t>
            </a:r>
          </a:p>
          <a:p>
            <a:r>
              <a:rPr lang="en-US" altLang="ko-KR" sz="1000" dirty="0"/>
              <a:t>      {</a:t>
            </a:r>
          </a:p>
          <a:p>
            <a:r>
              <a:rPr lang="en-US" altLang="ko-KR" sz="1000" dirty="0"/>
              <a:t>                WriteLine($"{num}</a:t>
            </a:r>
            <a:r>
              <a:rPr lang="ko-KR" altLang="en-US" sz="1000" dirty="0"/>
              <a:t>는 음수입니다</a:t>
            </a:r>
            <a:r>
              <a:rPr lang="en-US" altLang="ko-KR" sz="1000" dirty="0"/>
              <a:t>.");</a:t>
            </a:r>
          </a:p>
          <a:p>
            <a:r>
              <a:rPr lang="en-US" altLang="ko-KR" sz="1000" dirty="0"/>
              <a:t>       }</a:t>
            </a:r>
          </a:p>
          <a:p>
            <a:r>
              <a:rPr lang="en-US" altLang="ko-KR" sz="1000" dirty="0"/>
              <a:t>else</a:t>
            </a:r>
          </a:p>
          <a:p>
            <a:r>
              <a:rPr lang="en-US" altLang="ko-KR" sz="1000" dirty="0"/>
              <a:t>       {</a:t>
            </a:r>
          </a:p>
          <a:p>
            <a:r>
              <a:rPr lang="en-US" altLang="ko-KR" sz="1000" dirty="0"/>
              <a:t>                WriteLine($"{num}</a:t>
            </a:r>
            <a:r>
              <a:rPr lang="ko-KR" altLang="en-US" sz="1000" dirty="0"/>
              <a:t>은 </a:t>
            </a:r>
            <a:r>
              <a:rPr lang="en-US" altLang="ko-KR" sz="1000" dirty="0"/>
              <a:t>0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.");</a:t>
            </a:r>
          </a:p>
          <a:p>
            <a:r>
              <a:rPr lang="en-US" altLang="ko-KR" sz="1000" dirty="0"/>
              <a:t>       }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671467" y="219695"/>
            <a:ext cx="3469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조건식에는 하나의 조건만 들어갈 수 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else if </a:t>
            </a:r>
            <a:r>
              <a:rPr lang="ko-KR" altLang="en-US" sz="1000" dirty="0"/>
              <a:t>는 </a:t>
            </a:r>
            <a:r>
              <a:rPr lang="en-US" altLang="ko-KR" sz="1000" dirty="0"/>
              <a:t>if</a:t>
            </a:r>
            <a:r>
              <a:rPr lang="ko-KR" altLang="en-US" sz="1000" dirty="0"/>
              <a:t>문에 종속되며 또 다른 조건을 추가할 수 있다</a:t>
            </a:r>
            <a:r>
              <a:rPr lang="en-US" altLang="ko-KR" sz="1000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분기문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7303" y="1277799"/>
            <a:ext cx="101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switch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63731" y="1620479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switch ( </a:t>
            </a:r>
            <a:r>
              <a:rPr lang="ko-KR" altLang="en-US" sz="1000" dirty="0"/>
              <a:t>조건식 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case </a:t>
            </a:r>
            <a:r>
              <a:rPr lang="ko-KR" altLang="en-US" sz="1000" dirty="0"/>
              <a:t>상수</a:t>
            </a:r>
            <a:r>
              <a:rPr lang="en-US" altLang="ko-KR" sz="1000" dirty="0"/>
              <a:t>1:	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조건식이 상수 </a:t>
            </a:r>
            <a:r>
              <a:rPr lang="en-US" altLang="ko-KR" sz="1000" dirty="0">
                <a:solidFill>
                  <a:srgbClr val="F68100"/>
                </a:solidFill>
              </a:rPr>
              <a:t>1</a:t>
            </a:r>
            <a:r>
              <a:rPr lang="ko-KR" altLang="en-US" sz="1000" dirty="0">
                <a:solidFill>
                  <a:srgbClr val="F68100"/>
                </a:solidFill>
              </a:rPr>
              <a:t>일때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        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실행할 코드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break;</a:t>
            </a:r>
          </a:p>
          <a:p>
            <a:r>
              <a:rPr lang="en-US" altLang="ko-KR" sz="1000" dirty="0"/>
              <a:t>    case </a:t>
            </a:r>
            <a:r>
              <a:rPr lang="ko-KR" altLang="en-US" sz="1000" dirty="0"/>
              <a:t>상수</a:t>
            </a:r>
            <a:r>
              <a:rPr lang="en-US" altLang="ko-KR" sz="1000" dirty="0"/>
              <a:t>N:	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조건식이 상수</a:t>
            </a:r>
            <a:r>
              <a:rPr lang="en-US" altLang="ko-KR" sz="1000" dirty="0">
                <a:solidFill>
                  <a:srgbClr val="F68100"/>
                </a:solidFill>
              </a:rPr>
              <a:t>N</a:t>
            </a:r>
            <a:r>
              <a:rPr lang="ko-KR" altLang="en-US" sz="1000" dirty="0">
                <a:solidFill>
                  <a:srgbClr val="F68100"/>
                </a:solidFill>
              </a:rPr>
              <a:t>일때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        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실행할 코드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break;</a:t>
            </a:r>
          </a:p>
          <a:p>
            <a:r>
              <a:rPr lang="en-US" altLang="ko-KR" sz="1000" dirty="0"/>
              <a:t>    default:	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조건식이 어떤 경우와도 맞지 않은 경우</a:t>
            </a:r>
            <a:r>
              <a:rPr lang="en-US" altLang="ko-KR" sz="1000" dirty="0">
                <a:solidFill>
                  <a:srgbClr val="F68100"/>
                </a:solidFill>
              </a:rPr>
              <a:t>, </a:t>
            </a:r>
            <a:r>
              <a:rPr lang="ko-KR" altLang="en-US" sz="1000" dirty="0">
                <a:solidFill>
                  <a:srgbClr val="F68100"/>
                </a:solidFill>
              </a:rPr>
              <a:t>생략가능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        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</a:p>
          <a:p>
            <a:r>
              <a:rPr lang="en-US" altLang="ko-KR" sz="1000" dirty="0"/>
              <a:t>        btreak;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6949" y="3661248"/>
            <a:ext cx="417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when</a:t>
            </a:r>
          </a:p>
          <a:p>
            <a:r>
              <a:rPr lang="en-US" altLang="ko-KR" sz="1000" dirty="0"/>
              <a:t>  switch</a:t>
            </a:r>
            <a:r>
              <a:rPr lang="ko-KR" altLang="en-US" sz="1000" dirty="0"/>
              <a:t>문에 </a:t>
            </a:r>
            <a:r>
              <a:rPr lang="en-US" altLang="ko-KR" sz="1000" dirty="0"/>
              <a:t>when</a:t>
            </a:r>
            <a:r>
              <a:rPr lang="ko-KR" altLang="en-US" sz="1000" dirty="0"/>
              <a:t>을 이용하여 추가적인 조건 검사를 수행할 수 있다</a:t>
            </a:r>
            <a:r>
              <a:rPr lang="en-US" altLang="ko-KR" dirty="0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54932" y="720618"/>
            <a:ext cx="337537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object obj = null;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WriteLine("</a:t>
            </a:r>
            <a:r>
              <a:rPr lang="ko-KR" altLang="en-US" sz="1000" dirty="0"/>
              <a:t>입력하세요</a:t>
            </a:r>
            <a:r>
              <a:rPr lang="en-US" altLang="ko-KR" sz="1000" dirty="0"/>
              <a:t>: ");</a:t>
            </a:r>
          </a:p>
          <a:p>
            <a:r>
              <a:rPr lang="en-US" altLang="ko-KR" sz="1000" dirty="0"/>
              <a:t>    string s = Console.ReadLine();</a:t>
            </a:r>
          </a:p>
          <a:p>
            <a:r>
              <a:rPr lang="en-US" altLang="ko-KR" sz="1000" dirty="0"/>
              <a:t>    if (int.TryParse(s, out int out_int))</a:t>
            </a:r>
          </a:p>
          <a:p>
            <a:r>
              <a:rPr lang="en-US" altLang="ko-KR" sz="1000" dirty="0"/>
              <a:t>        obj = out_int;</a:t>
            </a:r>
          </a:p>
          <a:p>
            <a:r>
              <a:rPr lang="en-US" altLang="ko-KR" sz="1000" dirty="0"/>
              <a:t>    else if (float.TryParse(s, out float out_f))</a:t>
            </a:r>
          </a:p>
          <a:p>
            <a:r>
              <a:rPr lang="en-US" altLang="ko-KR" sz="1000" dirty="0"/>
              <a:t>        obj = out_f;</a:t>
            </a:r>
          </a:p>
          <a:p>
            <a:r>
              <a:rPr lang="en-US" altLang="ko-KR" sz="1000" dirty="0"/>
              <a:t>    else</a:t>
            </a:r>
          </a:p>
          <a:p>
            <a:r>
              <a:rPr lang="en-US" altLang="ko-KR" sz="1000" dirty="0"/>
              <a:t>        obj = s;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switch(obj)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case int i:</a:t>
            </a:r>
          </a:p>
          <a:p>
            <a:r>
              <a:rPr lang="en-US" altLang="ko-KR" sz="1000" dirty="0"/>
              <a:t>        WriteLine($"{i}</a:t>
            </a:r>
            <a:r>
              <a:rPr lang="ko-KR" altLang="en-US" sz="1000" dirty="0"/>
              <a:t>는 </a:t>
            </a:r>
            <a:r>
              <a:rPr lang="en-US" altLang="ko-KR" sz="1000" dirty="0"/>
              <a:t>int</a:t>
            </a:r>
            <a:r>
              <a:rPr lang="ko-KR" altLang="en-US" sz="1000" dirty="0"/>
              <a:t>형식입니다</a:t>
            </a:r>
            <a:r>
              <a:rPr lang="en-US" altLang="ko-KR" sz="1000" dirty="0"/>
              <a:t>.");</a:t>
            </a:r>
          </a:p>
          <a:p>
            <a:r>
              <a:rPr lang="en-US" altLang="ko-KR" sz="1000" dirty="0"/>
              <a:t>        break;</a:t>
            </a:r>
          </a:p>
          <a:p>
            <a:r>
              <a:rPr lang="en-US" altLang="ko-KR" sz="1000" dirty="0"/>
              <a:t>    case float f when f &gt;= 0:</a:t>
            </a:r>
          </a:p>
          <a:p>
            <a:r>
              <a:rPr lang="en-US" altLang="ko-KR" sz="1000" dirty="0"/>
              <a:t>        WriteLine($"{f}</a:t>
            </a:r>
            <a:r>
              <a:rPr lang="ko-KR" altLang="en-US" sz="1000" dirty="0"/>
              <a:t>는 양의 </a:t>
            </a:r>
            <a:r>
              <a:rPr lang="en-US" altLang="ko-KR" sz="1000" dirty="0"/>
              <a:t>float </a:t>
            </a:r>
            <a:r>
              <a:rPr lang="ko-KR" altLang="en-US" sz="1000" dirty="0"/>
              <a:t>형식입니다</a:t>
            </a:r>
            <a:r>
              <a:rPr lang="en-US" altLang="ko-KR" sz="1000" dirty="0"/>
              <a:t>.");</a:t>
            </a:r>
          </a:p>
          <a:p>
            <a:r>
              <a:rPr lang="en-US" altLang="ko-KR" sz="1000" dirty="0"/>
              <a:t>        break;</a:t>
            </a:r>
          </a:p>
          <a:p>
            <a:r>
              <a:rPr lang="en-US" altLang="ko-KR" sz="1000" dirty="0"/>
              <a:t>    case float f:</a:t>
            </a:r>
          </a:p>
          <a:p>
            <a:r>
              <a:rPr lang="en-US" altLang="ko-KR" sz="1000" dirty="0"/>
              <a:t>        WriteLine($"{f}</a:t>
            </a:r>
            <a:r>
              <a:rPr lang="ko-KR" altLang="en-US" sz="1000" dirty="0"/>
              <a:t>는 음의 </a:t>
            </a:r>
            <a:r>
              <a:rPr lang="en-US" altLang="ko-KR" sz="1000" dirty="0"/>
              <a:t>float </a:t>
            </a:r>
            <a:r>
              <a:rPr lang="ko-KR" altLang="en-US" sz="1000" dirty="0"/>
              <a:t>형식입니다</a:t>
            </a:r>
            <a:r>
              <a:rPr lang="en-US" altLang="ko-KR" sz="1000" dirty="0"/>
              <a:t>.");</a:t>
            </a:r>
          </a:p>
          <a:p>
            <a:r>
              <a:rPr lang="en-US" altLang="ko-KR" sz="1000" dirty="0"/>
              <a:t>        break;</a:t>
            </a:r>
          </a:p>
          <a:p>
            <a:r>
              <a:rPr lang="en-US" altLang="ko-KR" sz="1000" dirty="0"/>
              <a:t>    default:</a:t>
            </a:r>
          </a:p>
          <a:p>
            <a:r>
              <a:rPr lang="en-US" altLang="ko-KR" sz="1000" dirty="0"/>
              <a:t>        WriteLine($"{obj}</a:t>
            </a:r>
            <a:r>
              <a:rPr lang="ko-KR" altLang="en-US" sz="1000" dirty="0"/>
              <a:t>는 모르는 형식입니다</a:t>
            </a:r>
            <a:r>
              <a:rPr lang="en-US" altLang="ko-KR" sz="1000" dirty="0"/>
              <a:t>.");</a:t>
            </a:r>
          </a:p>
          <a:p>
            <a:r>
              <a:rPr lang="en-US" altLang="ko-KR" sz="1000" dirty="0"/>
              <a:t>        break;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17303" y="4307579"/>
            <a:ext cx="4567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  C# 7.0 </a:t>
            </a:r>
            <a:r>
              <a:rPr lang="ko-KR" altLang="en-US" sz="1000" dirty="0"/>
              <a:t>부터는 </a:t>
            </a:r>
            <a:r>
              <a:rPr lang="en-US" altLang="ko-KR" sz="1000" dirty="0"/>
              <a:t>switch</a:t>
            </a:r>
            <a:r>
              <a:rPr lang="ko-KR" altLang="en-US" sz="1000" dirty="0"/>
              <a:t>문에 데이터 형식을 조건으로 사용 할 수 있게 되었다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반복문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1006" y="1600965"/>
            <a:ext cx="2573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조건문이 참인 동안 코드를 반복실행한다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55319" y="3411271"/>
            <a:ext cx="2919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조건식을 평가하기 전에 코드를 한번 실행한다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488503" y="205030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/>
              <a:t>while (</a:t>
            </a:r>
            <a:r>
              <a:rPr lang="ko-KR" altLang="en-US" sz="1000" b="1" dirty="0"/>
              <a:t>조건식</a:t>
            </a:r>
            <a:r>
              <a:rPr lang="en-US" altLang="ko-KR" sz="1000" b="1" dirty="0"/>
              <a:t>)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	</a:t>
            </a:r>
            <a:r>
              <a:rPr lang="ko-KR" altLang="en-US" sz="1000" b="1" dirty="0"/>
              <a:t>반복 실행할 코드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7993" y="3823420"/>
            <a:ext cx="27225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/>
              <a:t>do{</a:t>
            </a:r>
          </a:p>
          <a:p>
            <a:r>
              <a:rPr lang="en-US" altLang="ko-KR" sz="1000" b="1" dirty="0"/>
              <a:t>	//</a:t>
            </a:r>
            <a:r>
              <a:rPr lang="ko-KR" altLang="en-US" sz="1000" b="1" dirty="0"/>
              <a:t>반복 실행할 코드 블록</a:t>
            </a:r>
          </a:p>
          <a:p>
            <a:r>
              <a:rPr lang="en-US" altLang="ko-KR" sz="1000" b="1" dirty="0"/>
              <a:t>}</a:t>
            </a:r>
          </a:p>
          <a:p>
            <a:r>
              <a:rPr lang="en-US" altLang="ko-KR" sz="1000" b="1" dirty="0"/>
              <a:t>while( </a:t>
            </a:r>
            <a:r>
              <a:rPr lang="ko-KR" altLang="en-US" sz="1000" b="1" dirty="0"/>
              <a:t>조건식 </a:t>
            </a:r>
            <a:r>
              <a:rPr lang="en-US" altLang="ko-KR" sz="1000" b="1" dirty="0"/>
              <a:t>);</a:t>
            </a:r>
            <a:endParaRPr lang="ko-KR" altLang="en-US" sz="1000" b="1" dirty="0"/>
          </a:p>
        </p:txBody>
      </p:sp>
      <p:sp>
        <p:nvSpPr>
          <p:cNvPr id="13" name="직사각형 12"/>
          <p:cNvSpPr/>
          <p:nvPr/>
        </p:nvSpPr>
        <p:spPr>
          <a:xfrm>
            <a:off x="5976410" y="1416299"/>
            <a:ext cx="157517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int i = 10;</a:t>
            </a:r>
          </a:p>
          <a:p>
            <a:r>
              <a:rPr lang="en-US" altLang="ko-KR" sz="1000" dirty="0"/>
              <a:t>while (i &gt; 0)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WriteLine($"{i--}");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5976410" y="3024265"/>
            <a:ext cx="216024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int i = 10;</a:t>
            </a:r>
          </a:p>
          <a:p>
            <a:r>
              <a:rPr lang="en-US" altLang="ko-KR" sz="1000" dirty="0"/>
              <a:t>do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WriteLine("A) i: {0}", i--);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while (i &gt; 0);</a:t>
            </a:r>
          </a:p>
          <a:p>
            <a:r>
              <a:rPr lang="en-US" altLang="ko-KR" sz="1000" dirty="0"/>
              <a:t>do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WriteLine("B) i: {0}", i--);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while (i &gt; 0);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7747665" y="3011161"/>
            <a:ext cx="144941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A) i: 10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A) i: 9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A) i: 8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A) i: 7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A) i: 6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A) i: 5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A) i: 4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A) i: 3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A) i: 2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A) i: 1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B) i: 0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735325" y="1031578"/>
            <a:ext cx="8026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10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9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8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7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6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5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4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3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2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375F4-988E-4B15-BBCA-DCF52F267A89}"/>
              </a:ext>
            </a:extLst>
          </p:cNvPr>
          <p:cNvSpPr txBox="1"/>
          <p:nvPr/>
        </p:nvSpPr>
        <p:spPr>
          <a:xfrm>
            <a:off x="217303" y="1277799"/>
            <a:ext cx="101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while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0D57A6-60B4-4FEF-8FA0-32CA1F90E196}"/>
              </a:ext>
            </a:extLst>
          </p:cNvPr>
          <p:cNvSpPr txBox="1"/>
          <p:nvPr/>
        </p:nvSpPr>
        <p:spPr>
          <a:xfrm>
            <a:off x="238676" y="3088105"/>
            <a:ext cx="122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do</a:t>
            </a:r>
            <a:r>
              <a:rPr lang="ko-KR" altLang="en-US" b="1" dirty="0"/>
              <a:t> </a:t>
            </a:r>
            <a:r>
              <a:rPr lang="en-US" altLang="ko-KR" b="1" dirty="0"/>
              <a:t>while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반복문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6535" y="1616840"/>
            <a:ext cx="52020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/>
              <a:t>for ( </a:t>
            </a:r>
            <a:r>
              <a:rPr lang="ko-KR" altLang="en-US" sz="1000" b="1" dirty="0"/>
              <a:t>초기화식</a:t>
            </a:r>
            <a:r>
              <a:rPr lang="en-US" altLang="ko-KR" sz="1000" b="1" dirty="0"/>
              <a:t>; </a:t>
            </a:r>
            <a:r>
              <a:rPr lang="ko-KR" altLang="en-US" sz="1000" b="1" dirty="0"/>
              <a:t>조건식</a:t>
            </a:r>
            <a:r>
              <a:rPr lang="en-US" altLang="ko-KR" sz="1000" b="1" dirty="0"/>
              <a:t>; </a:t>
            </a:r>
            <a:r>
              <a:rPr lang="ko-KR" altLang="en-US" sz="1000" b="1" dirty="0"/>
              <a:t>반복식</a:t>
            </a:r>
            <a:r>
              <a:rPr lang="en-US" altLang="ko-KR" sz="1000" b="1" dirty="0"/>
              <a:t>)</a:t>
            </a:r>
          </a:p>
          <a:p>
            <a:r>
              <a:rPr lang="en-US" altLang="ko-KR" sz="1000" b="1" dirty="0"/>
              <a:t>      //</a:t>
            </a:r>
            <a:r>
              <a:rPr lang="ko-KR" altLang="en-US" sz="1000" b="1" dirty="0"/>
              <a:t>반복실행할 코드</a:t>
            </a:r>
            <a:r>
              <a:rPr lang="en-US" altLang="ko-KR" sz="1000" b="1" dirty="0"/>
              <a:t>;</a:t>
            </a:r>
          </a:p>
          <a:p>
            <a:endParaRPr lang="en-US" altLang="ko-KR" sz="1000" dirty="0"/>
          </a:p>
          <a:p>
            <a:r>
              <a:rPr lang="ko-KR" altLang="en-US" sz="1000" dirty="0"/>
              <a:t>초기화식 </a:t>
            </a:r>
            <a:r>
              <a:rPr lang="en-US" altLang="ko-KR" sz="1000" dirty="0"/>
              <a:t>: 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반복을 실행하기 전에 가장 먼저</a:t>
            </a:r>
            <a:r>
              <a:rPr lang="en-US" altLang="ko-KR" sz="1000" dirty="0"/>
              <a:t>,</a:t>
            </a:r>
            <a:r>
              <a:rPr lang="ko-KR" altLang="en-US" sz="1000" dirty="0"/>
              <a:t> 한번만 실행되는 코드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for</a:t>
            </a:r>
            <a:r>
              <a:rPr lang="ko-KR" altLang="en-US" sz="1000" dirty="0"/>
              <a:t>반복문에서 사용할 변수등을 이곳에서 초기화한다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조건식 </a:t>
            </a:r>
            <a:r>
              <a:rPr lang="en-US" altLang="ko-KR" sz="1000" dirty="0"/>
              <a:t>: 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반복을 계속 수행할지를 결정하는 식</a:t>
            </a:r>
            <a:r>
              <a:rPr lang="en-US" altLang="ko-KR" sz="1000" dirty="0"/>
              <a:t>. </a:t>
            </a:r>
            <a:r>
              <a:rPr lang="ko-KR" altLang="en-US" sz="1000" dirty="0"/>
              <a:t>조건식의 결과가 </a:t>
            </a:r>
            <a:r>
              <a:rPr lang="en-US" altLang="ko-KR" sz="1000" dirty="0"/>
              <a:t>false</a:t>
            </a:r>
            <a:r>
              <a:rPr lang="ko-KR" altLang="en-US" sz="1000" dirty="0"/>
              <a:t>이면 반복을 중단한다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반복식 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</a:t>
            </a:r>
            <a:r>
              <a:rPr lang="ko-KR" altLang="en-US" sz="1000" dirty="0"/>
              <a:t>반복이 끝날때마다 실행된다</a:t>
            </a:r>
            <a:r>
              <a:rPr lang="en-US" altLang="ko-KR" sz="1000" dirty="0"/>
              <a:t>. </a:t>
            </a:r>
            <a:r>
              <a:rPr lang="ko-KR" altLang="en-US" sz="1000" dirty="0"/>
              <a:t>조건식에서 사용되는 변수의 값을 조정한다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387365" y="418552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/>
              <a:t>foreach(</a:t>
            </a:r>
            <a:r>
              <a:rPr lang="ko-KR" altLang="en-US" sz="1000" b="1" dirty="0"/>
              <a:t>데이터 형식 변수명 </a:t>
            </a:r>
            <a:r>
              <a:rPr lang="en-US" altLang="ko-KR" sz="1000" b="1" dirty="0"/>
              <a:t>in </a:t>
            </a:r>
            <a:r>
              <a:rPr lang="ko-KR" altLang="en-US" sz="1000" b="1" dirty="0"/>
              <a:t>배열</a:t>
            </a:r>
            <a:r>
              <a:rPr lang="en-US" altLang="ko-KR" sz="1000" b="1" dirty="0"/>
              <a:t>_</a:t>
            </a:r>
            <a:r>
              <a:rPr lang="ko-KR" altLang="en-US" sz="1000" b="1" dirty="0"/>
              <a:t>또는</a:t>
            </a:r>
            <a:r>
              <a:rPr lang="en-US" altLang="ko-KR" sz="1000" b="1" dirty="0"/>
              <a:t>_</a:t>
            </a:r>
            <a:r>
              <a:rPr lang="ko-KR" altLang="en-US" sz="1000" b="1" dirty="0"/>
              <a:t>컬렉션</a:t>
            </a:r>
            <a:r>
              <a:rPr lang="en-US" altLang="ko-KR" sz="1000" b="1" dirty="0"/>
              <a:t>)</a:t>
            </a:r>
          </a:p>
          <a:p>
            <a:r>
              <a:rPr lang="en-US" altLang="ko-KR" sz="1000" b="1" dirty="0"/>
              <a:t>	</a:t>
            </a:r>
            <a:r>
              <a:rPr lang="ko-KR" altLang="en-US" sz="1000" b="1" dirty="0"/>
              <a:t>코드</a:t>
            </a:r>
            <a:r>
              <a:rPr lang="en-US" altLang="ko-KR" sz="1000" b="1" dirty="0"/>
              <a:t>_</a:t>
            </a:r>
            <a:r>
              <a:rPr lang="ko-KR" altLang="en-US" sz="1000" b="1" dirty="0"/>
              <a:t>또는</a:t>
            </a:r>
            <a:r>
              <a:rPr lang="en-US" altLang="ko-KR" sz="1000" b="1" dirty="0"/>
              <a:t>_</a:t>
            </a:r>
            <a:r>
              <a:rPr lang="ko-KR" altLang="en-US" sz="1000" b="1" dirty="0"/>
              <a:t>코드블록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535" y="3843189"/>
            <a:ext cx="4240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배열</a:t>
            </a:r>
            <a:r>
              <a:rPr lang="en-US" altLang="ko-KR" sz="1000" dirty="0"/>
              <a:t>(</a:t>
            </a:r>
            <a:r>
              <a:rPr lang="ko-KR" altLang="en-US" sz="1000" dirty="0"/>
              <a:t>또는 컬렉션</a:t>
            </a:r>
            <a:r>
              <a:rPr lang="en-US" altLang="ko-KR" sz="1000" dirty="0"/>
              <a:t>)</a:t>
            </a:r>
            <a:r>
              <a:rPr lang="ko-KR" altLang="en-US" sz="1000" dirty="0"/>
              <a:t>을 순회하며 각 데이터의 요소에 접근하도록 해준다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5877145" y="1155429"/>
            <a:ext cx="216024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for(int i = 0;i &lt; 5; i++)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for(int j =0; j &lt;= i ; j++)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  Console.Write("*");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    Console.Write("\n");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5877145" y="3523800"/>
            <a:ext cx="24752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int[] arr = new int[] { 0,1,2,3,4};</a:t>
            </a:r>
          </a:p>
          <a:p>
            <a:r>
              <a:rPr lang="en-US" altLang="ko-KR" sz="1000" dirty="0"/>
              <a:t>    foreach (int a in arr)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WriteLine(a);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8172747" y="3607578"/>
            <a:ext cx="7576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2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3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4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172747" y="1635156"/>
            <a:ext cx="80514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68100"/>
                </a:solidFill>
              </a:rPr>
              <a:t>*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**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***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****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*****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AF21B-1041-45F0-A4FD-5B5A379DC9E5}"/>
              </a:ext>
            </a:extLst>
          </p:cNvPr>
          <p:cNvSpPr txBox="1"/>
          <p:nvPr/>
        </p:nvSpPr>
        <p:spPr>
          <a:xfrm>
            <a:off x="217303" y="1277799"/>
            <a:ext cx="101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for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5DCF26-3195-438C-8132-8853F53F2F51}"/>
              </a:ext>
            </a:extLst>
          </p:cNvPr>
          <p:cNvSpPr txBox="1"/>
          <p:nvPr/>
        </p:nvSpPr>
        <p:spPr>
          <a:xfrm>
            <a:off x="217303" y="3471003"/>
            <a:ext cx="101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foreach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9E51E1B9-A2D7-4C59-B3F6-64ACA3CB7CB5}"/>
              </a:ext>
            </a:extLst>
          </p:cNvPr>
          <p:cNvSpPr/>
          <p:nvPr/>
        </p:nvSpPr>
        <p:spPr>
          <a:xfrm rot="1330994">
            <a:off x="3730439" y="2587673"/>
            <a:ext cx="520270" cy="599171"/>
          </a:xfrm>
          <a:prstGeom prst="parallelogram">
            <a:avLst/>
          </a:prstGeom>
          <a:solidFill>
            <a:srgbClr val="F68100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D24C7BD1-51A1-407F-9B25-E8E77595C01D}"/>
              </a:ext>
            </a:extLst>
          </p:cNvPr>
          <p:cNvSpPr/>
          <p:nvPr/>
        </p:nvSpPr>
        <p:spPr>
          <a:xfrm rot="1330994">
            <a:off x="2442432" y="2060368"/>
            <a:ext cx="520270" cy="599171"/>
          </a:xfrm>
          <a:prstGeom prst="parallelogram">
            <a:avLst/>
          </a:prstGeom>
          <a:solidFill>
            <a:srgbClr val="F68100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FCEF8FF-4F33-403F-A761-5748498B500F}"/>
              </a:ext>
            </a:extLst>
          </p:cNvPr>
          <p:cNvSpPr/>
          <p:nvPr/>
        </p:nvSpPr>
        <p:spPr>
          <a:xfrm rot="8740316">
            <a:off x="644530" y="1003460"/>
            <a:ext cx="2082459" cy="1586261"/>
          </a:xfrm>
          <a:prstGeom prst="triangle">
            <a:avLst>
              <a:gd name="adj" fmla="val 50438"/>
            </a:avLst>
          </a:prstGeom>
          <a:solidFill>
            <a:srgbClr val="F68100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3AD0F-45C6-465C-8F85-6C00FE83F583}"/>
              </a:ext>
            </a:extLst>
          </p:cNvPr>
          <p:cNvSpPr txBox="1"/>
          <p:nvPr/>
        </p:nvSpPr>
        <p:spPr>
          <a:xfrm>
            <a:off x="2466210" y="1861321"/>
            <a:ext cx="2059483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연산자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86D1D-61BE-4619-BF73-556CB4D7B847}"/>
              </a:ext>
            </a:extLst>
          </p:cNvPr>
          <p:cNvSpPr txBox="1"/>
          <p:nvPr/>
        </p:nvSpPr>
        <p:spPr>
          <a:xfrm>
            <a:off x="3826876" y="2431195"/>
            <a:ext cx="2239411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흐름 제어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28CF0-F9B6-42A2-A9BF-7E9A8E294943}"/>
              </a:ext>
            </a:extLst>
          </p:cNvPr>
          <p:cNvSpPr txBox="1"/>
          <p:nvPr/>
        </p:nvSpPr>
        <p:spPr>
          <a:xfrm>
            <a:off x="6465636" y="3518895"/>
            <a:ext cx="2239411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클래스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1FB0FF-51CD-4E4D-8B1F-D32C1ABC710C}"/>
              </a:ext>
            </a:extLst>
          </p:cNvPr>
          <p:cNvSpPr txBox="1"/>
          <p:nvPr/>
        </p:nvSpPr>
        <p:spPr>
          <a:xfrm>
            <a:off x="1043608" y="1376573"/>
            <a:ext cx="877559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2700" dirty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F57434-15F1-4873-9D38-0CF9D38038A3}"/>
              </a:ext>
            </a:extLst>
          </p:cNvPr>
          <p:cNvCxnSpPr>
            <a:cxnSpLocks/>
          </p:cNvCxnSpPr>
          <p:nvPr/>
        </p:nvCxnSpPr>
        <p:spPr>
          <a:xfrm flipH="1" flipV="1">
            <a:off x="-274319" y="1467654"/>
            <a:ext cx="9418319" cy="3828833"/>
          </a:xfrm>
          <a:prstGeom prst="line">
            <a:avLst/>
          </a:prstGeom>
          <a:ln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5C24FB6-175B-46E6-9D93-DDC5EC0814CF}"/>
              </a:ext>
            </a:extLst>
          </p:cNvPr>
          <p:cNvCxnSpPr>
            <a:cxnSpLocks/>
          </p:cNvCxnSpPr>
          <p:nvPr/>
        </p:nvCxnSpPr>
        <p:spPr>
          <a:xfrm>
            <a:off x="2099603" y="-232116"/>
            <a:ext cx="0" cy="5528603"/>
          </a:xfrm>
          <a:prstGeom prst="line">
            <a:avLst/>
          </a:prstGeom>
          <a:ln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4D22D50-A8A3-471B-8F13-50A0188C4FAC}"/>
              </a:ext>
            </a:extLst>
          </p:cNvPr>
          <p:cNvCxnSpPr>
            <a:cxnSpLocks/>
          </p:cNvCxnSpPr>
          <p:nvPr/>
        </p:nvCxnSpPr>
        <p:spPr>
          <a:xfrm flipH="1">
            <a:off x="-298993" y="-148659"/>
            <a:ext cx="3460652" cy="2324162"/>
          </a:xfrm>
          <a:prstGeom prst="line">
            <a:avLst/>
          </a:prstGeom>
          <a:ln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2C1B100-4DAA-4B4A-A3F7-B4547ED60775}"/>
              </a:ext>
            </a:extLst>
          </p:cNvPr>
          <p:cNvSpPr txBox="1"/>
          <p:nvPr/>
        </p:nvSpPr>
        <p:spPr>
          <a:xfrm>
            <a:off x="2466210" y="2071352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B9135-8910-41D2-9F6A-88AF5A728A64}"/>
              </a:ext>
            </a:extLst>
          </p:cNvPr>
          <p:cNvSpPr txBox="1"/>
          <p:nvPr/>
        </p:nvSpPr>
        <p:spPr>
          <a:xfrm>
            <a:off x="3749287" y="2581236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CAF5F578-8886-4991-973A-DD85EB8DE939}"/>
              </a:ext>
            </a:extLst>
          </p:cNvPr>
          <p:cNvSpPr/>
          <p:nvPr/>
        </p:nvSpPr>
        <p:spPr>
          <a:xfrm rot="1330994">
            <a:off x="5007674" y="3095588"/>
            <a:ext cx="520270" cy="599171"/>
          </a:xfrm>
          <a:prstGeom prst="parallelogram">
            <a:avLst/>
          </a:prstGeom>
          <a:solidFill>
            <a:srgbClr val="F68100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B4775B17-7FCA-498D-82DA-4C57BC221C1D}"/>
              </a:ext>
            </a:extLst>
          </p:cNvPr>
          <p:cNvSpPr/>
          <p:nvPr/>
        </p:nvSpPr>
        <p:spPr>
          <a:xfrm rot="1330994">
            <a:off x="6474547" y="3689542"/>
            <a:ext cx="520270" cy="599171"/>
          </a:xfrm>
          <a:prstGeom prst="parallelogram">
            <a:avLst/>
          </a:prstGeom>
          <a:solidFill>
            <a:srgbClr val="F68100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25DB5-2325-4CA3-97CA-3FA756487260}"/>
              </a:ext>
            </a:extLst>
          </p:cNvPr>
          <p:cNvSpPr txBox="1"/>
          <p:nvPr/>
        </p:nvSpPr>
        <p:spPr>
          <a:xfrm>
            <a:off x="5045873" y="3118786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3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63ADA-AAB7-429F-B1F6-676B030FA147}"/>
              </a:ext>
            </a:extLst>
          </p:cNvPr>
          <p:cNvSpPr txBox="1"/>
          <p:nvPr/>
        </p:nvSpPr>
        <p:spPr>
          <a:xfrm>
            <a:off x="6465636" y="3723311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17997B0-FC97-476E-AC46-9D494E5D038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53859" y="1828572"/>
            <a:ext cx="271199" cy="279583"/>
          </a:xfrm>
          <a:prstGeom prst="bentConnector2">
            <a:avLst/>
          </a:prstGeom>
          <a:ln w="76200"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F1E2269-0518-4227-8C6D-92A7A2FEA926}"/>
              </a:ext>
            </a:extLst>
          </p:cNvPr>
          <p:cNvCxnSpPr/>
          <p:nvPr/>
        </p:nvCxnSpPr>
        <p:spPr>
          <a:xfrm rot="5400000" flipH="1" flipV="1">
            <a:off x="4170258" y="2373489"/>
            <a:ext cx="271199" cy="279583"/>
          </a:xfrm>
          <a:prstGeom prst="bentConnector2">
            <a:avLst/>
          </a:prstGeom>
          <a:ln w="76200"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8100C32-029F-4DC3-8455-512EDBBA8CD5}"/>
              </a:ext>
            </a:extLst>
          </p:cNvPr>
          <p:cNvCxnSpPr/>
          <p:nvPr/>
        </p:nvCxnSpPr>
        <p:spPr>
          <a:xfrm rot="5400000" flipH="1" flipV="1">
            <a:off x="5419599" y="2858251"/>
            <a:ext cx="271199" cy="279583"/>
          </a:xfrm>
          <a:prstGeom prst="bentConnector2">
            <a:avLst/>
          </a:prstGeom>
          <a:ln w="76200"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B3AA9F3-D683-401F-ABED-C2F21F8DBC47}"/>
              </a:ext>
            </a:extLst>
          </p:cNvPr>
          <p:cNvCxnSpPr/>
          <p:nvPr/>
        </p:nvCxnSpPr>
        <p:spPr>
          <a:xfrm rot="5400000" flipH="1" flipV="1">
            <a:off x="6910602" y="3495762"/>
            <a:ext cx="271199" cy="279583"/>
          </a:xfrm>
          <a:prstGeom prst="bentConnector2">
            <a:avLst/>
          </a:prstGeom>
          <a:ln w="76200"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586D1D-61BE-4619-BF73-556CB4D7B847}"/>
              </a:ext>
            </a:extLst>
          </p:cNvPr>
          <p:cNvSpPr txBox="1"/>
          <p:nvPr/>
        </p:nvSpPr>
        <p:spPr>
          <a:xfrm>
            <a:off x="4946582" y="2888716"/>
            <a:ext cx="2239411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메소드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983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점프문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0853" y="2391227"/>
            <a:ext cx="3967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/>
              <a:t>현재 실행중인 반복문이나 </a:t>
            </a:r>
            <a:r>
              <a:rPr lang="en-US" altLang="ko-KR" sz="1000" dirty="0"/>
              <a:t>switch</a:t>
            </a:r>
            <a:r>
              <a:rPr lang="ko-KR" altLang="en-US" sz="1000" dirty="0"/>
              <a:t>문을 중단하고자 할 때 사용한다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955566" y="909784"/>
            <a:ext cx="3150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while ( true)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Console.Write("</a:t>
            </a:r>
            <a:r>
              <a:rPr lang="ko-KR" altLang="en-US" sz="1000" dirty="0"/>
              <a:t>계속할까요</a:t>
            </a:r>
            <a:r>
              <a:rPr lang="en-US" altLang="ko-KR" sz="1000" dirty="0"/>
              <a:t>? </a:t>
            </a:r>
            <a:r>
              <a:rPr lang="ko-KR" altLang="en-US" sz="1000" dirty="0"/>
              <a:t>예</a:t>
            </a:r>
            <a:r>
              <a:rPr lang="en-US" altLang="ko-KR" sz="1000" dirty="0"/>
              <a:t>/</a:t>
            </a:r>
            <a:r>
              <a:rPr lang="ko-KR" altLang="en-US" sz="1000" dirty="0"/>
              <a:t>아니오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/>
              <a:t>        string s = Console.ReadLine();</a:t>
            </a:r>
          </a:p>
          <a:p>
            <a:r>
              <a:rPr lang="en-US" altLang="ko-KR" sz="1000" dirty="0"/>
              <a:t>        if(s == "</a:t>
            </a:r>
            <a:r>
              <a:rPr lang="ko-KR" altLang="en-US" sz="1000" dirty="0"/>
              <a:t>아니오</a:t>
            </a:r>
            <a:r>
              <a:rPr lang="en-US" altLang="ko-KR" sz="1000" dirty="0"/>
              <a:t>")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  break;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2467" y="2385206"/>
            <a:ext cx="2662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한 회 건너뛰어 반복을 계속 수행하게 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42138" y="3232476"/>
            <a:ext cx="2618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/>
              <a:t>레이블이 가리키는 곳으로 바로 이동한다</a:t>
            </a:r>
            <a:r>
              <a:rPr lang="en-US" altLang="ko-KR" sz="1000" dirty="0"/>
              <a:t>.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98796" y="1314633"/>
            <a:ext cx="22502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for(int i = 1; i &lt;10; i++)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if (i % 2 == 0) continue;</a:t>
            </a:r>
          </a:p>
          <a:p>
            <a:r>
              <a:rPr lang="en-US" altLang="ko-KR" sz="1000" dirty="0"/>
              <a:t>        WriteLine($"i: {i} : </a:t>
            </a:r>
            <a:r>
              <a:rPr lang="ko-KR" altLang="en-US" sz="1000" dirty="0"/>
              <a:t>홀수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/>
              <a:t>    }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56981" y="3561860"/>
            <a:ext cx="1800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WriteLine("1");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goto </a:t>
            </a:r>
            <a:r>
              <a:rPr lang="en-US" altLang="ko-KR" sz="1000" dirty="0">
                <a:solidFill>
                  <a:srgbClr val="F68100"/>
                </a:solidFill>
              </a:rPr>
              <a:t>JUMP;</a:t>
            </a:r>
          </a:p>
          <a:p>
            <a:endParaRPr lang="en-US" altLang="ko-KR" sz="1000" dirty="0"/>
          </a:p>
          <a:p>
            <a:r>
              <a:rPr lang="en-US" altLang="ko-KR" sz="1000" dirty="0"/>
              <a:t>WriteLine("2");</a:t>
            </a:r>
          </a:p>
          <a:p>
            <a:r>
              <a:rPr lang="en-US" altLang="ko-KR" sz="1000" dirty="0"/>
              <a:t>WriteLine("3");</a:t>
            </a:r>
          </a:p>
          <a:p>
            <a:endParaRPr lang="en-US" altLang="ko-KR" sz="1000" dirty="0">
              <a:solidFill>
                <a:srgbClr val="F68100"/>
              </a:solidFill>
            </a:endParaRPr>
          </a:p>
          <a:p>
            <a:r>
              <a:rPr lang="en-US" altLang="ko-KR" sz="1000" dirty="0">
                <a:solidFill>
                  <a:srgbClr val="F68100"/>
                </a:solidFill>
              </a:rPr>
              <a:t>JUMP:</a:t>
            </a:r>
          </a:p>
          <a:p>
            <a:r>
              <a:rPr lang="en-US" altLang="ko-KR" sz="1000" dirty="0"/>
              <a:t>WriteLine("4");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93222" y="3233518"/>
            <a:ext cx="41024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메소드 중간에 호출되어 메소드를 종결시키고 프로그램의 돌려준다</a:t>
            </a:r>
            <a:r>
              <a:rPr lang="en-US" altLang="ko-KR" sz="1000" dirty="0"/>
              <a:t>..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51809" y="4099364"/>
            <a:ext cx="203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1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4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87325" y="1225204"/>
            <a:ext cx="736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i: 1 : </a:t>
            </a:r>
            <a:r>
              <a:rPr lang="ko-KR" altLang="en-US" sz="1000" dirty="0">
                <a:solidFill>
                  <a:srgbClr val="F68100"/>
                </a:solidFill>
              </a:rPr>
              <a:t>홀수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i: 3 : </a:t>
            </a:r>
            <a:r>
              <a:rPr lang="ko-KR" altLang="en-US" sz="1000" dirty="0">
                <a:solidFill>
                  <a:srgbClr val="F68100"/>
                </a:solidFill>
              </a:rPr>
              <a:t>홀수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i: 5 : </a:t>
            </a:r>
            <a:r>
              <a:rPr lang="ko-KR" altLang="en-US" sz="1000" dirty="0">
                <a:solidFill>
                  <a:srgbClr val="F68100"/>
                </a:solidFill>
              </a:rPr>
              <a:t>홀수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i: 7 : </a:t>
            </a:r>
            <a:r>
              <a:rPr lang="ko-KR" altLang="en-US" sz="1000" dirty="0">
                <a:solidFill>
                  <a:srgbClr val="F68100"/>
                </a:solidFill>
              </a:rPr>
              <a:t>홀수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i: 9 : </a:t>
            </a:r>
            <a:r>
              <a:rPr lang="ko-KR" altLang="en-US" sz="1000" dirty="0">
                <a:solidFill>
                  <a:srgbClr val="F68100"/>
                </a:solidFill>
              </a:rPr>
              <a:t>홀수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22B541D-F386-49A8-B320-62AC2E41321B}"/>
              </a:ext>
            </a:extLst>
          </p:cNvPr>
          <p:cNvCxnSpPr>
            <a:cxnSpLocks/>
          </p:cNvCxnSpPr>
          <p:nvPr/>
        </p:nvCxnSpPr>
        <p:spPr>
          <a:xfrm>
            <a:off x="1016605" y="2932113"/>
            <a:ext cx="7110790" cy="0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F62298C-D8A3-4D4A-A06C-AA711365D31E}"/>
              </a:ext>
            </a:extLst>
          </p:cNvPr>
          <p:cNvCxnSpPr>
            <a:cxnSpLocks/>
          </p:cNvCxnSpPr>
          <p:nvPr/>
        </p:nvCxnSpPr>
        <p:spPr>
          <a:xfrm>
            <a:off x="4572000" y="1131590"/>
            <a:ext cx="0" cy="3600400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9C8DD6B6-41A6-44EF-BC80-E95B830C944F}"/>
              </a:ext>
            </a:extLst>
          </p:cNvPr>
          <p:cNvSpPr/>
          <p:nvPr/>
        </p:nvSpPr>
        <p:spPr>
          <a:xfrm>
            <a:off x="4583839" y="2646851"/>
            <a:ext cx="855095" cy="279325"/>
          </a:xfrm>
          <a:prstGeom prst="parallelogram">
            <a:avLst>
              <a:gd name="adj" fmla="val 42277"/>
            </a:avLst>
          </a:prstGeom>
          <a:solidFill>
            <a:srgbClr val="FEF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9F3B970B-2B66-44CB-90CA-D519A256FA1B}"/>
              </a:ext>
            </a:extLst>
          </p:cNvPr>
          <p:cNvSpPr/>
          <p:nvPr/>
        </p:nvSpPr>
        <p:spPr>
          <a:xfrm rot="10800000">
            <a:off x="3711262" y="2935807"/>
            <a:ext cx="855095" cy="279325"/>
          </a:xfrm>
          <a:prstGeom prst="parallelogram">
            <a:avLst>
              <a:gd name="adj" fmla="val 42277"/>
            </a:avLst>
          </a:prstGeom>
          <a:solidFill>
            <a:srgbClr val="FEF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9B2D1478-1604-4328-9513-E7502E7ABB82}"/>
              </a:ext>
            </a:extLst>
          </p:cNvPr>
          <p:cNvSpPr/>
          <p:nvPr/>
        </p:nvSpPr>
        <p:spPr>
          <a:xfrm rot="10800000" flipV="1">
            <a:off x="3711262" y="2656434"/>
            <a:ext cx="855095" cy="279325"/>
          </a:xfrm>
          <a:prstGeom prst="parallelogram">
            <a:avLst>
              <a:gd name="adj" fmla="val 42277"/>
            </a:avLst>
          </a:prstGeom>
          <a:solidFill>
            <a:srgbClr val="F6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A17841D4-C1B5-48E4-A0B8-6524141EEAC4}"/>
              </a:ext>
            </a:extLst>
          </p:cNvPr>
          <p:cNvSpPr/>
          <p:nvPr/>
        </p:nvSpPr>
        <p:spPr>
          <a:xfrm flipV="1">
            <a:off x="4583839" y="2936501"/>
            <a:ext cx="855095" cy="279325"/>
          </a:xfrm>
          <a:prstGeom prst="parallelogram">
            <a:avLst>
              <a:gd name="adj" fmla="val 42277"/>
            </a:avLst>
          </a:prstGeom>
          <a:solidFill>
            <a:srgbClr val="F6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BB271A-1A58-4535-B6A5-6F5E9E7514D7}"/>
              </a:ext>
            </a:extLst>
          </p:cNvPr>
          <p:cNvSpPr/>
          <p:nvPr/>
        </p:nvSpPr>
        <p:spPr>
          <a:xfrm>
            <a:off x="4572000" y="2646851"/>
            <a:ext cx="8194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continue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B7DA41-D0E2-4342-B493-14192A9558DE}"/>
              </a:ext>
            </a:extLst>
          </p:cNvPr>
          <p:cNvSpPr/>
          <p:nvPr/>
        </p:nvSpPr>
        <p:spPr>
          <a:xfrm>
            <a:off x="4693222" y="2927832"/>
            <a:ext cx="6363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return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4442FC-D1BE-4D2E-BB51-B558DABA7148}"/>
              </a:ext>
            </a:extLst>
          </p:cNvPr>
          <p:cNvSpPr/>
          <p:nvPr/>
        </p:nvSpPr>
        <p:spPr>
          <a:xfrm>
            <a:off x="3870325" y="2921529"/>
            <a:ext cx="5286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goto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F7B2E3-9AE8-4241-9F93-7236760C0479}"/>
              </a:ext>
            </a:extLst>
          </p:cNvPr>
          <p:cNvSpPr/>
          <p:nvPr/>
        </p:nvSpPr>
        <p:spPr>
          <a:xfrm>
            <a:off x="3837495" y="2654791"/>
            <a:ext cx="594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break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메소드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87079" y="246221"/>
            <a:ext cx="3330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일련의 코드를 하나의 이름아래 묶은 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286000" y="762265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class </a:t>
            </a:r>
            <a:r>
              <a:rPr lang="ko-KR" altLang="en-US" sz="1000" dirty="0"/>
              <a:t>클래스의</a:t>
            </a:r>
            <a:r>
              <a:rPr lang="en-US" altLang="ko-KR" sz="1000" dirty="0"/>
              <a:t>_</a:t>
            </a:r>
            <a:r>
              <a:rPr lang="ko-KR" altLang="en-US" sz="1000" dirty="0"/>
              <a:t>이름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한정자 반환형식 메소드의</a:t>
            </a:r>
            <a:r>
              <a:rPr lang="en-US" altLang="ko-KR" sz="1000" dirty="0"/>
              <a:t>_</a:t>
            </a:r>
            <a:r>
              <a:rPr lang="ko-KR" altLang="en-US" sz="1000" dirty="0"/>
              <a:t>이름 </a:t>
            </a:r>
            <a:r>
              <a:rPr lang="en-US" altLang="ko-KR" sz="1000" dirty="0"/>
              <a:t>( </a:t>
            </a:r>
            <a:r>
              <a:rPr lang="ko-KR" altLang="en-US" sz="1000" dirty="0"/>
              <a:t>매개 변수</a:t>
            </a:r>
            <a:r>
              <a:rPr lang="en-US" altLang="ko-KR" sz="1000" dirty="0"/>
              <a:t>_</a:t>
            </a:r>
            <a:r>
              <a:rPr lang="ko-KR" altLang="en-US" sz="1000" dirty="0"/>
              <a:t>목록 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	{</a:t>
            </a:r>
          </a:p>
          <a:p>
            <a:r>
              <a:rPr lang="en-US" altLang="ko-KR" sz="1000" dirty="0"/>
              <a:t>		//</a:t>
            </a:r>
            <a:r>
              <a:rPr lang="ko-KR" altLang="en-US" sz="1000" dirty="0"/>
              <a:t>실행하고자 하는 코드</a:t>
            </a:r>
          </a:p>
          <a:p>
            <a:r>
              <a:rPr lang="ko-KR" altLang="en-US" sz="1000" dirty="0"/>
              <a:t>		</a:t>
            </a:r>
          </a:p>
          <a:p>
            <a:r>
              <a:rPr lang="ko-KR" altLang="en-US" sz="1000" dirty="0"/>
              <a:t>		</a:t>
            </a:r>
            <a:r>
              <a:rPr lang="en-US" altLang="ko-KR" sz="1000" dirty="0"/>
              <a:t>return </a:t>
            </a:r>
            <a:r>
              <a:rPr lang="ko-KR" altLang="en-US" sz="1000" dirty="0"/>
              <a:t>메소드의 결과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	}</a:t>
            </a:r>
          </a:p>
          <a:p>
            <a:r>
              <a:rPr lang="en-US" altLang="ko-KR" sz="1000" dirty="0"/>
              <a:t>}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한정자 </a:t>
            </a:r>
            <a:r>
              <a:rPr lang="en-US" altLang="ko-KR" sz="1000" dirty="0">
                <a:solidFill>
                  <a:srgbClr val="F68100"/>
                </a:solidFill>
              </a:rPr>
              <a:t>: </a:t>
            </a:r>
            <a:r>
              <a:rPr lang="ko-KR" altLang="en-US" sz="1000" dirty="0">
                <a:solidFill>
                  <a:srgbClr val="F68100"/>
                </a:solidFill>
              </a:rPr>
              <a:t>메소드의 속성을 수식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메소드 결과의 데이터 형식은 메소드의 반환형식과 일치해야한다</a:t>
            </a:r>
            <a:r>
              <a:rPr lang="en-US" altLang="ko-KR" sz="1000" dirty="0">
                <a:solidFill>
                  <a:srgbClr val="F68100"/>
                </a:solidFill>
              </a:rPr>
              <a:t>.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5708" y="3221562"/>
            <a:ext cx="253306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// … </a:t>
            </a:r>
          </a:p>
          <a:p>
            <a:r>
              <a:rPr lang="en-US" altLang="ko-KR" sz="1400" dirty="0"/>
              <a:t>int a = 3;</a:t>
            </a:r>
          </a:p>
          <a:p>
            <a:r>
              <a:rPr lang="en-US" altLang="ko-KR" sz="1400" dirty="0"/>
              <a:t>int b = 4;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int x = Calculator.Plus( 3, 4 );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…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04140" y="3221562"/>
            <a:ext cx="299466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public static int Plus( int a, int b 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WriteLine(“Input : {0}, {1} “, a, b);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int result = a + b;</a:t>
            </a:r>
          </a:p>
          <a:p>
            <a:r>
              <a:rPr lang="en-US" altLang="ko-KR" sz="1400" dirty="0"/>
              <a:t>   return result;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15708" y="3149554"/>
            <a:ext cx="3240360" cy="17281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04140" y="3149554"/>
            <a:ext cx="3816424" cy="17281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오른쪽 화살표 14"/>
          <p:cNvSpPr/>
          <p:nvPr/>
        </p:nvSpPr>
        <p:spPr>
          <a:xfrm rot="20525040">
            <a:off x="2549616" y="3665109"/>
            <a:ext cx="2093601" cy="100978"/>
          </a:xfrm>
          <a:prstGeom prst="rightArrow">
            <a:avLst>
              <a:gd name="adj1" fmla="val 50000"/>
              <a:gd name="adj2" fmla="val 89683"/>
            </a:avLst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 rot="11285594">
            <a:off x="2611284" y="4476499"/>
            <a:ext cx="2093601" cy="82413"/>
          </a:xfrm>
          <a:prstGeom prst="rightArrow">
            <a:avLst>
              <a:gd name="adj1" fmla="val 50000"/>
              <a:gd name="adj2" fmla="val 89683"/>
            </a:avLst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  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 rot="5400000">
            <a:off x="4416108" y="4085658"/>
            <a:ext cx="792088" cy="72008"/>
          </a:xfrm>
          <a:prstGeom prst="rightArrow">
            <a:avLst>
              <a:gd name="adj1" fmla="val 50000"/>
              <a:gd name="adj2" fmla="val 89683"/>
            </a:avLst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  </a:t>
            </a:r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>
          <a:xfrm rot="5400000">
            <a:off x="203640" y="3617606"/>
            <a:ext cx="1008112" cy="72008"/>
          </a:xfrm>
          <a:prstGeom prst="rightArrow">
            <a:avLst>
              <a:gd name="adj1" fmla="val 50000"/>
              <a:gd name="adj2" fmla="val 89683"/>
            </a:avLst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  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 rot="5400000">
            <a:off x="383660" y="4661722"/>
            <a:ext cx="648072" cy="72008"/>
          </a:xfrm>
          <a:prstGeom prst="rightArrow">
            <a:avLst>
              <a:gd name="adj1" fmla="val 50000"/>
              <a:gd name="adj2" fmla="val 89683"/>
            </a:avLst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  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4704140" y="394164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3552012" y="358160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552012" y="440969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99684" y="350959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99684" y="451770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3552012" y="358160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704140" y="394164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552012" y="440969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99684" y="451770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628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값에 의한 전달 </a:t>
            </a:r>
            <a:r>
              <a:rPr lang="en-US" altLang="ko-KR" b="1" dirty="0"/>
              <a:t>( Pass by value )</a:t>
            </a:r>
          </a:p>
          <a:p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09916" y="900103"/>
            <a:ext cx="4500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메소드가 매개변수를 받아들일때에는 데이터의 </a:t>
            </a:r>
            <a:r>
              <a:rPr lang="en-US" altLang="ko-KR" sz="1000" dirty="0"/>
              <a:t>'</a:t>
            </a:r>
            <a:r>
              <a:rPr lang="ko-KR" altLang="en-US" sz="1000" dirty="0"/>
              <a:t>복사</a:t>
            </a:r>
            <a:r>
              <a:rPr lang="en-US" altLang="ko-KR" sz="1000" dirty="0"/>
              <a:t>'</a:t>
            </a:r>
            <a:r>
              <a:rPr lang="ko-KR" altLang="en-US" sz="1000" dirty="0"/>
              <a:t>가 이루어진다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메소드를 호출할 때 데이터를 복사해서 매개변수에 넘기는 것을 </a:t>
            </a:r>
            <a:endParaRPr lang="en-US" altLang="ko-KR" sz="1000" dirty="0"/>
          </a:p>
          <a:p>
            <a:r>
              <a:rPr lang="en-US" altLang="ko-KR" sz="1000" dirty="0"/>
              <a:t>"</a:t>
            </a:r>
            <a:r>
              <a:rPr lang="ko-KR" altLang="en-US" sz="1000" dirty="0"/>
              <a:t>값에 의한 전달 </a:t>
            </a:r>
            <a:r>
              <a:rPr lang="en-US" altLang="ko-KR" sz="1000" dirty="0"/>
              <a:t>(pass by value) "</a:t>
            </a:r>
            <a:r>
              <a:rPr lang="ko-KR" altLang="en-US" sz="1000" dirty="0"/>
              <a:t>라고 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6049065" y="118172"/>
            <a:ext cx="3094627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public static void Swap(int a, int b)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int temp = b;</a:t>
            </a:r>
          </a:p>
          <a:p>
            <a:r>
              <a:rPr lang="en-US" altLang="ko-KR" sz="1000" dirty="0"/>
              <a:t>    b = a;</a:t>
            </a:r>
          </a:p>
          <a:p>
            <a:r>
              <a:rPr lang="en-US" altLang="ko-KR" sz="1000" dirty="0"/>
              <a:t>    a = temp;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int x = 3;</a:t>
            </a:r>
          </a:p>
          <a:p>
            <a:r>
              <a:rPr lang="en-US" altLang="ko-KR" sz="1000" dirty="0"/>
              <a:t>    int y = 4;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WriteLine($"x:{x}, y :{y}");	</a:t>
            </a:r>
            <a:r>
              <a:rPr lang="en-US" altLang="ko-KR" sz="1000" dirty="0">
                <a:solidFill>
                  <a:srgbClr val="F68100"/>
                </a:solidFill>
              </a:rPr>
              <a:t>//x:3, y :4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Swap(x, y);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WriteLine($"x:{x}, y :{y}");	</a:t>
            </a:r>
            <a:r>
              <a:rPr lang="en-US" altLang="ko-KR" sz="1000" dirty="0">
                <a:solidFill>
                  <a:srgbClr val="F68100"/>
                </a:solidFill>
              </a:rPr>
              <a:t>//x:3, y :4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012776" y="3524697"/>
            <a:ext cx="18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 x = 3;</a:t>
            </a:r>
          </a:p>
          <a:p>
            <a:r>
              <a:rPr lang="en-US" altLang="ko-KR" sz="1400" dirty="0"/>
              <a:t>int y = 4;</a:t>
            </a:r>
          </a:p>
          <a:p>
            <a:endParaRPr lang="en-US" altLang="ko-KR" sz="1400" dirty="0"/>
          </a:p>
          <a:p>
            <a:r>
              <a:rPr lang="en-US" altLang="ko-KR" sz="1400" dirty="0"/>
              <a:t>Swap ( ref x, ref y );</a:t>
            </a:r>
          </a:p>
          <a:p>
            <a:endParaRPr lang="en-US" altLang="ko-KR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956992" y="3380681"/>
            <a:ext cx="31994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public static void Swap( </a:t>
            </a:r>
            <a:r>
              <a:rPr lang="en-US" altLang="ko-KR" sz="1400" b="1" dirty="0"/>
              <a:t>int a, int b 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int temp = b;</a:t>
            </a:r>
          </a:p>
          <a:p>
            <a:r>
              <a:rPr lang="en-US" altLang="ko-KR" sz="1400" dirty="0"/>
              <a:t>   b = a;</a:t>
            </a:r>
          </a:p>
          <a:p>
            <a:r>
              <a:rPr lang="en-US" altLang="ko-KR" sz="1400" dirty="0"/>
              <a:t>   a = temp;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956992" y="3380681"/>
            <a:ext cx="3672408" cy="13681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2776" y="3380681"/>
            <a:ext cx="1728192" cy="13681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" name="원호 37"/>
          <p:cNvSpPr/>
          <p:nvPr/>
        </p:nvSpPr>
        <p:spPr>
          <a:xfrm rot="17107154">
            <a:off x="2024134" y="3416457"/>
            <a:ext cx="1739850" cy="1980672"/>
          </a:xfrm>
          <a:prstGeom prst="arc">
            <a:avLst>
              <a:gd name="adj1" fmla="val 16200000"/>
              <a:gd name="adj2" fmla="val 20348421"/>
            </a:avLst>
          </a:prstGeom>
          <a:ln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이등변 삼각형 38"/>
          <p:cNvSpPr/>
          <p:nvPr/>
        </p:nvSpPr>
        <p:spPr>
          <a:xfrm rot="5165323">
            <a:off x="2674037" y="3457766"/>
            <a:ext cx="154128" cy="154128"/>
          </a:xfrm>
          <a:prstGeom prst="triangle">
            <a:avLst/>
          </a:prstGeom>
          <a:solidFill>
            <a:srgbClr val="F68100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정육면체 39"/>
          <p:cNvSpPr/>
          <p:nvPr/>
        </p:nvSpPr>
        <p:spPr>
          <a:xfrm>
            <a:off x="7277472" y="4388793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정육면체 40"/>
          <p:cNvSpPr/>
          <p:nvPr/>
        </p:nvSpPr>
        <p:spPr>
          <a:xfrm>
            <a:off x="7277472" y="4100761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정육면체 41"/>
          <p:cNvSpPr/>
          <p:nvPr/>
        </p:nvSpPr>
        <p:spPr>
          <a:xfrm>
            <a:off x="7277472" y="3812729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정육면체 42"/>
          <p:cNvSpPr/>
          <p:nvPr/>
        </p:nvSpPr>
        <p:spPr>
          <a:xfrm>
            <a:off x="7277472" y="3524697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정육면체 43"/>
          <p:cNvSpPr/>
          <p:nvPr/>
        </p:nvSpPr>
        <p:spPr>
          <a:xfrm>
            <a:off x="7277472" y="3236665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정육면체 44"/>
          <p:cNvSpPr/>
          <p:nvPr/>
        </p:nvSpPr>
        <p:spPr>
          <a:xfrm>
            <a:off x="7277472" y="2948633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77472" y="421458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x : 3</a:t>
            </a:r>
            <a:endParaRPr lang="ko-KR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277472" y="392654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y : 4</a:t>
            </a:r>
            <a:endParaRPr lang="ko-KR" altLang="en-US" sz="1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277472" y="363851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a : 3</a:t>
            </a:r>
            <a:endParaRPr lang="ko-KR" altLang="en-US" sz="1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277472" y="335048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b : 4</a:t>
            </a:r>
            <a:endParaRPr lang="ko-KR" altLang="en-US" sz="1000" b="1" dirty="0"/>
          </a:p>
        </p:txBody>
      </p:sp>
      <p:sp>
        <p:nvSpPr>
          <p:cNvPr id="50" name="사각형 설명선 49"/>
          <p:cNvSpPr/>
          <p:nvPr/>
        </p:nvSpPr>
        <p:spPr>
          <a:xfrm>
            <a:off x="5418801" y="2948633"/>
            <a:ext cx="675075" cy="288032"/>
          </a:xfrm>
          <a:prstGeom prst="wedgeRectCallout">
            <a:avLst>
              <a:gd name="adj1" fmla="val -20833"/>
              <a:gd name="adj2" fmla="val 92347"/>
            </a:avLst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 설명선 50"/>
          <p:cNvSpPr/>
          <p:nvPr/>
        </p:nvSpPr>
        <p:spPr>
          <a:xfrm flipH="1">
            <a:off x="4625709" y="2948633"/>
            <a:ext cx="675075" cy="288032"/>
          </a:xfrm>
          <a:prstGeom prst="wedgeRectCallout">
            <a:avLst>
              <a:gd name="adj1" fmla="val -20833"/>
              <a:gd name="adj2" fmla="val 92347"/>
            </a:avLst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85524" y="2990444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int a = x;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365792" y="2990444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int b = y;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4310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참조에 의한 전달 </a:t>
            </a:r>
            <a:r>
              <a:rPr lang="en-US" altLang="ko-KR" b="1" dirty="0"/>
              <a:t>( Pass by reference )</a:t>
            </a:r>
          </a:p>
          <a:p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09916" y="910336"/>
            <a:ext cx="3922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ref </a:t>
            </a:r>
            <a:r>
              <a:rPr lang="ko-KR" altLang="en-US" sz="1000" dirty="0"/>
              <a:t>키워드를 사용하여 넘겨진 원본 변수를 직접 참조한다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따라서 메소드 안에서 매개변수를 수정하면 </a:t>
            </a:r>
            <a:endParaRPr lang="en-US" altLang="ko-KR" sz="1000" dirty="0"/>
          </a:p>
          <a:p>
            <a:r>
              <a:rPr lang="ko-KR" altLang="en-US" sz="1000" dirty="0"/>
              <a:t>이 매개 변수가 참조하고 있는 원본 변수에 수정이 이루어진다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5990158" y="110117"/>
            <a:ext cx="298125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public static void Swap(ref int a, ref int b)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int temp = b;</a:t>
            </a:r>
          </a:p>
          <a:p>
            <a:r>
              <a:rPr lang="en-US" altLang="ko-KR" sz="1000" dirty="0"/>
              <a:t>    b = a;</a:t>
            </a:r>
          </a:p>
          <a:p>
            <a:r>
              <a:rPr lang="en-US" altLang="ko-KR" sz="1000" dirty="0"/>
              <a:t>    a = temp;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int x = 3;</a:t>
            </a:r>
          </a:p>
          <a:p>
            <a:r>
              <a:rPr lang="en-US" altLang="ko-KR" sz="1000" dirty="0"/>
              <a:t>    int y = 4;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WriteLine($"x:{x}, y :{y}");	</a:t>
            </a:r>
            <a:r>
              <a:rPr lang="en-US" altLang="ko-KR" sz="1000" dirty="0">
                <a:solidFill>
                  <a:srgbClr val="F68100"/>
                </a:solidFill>
              </a:rPr>
              <a:t>//x:3, y :4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Swap(ref x, ref y);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WriteLine($"x:{x}, y :{y}")\;	</a:t>
            </a:r>
            <a:r>
              <a:rPr lang="en-US" altLang="ko-KR" sz="1000" dirty="0">
                <a:solidFill>
                  <a:srgbClr val="F68100"/>
                </a:solidFill>
              </a:rPr>
              <a:t>//x:4, y :3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810395" y="3580394"/>
            <a:ext cx="18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 x = 3;</a:t>
            </a:r>
          </a:p>
          <a:p>
            <a:r>
              <a:rPr lang="en-US" altLang="ko-KR" sz="1400" dirty="0"/>
              <a:t>int y = 4;</a:t>
            </a:r>
          </a:p>
          <a:p>
            <a:endParaRPr lang="en-US" altLang="ko-KR" sz="1400" dirty="0"/>
          </a:p>
          <a:p>
            <a:r>
              <a:rPr lang="en-US" altLang="ko-KR" sz="1400" dirty="0"/>
              <a:t>Swap ( ref x, ref y );</a:t>
            </a:r>
          </a:p>
          <a:p>
            <a:endParaRPr lang="en-US" altLang="ko-KR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754611" y="3436378"/>
            <a:ext cx="37746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public static void Swap( </a:t>
            </a:r>
            <a:r>
              <a:rPr lang="en-US" altLang="ko-KR" sz="1400" b="1" dirty="0"/>
              <a:t>ref</a:t>
            </a:r>
            <a:r>
              <a:rPr lang="en-US" altLang="ko-KR" sz="1400" dirty="0"/>
              <a:t> </a:t>
            </a:r>
            <a:r>
              <a:rPr lang="en-US" altLang="ko-KR" sz="1400" b="1" dirty="0"/>
              <a:t>int a, ref int b 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int temp = b;</a:t>
            </a:r>
          </a:p>
          <a:p>
            <a:r>
              <a:rPr lang="en-US" altLang="ko-KR" sz="1400" dirty="0"/>
              <a:t>   b = a;</a:t>
            </a:r>
          </a:p>
          <a:p>
            <a:r>
              <a:rPr lang="en-US" altLang="ko-KR" sz="1400" dirty="0"/>
              <a:t>   a = temp;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54611" y="3436378"/>
            <a:ext cx="3672408" cy="13681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0395" y="3436378"/>
            <a:ext cx="1728192" cy="13681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원호 16"/>
          <p:cNvSpPr/>
          <p:nvPr/>
        </p:nvSpPr>
        <p:spPr>
          <a:xfrm rot="17107154">
            <a:off x="1821753" y="3472154"/>
            <a:ext cx="1739850" cy="1980672"/>
          </a:xfrm>
          <a:prstGeom prst="arc">
            <a:avLst>
              <a:gd name="adj1" fmla="val 16200000"/>
              <a:gd name="adj2" fmla="val 20348421"/>
            </a:avLst>
          </a:prstGeom>
          <a:ln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이등변 삼각형 17"/>
          <p:cNvSpPr/>
          <p:nvPr/>
        </p:nvSpPr>
        <p:spPr>
          <a:xfrm rot="5165323">
            <a:off x="2471656" y="3513463"/>
            <a:ext cx="154128" cy="154128"/>
          </a:xfrm>
          <a:prstGeom prst="triangle">
            <a:avLst/>
          </a:prstGeom>
          <a:solidFill>
            <a:srgbClr val="F68100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정육면체 18"/>
          <p:cNvSpPr/>
          <p:nvPr/>
        </p:nvSpPr>
        <p:spPr>
          <a:xfrm>
            <a:off x="7075091" y="4444490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정육면체 19"/>
          <p:cNvSpPr/>
          <p:nvPr/>
        </p:nvSpPr>
        <p:spPr>
          <a:xfrm>
            <a:off x="7075091" y="4156458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정육면체 20"/>
          <p:cNvSpPr/>
          <p:nvPr/>
        </p:nvSpPr>
        <p:spPr>
          <a:xfrm>
            <a:off x="7075091" y="3868426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정육면체 21"/>
          <p:cNvSpPr/>
          <p:nvPr/>
        </p:nvSpPr>
        <p:spPr>
          <a:xfrm>
            <a:off x="7075091" y="3580394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정육면체 22"/>
          <p:cNvSpPr/>
          <p:nvPr/>
        </p:nvSpPr>
        <p:spPr>
          <a:xfrm>
            <a:off x="7075091" y="3292362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정육면체 23"/>
          <p:cNvSpPr/>
          <p:nvPr/>
        </p:nvSpPr>
        <p:spPr>
          <a:xfrm>
            <a:off x="7075091" y="3004330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75091" y="424937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x : 3</a:t>
            </a:r>
            <a:endParaRPr lang="ko-KR" alt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075091" y="396133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y : 4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075091" y="367330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a</a:t>
            </a:r>
            <a:endParaRPr lang="ko-KR" alt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075091" y="338527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b</a:t>
            </a:r>
            <a:endParaRPr lang="ko-KR" altLang="en-US" sz="1000" b="1" dirty="0"/>
          </a:p>
        </p:txBody>
      </p:sp>
      <p:cxnSp>
        <p:nvCxnSpPr>
          <p:cNvPr id="29" name="꺾인 연결선 28"/>
          <p:cNvCxnSpPr>
            <a:stCxn id="28" idx="1"/>
            <a:endCxn id="26" idx="1"/>
          </p:cNvCxnSpPr>
          <p:nvPr/>
        </p:nvCxnSpPr>
        <p:spPr>
          <a:xfrm rot="10800000" flipV="1">
            <a:off x="7075091" y="3508385"/>
            <a:ext cx="12700" cy="576064"/>
          </a:xfrm>
          <a:prstGeom prst="bentConnector3">
            <a:avLst>
              <a:gd name="adj1" fmla="val 1800000"/>
            </a:avLst>
          </a:prstGeom>
          <a:ln>
            <a:solidFill>
              <a:srgbClr val="F681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7" idx="1"/>
            <a:endCxn id="25" idx="1"/>
          </p:cNvCxnSpPr>
          <p:nvPr/>
        </p:nvCxnSpPr>
        <p:spPr>
          <a:xfrm rot="10800000" flipV="1">
            <a:off x="7075091" y="3796417"/>
            <a:ext cx="12700" cy="576064"/>
          </a:xfrm>
          <a:prstGeom prst="bentConnector3">
            <a:avLst>
              <a:gd name="adj1" fmla="val 1800000"/>
            </a:avLst>
          </a:prstGeom>
          <a:ln>
            <a:solidFill>
              <a:srgbClr val="F681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89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참조 반환값 </a:t>
            </a:r>
            <a:r>
              <a:rPr lang="en-US" altLang="ko-KR" b="1" dirty="0"/>
              <a:t>( ref return )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1010896" y="2211710"/>
            <a:ext cx="27003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class Product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private int price = 100;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public ref int GetPrice()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return ref price;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void PrintPrice()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WriteLine($"Price:{price}");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1196" y="1673100"/>
            <a:ext cx="369043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Product carrot = new Product();</a:t>
            </a:r>
          </a:p>
          <a:p>
            <a:r>
              <a:rPr lang="en-US" altLang="ko-KR" sz="1000" dirty="0"/>
              <a:t>        ref int ref_local_price = ref carrot.GetPrice();</a:t>
            </a:r>
          </a:p>
          <a:p>
            <a:r>
              <a:rPr lang="en-US" altLang="ko-KR" sz="1000" dirty="0"/>
              <a:t>        int normal_local_price = carrot.GetPrice();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carrot.PrintPrice();</a:t>
            </a:r>
          </a:p>
          <a:p>
            <a:r>
              <a:rPr lang="en-US" altLang="ko-KR" sz="1000" dirty="0"/>
              <a:t>        WriteLine($"Ref Local Price: {ref_local_price}");</a:t>
            </a:r>
          </a:p>
          <a:p>
            <a:r>
              <a:rPr lang="en-US" altLang="ko-KR" sz="1000" dirty="0"/>
              <a:t>        WriteLine($"Normal Local Price: {normal_local_price}");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ref_local_price = 200;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carrot.PrintPrice();</a:t>
            </a:r>
          </a:p>
          <a:p>
            <a:r>
              <a:rPr lang="en-US" altLang="ko-KR" sz="1000" dirty="0"/>
              <a:t>        WriteLine($"Ref Local Price: {ref_local_price}");</a:t>
            </a:r>
          </a:p>
          <a:p>
            <a:r>
              <a:rPr lang="en-US" altLang="ko-KR" sz="1000" dirty="0"/>
              <a:t>        WriteLine($"Normal Local Price: {normal_local_price}");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09916" y="553998"/>
            <a:ext cx="72410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메소드의 결과를 참조로 반환한다</a:t>
            </a:r>
          </a:p>
          <a:p>
            <a:r>
              <a:rPr lang="en-US" altLang="ko-KR" sz="1000" dirty="0"/>
              <a:t>.ref </a:t>
            </a:r>
            <a:r>
              <a:rPr lang="ko-KR" altLang="en-US" sz="1000" dirty="0"/>
              <a:t>한정자를 이용하여 메소드를 선언하고</a:t>
            </a:r>
            <a:r>
              <a:rPr lang="en-US" altLang="ko-KR" sz="1000" dirty="0"/>
              <a:t>, return</a:t>
            </a:r>
            <a:r>
              <a:rPr lang="ko-KR" altLang="en-US" sz="1000" dirty="0"/>
              <a:t>문이 반환하는 변수 앞에도 </a:t>
            </a:r>
            <a:r>
              <a:rPr lang="en-US" altLang="ko-KR" sz="1000" dirty="0"/>
              <a:t>ref</a:t>
            </a:r>
            <a:r>
              <a:rPr lang="ko-KR" altLang="en-US" sz="1000" dirty="0"/>
              <a:t>키워드를 명시한다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참조를 반환하도록 구현해도 결과를 받는 지역변수와 호출 할 메소드 앞에 </a:t>
            </a:r>
            <a:r>
              <a:rPr lang="en-US" altLang="ko-KR" sz="1000" dirty="0"/>
              <a:t>ref</a:t>
            </a:r>
            <a:r>
              <a:rPr lang="ko-KR" altLang="en-US" sz="1000" dirty="0"/>
              <a:t>를 붙이지 않으면 평범한 메소드로 동작한다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출력 전용 매개 변수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86500" y="246221"/>
            <a:ext cx="1491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out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286000" y="855353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static void Divide(int a, int b, out int quotient, out int remainder)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quotient = a / b;</a:t>
            </a:r>
          </a:p>
          <a:p>
            <a:r>
              <a:rPr lang="en-US" altLang="ko-KR" sz="1000" dirty="0"/>
              <a:t>    remainder = a % b;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int a = 20;</a:t>
            </a:r>
          </a:p>
          <a:p>
            <a:r>
              <a:rPr lang="en-US" altLang="ko-KR" sz="1000" dirty="0"/>
              <a:t>    int b = 3;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Divide(a, b, out int c, out int d);</a:t>
            </a:r>
          </a:p>
          <a:p>
            <a:r>
              <a:rPr lang="en-US" altLang="ko-KR" sz="1000" dirty="0"/>
              <a:t>    WriteLine($"a :{a},b: {b}, a / b: {c}, a % b : {d}");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pt-BR" altLang="ko-KR" sz="1000" dirty="0">
                <a:solidFill>
                  <a:srgbClr val="F68100"/>
                </a:solidFill>
              </a:rPr>
              <a:t>//a :20,b: 3, a / b: 6, a % b : 2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0023" y="3758586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ref </a:t>
            </a:r>
            <a:r>
              <a:rPr lang="ko-KR" altLang="en-US" sz="1000" b="1" dirty="0"/>
              <a:t>와의 차이점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9492" y="4088092"/>
            <a:ext cx="848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ref </a:t>
            </a:r>
            <a:r>
              <a:rPr lang="ko-KR" altLang="en-US" sz="1000" dirty="0"/>
              <a:t>키워드를 이용해서 매개변수를 넘기는 경우에는 메소드가 해당 매개 변수에 결과를 저장하지 않아도 컴파일러는 아무런 경고를 하지 않는다</a:t>
            </a:r>
            <a:r>
              <a:rPr lang="en-US" altLang="ko-KR" sz="1000" dirty="0"/>
              <a:t>. </a:t>
            </a:r>
          </a:p>
          <a:p>
            <a:pPr algn="ctr"/>
            <a:r>
              <a:rPr lang="en-US" altLang="ko-KR" sz="1000" dirty="0"/>
              <a:t>out </a:t>
            </a:r>
            <a:r>
              <a:rPr lang="ko-KR" altLang="en-US" sz="1000" dirty="0"/>
              <a:t>키워드를 이용해서 매개 변수를 넘길 때는 메소드가 해당 변수에 결과를 저장하지 않으면 컴파일러가 에러 메세지를 출력한다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63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메소드 오버로딩 </a:t>
            </a:r>
            <a:r>
              <a:rPr lang="en-US" altLang="ko-KR" b="1" dirty="0"/>
              <a:t>( Overloading )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47677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하나의 메소드 이름에 여러개의 구현</a:t>
            </a:r>
            <a:endParaRPr lang="en-US" altLang="ko-KR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009916" y="1242890"/>
            <a:ext cx="389888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static int Plus(int a, int b)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WriteLine("Calling int Plus(int, int)..");</a:t>
            </a:r>
          </a:p>
          <a:p>
            <a:r>
              <a:rPr lang="en-US" altLang="ko-KR" sz="1000" dirty="0"/>
              <a:t>    return a + b;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static double Plus(double a, double b)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WriteLine("Calling double Plus(double, double)..");</a:t>
            </a:r>
          </a:p>
          <a:p>
            <a:r>
              <a:rPr lang="en-US" altLang="ko-KR" sz="1000" dirty="0"/>
              <a:t>    return a + b;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static int Plus(int a, int b, int c)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WriteLine("Calling int Plus(int, int)..");</a:t>
            </a:r>
          </a:p>
          <a:p>
            <a:r>
              <a:rPr lang="en-US" altLang="ko-KR" sz="1000" dirty="0"/>
              <a:t>    return a + b + c;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WriteLine(Plus(1,2));</a:t>
            </a:r>
          </a:p>
          <a:p>
            <a:r>
              <a:rPr lang="en-US" altLang="ko-KR" sz="1000" dirty="0"/>
              <a:t>    WriteLine(Plus(1.0,2.4));</a:t>
            </a:r>
          </a:p>
          <a:p>
            <a:r>
              <a:rPr lang="en-US" altLang="ko-KR" sz="1000" dirty="0"/>
              <a:t>    WriteLine(Plus(1,2,8));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6228" y="2166705"/>
            <a:ext cx="23310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Calling int Plus(int, int)..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3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Calling double Plus(double, double)..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3.4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Calling int Plus(int, int)..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11</a:t>
            </a:r>
          </a:p>
          <a:p>
            <a:endParaRPr lang="ko-KR" altLang="en-US" sz="1000" dirty="0">
              <a:solidFill>
                <a:srgbClr val="F681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가변길이 매개 변수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6865" y="307777"/>
            <a:ext cx="52357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개수가 유연하게 변할 수 있는 매개 변수</a:t>
            </a:r>
            <a:r>
              <a:rPr lang="en-US" altLang="ko-KR" sz="1000" dirty="0"/>
              <a:t>.params </a:t>
            </a:r>
            <a:r>
              <a:rPr lang="ko-KR" altLang="en-US" sz="1000" dirty="0"/>
              <a:t>키워드와 배열을 이용해서 선언한다</a:t>
            </a:r>
            <a:r>
              <a:rPr lang="en-US" altLang="ko-KR" sz="1000" dirty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300319" y="1225430"/>
            <a:ext cx="2543362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static int Sum(params int[]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Console.Write("summing...");</a:t>
            </a:r>
          </a:p>
          <a:p>
            <a:r>
              <a:rPr lang="en-US" altLang="ko-KR" sz="1000" dirty="0"/>
              <a:t>    int sum = 0;</a:t>
            </a:r>
          </a:p>
          <a:p>
            <a:r>
              <a:rPr lang="en-US" altLang="ko-KR" sz="1000" dirty="0"/>
              <a:t>    for(int i = 0; i&lt;args.Length; i++)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if (i &gt; 0)</a:t>
            </a:r>
          </a:p>
          <a:p>
            <a:r>
              <a:rPr lang="en-US" altLang="ko-KR" sz="1000" dirty="0"/>
              <a:t>            Console.Write(", ");</a:t>
            </a:r>
          </a:p>
          <a:p>
            <a:r>
              <a:rPr lang="en-US" altLang="ko-KR" sz="1000" dirty="0"/>
              <a:t>        Console.Write(args[i]);</a:t>
            </a:r>
          </a:p>
          <a:p>
            <a:r>
              <a:rPr lang="en-US" altLang="ko-KR" sz="1000" dirty="0"/>
              <a:t>        sum += args[i];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WriteLine();</a:t>
            </a:r>
          </a:p>
          <a:p>
            <a:r>
              <a:rPr lang="en-US" altLang="ko-KR" sz="1000" dirty="0"/>
              <a:t>    return sum;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int sum = Sum(3,4,5,8,9,6,5);</a:t>
            </a:r>
          </a:p>
          <a:p>
            <a:r>
              <a:rPr lang="en-US" altLang="ko-KR" sz="1000" dirty="0"/>
              <a:t>    WriteLine($"Sum : {sum}");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437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명명된 매개 변수 </a:t>
            </a:r>
            <a:r>
              <a:rPr lang="en-US" altLang="ko-KR" b="1" dirty="0"/>
              <a:t>( Named Parameter 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5244" y="643604"/>
            <a:ext cx="5836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메소드를 호출 할 때</a:t>
            </a:r>
            <a:r>
              <a:rPr lang="en-US" altLang="ko-KR" sz="1000" dirty="0"/>
              <a:t>, </a:t>
            </a:r>
            <a:r>
              <a:rPr lang="ko-KR" altLang="en-US" sz="1000" dirty="0"/>
              <a:t>매개변수의 이름에 근거해서 데이터를 할당할 수 있는 기능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메소드를 호출할 때만 매개 변수의 이름 뒤에 콜론</a:t>
            </a:r>
            <a:r>
              <a:rPr lang="en-US" altLang="ko-KR" sz="1000" dirty="0"/>
              <a:t>(:)</a:t>
            </a:r>
            <a:r>
              <a:rPr lang="ko-KR" altLang="en-US" sz="1000" dirty="0"/>
              <a:t>을 붙인 뒤 그 뒤에 할당할 데이터를 넣어준다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38192" y="2076695"/>
            <a:ext cx="346761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void PrintProfile(string name, string phone)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WriteLine($"Name: {name}, Phone: {phone}");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PrintProfile(name:"</a:t>
            </a:r>
            <a:r>
              <a:rPr lang="ko-KR" altLang="en-US" sz="1000" dirty="0"/>
              <a:t>박찬호</a:t>
            </a:r>
            <a:r>
              <a:rPr lang="en-US" altLang="ko-KR" sz="1000" dirty="0"/>
              <a:t>",phone:"010-5555-5555");</a:t>
            </a:r>
          </a:p>
          <a:p>
            <a:r>
              <a:rPr lang="en-US" altLang="ko-KR" sz="1000" dirty="0"/>
              <a:t>    PrintProfile(phone:"010-222-2222",name:"</a:t>
            </a:r>
            <a:r>
              <a:rPr lang="ko-KR" altLang="en-US" sz="1000" dirty="0"/>
              <a:t>가가가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/>
              <a:t>    PrintProfile("</a:t>
            </a:r>
            <a:r>
              <a:rPr lang="ko-KR" altLang="en-US" sz="1000" dirty="0"/>
              <a:t>박세리</a:t>
            </a:r>
            <a:r>
              <a:rPr lang="en-US" altLang="ko-KR" sz="1000" dirty="0"/>
              <a:t>", "010-111-1515");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Name: </a:t>
            </a:r>
            <a:r>
              <a:rPr lang="ko-KR" altLang="en-US" sz="1000" dirty="0">
                <a:solidFill>
                  <a:srgbClr val="F68100"/>
                </a:solidFill>
              </a:rPr>
              <a:t>박찬호</a:t>
            </a:r>
            <a:r>
              <a:rPr lang="en-US" altLang="ko-KR" sz="1000" dirty="0">
                <a:solidFill>
                  <a:srgbClr val="F68100"/>
                </a:solidFill>
              </a:rPr>
              <a:t>, Phone: 010-5555-5555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Name: </a:t>
            </a:r>
            <a:r>
              <a:rPr lang="ko-KR" altLang="en-US" sz="1000" dirty="0">
                <a:solidFill>
                  <a:srgbClr val="F68100"/>
                </a:solidFill>
              </a:rPr>
              <a:t>가가가</a:t>
            </a:r>
            <a:r>
              <a:rPr lang="en-US" altLang="ko-KR" sz="1000" dirty="0">
                <a:solidFill>
                  <a:srgbClr val="F68100"/>
                </a:solidFill>
              </a:rPr>
              <a:t>, Phone: 010-222-2222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Name: </a:t>
            </a:r>
            <a:r>
              <a:rPr lang="ko-KR" altLang="en-US" sz="1000" dirty="0">
                <a:solidFill>
                  <a:srgbClr val="F68100"/>
                </a:solidFill>
              </a:rPr>
              <a:t>박세리</a:t>
            </a:r>
            <a:r>
              <a:rPr lang="en-US" altLang="ko-KR" sz="1000" dirty="0">
                <a:solidFill>
                  <a:srgbClr val="F68100"/>
                </a:solidFill>
              </a:rPr>
              <a:t>, Phone: 010-111-1515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452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선택적 매개 변수 </a:t>
            </a:r>
            <a:r>
              <a:rPr lang="en-US" altLang="ko-KR" b="1" dirty="0"/>
              <a:t>( Optional Parameter 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776427" y="1808728"/>
            <a:ext cx="35911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static void PrintProfile(string name, string phone = "")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WriteLine($"Name:{name},Phone:{phone}");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PrintProfile(name:"Alice");</a:t>
            </a:r>
          </a:p>
          <a:p>
            <a:r>
              <a:rPr lang="en-US" altLang="ko-KR" sz="1000" dirty="0"/>
              <a:t>    PrintProfile(phone:"010-222-2222",name:"Anne");</a:t>
            </a:r>
          </a:p>
          <a:p>
            <a:r>
              <a:rPr lang="en-US" altLang="ko-KR" sz="1000" dirty="0"/>
              <a:t>    PrintProfile(name: "yuri");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Name:Alice,Phone: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Name:Anne,Phone:010-222-2222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Name:yuri,Phone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35244" y="586685"/>
            <a:ext cx="327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메소드의 매개변수는 기본 값을 가질 수 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선택적 매개변수는 항상 필수 매개변쉬 뒤에 위치한다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연산자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035613"/>
              </p:ext>
            </p:extLst>
          </p:nvPr>
        </p:nvGraphicFramePr>
        <p:xfrm>
          <a:off x="2384583" y="1290407"/>
          <a:ext cx="4374833" cy="3283411"/>
        </p:xfrm>
        <a:graphic>
          <a:graphicData uri="http://schemas.openxmlformats.org/drawingml/2006/table">
            <a:tbl>
              <a:tblPr/>
              <a:tblGrid>
                <a:gridCol w="162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891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분류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산술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+ - * / %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증가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감소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++ --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관계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&gt; &lt; == != &lt;= &gt;=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조건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?: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Null </a:t>
                      </a:r>
                      <a:r>
                        <a:rPr lang="ko-KR" altLang="en-US" sz="1000" dirty="0"/>
                        <a:t>조건부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?. ?[]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논리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&amp;&amp; || !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비트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&lt;&lt; &gt;&gt; &amp; | ^ ~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할당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= += -= *= /= %= &amp;= |= ^= &lt;&lt;= &gt;&gt;=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sz="1000" dirty="0"/>
                        <a:t>Null </a:t>
                      </a:r>
                      <a:r>
                        <a:rPr lang="ko-KR" altLang="en-US" sz="1000" dirty="0"/>
                        <a:t>병합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??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87079" y="24622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프로그램을 짤 때 변수나 값의 연산을 위해 사용되는 부호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로컬 함수 </a:t>
            </a:r>
            <a:r>
              <a:rPr lang="en-US" altLang="ko-KR" b="1" dirty="0"/>
              <a:t>( Local Function )</a:t>
            </a:r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11860" y="1480959"/>
            <a:ext cx="34203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static string ToLower( string input)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var arr = input.ToCharArray();</a:t>
            </a:r>
          </a:p>
          <a:p>
            <a:r>
              <a:rPr lang="en-US" altLang="ko-KR" sz="1000" dirty="0"/>
              <a:t>    for(int i = 0; i &lt; arr.Length; i++)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arr[i] = ToLowerChar(i);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char ToLowerChar(int i)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if (arr[i] &lt; 65 || arr[i] &gt; 90)</a:t>
            </a:r>
          </a:p>
          <a:p>
            <a:r>
              <a:rPr lang="en-US" altLang="ko-KR" sz="1000" dirty="0"/>
              <a:t>            return arr[i];</a:t>
            </a:r>
          </a:p>
          <a:p>
            <a:r>
              <a:rPr lang="en-US" altLang="ko-KR" sz="1000" dirty="0"/>
              <a:t>        else</a:t>
            </a:r>
          </a:p>
          <a:p>
            <a:r>
              <a:rPr lang="en-US" altLang="ko-KR" sz="1000" dirty="0"/>
              <a:t>            return (char)(arr[i] + 32);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return new string(arr);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WriteLine(ToLower("HELLO"));</a:t>
            </a:r>
          </a:p>
          <a:p>
            <a:r>
              <a:rPr lang="en-US" altLang="ko-KR" sz="1000" dirty="0"/>
              <a:t>    WriteLine(ToLower("Good Morning"));</a:t>
            </a:r>
          </a:p>
          <a:p>
            <a:r>
              <a:rPr lang="en-US" altLang="ko-KR" sz="1000" dirty="0"/>
              <a:t>    WriteLine(ToLower("This is a Pen"));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61872" y="590912"/>
            <a:ext cx="4320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메소드 안에서 선언되고</a:t>
            </a:r>
            <a:r>
              <a:rPr lang="en-US" altLang="ko-KR" sz="1000" dirty="0"/>
              <a:t>, </a:t>
            </a:r>
            <a:r>
              <a:rPr lang="ko-KR" altLang="en-US" sz="1000" dirty="0"/>
              <a:t>선언된 메소드 안에서만 사용되는 특별한 함수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존재하는 지역에 선언되어 있는 변수를 사용할 수 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>
            <a:extLst>
              <a:ext uri="{FF2B5EF4-FFF2-40B4-BE49-F238E27FC236}">
                <a16:creationId xmlns:a16="http://schemas.microsoft.com/office/drawing/2014/main" id="{444B9F94-2C34-4C4D-9ED0-2763E1CD8AFB}"/>
              </a:ext>
            </a:extLst>
          </p:cNvPr>
          <p:cNvSpPr/>
          <p:nvPr/>
        </p:nvSpPr>
        <p:spPr>
          <a:xfrm>
            <a:off x="5493311" y="837614"/>
            <a:ext cx="2583077" cy="1992667"/>
          </a:xfrm>
          <a:prstGeom prst="ellipse">
            <a:avLst/>
          </a:prstGeom>
          <a:solidFill>
            <a:srgbClr val="FEFAA8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ADE2083-3569-41E8-B004-497D361E6E55}"/>
              </a:ext>
            </a:extLst>
          </p:cNvPr>
          <p:cNvSpPr/>
          <p:nvPr/>
        </p:nvSpPr>
        <p:spPr>
          <a:xfrm>
            <a:off x="1067612" y="847349"/>
            <a:ext cx="2583077" cy="1992667"/>
          </a:xfrm>
          <a:prstGeom prst="ellipse">
            <a:avLst/>
          </a:prstGeom>
          <a:solidFill>
            <a:srgbClr val="FEFAA8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618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객체 지향 프로그래밍 </a:t>
            </a:r>
            <a:r>
              <a:rPr lang="en-US" altLang="ko-KR" b="1" dirty="0"/>
              <a:t>( Object Oriented Programming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9064" y="3102927"/>
            <a:ext cx="55258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객체지향 프로그래밍의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대 특성</a:t>
            </a:r>
            <a:endParaRPr lang="en-US" altLang="ko-KR" sz="1000" b="1" dirty="0"/>
          </a:p>
          <a:p>
            <a:endParaRPr lang="en-US" altLang="ko-KR" sz="1000" dirty="0"/>
          </a:p>
          <a:p>
            <a:r>
              <a:rPr lang="ko-KR" altLang="en-US" sz="1000" b="1" dirty="0"/>
              <a:t>상속성</a:t>
            </a:r>
            <a:endParaRPr lang="en-US" altLang="ko-KR" sz="1000" b="1" dirty="0"/>
          </a:p>
          <a:p>
            <a:r>
              <a:rPr lang="ko-KR" altLang="en-US" sz="1000" dirty="0"/>
              <a:t> 상속을 사용하여 다른 클래스에 정의된 동작을 다시 사용</a:t>
            </a:r>
            <a:r>
              <a:rPr lang="en-US" altLang="ko-KR" sz="1000" dirty="0"/>
              <a:t>, </a:t>
            </a:r>
            <a:r>
              <a:rPr lang="ko-KR" altLang="en-US" sz="1000" dirty="0"/>
              <a:t>확장 수정하는 새 클래스를 만든다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ko-KR" altLang="en-US" sz="1000" b="1" dirty="0"/>
              <a:t>다형성</a:t>
            </a:r>
          </a:p>
          <a:p>
            <a:r>
              <a:rPr lang="ko-KR" altLang="en-US" sz="1000" dirty="0"/>
              <a:t> 객체가 여러 형태를 가질수 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b="1" dirty="0"/>
              <a:t>은닉성</a:t>
            </a:r>
          </a:p>
          <a:p>
            <a:r>
              <a:rPr lang="ko-KR" altLang="en-US" sz="1000" dirty="0"/>
              <a:t> 클래스의 사용자에게 필요한 최소한의 기능만을 노출하고 내부를 감출 것을 요구한다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b="1" dirty="0"/>
              <a:t>캡슐화</a:t>
            </a:r>
            <a:endParaRPr lang="en-US" altLang="ko-KR" sz="1000" b="1" dirty="0"/>
          </a:p>
          <a:p>
            <a:r>
              <a:rPr lang="ko-KR" altLang="en-US" sz="1000" dirty="0"/>
              <a:t> 서로 관련된 속성</a:t>
            </a:r>
            <a:r>
              <a:rPr lang="en-US" altLang="ko-KR" sz="1000" dirty="0"/>
              <a:t>, </a:t>
            </a:r>
            <a:r>
              <a:rPr lang="ko-KR" altLang="en-US" sz="1000" dirty="0"/>
              <a:t>메서드 및 기타 멤버의 그룹을 하나의 단위나 개체로 취급한다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49798" y="607357"/>
            <a:ext cx="4006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코드 내의 모든 것을 객체로 표현하고자 하는 프로그래밍 패러다임</a:t>
            </a:r>
          </a:p>
        </p:txBody>
      </p:sp>
      <p:pic>
        <p:nvPicPr>
          <p:cNvPr id="25601" name="Picture 1" descr="C:\Users\User\Downloads\icon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1774" y="1551296"/>
            <a:ext cx="1020452" cy="1020454"/>
          </a:xfrm>
          <a:prstGeom prst="rect">
            <a:avLst/>
          </a:prstGeom>
          <a:noFill/>
        </p:spPr>
      </p:pic>
      <p:pic>
        <p:nvPicPr>
          <p:cNvPr id="25603" name="Picture 3" descr="C:\Users\User\Downloads\icon (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99816" y="1306737"/>
            <a:ext cx="540060" cy="540060"/>
          </a:xfrm>
          <a:prstGeom prst="rect">
            <a:avLst/>
          </a:prstGeom>
          <a:noFill/>
        </p:spPr>
      </p:pic>
      <p:pic>
        <p:nvPicPr>
          <p:cNvPr id="25604" name="Picture 4" descr="C:\Users\User\Downloads\icon (3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8814" y="1857010"/>
            <a:ext cx="646035" cy="646035"/>
          </a:xfrm>
          <a:prstGeom prst="rect">
            <a:avLst/>
          </a:prstGeom>
          <a:noFill/>
        </p:spPr>
      </p:pic>
      <p:pic>
        <p:nvPicPr>
          <p:cNvPr id="25605" name="Picture 5" descr="C:\Users\User\Downloads\icon (4)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45723" y="1716053"/>
            <a:ext cx="470538" cy="470538"/>
          </a:xfrm>
          <a:prstGeom prst="rect">
            <a:avLst/>
          </a:prstGeom>
          <a:noFill/>
        </p:spPr>
      </p:pic>
      <p:pic>
        <p:nvPicPr>
          <p:cNvPr id="25606" name="Picture 6" descr="C:\Users\User\Downloads\-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00078" y="2089238"/>
            <a:ext cx="452253" cy="452253"/>
          </a:xfrm>
          <a:prstGeom prst="rect">
            <a:avLst/>
          </a:prstGeom>
          <a:noFill/>
        </p:spPr>
      </p:pic>
      <p:pic>
        <p:nvPicPr>
          <p:cNvPr id="25607" name="Picture 7" descr="C:\Users\User\Downloads\icon (5)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60696" y="1548117"/>
            <a:ext cx="360040" cy="360040"/>
          </a:xfrm>
          <a:prstGeom prst="rect">
            <a:avLst/>
          </a:prstGeom>
          <a:noFill/>
        </p:spPr>
      </p:pic>
      <p:pic>
        <p:nvPicPr>
          <p:cNvPr id="25608" name="Picture 8" descr="C:\Users\User\Downloads\제목 없음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62282" y="1169072"/>
            <a:ext cx="544712" cy="544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클래스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87079" y="307777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객체를 위한 청사진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64476" y="843659"/>
            <a:ext cx="18452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/>
              <a:t>class </a:t>
            </a:r>
            <a:r>
              <a:rPr lang="ko-KR" altLang="en-US" sz="1000" b="1" dirty="0"/>
              <a:t>클래스 이름</a:t>
            </a:r>
          </a:p>
          <a:p>
            <a:r>
              <a:rPr lang="en-US" altLang="ko-KR" sz="1000" b="1" dirty="0"/>
              <a:t>{</a:t>
            </a:r>
          </a:p>
          <a:p>
            <a:r>
              <a:rPr lang="en-US" altLang="ko-KR" sz="1000" b="1" dirty="0"/>
              <a:t>    //</a:t>
            </a:r>
            <a:r>
              <a:rPr lang="ko-KR" altLang="en-US" sz="1000" b="1" dirty="0"/>
              <a:t>데이터와 메소드</a:t>
            </a:r>
          </a:p>
          <a:p>
            <a:r>
              <a:rPr lang="en-US" altLang="ko-KR" sz="1000" b="1" dirty="0"/>
              <a:t>}</a:t>
            </a:r>
            <a:endParaRPr lang="ko-KR" altLang="en-US" sz="1000" b="1" dirty="0"/>
          </a:p>
        </p:txBody>
      </p:sp>
      <p:sp>
        <p:nvSpPr>
          <p:cNvPr id="12" name="직사각형 11"/>
          <p:cNvSpPr/>
          <p:nvPr/>
        </p:nvSpPr>
        <p:spPr>
          <a:xfrm>
            <a:off x="961016" y="2346725"/>
            <a:ext cx="30449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class Cat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string name;	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데이터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public string color;	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데이터</a:t>
            </a:r>
          </a:p>
          <a:p>
            <a:r>
              <a:rPr lang="ko-KR" altLang="en-US" sz="1000" dirty="0"/>
              <a:t>    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public void Mew(){	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메소드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WriteLine($"{name} : </a:t>
            </a:r>
            <a:r>
              <a:rPr lang="ko-KR" altLang="en-US" sz="1000" dirty="0"/>
              <a:t>야옹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504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생성자 </a:t>
            </a:r>
            <a:r>
              <a:rPr lang="en-US" altLang="ko-KR" b="1" dirty="0"/>
              <a:t>( Constructor ) </a:t>
            </a:r>
            <a:r>
              <a:rPr lang="ko-KR" altLang="en-US" b="1" dirty="0"/>
              <a:t>와 종료자 </a:t>
            </a:r>
            <a:r>
              <a:rPr lang="en-US" altLang="ko-KR" b="1" dirty="0"/>
              <a:t>( Finalizen 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7303" y="1665625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class Cat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Cat()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name = "";</a:t>
            </a:r>
          </a:p>
          <a:p>
            <a:r>
              <a:rPr lang="en-US" altLang="ko-KR" sz="1000" dirty="0"/>
              <a:t>        color = "";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Cat(string _name, string _color){</a:t>
            </a:r>
          </a:p>
          <a:p>
            <a:r>
              <a:rPr lang="en-US" altLang="ko-KR" sz="1000" dirty="0"/>
              <a:t>        name = _name;</a:t>
            </a:r>
          </a:p>
          <a:p>
            <a:r>
              <a:rPr lang="en-US" altLang="ko-KR" sz="1000" dirty="0"/>
              <a:t>        color = _color;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~Cat()	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가비지컬렉터가 언제 동작할지 예상할 수 없다</a:t>
            </a:r>
            <a:r>
              <a:rPr lang="en-US" altLang="ko-KR" sz="1000" dirty="0">
                <a:solidFill>
                  <a:srgbClr val="F68100"/>
                </a:solidFill>
              </a:rPr>
              <a:t>.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</a:t>
            </a:r>
            <a:r>
              <a:rPr lang="ko-KR" altLang="en-US" sz="1000" dirty="0"/>
              <a:t>잘가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string name;</a:t>
            </a:r>
          </a:p>
          <a:p>
            <a:r>
              <a:rPr lang="en-US" altLang="ko-KR" sz="1000" dirty="0"/>
              <a:t>    public string color;</a:t>
            </a:r>
          </a:p>
          <a:p>
            <a:r>
              <a:rPr lang="en-US" altLang="ko-KR" sz="1000" dirty="0"/>
              <a:t>    public void Mew()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WriteLine($"{name} : </a:t>
            </a:r>
            <a:r>
              <a:rPr lang="ko-KR" altLang="en-US" sz="1000" dirty="0"/>
              <a:t>야옹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64831" y="2037987"/>
            <a:ext cx="28440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Cat kitty = new Cat();</a:t>
            </a:r>
          </a:p>
          <a:p>
            <a:r>
              <a:rPr lang="en-US" altLang="ko-KR" sz="1000" dirty="0"/>
              <a:t>        kitty.color = "</a:t>
            </a:r>
            <a:r>
              <a:rPr lang="ko-KR" altLang="en-US" sz="1000" dirty="0"/>
              <a:t>하얀색</a:t>
            </a:r>
            <a:r>
              <a:rPr lang="en-US" altLang="ko-KR" sz="1000" dirty="0"/>
              <a:t>";</a:t>
            </a:r>
          </a:p>
          <a:p>
            <a:r>
              <a:rPr lang="en-US" altLang="ko-KR" sz="1000" dirty="0"/>
              <a:t>        kitty.name = "</a:t>
            </a:r>
            <a:r>
              <a:rPr lang="ko-KR" altLang="en-US" sz="1000" dirty="0"/>
              <a:t>키티</a:t>
            </a:r>
            <a:r>
              <a:rPr lang="en-US" altLang="ko-KR" sz="1000" dirty="0"/>
              <a:t>";</a:t>
            </a:r>
          </a:p>
          <a:p>
            <a:r>
              <a:rPr lang="en-US" altLang="ko-KR" sz="1000" dirty="0"/>
              <a:t>        kitty.Mew();</a:t>
            </a:r>
          </a:p>
          <a:p>
            <a:r>
              <a:rPr lang="en-US" altLang="ko-KR" sz="1000" dirty="0"/>
              <a:t>        WriteLine($"{kitty.name} : {kitty.color}");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Cat nero = new Cat();</a:t>
            </a:r>
          </a:p>
          <a:p>
            <a:r>
              <a:rPr lang="en-US" altLang="ko-KR" sz="1000" dirty="0"/>
              <a:t>        nero.color = "</a:t>
            </a:r>
            <a:r>
              <a:rPr lang="ko-KR" altLang="en-US" sz="1000" dirty="0"/>
              <a:t>검정색</a:t>
            </a:r>
            <a:r>
              <a:rPr lang="en-US" altLang="ko-KR" sz="1000" dirty="0"/>
              <a:t>";</a:t>
            </a:r>
          </a:p>
          <a:p>
            <a:r>
              <a:rPr lang="en-US" altLang="ko-KR" sz="1000" dirty="0"/>
              <a:t>        nero.name = "</a:t>
            </a:r>
            <a:r>
              <a:rPr lang="ko-KR" altLang="en-US" sz="1000" dirty="0"/>
              <a:t>네로</a:t>
            </a:r>
            <a:r>
              <a:rPr lang="en-US" altLang="ko-KR" sz="1000" dirty="0"/>
              <a:t>";</a:t>
            </a:r>
          </a:p>
          <a:p>
            <a:r>
              <a:rPr lang="en-US" altLang="ko-KR" sz="1000" dirty="0"/>
              <a:t>        nero.Mew();</a:t>
            </a:r>
          </a:p>
          <a:p>
            <a:r>
              <a:rPr lang="en-US" altLang="ko-KR" sz="1000" dirty="0"/>
              <a:t>        WriteLine($"{nero.name} : {nero.color}");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47275" y="3050619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68100"/>
                </a:solidFill>
              </a:rPr>
              <a:t>키티 </a:t>
            </a:r>
            <a:r>
              <a:rPr lang="en-US" altLang="ko-KR" sz="1000" dirty="0">
                <a:solidFill>
                  <a:srgbClr val="F68100"/>
                </a:solidFill>
              </a:rPr>
              <a:t>: </a:t>
            </a:r>
            <a:r>
              <a:rPr lang="ko-KR" altLang="en-US" sz="1000" dirty="0">
                <a:solidFill>
                  <a:srgbClr val="F68100"/>
                </a:solidFill>
              </a:rPr>
              <a:t>야옹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키티 </a:t>
            </a:r>
            <a:r>
              <a:rPr lang="en-US" altLang="ko-KR" sz="1000" dirty="0">
                <a:solidFill>
                  <a:srgbClr val="F68100"/>
                </a:solidFill>
              </a:rPr>
              <a:t>: </a:t>
            </a:r>
            <a:r>
              <a:rPr lang="ko-KR" altLang="en-US" sz="1000" dirty="0">
                <a:solidFill>
                  <a:srgbClr val="F68100"/>
                </a:solidFill>
              </a:rPr>
              <a:t>하얀색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네로 </a:t>
            </a:r>
            <a:r>
              <a:rPr lang="en-US" altLang="ko-KR" sz="1000" dirty="0">
                <a:solidFill>
                  <a:srgbClr val="F68100"/>
                </a:solidFill>
              </a:rPr>
              <a:t>: </a:t>
            </a:r>
            <a:r>
              <a:rPr lang="ko-KR" altLang="en-US" sz="1000" dirty="0">
                <a:solidFill>
                  <a:srgbClr val="F68100"/>
                </a:solidFill>
              </a:rPr>
              <a:t>야옹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네로 </a:t>
            </a:r>
            <a:r>
              <a:rPr lang="en-US" altLang="ko-KR" sz="1000" dirty="0">
                <a:solidFill>
                  <a:srgbClr val="F68100"/>
                </a:solidFill>
              </a:rPr>
              <a:t>: </a:t>
            </a:r>
            <a:r>
              <a:rPr lang="ko-KR" altLang="en-US" sz="1000" dirty="0">
                <a:solidFill>
                  <a:srgbClr val="F68100"/>
                </a:solidFill>
              </a:rPr>
              <a:t>검정색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9798" y="674678"/>
            <a:ext cx="42370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생성자 </a:t>
            </a:r>
            <a:r>
              <a:rPr lang="en-US" altLang="ko-KR" sz="1000" dirty="0"/>
              <a:t>: </a:t>
            </a:r>
            <a:r>
              <a:rPr lang="ko-KR" altLang="en-US" sz="1000" dirty="0"/>
              <a:t>클래스와 동일한 이름을 가지며</a:t>
            </a:r>
            <a:r>
              <a:rPr lang="en-US" altLang="ko-KR" sz="1000" dirty="0"/>
              <a:t>, </a:t>
            </a:r>
            <a:r>
              <a:rPr lang="ko-KR" altLang="en-US" sz="1000" dirty="0"/>
              <a:t>객체를 생성하는 역할을 한다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9798" y="969800"/>
            <a:ext cx="3416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종료자 </a:t>
            </a:r>
            <a:r>
              <a:rPr lang="en-US" altLang="ko-KR" sz="1000" dirty="0"/>
              <a:t>: </a:t>
            </a:r>
            <a:r>
              <a:rPr lang="ko-KR" altLang="en-US" sz="1000" dirty="0"/>
              <a:t>클래스의 인스턴스를 소멸시키는데 사용한다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정적 필드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04790" y="1987085"/>
            <a:ext cx="234391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인스턴스에 소속된 필드의 경우</a:t>
            </a:r>
          </a:p>
          <a:p>
            <a:r>
              <a:rPr lang="en-US" altLang="ko-KR" sz="1000" dirty="0"/>
              <a:t>class MyClass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int a;</a:t>
            </a:r>
          </a:p>
          <a:p>
            <a:r>
              <a:rPr lang="en-US" altLang="ko-KR" sz="1000" dirty="0"/>
              <a:t>    public int b;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//</a:t>
            </a:r>
          </a:p>
          <a:p>
            <a:r>
              <a:rPr lang="en-US" altLang="ko-KR" sz="1000" dirty="0"/>
              <a:t>public static void Main()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MyClass obj1 = new MyClass();</a:t>
            </a:r>
          </a:p>
          <a:p>
            <a:r>
              <a:rPr lang="en-US" altLang="ko-KR" sz="1000" dirty="0"/>
              <a:t>    obj1.a = 1;</a:t>
            </a:r>
          </a:p>
          <a:p>
            <a:r>
              <a:rPr lang="en-US" altLang="ko-KR" sz="1000" dirty="0"/>
              <a:t>    obj1.b = 2;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9798" y="553998"/>
            <a:ext cx="64780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static(  </a:t>
            </a:r>
            <a:r>
              <a:rPr lang="ko-KR" altLang="en-US" sz="1000" dirty="0"/>
              <a:t>정적 </a:t>
            </a:r>
            <a:r>
              <a:rPr lang="en-US" altLang="ko-KR" sz="1000" dirty="0"/>
              <a:t>)</a:t>
            </a:r>
            <a:r>
              <a:rPr lang="ko-KR" altLang="en-US" sz="1000" dirty="0"/>
              <a:t>은 메소드나 필드가 클래스의 인스턴스가 아닌 클래스 자체에 소속되도록 지정하는 한정자이다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static</a:t>
            </a:r>
            <a:r>
              <a:rPr lang="ko-KR" altLang="en-US" sz="1000" dirty="0"/>
              <a:t>으로 한정하지 않은 필드는 자동으로 인스턴스에 소속되며</a:t>
            </a:r>
            <a:r>
              <a:rPr lang="en-US" altLang="ko-KR" sz="1000" dirty="0"/>
              <a:t>, static</a:t>
            </a:r>
            <a:r>
              <a:rPr lang="ko-KR" altLang="en-US" sz="1000" dirty="0"/>
              <a:t>으로 한정한 필드는 클래스에 소속된다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프로그램 전체에 걸쳐 공유해야하는 변수에 사용된다</a:t>
            </a:r>
            <a:r>
              <a:rPr lang="en-US" altLang="ko-KR" sz="10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2110" y="1987085"/>
            <a:ext cx="23439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클래스에 소속된 필드의 경우</a:t>
            </a:r>
            <a:r>
              <a:rPr lang="en-US" altLang="ko-KR" sz="1000" dirty="0">
                <a:solidFill>
                  <a:srgbClr val="F68100"/>
                </a:solidFill>
              </a:rPr>
              <a:t>(static)</a:t>
            </a:r>
          </a:p>
          <a:p>
            <a:r>
              <a:rPr lang="en-US" altLang="ko-KR" sz="1000" dirty="0"/>
              <a:t>class MyClass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static int a;</a:t>
            </a:r>
          </a:p>
          <a:p>
            <a:r>
              <a:rPr lang="en-US" altLang="ko-KR" sz="1000" dirty="0"/>
              <a:t>    public static int b;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//</a:t>
            </a:r>
          </a:p>
          <a:p>
            <a:r>
              <a:rPr lang="en-US" altLang="ko-KR" sz="1000" dirty="0"/>
              <a:t>public static void Main()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MyClass.a = 1;</a:t>
            </a:r>
          </a:p>
          <a:p>
            <a:r>
              <a:rPr lang="en-US" altLang="ko-KR" sz="1000" dirty="0"/>
              <a:t>    MyClass.b = 2;	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646675" y="1428130"/>
            <a:ext cx="58506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class MyClass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static void StaticMethod()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// ...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// ...</a:t>
            </a:r>
          </a:p>
          <a:p>
            <a:r>
              <a:rPr lang="en-US" altLang="ko-KR" sz="1000" dirty="0"/>
              <a:t>MyClass.StaticMethod();		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인스턴스 만들지 않고도 바로 호출 가능</a:t>
            </a:r>
          </a:p>
          <a:p>
            <a:endParaRPr lang="ko-KR" altLang="en-US" sz="1000" dirty="0"/>
          </a:p>
          <a:p>
            <a:r>
              <a:rPr lang="en-US" altLang="ko-KR" sz="1000" dirty="0"/>
              <a:t>class MyClass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void InstanceMethod()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//...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//...</a:t>
            </a:r>
          </a:p>
          <a:p>
            <a:r>
              <a:rPr lang="en-US" altLang="ko-KR" sz="1000" dirty="0"/>
              <a:t>MyClass obj = new MyClass();</a:t>
            </a:r>
          </a:p>
          <a:p>
            <a:r>
              <a:rPr lang="en-US" altLang="ko-KR" sz="1000" dirty="0"/>
              <a:t>obj.InstanceMethod();		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인스턴스를 만들어야 호출 가능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33246" y="5220567"/>
            <a:ext cx="11495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보통 객체 내부의 데이터를 이용해야 하는 경우에는 인스턴스 메소드를 선언하고</a:t>
            </a:r>
            <a:r>
              <a:rPr lang="en-US" altLang="ko-KR" sz="1000" dirty="0"/>
              <a:t>, </a:t>
            </a:r>
            <a:r>
              <a:rPr lang="ko-KR" altLang="en-US" sz="1000" dirty="0"/>
              <a:t>내부 데이터를 이용할 일이 없는 경우에는 별도의 인스턴스 생성 없이 호출할 수 있도록 메소드를 정적을 선언한다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정적 메소드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9798" y="652734"/>
            <a:ext cx="4464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정적 메소드 역시 정적 필드처럼 인스턴스가 아닌 클래스자체에 소속된다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정적메소드는 클래스의 인스턴스를 생성하지 않아도 호출이 가능하다</a:t>
            </a:r>
            <a:r>
              <a:rPr lang="en-US" altLang="ko-KR" sz="1000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객체 복사하기 </a:t>
            </a:r>
            <a:r>
              <a:rPr lang="en-US" altLang="ko-KR" b="1" dirty="0"/>
              <a:t>: </a:t>
            </a:r>
            <a:r>
              <a:rPr lang="ko-KR" altLang="en-US" b="1" dirty="0"/>
              <a:t>얕은 복사와 깊은 복사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6795" y="544746"/>
            <a:ext cx="4050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얕은 복사 </a:t>
            </a:r>
            <a:r>
              <a:rPr lang="en-US" altLang="ko-KR" sz="1000" dirty="0"/>
              <a:t>( Shallow Copy ) : </a:t>
            </a:r>
            <a:r>
              <a:rPr lang="ko-KR" altLang="en-US" sz="1000" dirty="0"/>
              <a:t>객체를 복사할 때 참조만 복사하는 것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52408" y="1142124"/>
            <a:ext cx="3716597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class MyClass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int myField1;</a:t>
            </a:r>
          </a:p>
          <a:p>
            <a:r>
              <a:rPr lang="en-US" altLang="ko-KR" sz="1000" dirty="0"/>
              <a:t>    public int myField2;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WriteLine("Shallow Copy");</a:t>
            </a:r>
          </a:p>
          <a:p>
            <a:r>
              <a:rPr lang="en-US" altLang="ko-KR" sz="1000" dirty="0"/>
              <a:t>        </a:t>
            </a:r>
          </a:p>
          <a:p>
            <a:r>
              <a:rPr lang="en-US" altLang="ko-KR" sz="1000" dirty="0"/>
              <a:t>        MyClass source = new MyClass();</a:t>
            </a:r>
          </a:p>
          <a:p>
            <a:r>
              <a:rPr lang="en-US" altLang="ko-KR" sz="1000" dirty="0"/>
              <a:t>        source.myField1 = 10;</a:t>
            </a:r>
          </a:p>
          <a:p>
            <a:r>
              <a:rPr lang="en-US" altLang="ko-KR" sz="1000" dirty="0"/>
              <a:t>        source.myField2 = 20;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MyClass target = source;</a:t>
            </a:r>
          </a:p>
          <a:p>
            <a:r>
              <a:rPr lang="en-US" altLang="ko-KR" sz="1000" dirty="0"/>
              <a:t>        target.myField2 = 30;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WriteLine($"{source.myField1} {source.myField2}");</a:t>
            </a:r>
          </a:p>
          <a:p>
            <a:r>
              <a:rPr lang="en-US" altLang="ko-KR" sz="1000" dirty="0"/>
              <a:t>        WriteLine($"{target.myField1} {target.myField2}");</a:t>
            </a:r>
          </a:p>
          <a:p>
            <a:r>
              <a:rPr lang="en-US" altLang="ko-KR" sz="1000" dirty="0"/>
              <a:t>        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  <a:p>
            <a:endParaRPr lang="en-US" altLang="ko-KR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76656" y="2617785"/>
            <a:ext cx="973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Shallow Copy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10 30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10 30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6" name="정육면체 15"/>
          <p:cNvSpPr/>
          <p:nvPr/>
        </p:nvSpPr>
        <p:spPr>
          <a:xfrm>
            <a:off x="5339013" y="3305767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정육면체 16"/>
          <p:cNvSpPr/>
          <p:nvPr/>
        </p:nvSpPr>
        <p:spPr>
          <a:xfrm>
            <a:off x="5339013" y="2990732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정육면체 17"/>
          <p:cNvSpPr/>
          <p:nvPr/>
        </p:nvSpPr>
        <p:spPr>
          <a:xfrm>
            <a:off x="5339013" y="2698199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정육면체 18"/>
          <p:cNvSpPr/>
          <p:nvPr/>
        </p:nvSpPr>
        <p:spPr>
          <a:xfrm>
            <a:off x="5339013" y="2405667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정육면체 19"/>
          <p:cNvSpPr/>
          <p:nvPr/>
        </p:nvSpPr>
        <p:spPr>
          <a:xfrm>
            <a:off x="5339013" y="2090632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정육면체 21"/>
          <p:cNvSpPr/>
          <p:nvPr/>
        </p:nvSpPr>
        <p:spPr>
          <a:xfrm>
            <a:off x="7419443" y="3308105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정육면체 22"/>
          <p:cNvSpPr/>
          <p:nvPr/>
        </p:nvSpPr>
        <p:spPr>
          <a:xfrm>
            <a:off x="7419443" y="2993070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정육면체 23"/>
          <p:cNvSpPr/>
          <p:nvPr/>
        </p:nvSpPr>
        <p:spPr>
          <a:xfrm>
            <a:off x="7419443" y="2700537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정육면체 24"/>
          <p:cNvSpPr/>
          <p:nvPr/>
        </p:nvSpPr>
        <p:spPr>
          <a:xfrm>
            <a:off x="7419443" y="2408005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정육면체 25"/>
          <p:cNvSpPr/>
          <p:nvPr/>
        </p:nvSpPr>
        <p:spPr>
          <a:xfrm>
            <a:off x="7419443" y="2092970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09043" y="2833214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source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609043" y="3125747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target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509453" y="2454316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myField1 = 10</a:t>
            </a:r>
          </a:p>
          <a:p>
            <a:r>
              <a:rPr lang="en-US" altLang="ko-KR" sz="1000" dirty="0"/>
              <a:t>myField2 = 20</a:t>
            </a:r>
            <a:endParaRPr lang="ko-KR" altLang="en-US" sz="1000" dirty="0"/>
          </a:p>
        </p:txBody>
      </p:sp>
      <p:cxnSp>
        <p:nvCxnSpPr>
          <p:cNvPr id="32" name="꺾인 연결선 31"/>
          <p:cNvCxnSpPr>
            <a:stCxn id="18" idx="4"/>
            <a:endCxn id="25" idx="2"/>
          </p:cNvCxnSpPr>
          <p:nvPr/>
        </p:nvCxnSpPr>
        <p:spPr>
          <a:xfrm flipV="1">
            <a:off x="6439464" y="2661158"/>
            <a:ext cx="979979" cy="290194"/>
          </a:xfrm>
          <a:prstGeom prst="bentConnector3">
            <a:avLst>
              <a:gd name="adj1" fmla="val 50000"/>
            </a:avLst>
          </a:prstGeom>
          <a:ln>
            <a:solidFill>
              <a:srgbClr val="F681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25" idx="2"/>
          </p:cNvCxnSpPr>
          <p:nvPr/>
        </p:nvCxnSpPr>
        <p:spPr>
          <a:xfrm flipV="1">
            <a:off x="6459024" y="2661158"/>
            <a:ext cx="960419" cy="617475"/>
          </a:xfrm>
          <a:prstGeom prst="bentConnector3">
            <a:avLst>
              <a:gd name="adj1" fmla="val 50000"/>
            </a:avLst>
          </a:prstGeom>
          <a:ln>
            <a:solidFill>
              <a:srgbClr val="F681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71560" y="379385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스택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44286" y="379385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힙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객체 복사하기 </a:t>
            </a:r>
            <a:r>
              <a:rPr lang="en-US" altLang="ko-KR" b="1" dirty="0"/>
              <a:t>: </a:t>
            </a:r>
            <a:r>
              <a:rPr lang="ko-KR" altLang="en-US" b="1" dirty="0"/>
              <a:t>얕은 복사와 깊은 복사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9069" y="827752"/>
            <a:ext cx="3440511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class MyClass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  public int myField1;</a:t>
            </a:r>
          </a:p>
          <a:p>
            <a:r>
              <a:rPr lang="en-US" altLang="ko-KR" sz="900" dirty="0"/>
              <a:t>    public int myField2;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public MyClass Deepcopy()</a:t>
            </a:r>
          </a:p>
          <a:p>
            <a:r>
              <a:rPr lang="en-US" altLang="ko-KR" sz="900" dirty="0"/>
              <a:t>    {</a:t>
            </a:r>
          </a:p>
          <a:p>
            <a:r>
              <a:rPr lang="en-US" altLang="ko-KR" sz="900" dirty="0"/>
              <a:t>        MyClass newCopy = new MyClass();</a:t>
            </a:r>
          </a:p>
          <a:p>
            <a:r>
              <a:rPr lang="en-US" altLang="ko-KR" sz="900" dirty="0"/>
              <a:t>        newCopy.myField1 = this.myField1;</a:t>
            </a:r>
          </a:p>
          <a:p>
            <a:r>
              <a:rPr lang="en-US" altLang="ko-KR" sz="900" dirty="0"/>
              <a:t>        newCopy.myField2 = this.myField2;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return newCopy;</a:t>
            </a:r>
          </a:p>
          <a:p>
            <a:r>
              <a:rPr lang="en-US" altLang="ko-KR" sz="900" dirty="0"/>
              <a:t>    }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class Program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  static void Main(string[] args)</a:t>
            </a:r>
          </a:p>
          <a:p>
            <a:r>
              <a:rPr lang="en-US" altLang="ko-KR" sz="900" dirty="0"/>
              <a:t>    {</a:t>
            </a:r>
          </a:p>
          <a:p>
            <a:r>
              <a:rPr lang="en-US" altLang="ko-KR" sz="900" dirty="0"/>
              <a:t>       WriteLine("Deep Copy");</a:t>
            </a:r>
          </a:p>
          <a:p>
            <a:r>
              <a:rPr lang="en-US" altLang="ko-KR" sz="900" dirty="0"/>
              <a:t>       MyClass source = new MyClass();</a:t>
            </a:r>
          </a:p>
          <a:p>
            <a:r>
              <a:rPr lang="en-US" altLang="ko-KR" sz="900" dirty="0"/>
              <a:t>       source.myField1 = 10;</a:t>
            </a:r>
          </a:p>
          <a:p>
            <a:r>
              <a:rPr lang="en-US" altLang="ko-KR" sz="900" dirty="0"/>
              <a:t>       source.myField2 = 20;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MyClass target = source.Deepcopy();</a:t>
            </a:r>
          </a:p>
          <a:p>
            <a:r>
              <a:rPr lang="en-US" altLang="ko-KR" sz="900" dirty="0"/>
              <a:t>       target.myField2 = 30;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WriteLine($"{source.myField1} {source.myField2}");</a:t>
            </a:r>
          </a:p>
          <a:p>
            <a:r>
              <a:rPr lang="en-US" altLang="ko-KR" sz="900" dirty="0"/>
              <a:t>       WriteLine($"{target.myField1} {target.myField2}");</a:t>
            </a:r>
          </a:p>
          <a:p>
            <a:r>
              <a:rPr lang="en-US" altLang="ko-KR" sz="900" dirty="0"/>
              <a:t>        }</a:t>
            </a:r>
          </a:p>
          <a:p>
            <a:r>
              <a:rPr lang="en-US" altLang="ko-KR" sz="900" dirty="0"/>
              <a:t>    }</a:t>
            </a:r>
            <a:endParaRPr lang="ko-KR" altLang="en-US" sz="900" dirty="0"/>
          </a:p>
          <a:p>
            <a:endParaRPr lang="en-US" altLang="ko-KR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2699325" y="550789"/>
            <a:ext cx="6274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깊은 복사 </a:t>
            </a:r>
            <a:r>
              <a:rPr lang="en-US" altLang="ko-KR" sz="1000" dirty="0"/>
              <a:t>( Deep Copy ) : </a:t>
            </a:r>
            <a:r>
              <a:rPr lang="ko-KR" altLang="en-US" sz="1000" dirty="0"/>
              <a:t>힙에 보관되어 </a:t>
            </a:r>
            <a:r>
              <a:rPr lang="ko-KR" altLang="en-US" sz="1000" b="1" dirty="0"/>
              <a:t>있는 내용을 </a:t>
            </a:r>
            <a:r>
              <a:rPr lang="ko-KR" altLang="en-US" sz="1000" dirty="0"/>
              <a:t>복사해서 받아 별도의 힙공간에 객체를 보관하는 것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85573" y="2623535"/>
            <a:ext cx="8338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Deep Copy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10 20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10 30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5373530" y="3305580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정육면체 13"/>
          <p:cNvSpPr/>
          <p:nvPr/>
        </p:nvSpPr>
        <p:spPr>
          <a:xfrm>
            <a:off x="5373530" y="2990545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정육면체 14"/>
          <p:cNvSpPr/>
          <p:nvPr/>
        </p:nvSpPr>
        <p:spPr>
          <a:xfrm>
            <a:off x="5373530" y="2698012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정육면체 15"/>
          <p:cNvSpPr/>
          <p:nvPr/>
        </p:nvSpPr>
        <p:spPr>
          <a:xfrm>
            <a:off x="5373530" y="2405480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정육면체 16"/>
          <p:cNvSpPr/>
          <p:nvPr/>
        </p:nvSpPr>
        <p:spPr>
          <a:xfrm>
            <a:off x="5373530" y="2090445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정육면체 17"/>
          <p:cNvSpPr/>
          <p:nvPr/>
        </p:nvSpPr>
        <p:spPr>
          <a:xfrm>
            <a:off x="7434400" y="3305977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정육면체 18"/>
          <p:cNvSpPr/>
          <p:nvPr/>
        </p:nvSpPr>
        <p:spPr>
          <a:xfrm>
            <a:off x="7434400" y="2990942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정육면체 19"/>
          <p:cNvSpPr/>
          <p:nvPr/>
        </p:nvSpPr>
        <p:spPr>
          <a:xfrm>
            <a:off x="7434400" y="2698409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정육면체 20"/>
          <p:cNvSpPr/>
          <p:nvPr/>
        </p:nvSpPr>
        <p:spPr>
          <a:xfrm>
            <a:off x="7434400" y="2405877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정육면체 21"/>
          <p:cNvSpPr/>
          <p:nvPr/>
        </p:nvSpPr>
        <p:spPr>
          <a:xfrm>
            <a:off x="7434400" y="2090842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43560" y="2833027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source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643560" y="312556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target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7487715" y="2464794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myField1 = 10</a:t>
            </a:r>
          </a:p>
          <a:p>
            <a:r>
              <a:rPr lang="en-US" altLang="ko-KR" sz="1000" dirty="0"/>
              <a:t>myField2 = 20</a:t>
            </a:r>
            <a:endParaRPr lang="ko-KR" altLang="en-US" sz="1000" dirty="0"/>
          </a:p>
        </p:txBody>
      </p:sp>
      <p:cxnSp>
        <p:nvCxnSpPr>
          <p:cNvPr id="26" name="꺾인 연결선 25"/>
          <p:cNvCxnSpPr>
            <a:stCxn id="15" idx="4"/>
            <a:endCxn id="21" idx="2"/>
          </p:cNvCxnSpPr>
          <p:nvPr/>
        </p:nvCxnSpPr>
        <p:spPr>
          <a:xfrm flipV="1">
            <a:off x="6473981" y="2659030"/>
            <a:ext cx="960419" cy="292135"/>
          </a:xfrm>
          <a:prstGeom prst="bentConnector3">
            <a:avLst>
              <a:gd name="adj1" fmla="val 50000"/>
            </a:avLst>
          </a:prstGeom>
          <a:ln>
            <a:solidFill>
              <a:srgbClr val="F681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endCxn id="18" idx="2"/>
          </p:cNvCxnSpPr>
          <p:nvPr/>
        </p:nvCxnSpPr>
        <p:spPr>
          <a:xfrm>
            <a:off x="6473981" y="3276507"/>
            <a:ext cx="960419" cy="282623"/>
          </a:xfrm>
          <a:prstGeom prst="bentConnector3">
            <a:avLst>
              <a:gd name="adj1" fmla="val 50000"/>
            </a:avLst>
          </a:prstGeom>
          <a:ln>
            <a:solidFill>
              <a:srgbClr val="F681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94099" y="3359959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myField1 = 10</a:t>
            </a:r>
          </a:p>
          <a:p>
            <a:r>
              <a:rPr lang="en-US" altLang="ko-KR" sz="1000" dirty="0"/>
              <a:t>myField2 = 30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5703182" y="383428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스택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82659" y="383428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힙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this </a:t>
            </a:r>
            <a:r>
              <a:rPr lang="ko-KR" altLang="en-US" b="1" dirty="0"/>
              <a:t>키워드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9110" y="246221"/>
            <a:ext cx="2746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객체가 내부에서 자신을 지칭할 때 사용한다</a:t>
            </a:r>
            <a:r>
              <a:rPr lang="en-US" altLang="ko-KR" sz="1000" dirty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97684" y="1149578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class Employee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private string </a:t>
            </a:r>
            <a:r>
              <a:rPr lang="en-US" altLang="ko-KR" sz="1000" dirty="0">
                <a:solidFill>
                  <a:schemeClr val="accent5">
                    <a:lumMod val="75000"/>
                  </a:schemeClr>
                </a:solidFill>
              </a:rPr>
              <a:t>Name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private string Position;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public void SetName(string </a:t>
            </a:r>
            <a:r>
              <a:rPr lang="en-US" altLang="ko-KR" sz="1000" dirty="0">
                <a:solidFill>
                  <a:srgbClr val="F68100"/>
                </a:solidFill>
              </a:rPr>
              <a:t>Name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this.</a:t>
            </a:r>
            <a:r>
              <a:rPr lang="en-US" altLang="ko-KR" sz="1000" dirty="0">
                <a:solidFill>
                  <a:schemeClr val="accent5">
                    <a:lumMod val="75000"/>
                  </a:schemeClr>
                </a:solidFill>
              </a:rPr>
              <a:t>Name</a:t>
            </a:r>
            <a:r>
              <a:rPr lang="en-US" altLang="ko-KR" sz="1000" dirty="0"/>
              <a:t> = </a:t>
            </a:r>
            <a:r>
              <a:rPr lang="en-US" altLang="ko-KR" sz="1000" dirty="0">
                <a:solidFill>
                  <a:srgbClr val="F68100"/>
                </a:solidFill>
              </a:rPr>
              <a:t>Name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string GetName()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return Name;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void SetPosition(string Position)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this.Position = Position;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string GetPosition()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return this.Position;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2301" y="1611242"/>
            <a:ext cx="402065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Employee Alice = new Employee();</a:t>
            </a:r>
          </a:p>
          <a:p>
            <a:r>
              <a:rPr lang="en-US" altLang="ko-KR" sz="1000" dirty="0"/>
              <a:t>        Alice.SetName("Alice Liddel");</a:t>
            </a:r>
          </a:p>
          <a:p>
            <a:r>
              <a:rPr lang="en-US" altLang="ko-KR" sz="1000" dirty="0"/>
              <a:t>        Alice.SetPosition("Chef");</a:t>
            </a:r>
          </a:p>
          <a:p>
            <a:r>
              <a:rPr lang="en-US" altLang="ko-KR" sz="1000" dirty="0"/>
              <a:t>        WriteLine($"{Alice.GetName()}, {Alice.GetPosition()}");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Employee Optimus = new Employee();</a:t>
            </a:r>
          </a:p>
          <a:p>
            <a:r>
              <a:rPr lang="en-US" altLang="ko-KR" sz="1000" dirty="0"/>
              <a:t>        Optimus.SetName("Optimus Prime");</a:t>
            </a:r>
          </a:p>
          <a:p>
            <a:r>
              <a:rPr lang="en-US" altLang="ko-KR" sz="1000" dirty="0"/>
              <a:t>        Optimus.SetPosition("Waiter");</a:t>
            </a:r>
          </a:p>
          <a:p>
            <a:r>
              <a:rPr lang="en-US" altLang="ko-KR" sz="1000" dirty="0"/>
              <a:t>        WriteLine($"{Optimus.GetName()}, {Optimus.GetPosition()}");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  <a:p>
            <a:endParaRPr lang="ko-KR" altLang="en-US" sz="1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This() </a:t>
            </a:r>
            <a:r>
              <a:rPr lang="ko-KR" altLang="en-US" b="1" dirty="0"/>
              <a:t>키워드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97305" y="1134292"/>
            <a:ext cx="4572000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class MyClass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int a, b, c;</a:t>
            </a:r>
          </a:p>
          <a:p>
            <a:r>
              <a:rPr lang="en-US" altLang="ko-KR" sz="1000" dirty="0"/>
              <a:t>    public </a:t>
            </a:r>
            <a:r>
              <a:rPr lang="en-US" altLang="ko-KR" sz="1000" dirty="0">
                <a:solidFill>
                  <a:schemeClr val="accent3">
                    <a:lumMod val="75000"/>
                  </a:schemeClr>
                </a:solidFill>
              </a:rPr>
              <a:t>MyClass()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this.a = 5423;</a:t>
            </a:r>
          </a:p>
          <a:p>
            <a:r>
              <a:rPr lang="en-US" altLang="ko-KR" sz="1000" dirty="0"/>
              <a:t>        WriteLine("MyClass()");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</a:t>
            </a: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MyClass(int b)</a:t>
            </a:r>
            <a:r>
              <a:rPr lang="en-US" altLang="ko-KR" sz="1000" dirty="0"/>
              <a:t> : </a:t>
            </a:r>
            <a:r>
              <a:rPr lang="en-US" altLang="ko-KR" sz="1000" dirty="0">
                <a:solidFill>
                  <a:schemeClr val="accent3">
                    <a:lumMod val="75000"/>
                  </a:schemeClr>
                </a:solidFill>
              </a:rPr>
              <a:t>this()</a:t>
            </a:r>
          </a:p>
          <a:p>
            <a:r>
              <a:rPr lang="en-US" altLang="ko-KR" sz="1000" dirty="0"/>
              <a:t>    {</a:t>
            </a:r>
            <a:endParaRPr lang="en-US" altLang="ko-KR" dirty="0"/>
          </a:p>
          <a:p>
            <a:r>
              <a:rPr lang="en-US" altLang="ko-KR" sz="1000" dirty="0"/>
              <a:t>        this.b = b;</a:t>
            </a:r>
          </a:p>
          <a:p>
            <a:r>
              <a:rPr lang="en-US" altLang="ko-KR" sz="1000" dirty="0"/>
              <a:t>        WriteLine($"MyClass({b})");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MyClass(int b, int c) : </a:t>
            </a: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this(b)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this.c = c;</a:t>
            </a:r>
          </a:p>
          <a:p>
            <a:r>
              <a:rPr lang="en-US" altLang="ko-KR" sz="1000" dirty="0"/>
              <a:t>        WriteLine($"MyClass({b},{c})");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void PrintFields()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WriteLine($"a : {a}, b : {b}, c : {c}");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1556" y="1582101"/>
            <a:ext cx="25186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MyClass a = new MyClass();</a:t>
            </a:r>
          </a:p>
          <a:p>
            <a:r>
              <a:rPr lang="en-US" altLang="ko-KR" sz="1000" dirty="0"/>
              <a:t>        a.PrintFields();</a:t>
            </a:r>
          </a:p>
          <a:p>
            <a:r>
              <a:rPr lang="en-US" altLang="ko-KR" sz="1000" dirty="0"/>
              <a:t>        WriteLine();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MyClass b = new MyClass(1);</a:t>
            </a:r>
          </a:p>
          <a:p>
            <a:r>
              <a:rPr lang="en-US" altLang="ko-KR" sz="1000" dirty="0"/>
              <a:t>        b.PrintFields();</a:t>
            </a:r>
          </a:p>
          <a:p>
            <a:r>
              <a:rPr lang="en-US" altLang="ko-KR" sz="1000" dirty="0"/>
              <a:t>        WriteLine();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MyClass c = new MyClass(10, 20);</a:t>
            </a:r>
          </a:p>
          <a:p>
            <a:r>
              <a:rPr lang="en-US" altLang="ko-KR" sz="1000" dirty="0"/>
              <a:t>        c.PrintFields();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60194" y="1925418"/>
            <a:ext cx="145745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MyClass()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: 5423, b : 0, c : 0</a:t>
            </a:r>
          </a:p>
          <a:p>
            <a:endParaRPr lang="en-US" altLang="ko-KR" sz="1000" dirty="0">
              <a:solidFill>
                <a:srgbClr val="F68100"/>
              </a:solidFill>
            </a:endParaRPr>
          </a:p>
          <a:p>
            <a:r>
              <a:rPr lang="en-US" altLang="ko-KR" sz="1000" dirty="0">
                <a:solidFill>
                  <a:srgbClr val="F68100"/>
                </a:solidFill>
              </a:rPr>
              <a:t>MyClass()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MyClass(1)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: 5423, b : 1, c : 0</a:t>
            </a:r>
          </a:p>
          <a:p>
            <a:endParaRPr lang="en-US" altLang="ko-KR" sz="1000" dirty="0">
              <a:solidFill>
                <a:srgbClr val="F68100"/>
              </a:solidFill>
            </a:endParaRPr>
          </a:p>
          <a:p>
            <a:r>
              <a:rPr lang="en-US" altLang="ko-KR" sz="1000" dirty="0">
                <a:solidFill>
                  <a:srgbClr val="F68100"/>
                </a:solidFill>
              </a:rPr>
              <a:t>MyClass()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MyClass(10)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MyClass(10,20)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: 5423, b : 10, c : 20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32585" y="2571749"/>
            <a:ext cx="19062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3">
                    <a:lumMod val="75000"/>
                  </a:schemeClr>
                </a:solidFill>
              </a:rPr>
              <a:t>this()</a:t>
            </a:r>
            <a:r>
              <a:rPr lang="ko-KR" altLang="en-US" sz="1000" dirty="0">
                <a:solidFill>
                  <a:schemeClr val="accent3">
                    <a:lumMod val="75000"/>
                  </a:schemeClr>
                </a:solidFill>
              </a:rPr>
              <a:t>는 </a:t>
            </a:r>
            <a:r>
              <a:rPr lang="en-US" altLang="ko-KR" sz="1000" dirty="0">
                <a:solidFill>
                  <a:schemeClr val="accent3">
                    <a:lumMod val="75000"/>
                  </a:schemeClr>
                </a:solidFill>
              </a:rPr>
              <a:t>MyClass()</a:t>
            </a:r>
            <a:r>
              <a:rPr lang="ko-KR" altLang="en-US" sz="1000" dirty="0">
                <a:solidFill>
                  <a:schemeClr val="accent3">
                    <a:lumMod val="75000"/>
                  </a:schemeClr>
                </a:solidFill>
              </a:rPr>
              <a:t>를 호출한다</a:t>
            </a:r>
            <a:r>
              <a:rPr lang="en-US" altLang="ko-KR" sz="1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5844" y="3326517"/>
            <a:ext cx="2435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this( b )</a:t>
            </a:r>
            <a:r>
              <a: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는 </a:t>
            </a: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MyClass( int b )</a:t>
            </a:r>
            <a:r>
              <a: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를 호출한다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86594F-05BC-418B-B421-E1A724C6C293}"/>
              </a:ext>
            </a:extLst>
          </p:cNvPr>
          <p:cNvSpPr txBox="1"/>
          <p:nvPr/>
        </p:nvSpPr>
        <p:spPr>
          <a:xfrm>
            <a:off x="2581180" y="246221"/>
            <a:ext cx="2746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객체가 내부에서 자신을 지칭할 때 사용한다</a:t>
            </a:r>
            <a:r>
              <a:rPr lang="en-US" altLang="ko-KR" sz="10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산술연산자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09021"/>
              </p:ext>
            </p:extLst>
          </p:nvPr>
        </p:nvGraphicFramePr>
        <p:xfrm>
          <a:off x="1495107" y="1736337"/>
          <a:ext cx="6153785" cy="2391551"/>
        </p:xfrm>
        <a:graphic>
          <a:graphicData uri="http://schemas.openxmlformats.org/drawingml/2006/table">
            <a:tbl>
              <a:tblPr/>
              <a:tblGrid>
                <a:gridCol w="62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1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365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지원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713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+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양쪽 피연산자를 더합니다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데이터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249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-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피연산장자에서 오른쪽 피연산자를 차감합니다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데이터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713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*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양쪽 피연산자를 곱합니다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데이터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249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/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피연산자를 오른쪽 피연산자로 나눈 몫을 구합니다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데이터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787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%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피연산자를 오른쪽 피연산자로 나눈 후의 나머지를 구합니다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데이터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48744" y="246221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수치 형식의 데이터를 다루는 연산자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접근 한정자 </a:t>
            </a:r>
            <a:r>
              <a:rPr lang="en-US" altLang="ko-KR" b="1" dirty="0"/>
              <a:t>( Access Modifier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5244" y="588380"/>
            <a:ext cx="4884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감추고 싶은 것은 감추고</a:t>
            </a:r>
            <a:r>
              <a:rPr lang="en-US" altLang="ko-KR" sz="1000" dirty="0"/>
              <a:t>, </a:t>
            </a:r>
            <a:r>
              <a:rPr lang="ko-KR" altLang="en-US" sz="1000" dirty="0"/>
              <a:t>보여주고 싶은 것만 보여줄 수 있도록 코드를 수식하며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필드</a:t>
            </a:r>
            <a:r>
              <a:rPr lang="en-US" altLang="ko-KR" sz="1000" dirty="0"/>
              <a:t>, </a:t>
            </a:r>
            <a:r>
              <a:rPr lang="ko-KR" altLang="en-US" sz="1000" dirty="0"/>
              <a:t>메소드를 비롯해 프로퍼티등 모든 요소에 사용할 수 있다</a:t>
            </a:r>
            <a:r>
              <a:rPr lang="en-US" altLang="ko-KR" sz="1000" dirty="0"/>
              <a:t>.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754768"/>
              </p:ext>
            </p:extLst>
          </p:nvPr>
        </p:nvGraphicFramePr>
        <p:xfrm>
          <a:off x="1582611" y="1761660"/>
          <a:ext cx="5978777" cy="2132220"/>
        </p:xfrm>
        <a:graphic>
          <a:graphicData uri="http://schemas.openxmlformats.org/drawingml/2006/table">
            <a:tbl>
              <a:tblPr/>
              <a:tblGrid>
                <a:gridCol w="122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8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761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접근 한정자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761">
                <a:tc>
                  <a:txBody>
                    <a:bodyPr/>
                    <a:lstStyle/>
                    <a:p>
                      <a:r>
                        <a:rPr lang="en-US" sz="1000" dirty="0"/>
                        <a:t>public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클래스의 내부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외부 모든 곳에서 접근할 수 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357">
                <a:tc>
                  <a:txBody>
                    <a:bodyPr/>
                    <a:lstStyle/>
                    <a:p>
                      <a:r>
                        <a:rPr lang="en-US" sz="1000" dirty="0"/>
                        <a:t>protected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클래스의 외부에서는 접근할 수 없지만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파생클래스에서는 접근이 불가능하다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357">
                <a:tc>
                  <a:txBody>
                    <a:bodyPr/>
                    <a:lstStyle/>
                    <a:p>
                      <a:r>
                        <a:rPr lang="en-US" sz="1000" dirty="0"/>
                        <a:t>private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클래스의 내부에서만 접근할 수 있다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파생 클래스에서도 접근이 불가능하다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566">
                <a:tc>
                  <a:txBody>
                    <a:bodyPr/>
                    <a:lstStyle/>
                    <a:p>
                      <a:r>
                        <a:rPr lang="en-US" sz="1000" dirty="0"/>
                        <a:t>internal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같은 어셈블리에 있는 코드에서만 </a:t>
                      </a:r>
                      <a:r>
                        <a:rPr lang="en-US" altLang="ko-KR" sz="1000" dirty="0"/>
                        <a:t>public</a:t>
                      </a:r>
                      <a:r>
                        <a:rPr lang="ko-KR" altLang="en-US" sz="1000" dirty="0"/>
                        <a:t>으로 접근할 수 있다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r>
                        <a:rPr lang="ko-KR" altLang="en-US" sz="1000" dirty="0"/>
                        <a:t>다른 어셈블리에 있는 코드에서는 </a:t>
                      </a:r>
                      <a:r>
                        <a:rPr lang="en-US" altLang="ko-KR" sz="1000" dirty="0"/>
                        <a:t>private</a:t>
                      </a:r>
                      <a:r>
                        <a:rPr lang="ko-KR" altLang="en-US" sz="1000" dirty="0"/>
                        <a:t>와 같은 수준의 접근성을 가진다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r>
                        <a:rPr lang="en-US" sz="1000" dirty="0"/>
                        <a:t>protected internal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같은 어셈블리에 있는 코드에서만 </a:t>
                      </a:r>
                      <a:r>
                        <a:rPr lang="en-US" altLang="ko-KR" sz="1000" dirty="0"/>
                        <a:t>protected</a:t>
                      </a:r>
                      <a:r>
                        <a:rPr lang="ko-KR" altLang="en-US" sz="1000" dirty="0"/>
                        <a:t>로 접근할 수 있다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r>
                        <a:rPr lang="ko-KR" altLang="en-US" sz="1000" dirty="0"/>
                        <a:t>다른 어셈블리에 있는 코드에서는 </a:t>
                      </a:r>
                      <a:r>
                        <a:rPr lang="en-US" altLang="ko-KR" sz="1000" dirty="0"/>
                        <a:t>private </a:t>
                      </a:r>
                      <a:r>
                        <a:rPr lang="ko-KR" altLang="en-US" sz="1000" dirty="0"/>
                        <a:t>와 같은 수준의 접근성을 가진다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357">
                <a:tc>
                  <a:txBody>
                    <a:bodyPr/>
                    <a:lstStyle/>
                    <a:p>
                      <a:r>
                        <a:rPr lang="en-US" sz="1000" dirty="0"/>
                        <a:t>private protected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깉은 어셈블리에 있는 클래스에서 상속받은 클래스 내부에서만 접근이 가능하다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516234" y="1234567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class WaterHeater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protected int temperature;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public void SetTemperature(int temperature)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if (temperature &lt; -5 || temperature &gt;42)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  throw new Exception("Out of temperature range");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    this.temperature = temperature;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>
                <a:solidFill>
                  <a:srgbClr val="F68100"/>
                </a:solidFill>
              </a:rPr>
              <a:t>//temperature </a:t>
            </a:r>
            <a:r>
              <a:rPr lang="ko-KR" altLang="en-US" sz="1000" dirty="0">
                <a:solidFill>
                  <a:srgbClr val="F68100"/>
                </a:solidFill>
              </a:rPr>
              <a:t>필드는 </a:t>
            </a:r>
            <a:r>
              <a:rPr lang="en-US" altLang="ko-KR" sz="1000" dirty="0">
                <a:solidFill>
                  <a:srgbClr val="F68100"/>
                </a:solidFill>
              </a:rPr>
              <a:t>protected</a:t>
            </a:r>
            <a:r>
              <a:rPr lang="ko-KR" altLang="en-US" sz="1000" dirty="0">
                <a:solidFill>
                  <a:srgbClr val="F68100"/>
                </a:solidFill>
              </a:rPr>
              <a:t>로 수식되었으므로 </a:t>
            </a:r>
            <a:endParaRPr lang="en-US" altLang="ko-KR" sz="1000" dirty="0">
              <a:solidFill>
                <a:srgbClr val="F68100"/>
              </a:solidFill>
            </a:endParaRPr>
          </a:p>
          <a:p>
            <a:r>
              <a:rPr lang="en-US" altLang="ko-KR" sz="1000" dirty="0">
                <a:solidFill>
                  <a:srgbClr val="F68100"/>
                </a:solidFill>
              </a:rPr>
              <a:t>	</a:t>
            </a:r>
            <a:r>
              <a:rPr lang="ko-KR" altLang="en-US" sz="1000" dirty="0">
                <a:solidFill>
                  <a:srgbClr val="F68100"/>
                </a:solidFill>
              </a:rPr>
              <a:t>외부에서 직접 접근할 수 없다</a:t>
            </a:r>
            <a:r>
              <a:rPr lang="en-US" altLang="ko-KR" sz="1000" dirty="0">
                <a:solidFill>
                  <a:srgbClr val="F68100"/>
                </a:solidFill>
              </a:rPr>
              <a:t>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        //public </a:t>
            </a:r>
            <a:r>
              <a:rPr lang="ko-KR" altLang="en-US" sz="1000" dirty="0">
                <a:solidFill>
                  <a:srgbClr val="F68100"/>
                </a:solidFill>
              </a:rPr>
              <a:t>메소드를 통해 접근해야 한다</a:t>
            </a:r>
            <a:r>
              <a:rPr lang="en-US" altLang="ko-KR" sz="1000" dirty="0">
                <a:solidFill>
                  <a:srgbClr val="F68100"/>
                </a:solidFill>
              </a:rPr>
              <a:t>.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internal void TurnOnWater()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WriteLine($"Trun on water : {temperature}");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9916" y="184666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접근 한정자 </a:t>
            </a:r>
            <a:r>
              <a:rPr lang="en-US" altLang="ko-KR" b="1" dirty="0"/>
              <a:t>( Access Modifier 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7085" y="1003736"/>
            <a:ext cx="3175869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try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  WaterHeater heater = new WaterHeater();</a:t>
            </a:r>
          </a:p>
          <a:p>
            <a:r>
              <a:rPr lang="en-US" altLang="ko-KR" sz="1000" dirty="0"/>
              <a:t>            heater.SetTemperature(20);</a:t>
            </a:r>
          </a:p>
          <a:p>
            <a:r>
              <a:rPr lang="en-US" altLang="ko-KR" sz="1000" dirty="0"/>
              <a:t>            heater.TurnOnWater();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    heater.SetTemperature(-2);</a:t>
            </a:r>
          </a:p>
          <a:p>
            <a:r>
              <a:rPr lang="en-US" altLang="ko-KR" sz="1000" dirty="0"/>
              <a:t>            heater.TurnOnWater();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    heater.SetTemperature(50);</a:t>
            </a:r>
          </a:p>
          <a:p>
            <a:r>
              <a:rPr lang="en-US" altLang="ko-KR" sz="1000" dirty="0"/>
              <a:t>            heater.TurnOnWater();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    catch(Exception e)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  WriteLine(e.Message);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  <a:p>
            <a:endParaRPr lang="ko-KR" altLang="en-US" sz="1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상속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56247" y="276999"/>
            <a:ext cx="5253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클래스는 다른 클래스로부터 필드</a:t>
            </a:r>
            <a:r>
              <a:rPr lang="en-US" altLang="ko-KR" sz="1000" dirty="0"/>
              <a:t>, </a:t>
            </a:r>
            <a:r>
              <a:rPr lang="ko-KR" altLang="en-US" sz="1000" dirty="0"/>
              <a:t>메소드 </a:t>
            </a:r>
            <a:r>
              <a:rPr lang="en-US" altLang="ko-KR" sz="1000" dirty="0"/>
              <a:t>, </a:t>
            </a:r>
            <a:r>
              <a:rPr lang="ko-KR" altLang="en-US" sz="1000" dirty="0"/>
              <a:t>프로퍼티와 같은 멤버들을 상속받을 수 있다</a:t>
            </a:r>
            <a:r>
              <a:rPr lang="en-US" altLang="ko-KR" sz="1000" dirty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71700" y="654828"/>
            <a:ext cx="57421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class </a:t>
            </a:r>
            <a:r>
              <a:rPr lang="ko-KR" altLang="en-US" sz="1000" dirty="0"/>
              <a:t>기반 클래스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 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멤버선언</a:t>
            </a:r>
            <a:endParaRPr lang="en-US" altLang="ko-KR" sz="1000" dirty="0">
              <a:solidFill>
                <a:srgbClr val="F68100"/>
              </a:solidFill>
            </a:endParaRP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</a:t>
            </a:r>
            <a:r>
              <a:rPr lang="ko-KR" altLang="en-US" sz="1000" dirty="0"/>
              <a:t>파생 클래스 </a:t>
            </a:r>
            <a:r>
              <a:rPr lang="en-US" altLang="ko-KR" sz="1000" dirty="0"/>
              <a:t>: </a:t>
            </a:r>
            <a:r>
              <a:rPr lang="ko-KR" altLang="en-US" sz="1000" dirty="0"/>
              <a:t>기반 클래스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    // </a:t>
            </a:r>
            <a:r>
              <a:rPr lang="ko-KR" altLang="en-US" sz="1000" dirty="0">
                <a:solidFill>
                  <a:srgbClr val="F68100"/>
                </a:solidFill>
              </a:rPr>
              <a:t>아무 멤버를 선언하지 않아도 기반 클래스의 모든 것을 물려받는다</a:t>
            </a:r>
            <a:r>
              <a:rPr lang="en-US" altLang="ko-KR" sz="1000" dirty="0">
                <a:solidFill>
                  <a:srgbClr val="F68100"/>
                </a:solidFill>
              </a:rPr>
              <a:t>. ( private</a:t>
            </a:r>
            <a:r>
              <a:rPr lang="ko-KR" altLang="en-US" sz="1000" dirty="0">
                <a:solidFill>
                  <a:srgbClr val="F68100"/>
                </a:solidFill>
              </a:rPr>
              <a:t>는 예외 </a:t>
            </a:r>
            <a:r>
              <a:rPr lang="en-US" altLang="ko-KR" sz="1000" dirty="0">
                <a:solidFill>
                  <a:srgbClr val="F68100"/>
                </a:solidFill>
              </a:rPr>
              <a:t>)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630329" y="2079097"/>
            <a:ext cx="5883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base </a:t>
            </a:r>
            <a:r>
              <a:rPr lang="ko-KR" altLang="en-US" sz="1000" b="1" dirty="0"/>
              <a:t>키워드 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 </a:t>
            </a:r>
            <a:r>
              <a:rPr lang="en-US" altLang="ko-KR" sz="1000" dirty="0"/>
              <a:t>base</a:t>
            </a:r>
            <a:r>
              <a:rPr lang="ko-KR" altLang="en-US" sz="1000" dirty="0"/>
              <a:t>는 </a:t>
            </a:r>
            <a:r>
              <a:rPr lang="en-US" altLang="ko-KR" sz="1000" dirty="0"/>
              <a:t>"</a:t>
            </a:r>
            <a:r>
              <a:rPr lang="ko-KR" altLang="en-US" sz="1000" dirty="0"/>
              <a:t>기반 클래스</a:t>
            </a:r>
            <a:r>
              <a:rPr lang="en-US" altLang="ko-KR" sz="1000" dirty="0"/>
              <a:t>"</a:t>
            </a:r>
            <a:r>
              <a:rPr lang="ko-KR" altLang="en-US" sz="1000" dirty="0"/>
              <a:t>를 가리킨다</a:t>
            </a:r>
            <a:r>
              <a:rPr lang="en-US" altLang="ko-KR" sz="1000" dirty="0"/>
              <a:t>. base</a:t>
            </a:r>
            <a:r>
              <a:rPr lang="ko-KR" altLang="en-US" sz="1000" dirty="0"/>
              <a:t>를 통해 기반클래스의 멤버에 접근할 수 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0" y="2435066"/>
            <a:ext cx="308106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class Base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protected string Name;</a:t>
            </a:r>
          </a:p>
          <a:p>
            <a:r>
              <a:rPr lang="en-US" altLang="ko-KR" sz="1000" dirty="0"/>
              <a:t>    public Base(string Name)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this.Name = Name;</a:t>
            </a:r>
          </a:p>
          <a:p>
            <a:r>
              <a:rPr lang="en-US" altLang="ko-KR" sz="1000" dirty="0"/>
              <a:t>        WriteLine($"{this.Name}.Base()");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~Base()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WriteLine($"{this.Name}.~Base()");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void BaseMethod()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WriteLine($"{this.Name}.BaseMethod()");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57690" y="2683792"/>
            <a:ext cx="23038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Base a = new Base("a");</a:t>
            </a:r>
          </a:p>
          <a:p>
            <a:r>
              <a:rPr lang="en-US" altLang="ko-KR" sz="1000" dirty="0"/>
              <a:t>        a.BaseMethod();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Derived b = new Derived("b");</a:t>
            </a:r>
          </a:p>
          <a:p>
            <a:r>
              <a:rPr lang="en-US" altLang="ko-KR" sz="1000" dirty="0"/>
              <a:t>        b.BaseMethod();</a:t>
            </a:r>
          </a:p>
          <a:p>
            <a:r>
              <a:rPr lang="en-US" altLang="ko-KR" sz="1000" dirty="0"/>
              <a:t>        b.DerivedMethod();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92380" y="3257122"/>
            <a:ext cx="12715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a.Base()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a.BaseMethod()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b.Base()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b.Derived()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b.BaseMethod()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b.DreivedMethod()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b.~Derived()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b.~Base()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a.~Base()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3166" y="2683792"/>
            <a:ext cx="303961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Derived : Base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Derived(string Name) : base(Name)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WriteLine($"{this.Name}.Derived()");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~Derived()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WriteLine($"{this.Name}.~Derived()");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void DerivedMethod()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WriteLine($"{this.Name}.DreivedMethod()");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상속 형식변환 </a:t>
            </a:r>
            <a:r>
              <a:rPr lang="en-US" altLang="ko-KR" b="1" dirty="0"/>
              <a:t>, is, as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020636" y="654828"/>
          <a:ext cx="7102727" cy="948151"/>
        </p:xfrm>
        <a:graphic>
          <a:graphicData uri="http://schemas.openxmlformats.org/drawingml/2006/table">
            <a:tbl>
              <a:tblPr/>
              <a:tblGrid>
                <a:gridCol w="56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8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307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019">
                <a:tc>
                  <a:txBody>
                    <a:bodyPr/>
                    <a:lstStyle/>
                    <a:p>
                      <a:r>
                        <a:rPr lang="en-US" sz="1000" dirty="0"/>
                        <a:t>is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객체가 해당 형식에 해당하는지를 검사하여 그 결과를 </a:t>
                      </a:r>
                      <a:r>
                        <a:rPr lang="en-US" altLang="ko-KR" sz="1000" dirty="0"/>
                        <a:t>bool</a:t>
                      </a:r>
                      <a:r>
                        <a:rPr lang="ko-KR" altLang="en-US" sz="1000" dirty="0"/>
                        <a:t>값으로 반환한다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564">
                <a:tc>
                  <a:txBody>
                    <a:bodyPr/>
                    <a:lstStyle/>
                    <a:p>
                      <a:r>
                        <a:rPr lang="en-US" sz="1000" dirty="0"/>
                        <a:t>as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형식변환 연산자와 같은 역할을 한다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r>
                        <a:rPr lang="ko-KR" altLang="en-US" sz="1000" dirty="0"/>
                        <a:t>다만 형변환연산자가 실패하는 경우 예외를 던지는 반면에 </a:t>
                      </a:r>
                      <a:r>
                        <a:rPr lang="en-US" altLang="ko-KR" sz="1000" dirty="0"/>
                        <a:t>as</a:t>
                      </a:r>
                      <a:r>
                        <a:rPr lang="ko-KR" altLang="en-US" sz="1000" dirty="0"/>
                        <a:t>연산자는 객체참조를 </a:t>
                      </a:r>
                      <a:r>
                        <a:rPr lang="en-US" altLang="ko-KR" sz="1000" dirty="0"/>
                        <a:t>null</a:t>
                      </a:r>
                      <a:r>
                        <a:rPr lang="ko-KR" altLang="en-US" sz="1000" dirty="0"/>
                        <a:t>로 만든다는 것이 다르다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20636" y="1727648"/>
            <a:ext cx="220524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class Mammal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void Nurse()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WriteLine("Nurse()");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Dog : Mammal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void Bark()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WriteLine("Bark()");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Cat : Mammal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void Mew()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WriteLine("Mew()");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36885" y="1617471"/>
            <a:ext cx="30748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 {</a:t>
            </a:r>
          </a:p>
          <a:p>
            <a:r>
              <a:rPr lang="en-US" altLang="ko-KR" sz="1000" dirty="0"/>
              <a:t>        Mammal = new Dog();</a:t>
            </a:r>
          </a:p>
          <a:p>
            <a:r>
              <a:rPr lang="en-US" altLang="ko-KR" sz="1000" dirty="0"/>
              <a:t>        Dog 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if(mammal is Dog)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  dog = (Dog)mammal;</a:t>
            </a:r>
          </a:p>
          <a:p>
            <a:r>
              <a:rPr lang="en-US" altLang="ko-KR" sz="1000" dirty="0"/>
              <a:t>            dog.Bark();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    Mammal mammal2 = new Cat();</a:t>
            </a:r>
          </a:p>
          <a:p>
            <a:r>
              <a:rPr lang="en-US" altLang="ko-KR" sz="1000" dirty="0"/>
              <a:t>        Cat = mammal2 as Cat;</a:t>
            </a:r>
          </a:p>
          <a:p>
            <a:r>
              <a:rPr lang="en-US" altLang="ko-KR" sz="1000" dirty="0"/>
              <a:t>        if (cat != null)</a:t>
            </a:r>
          </a:p>
          <a:p>
            <a:r>
              <a:rPr lang="en-US" altLang="ko-KR" sz="1000" dirty="0"/>
              <a:t>            cat.Mew();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Cat cat2 = mammal as Cat;</a:t>
            </a:r>
          </a:p>
          <a:p>
            <a:r>
              <a:rPr lang="en-US" altLang="ko-KR" sz="1000" dirty="0"/>
              <a:t>        if (cat2 != null)</a:t>
            </a:r>
          </a:p>
          <a:p>
            <a:r>
              <a:rPr lang="en-US" altLang="ko-KR" sz="1000" dirty="0"/>
              <a:t>            cat2.Mew();</a:t>
            </a:r>
          </a:p>
          <a:p>
            <a:r>
              <a:rPr lang="en-US" altLang="ko-KR" sz="1000" dirty="0"/>
              <a:t>        else</a:t>
            </a:r>
          </a:p>
          <a:p>
            <a:r>
              <a:rPr lang="en-US" altLang="ko-KR" sz="1000" dirty="0"/>
              <a:t>            WriteLine("cat2 is not a cat");</a:t>
            </a:r>
          </a:p>
          <a:p>
            <a:r>
              <a:rPr lang="en-US" altLang="ko-KR" sz="1000" dirty="0"/>
              <a:t>    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35372" y="3156353"/>
            <a:ext cx="11320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Bark()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Mew()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cat2 is not a cat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오버라이딩과 다형성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2322" y="267747"/>
            <a:ext cx="3230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상속받아 만들어진 파생클래스를 통해 다형성을 실현</a:t>
            </a:r>
            <a:endParaRPr lang="en-US" altLang="ko-KR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714590" y="882695"/>
            <a:ext cx="40261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class AmorSuite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virtual void Initialize()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WriteLine("Amored");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IronMan : AmorSuite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override void Initialize()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base.Initialize();</a:t>
            </a:r>
          </a:p>
          <a:p>
            <a:r>
              <a:rPr lang="en-US" altLang="ko-KR" sz="1000" dirty="0"/>
              <a:t>        WriteLine("Repulsor Rays Armed");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WarMachine : AmorSuite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override void Initialize()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base.Initialize();</a:t>
            </a:r>
          </a:p>
          <a:p>
            <a:r>
              <a:rPr lang="en-US" altLang="ko-KR" sz="1000" dirty="0"/>
              <a:t>        WriteLine("Double barrel Cannon");</a:t>
            </a:r>
          </a:p>
          <a:p>
            <a:r>
              <a:rPr lang="en-US" altLang="ko-KR" sz="1000" dirty="0"/>
              <a:t>        WriteLine("Micro-Rocket");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01425" y="1530666"/>
            <a:ext cx="32880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WriteLine("Creating AmorSuite...");</a:t>
            </a:r>
          </a:p>
          <a:p>
            <a:r>
              <a:rPr lang="en-US" altLang="ko-KR" sz="1000" dirty="0"/>
              <a:t>        AmorSuite </a:t>
            </a:r>
            <a:r>
              <a:rPr lang="en-US" altLang="ko-KR" sz="1000" dirty="0" err="1"/>
              <a:t>amorsuite</a:t>
            </a:r>
            <a:r>
              <a:rPr lang="en-US" altLang="ko-KR" sz="1000" dirty="0"/>
              <a:t> = new AmorSuite();</a:t>
            </a:r>
          </a:p>
          <a:p>
            <a:r>
              <a:rPr lang="en-US" altLang="ko-KR" sz="1000" dirty="0"/>
              <a:t>        amorsuite.Initialize();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WriteLine("\n Creating IronMan..");</a:t>
            </a:r>
          </a:p>
          <a:p>
            <a:r>
              <a:rPr lang="en-US" altLang="ko-KR" sz="1000" dirty="0"/>
              <a:t>        AmorSuite ironman = new IronMan();</a:t>
            </a:r>
          </a:p>
          <a:p>
            <a:r>
              <a:rPr lang="en-US" altLang="ko-KR" sz="1000" dirty="0"/>
              <a:t>        ironman.Initialize();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WriteLine("\nCreating WarMachine..");</a:t>
            </a:r>
          </a:p>
          <a:p>
            <a:r>
              <a:rPr lang="en-US" altLang="ko-KR" sz="1000" dirty="0"/>
              <a:t>        AmorSuite warmachine = new WarMachine();</a:t>
            </a:r>
          </a:p>
          <a:p>
            <a:r>
              <a:rPr lang="en-US" altLang="ko-KR" sz="1000" dirty="0"/>
              <a:t>        warmachine.Initialize();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089505" y="1761660"/>
            <a:ext cx="24117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Creating AmorSuite...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Amored</a:t>
            </a:r>
          </a:p>
          <a:p>
            <a:endParaRPr lang="en-US" altLang="ko-KR" sz="1000" dirty="0">
              <a:solidFill>
                <a:srgbClr val="F68100"/>
              </a:solidFill>
            </a:endParaRPr>
          </a:p>
          <a:p>
            <a:r>
              <a:rPr lang="en-US" altLang="ko-KR" sz="1000" dirty="0">
                <a:solidFill>
                  <a:srgbClr val="F68100"/>
                </a:solidFill>
              </a:rPr>
              <a:t> Creating IronMan..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Amored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Repulsor Rays Armed</a:t>
            </a:r>
          </a:p>
          <a:p>
            <a:endParaRPr lang="en-US" altLang="ko-KR" sz="1000" dirty="0">
              <a:solidFill>
                <a:srgbClr val="F68100"/>
              </a:solidFill>
            </a:endParaRPr>
          </a:p>
          <a:p>
            <a:r>
              <a:rPr lang="en-US" altLang="ko-KR" sz="1000" dirty="0">
                <a:solidFill>
                  <a:srgbClr val="F68100"/>
                </a:solidFill>
              </a:rPr>
              <a:t>Creating WarMachine..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Amored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Double barrel Cannon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Micro-Rocket</a:t>
            </a:r>
          </a:p>
          <a:p>
            <a:endParaRPr lang="ko-KR" altLang="en-US" sz="1000" dirty="0">
              <a:solidFill>
                <a:srgbClr val="F68100"/>
              </a:solidFill>
            </a:endParaRPr>
          </a:p>
          <a:p>
            <a:endParaRPr lang="ko-KR" altLang="en-US" sz="1000" dirty="0">
              <a:solidFill>
                <a:srgbClr val="F681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메소드 숨기기 </a:t>
            </a:r>
            <a:r>
              <a:rPr lang="en-US" altLang="ko-KR" b="1" dirty="0"/>
              <a:t>( Method Hiding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936" y="592812"/>
            <a:ext cx="6157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CLR</a:t>
            </a:r>
            <a:r>
              <a:rPr lang="ko-KR" altLang="en-US" sz="1000" dirty="0"/>
              <a:t>에게 기반 클래스에서 구현된 버전의 메소드를 감추고 파생클래스에서 구현된 버전만을 보여주는 것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202077" y="1073492"/>
            <a:ext cx="47398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class Base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  public void MyMethod()</a:t>
            </a:r>
          </a:p>
          <a:p>
            <a:r>
              <a:rPr lang="en-US" altLang="ko-KR" sz="900" dirty="0"/>
              <a:t>    {</a:t>
            </a:r>
          </a:p>
          <a:p>
            <a:r>
              <a:rPr lang="en-US" altLang="ko-KR" sz="900" dirty="0"/>
              <a:t>        WriteLine("Base.MyMethod()");</a:t>
            </a:r>
          </a:p>
          <a:p>
            <a:r>
              <a:rPr lang="en-US" altLang="ko-KR" sz="900" dirty="0"/>
              <a:t>    }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class Derived : Base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  public new void MyMethod()</a:t>
            </a:r>
          </a:p>
          <a:p>
            <a:r>
              <a:rPr lang="en-US" altLang="ko-KR" sz="900" dirty="0"/>
              <a:t>    {</a:t>
            </a:r>
          </a:p>
          <a:p>
            <a:r>
              <a:rPr lang="en-US" altLang="ko-KR" sz="900" dirty="0"/>
              <a:t>        WriteLine("Derived.MyMethod()");</a:t>
            </a:r>
          </a:p>
          <a:p>
            <a:r>
              <a:rPr lang="en-US" altLang="ko-KR" sz="900" dirty="0"/>
              <a:t>    }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class Program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  static void Main(string[] args)</a:t>
            </a:r>
          </a:p>
          <a:p>
            <a:r>
              <a:rPr lang="en-US" altLang="ko-KR" sz="900" dirty="0"/>
              <a:t>    {</a:t>
            </a:r>
          </a:p>
          <a:p>
            <a:r>
              <a:rPr lang="en-US" altLang="ko-KR" sz="900" dirty="0"/>
              <a:t>        Base baseobj = new Base();</a:t>
            </a:r>
          </a:p>
          <a:p>
            <a:r>
              <a:rPr lang="en-US" altLang="ko-KR" sz="900" dirty="0"/>
              <a:t>        baseobj.MyMethod();		</a:t>
            </a:r>
            <a:r>
              <a:rPr lang="en-US" altLang="ko-KR" sz="900" dirty="0">
                <a:solidFill>
                  <a:srgbClr val="F68100"/>
                </a:solidFill>
              </a:rPr>
              <a:t>//Base.MyMethod()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Derived derivedobj = new Derived();</a:t>
            </a:r>
          </a:p>
          <a:p>
            <a:r>
              <a:rPr lang="en-US" altLang="ko-KR" sz="900" dirty="0"/>
              <a:t>        derivedobj.MyMethod();		</a:t>
            </a:r>
            <a:r>
              <a:rPr lang="en-US" altLang="ko-KR" sz="900" dirty="0">
                <a:solidFill>
                  <a:srgbClr val="F68100"/>
                </a:solidFill>
              </a:rPr>
              <a:t>//Derived.MyMethod()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Base baseOrDerived = new Derived();</a:t>
            </a:r>
          </a:p>
          <a:p>
            <a:r>
              <a:rPr lang="en-US" altLang="ko-KR" sz="900" dirty="0"/>
              <a:t>        baseOrDerived.MyMethod();		</a:t>
            </a:r>
            <a:r>
              <a:rPr lang="en-US" altLang="ko-KR" sz="900" dirty="0">
                <a:solidFill>
                  <a:srgbClr val="F68100"/>
                </a:solidFill>
              </a:rPr>
              <a:t>//Base.MyMethod()</a:t>
            </a:r>
          </a:p>
          <a:p>
            <a:r>
              <a:rPr lang="en-US" altLang="ko-KR" sz="900" dirty="0"/>
              <a:t>    }</a:t>
            </a:r>
          </a:p>
          <a:p>
            <a:r>
              <a:rPr lang="en-US" altLang="ko-KR" sz="900" dirty="0"/>
              <a:t>}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오버라이딩 봉인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691680" y="843659"/>
            <a:ext cx="4572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class Base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virtual void SealMe()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Derived : Base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sealed override void SealMe()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WantToOverride : Derived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override void SealMe()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</a:t>
            </a:r>
          </a:p>
          <a:p>
            <a:r>
              <a:rPr lang="en-US" altLang="ko-KR" sz="1000" dirty="0"/>
              <a:t>    {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6805" y="4276591"/>
            <a:ext cx="472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CS0239	'WantToOverride.SealMe()': </a:t>
            </a:r>
            <a:r>
              <a:rPr lang="ko-KR" altLang="en-US" sz="1000" dirty="0">
                <a:solidFill>
                  <a:srgbClr val="F68100"/>
                </a:solidFill>
              </a:rPr>
              <a:t>상속된 </a:t>
            </a:r>
            <a:r>
              <a:rPr lang="en-US" altLang="ko-KR" sz="1000" dirty="0">
                <a:solidFill>
                  <a:srgbClr val="F68100"/>
                </a:solidFill>
              </a:rPr>
              <a:t>'Derived.SealMe()' </a:t>
            </a:r>
            <a:r>
              <a:rPr lang="ko-KR" altLang="en-US" sz="1000" dirty="0">
                <a:solidFill>
                  <a:srgbClr val="F68100"/>
                </a:solidFill>
              </a:rPr>
              <a:t>멤버는 봉인되어 있으므로 재정의할 수 없습니다</a:t>
            </a:r>
            <a:r>
              <a:rPr lang="en-US" altLang="ko-KR" sz="1000" dirty="0">
                <a:solidFill>
                  <a:srgbClr val="F68100"/>
                </a:solidFill>
              </a:rPr>
              <a:t>.	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16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중첩클래스 </a:t>
            </a:r>
            <a:r>
              <a:rPr lang="en-US" altLang="ko-KR" b="1" dirty="0"/>
              <a:t>( Nested Class 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09" y="1373160"/>
            <a:ext cx="295151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class Configuration</a:t>
            </a:r>
          </a:p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    List&lt;ItemValue&gt; listConfig = new List&lt;ItemValue&gt;();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public void SetConfig(string item, string value)</a:t>
            </a:r>
          </a:p>
          <a:p>
            <a:r>
              <a:rPr lang="en-US" altLang="ko-KR" sz="800" dirty="0"/>
              <a:t>    {</a:t>
            </a:r>
          </a:p>
          <a:p>
            <a:r>
              <a:rPr lang="en-US" altLang="ko-KR" sz="800" dirty="0"/>
              <a:t>        ItemValue iv = new ItemValue();</a:t>
            </a:r>
          </a:p>
          <a:p>
            <a:r>
              <a:rPr lang="en-US" altLang="ko-KR" sz="800" dirty="0"/>
              <a:t>        iv.SetValue(this, item, value);</a:t>
            </a:r>
          </a:p>
          <a:p>
            <a:r>
              <a:rPr lang="en-US" altLang="ko-KR" sz="800" dirty="0"/>
              <a:t>    }</a:t>
            </a:r>
          </a:p>
          <a:p>
            <a:r>
              <a:rPr lang="en-US" altLang="ko-KR" sz="800" dirty="0"/>
              <a:t>    public string GetConfig(string item)</a:t>
            </a:r>
          </a:p>
          <a:p>
            <a:r>
              <a:rPr lang="en-US" altLang="ko-KR" sz="800" dirty="0"/>
              <a:t>    {</a:t>
            </a:r>
          </a:p>
          <a:p>
            <a:r>
              <a:rPr lang="en-US" altLang="ko-KR" sz="800" dirty="0"/>
              <a:t>        foreach(ItemValue iv in listConfig)</a:t>
            </a:r>
          </a:p>
          <a:p>
            <a:r>
              <a:rPr lang="en-US" altLang="ko-KR" sz="800" dirty="0"/>
              <a:t>        {</a:t>
            </a:r>
          </a:p>
          <a:p>
            <a:r>
              <a:rPr lang="en-US" altLang="ko-KR" sz="800" dirty="0"/>
              <a:t>            if (iv.GetItem() == item)</a:t>
            </a:r>
          </a:p>
          <a:p>
            <a:r>
              <a:rPr lang="en-US" altLang="ko-KR" sz="800" dirty="0"/>
              <a:t>                return iv.GetValue();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    return "";</a:t>
            </a:r>
          </a:p>
          <a:p>
            <a:r>
              <a:rPr lang="en-US" altLang="ko-KR" sz="800" dirty="0"/>
              <a:t>    }</a:t>
            </a:r>
          </a:p>
          <a:p>
            <a:r>
              <a:rPr lang="en-US" altLang="ko-KR" sz="800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87561" y="2714636"/>
            <a:ext cx="2954655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class Program</a:t>
            </a:r>
          </a:p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    static void Main(string[] args)</a:t>
            </a:r>
          </a:p>
          <a:p>
            <a:r>
              <a:rPr lang="en-US" altLang="ko-KR" sz="800" dirty="0"/>
              <a:t>    {</a:t>
            </a:r>
          </a:p>
          <a:p>
            <a:r>
              <a:rPr lang="en-US" altLang="ko-KR" sz="800" dirty="0"/>
              <a:t>        Configuration config = new Configuration();</a:t>
            </a:r>
          </a:p>
          <a:p>
            <a:r>
              <a:rPr lang="en-US" altLang="ko-KR" sz="800" dirty="0"/>
              <a:t>        config.SetConfig("Version","v 5.0");</a:t>
            </a:r>
          </a:p>
          <a:p>
            <a:r>
              <a:rPr lang="en-US" altLang="ko-KR" sz="800" dirty="0"/>
              <a:t>        config.SetConfig("Size", "655KB");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WriteLine(config.GetConfig("Version"));</a:t>
            </a:r>
          </a:p>
          <a:p>
            <a:r>
              <a:rPr lang="en-US" altLang="ko-KR" sz="800" dirty="0"/>
              <a:t>	</a:t>
            </a:r>
            <a:r>
              <a:rPr lang="en-US" altLang="ko-KR" sz="800" dirty="0">
                <a:solidFill>
                  <a:srgbClr val="F68100"/>
                </a:solidFill>
              </a:rPr>
              <a:t>//v 5.0</a:t>
            </a:r>
          </a:p>
          <a:p>
            <a:r>
              <a:rPr lang="en-US" altLang="ko-KR" sz="800" dirty="0"/>
              <a:t>        WriteLine(config.GetConfig("Size"));	</a:t>
            </a:r>
          </a:p>
          <a:p>
            <a:r>
              <a:rPr lang="en-US" altLang="ko-KR" sz="800" dirty="0">
                <a:solidFill>
                  <a:srgbClr val="F68100"/>
                </a:solidFill>
              </a:rPr>
              <a:t>	//655KB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config.SetConfig("Version", "V5.0.1");</a:t>
            </a:r>
          </a:p>
          <a:p>
            <a:r>
              <a:rPr lang="en-US" altLang="ko-KR" sz="800" dirty="0"/>
              <a:t>        WriteLine(config.GetConfig("Version"));	</a:t>
            </a:r>
          </a:p>
          <a:p>
            <a:r>
              <a:rPr lang="en-US" altLang="ko-KR" sz="800" dirty="0">
                <a:solidFill>
                  <a:srgbClr val="F68100"/>
                </a:solidFill>
              </a:rPr>
              <a:t>	//V5.0.1</a:t>
            </a:r>
          </a:p>
          <a:p>
            <a:r>
              <a:rPr lang="en-US" altLang="ko-KR" sz="800" dirty="0"/>
              <a:t>    }</a:t>
            </a:r>
          </a:p>
          <a:p>
            <a:r>
              <a:rPr lang="en-US" altLang="ko-KR" sz="800" dirty="0"/>
              <a:t>}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756439" y="1256575"/>
            <a:ext cx="3631122" cy="3170099"/>
          </a:xfrm>
          <a:prstGeom prst="rect">
            <a:avLst/>
          </a:prstGeom>
          <a:noFill/>
          <a:ln>
            <a:solidFill>
              <a:srgbClr val="F681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 private class ItemValue</a:t>
            </a:r>
          </a:p>
          <a:p>
            <a:r>
              <a:rPr lang="en-US" altLang="ko-KR" sz="800" dirty="0"/>
              <a:t>    {</a:t>
            </a:r>
          </a:p>
          <a:p>
            <a:r>
              <a:rPr lang="en-US" altLang="ko-KR" sz="800" dirty="0"/>
              <a:t>        private string item;</a:t>
            </a:r>
          </a:p>
          <a:p>
            <a:r>
              <a:rPr lang="en-US" altLang="ko-KR" sz="800" dirty="0"/>
              <a:t>        private string value;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public void SetValue(Configuration config, string item, string value)</a:t>
            </a:r>
          </a:p>
          <a:p>
            <a:r>
              <a:rPr lang="en-US" altLang="ko-KR" sz="800" dirty="0"/>
              <a:t>        {</a:t>
            </a:r>
          </a:p>
          <a:p>
            <a:r>
              <a:rPr lang="en-US" altLang="ko-KR" sz="800" dirty="0"/>
              <a:t>            this.item = item;</a:t>
            </a:r>
          </a:p>
          <a:p>
            <a:r>
              <a:rPr lang="en-US" altLang="ko-KR" sz="800" dirty="0"/>
              <a:t>            this.value = value;</a:t>
            </a:r>
          </a:p>
          <a:p>
            <a:r>
              <a:rPr lang="en-US" altLang="ko-KR" sz="800" dirty="0"/>
              <a:t>            bool found = false;</a:t>
            </a:r>
          </a:p>
          <a:p>
            <a:r>
              <a:rPr lang="en-US" altLang="ko-KR" sz="800" dirty="0"/>
              <a:t>            for (int i = 0; i &lt; config.listConfig.Count; i++)</a:t>
            </a:r>
          </a:p>
          <a:p>
            <a:r>
              <a:rPr lang="en-US" altLang="ko-KR" sz="800" dirty="0"/>
              <a:t>            {</a:t>
            </a:r>
          </a:p>
          <a:p>
            <a:r>
              <a:rPr lang="en-US" altLang="ko-KR" sz="800" dirty="0"/>
              <a:t>                if (config.listConfig[i].item == item)</a:t>
            </a:r>
          </a:p>
          <a:p>
            <a:r>
              <a:rPr lang="en-US" altLang="ko-KR" sz="800" dirty="0"/>
              <a:t>                {</a:t>
            </a:r>
          </a:p>
          <a:p>
            <a:r>
              <a:rPr lang="en-US" altLang="ko-KR" sz="800" dirty="0"/>
              <a:t>                    config.listConfig[i] = this;</a:t>
            </a:r>
          </a:p>
          <a:p>
            <a:r>
              <a:rPr lang="en-US" altLang="ko-KR" sz="800" dirty="0"/>
              <a:t>                    found = true;</a:t>
            </a:r>
          </a:p>
          <a:p>
            <a:r>
              <a:rPr lang="en-US" altLang="ko-KR" sz="800" dirty="0"/>
              <a:t>                    break;</a:t>
            </a:r>
          </a:p>
          <a:p>
            <a:r>
              <a:rPr lang="en-US" altLang="ko-KR" sz="800" dirty="0"/>
              <a:t>                }</a:t>
            </a:r>
          </a:p>
          <a:p>
            <a:r>
              <a:rPr lang="en-US" altLang="ko-KR" sz="800" dirty="0"/>
              <a:t>            }</a:t>
            </a:r>
          </a:p>
          <a:p>
            <a:r>
              <a:rPr lang="en-US" altLang="ko-KR" sz="800" dirty="0"/>
              <a:t>            if (found == false)</a:t>
            </a:r>
          </a:p>
          <a:p>
            <a:r>
              <a:rPr lang="en-US" altLang="ko-KR" sz="800" dirty="0"/>
              <a:t>                config.listConfig.Add(this);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    public string GetItem() { return item; }</a:t>
            </a:r>
          </a:p>
          <a:p>
            <a:r>
              <a:rPr lang="en-US" altLang="ko-KR" sz="800" dirty="0"/>
              <a:t>        public string GetValue() { return value;  }</a:t>
            </a:r>
          </a:p>
          <a:p>
            <a:r>
              <a:rPr lang="en-US" altLang="ko-KR" sz="800" dirty="0"/>
              <a:t>    }</a:t>
            </a:r>
            <a:endParaRPr lang="ko-KR" altLang="en-US" sz="800" dirty="0"/>
          </a:p>
        </p:txBody>
      </p:sp>
      <p:cxnSp>
        <p:nvCxnSpPr>
          <p:cNvPr id="13" name="꺾인 연결선 12"/>
          <p:cNvCxnSpPr>
            <a:stCxn id="9" idx="1"/>
          </p:cNvCxnSpPr>
          <p:nvPr/>
        </p:nvCxnSpPr>
        <p:spPr>
          <a:xfrm rot="10800000" flipV="1">
            <a:off x="386535" y="2841624"/>
            <a:ext cx="2369904" cy="825803"/>
          </a:xfrm>
          <a:prstGeom prst="bentConnector3">
            <a:avLst>
              <a:gd name="adj1" fmla="val 23072"/>
            </a:avLst>
          </a:prstGeom>
          <a:ln>
            <a:solidFill>
              <a:srgbClr val="F68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49798" y="590912"/>
            <a:ext cx="5375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클래스 안에 클래스를 선언한다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중첩 클래스는 자신이 소속되어있는 클래스의 </a:t>
            </a:r>
            <a:r>
              <a:rPr lang="en-US" altLang="ko-KR" sz="1000" dirty="0"/>
              <a:t>private</a:t>
            </a:r>
            <a:r>
              <a:rPr lang="ko-KR" altLang="en-US" sz="1000" dirty="0"/>
              <a:t>멤버에게도 자유롭게 접근할 수 있다</a:t>
            </a:r>
            <a:r>
              <a:rPr lang="en-US" altLang="ko-KR" sz="1000" dirty="0"/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16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분할 클래스 </a:t>
            </a:r>
            <a:r>
              <a:rPr lang="en-US" altLang="ko-KR" b="1" dirty="0"/>
              <a:t>( Partial Class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87079" y="553998"/>
            <a:ext cx="2159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여러 번에 나눠서 구현하는 클래스</a:t>
            </a:r>
            <a:endParaRPr lang="en-US" altLang="ko-KR" sz="1000" dirty="0"/>
          </a:p>
        </p:txBody>
      </p:sp>
      <p:sp>
        <p:nvSpPr>
          <p:cNvPr id="10" name="직사각형 9"/>
          <p:cNvSpPr/>
          <p:nvPr/>
        </p:nvSpPr>
        <p:spPr>
          <a:xfrm>
            <a:off x="1149798" y="1182663"/>
            <a:ext cx="263647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partial class MyClass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void Method1()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WriteLine("Method1");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void Method2()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WriteLine("Method2");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partial class MyClass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void Method3()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WriteLine("Method3");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void Method4()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WriteLine("Method4");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82510" y="2011375"/>
            <a:ext cx="35862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MyClass obj = new MyClass();</a:t>
            </a:r>
          </a:p>
          <a:p>
            <a:r>
              <a:rPr lang="en-US" altLang="ko-KR" sz="1000" dirty="0"/>
              <a:t>        obj.Method1();		</a:t>
            </a:r>
            <a:r>
              <a:rPr lang="en-US" altLang="ko-KR" sz="1000" dirty="0">
                <a:solidFill>
                  <a:srgbClr val="F68100"/>
                </a:solidFill>
              </a:rPr>
              <a:t>//Method1</a:t>
            </a:r>
          </a:p>
          <a:p>
            <a:r>
              <a:rPr lang="en-US" altLang="ko-KR" sz="1000" dirty="0"/>
              <a:t>        obj.Method2();		</a:t>
            </a:r>
            <a:r>
              <a:rPr lang="en-US" altLang="ko-KR" sz="1000" dirty="0">
                <a:solidFill>
                  <a:srgbClr val="F68100"/>
                </a:solidFill>
              </a:rPr>
              <a:t>//Method2</a:t>
            </a:r>
          </a:p>
          <a:p>
            <a:r>
              <a:rPr lang="en-US" altLang="ko-KR" sz="1000" dirty="0"/>
              <a:t>        obj.Method3();		</a:t>
            </a:r>
            <a:r>
              <a:rPr lang="en-US" altLang="ko-KR" sz="1000" dirty="0">
                <a:solidFill>
                  <a:srgbClr val="F68100"/>
                </a:solidFill>
              </a:rPr>
              <a:t>//Method3</a:t>
            </a:r>
          </a:p>
          <a:p>
            <a:r>
              <a:rPr lang="en-US" altLang="ko-KR" sz="1000" dirty="0"/>
              <a:t>        obj.Method4();		</a:t>
            </a:r>
            <a:r>
              <a:rPr lang="en-US" altLang="ko-KR" sz="1000" dirty="0">
                <a:solidFill>
                  <a:srgbClr val="F68100"/>
                </a:solidFill>
              </a:rPr>
              <a:t>//Method4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  <a:p>
            <a:endParaRPr lang="ko-KR" altLang="en-US" sz="1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92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확장 메소드 </a:t>
            </a:r>
            <a:r>
              <a:rPr lang="en-US" altLang="ko-KR" b="1" dirty="0"/>
              <a:t>( Extension Method 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9798" y="519494"/>
            <a:ext cx="55018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"</a:t>
            </a:r>
            <a:r>
              <a:rPr lang="ko-KR" altLang="en-US" sz="1000" dirty="0"/>
              <a:t>기존 클래스</a:t>
            </a:r>
            <a:r>
              <a:rPr lang="en-US" altLang="ko-KR" sz="1000" dirty="0"/>
              <a:t>"</a:t>
            </a:r>
            <a:r>
              <a:rPr lang="ko-KR" altLang="en-US" sz="1000" dirty="0"/>
              <a:t>의 기능을 확장한다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static </a:t>
            </a:r>
            <a:r>
              <a:rPr lang="ko-KR" altLang="en-US" sz="1000" dirty="0"/>
              <a:t>한정자로 수식해야 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첫번째 매개변수는 반드시  </a:t>
            </a:r>
            <a:r>
              <a:rPr lang="en-US" altLang="ko-KR" sz="1000" dirty="0"/>
              <a:t>this </a:t>
            </a:r>
            <a:r>
              <a:rPr lang="ko-KR" altLang="en-US" sz="1000" dirty="0"/>
              <a:t>키워드와 함께 확장하고자 하는 클래스의 인스턴스여야 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2141730" y="1406217"/>
            <a:ext cx="529980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public static class IntegerExtension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static int Square(this int myInt)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return myInt * myInt;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static int Power(this int myInt, int exponent)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int result = myInt;</a:t>
            </a:r>
          </a:p>
          <a:p>
            <a:r>
              <a:rPr lang="en-US" altLang="ko-KR" sz="1000" dirty="0"/>
              <a:t>        for(int i = 1; i &lt; exponent; i++)</a:t>
            </a:r>
          </a:p>
          <a:p>
            <a:r>
              <a:rPr lang="en-US" altLang="ko-KR" sz="1000" dirty="0"/>
              <a:t>            result = result * myInt;</a:t>
            </a:r>
          </a:p>
          <a:p>
            <a:r>
              <a:rPr lang="en-US" altLang="ko-KR" sz="1000" dirty="0"/>
              <a:t>        return result;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WriteLine($"3^2 : {3.Square()}");		</a:t>
            </a:r>
            <a:r>
              <a:rPr lang="en-US" altLang="ko-KR" sz="1000" dirty="0">
                <a:solidFill>
                  <a:srgbClr val="F68100"/>
                </a:solidFill>
              </a:rPr>
              <a:t>//3^2 : 9</a:t>
            </a:r>
          </a:p>
          <a:p>
            <a:r>
              <a:rPr lang="en-US" altLang="ko-KR" sz="1000" dirty="0"/>
              <a:t>        WriteLine($"3^4 : {3.Power(4)}");		</a:t>
            </a:r>
            <a:r>
              <a:rPr lang="en-US" altLang="ko-KR" sz="1000" dirty="0">
                <a:solidFill>
                  <a:srgbClr val="F68100"/>
                </a:solidFill>
              </a:rPr>
              <a:t>//3^4 : 81</a:t>
            </a:r>
          </a:p>
          <a:p>
            <a:r>
              <a:rPr lang="en-US" altLang="ko-KR" sz="1000" dirty="0"/>
              <a:t>        WriteLine($"2^10 : {2.Power(10)}");		</a:t>
            </a:r>
            <a:r>
              <a:rPr lang="en-US" altLang="ko-KR" sz="1000" dirty="0">
                <a:solidFill>
                  <a:srgbClr val="F68100"/>
                </a:solidFill>
              </a:rPr>
              <a:t>//2^10 : 1024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증가 </a:t>
            </a:r>
            <a:r>
              <a:rPr lang="en-US" altLang="ko-KR" b="1" dirty="0"/>
              <a:t>/ </a:t>
            </a:r>
            <a:r>
              <a:rPr lang="ko-KR" altLang="en-US" b="1" dirty="0"/>
              <a:t>감소 연산자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340516"/>
              </p:ext>
            </p:extLst>
          </p:nvPr>
        </p:nvGraphicFramePr>
        <p:xfrm>
          <a:off x="592772" y="1117796"/>
          <a:ext cx="7958456" cy="1026654"/>
        </p:xfrm>
        <a:graphic>
          <a:graphicData uri="http://schemas.openxmlformats.org/drawingml/2006/table">
            <a:tbl>
              <a:tblPr/>
              <a:tblGrid>
                <a:gridCol w="793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8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2291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이름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지원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07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++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증가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피연산자의 값을 </a:t>
                      </a:r>
                      <a:r>
                        <a:rPr lang="en-US" altLang="ko-KR" sz="1000" dirty="0"/>
                        <a:t>1 </a:t>
                      </a:r>
                      <a:r>
                        <a:rPr lang="ko-KR" altLang="en-US" sz="1000" dirty="0"/>
                        <a:t>증가시킵니다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데이터 형식과 열거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07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--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감소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피연산자의 값을 </a:t>
                      </a:r>
                      <a:r>
                        <a:rPr lang="en-US" altLang="ko-KR" sz="1000" dirty="0"/>
                        <a:t>1 </a:t>
                      </a:r>
                      <a:r>
                        <a:rPr lang="ko-KR" altLang="en-US" sz="1000" dirty="0"/>
                        <a:t>감소시킵니다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데이터 형식과 열거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463700" y="3021013"/>
            <a:ext cx="29067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int a = 10;</a:t>
            </a:r>
          </a:p>
          <a:p>
            <a:r>
              <a:rPr lang="en-US" altLang="ko-KR" sz="1000" dirty="0"/>
              <a:t>WriteLine(a++);		</a:t>
            </a:r>
            <a:r>
              <a:rPr lang="en-US" altLang="ko-KR" sz="1000" dirty="0">
                <a:solidFill>
                  <a:srgbClr val="F68100"/>
                </a:solidFill>
              </a:rPr>
              <a:t>//10</a:t>
            </a:r>
          </a:p>
          <a:p>
            <a:r>
              <a:rPr lang="en-US" altLang="ko-KR" sz="1000" dirty="0"/>
              <a:t>WriteLine(a--);		</a:t>
            </a:r>
            <a:r>
              <a:rPr lang="en-US" altLang="ko-KR" sz="1000" dirty="0">
                <a:solidFill>
                  <a:srgbClr val="F68100"/>
                </a:solidFill>
              </a:rPr>
              <a:t>//11</a:t>
            </a:r>
          </a:p>
          <a:p>
            <a:endParaRPr lang="en-US" altLang="ko-KR" sz="1000" dirty="0"/>
          </a:p>
          <a:p>
            <a:r>
              <a:rPr lang="en-US" altLang="ko-KR" sz="1000" dirty="0"/>
              <a:t>WriteLine(a++);		</a:t>
            </a:r>
            <a:r>
              <a:rPr lang="en-US" altLang="ko-KR" sz="1000" dirty="0">
                <a:solidFill>
                  <a:srgbClr val="F68100"/>
                </a:solidFill>
              </a:rPr>
              <a:t>//10 </a:t>
            </a:r>
            <a:r>
              <a:rPr lang="ko-KR" altLang="en-US" sz="1000" dirty="0">
                <a:solidFill>
                  <a:srgbClr val="F68100"/>
                </a:solidFill>
              </a:rPr>
              <a:t>후위증가</a:t>
            </a:r>
          </a:p>
          <a:p>
            <a:r>
              <a:rPr lang="en-US" altLang="ko-KR" sz="1000" dirty="0"/>
              <a:t>WriteLine(++a);		</a:t>
            </a:r>
            <a:r>
              <a:rPr lang="en-US" altLang="ko-KR" sz="1000" dirty="0">
                <a:solidFill>
                  <a:srgbClr val="F68100"/>
                </a:solidFill>
              </a:rPr>
              <a:t>//12 </a:t>
            </a:r>
            <a:r>
              <a:rPr lang="ko-KR" altLang="en-US" sz="1000" dirty="0">
                <a:solidFill>
                  <a:srgbClr val="F68100"/>
                </a:solidFill>
              </a:rPr>
              <a:t>전위증가</a:t>
            </a:r>
          </a:p>
          <a:p>
            <a:endParaRPr lang="ko-KR" altLang="en-US" sz="1000" dirty="0">
              <a:solidFill>
                <a:srgbClr val="F68100"/>
              </a:solidFill>
            </a:endParaRPr>
          </a:p>
          <a:p>
            <a:r>
              <a:rPr lang="en-US" altLang="ko-KR" sz="1000" dirty="0"/>
              <a:t>WriteLine(a--);	</a:t>
            </a:r>
            <a:r>
              <a:rPr lang="en-US" altLang="ko-KR" sz="1000" dirty="0">
                <a:solidFill>
                  <a:srgbClr val="F68100"/>
                </a:solidFill>
              </a:rPr>
              <a:t>	//12 </a:t>
            </a:r>
            <a:r>
              <a:rPr lang="ko-KR" altLang="en-US" sz="1000" dirty="0">
                <a:solidFill>
                  <a:srgbClr val="F68100"/>
                </a:solidFill>
              </a:rPr>
              <a:t>후위감소</a:t>
            </a:r>
          </a:p>
          <a:p>
            <a:r>
              <a:rPr lang="en-US" altLang="ko-KR" sz="1000" dirty="0"/>
              <a:t>WriteLine(--a);		</a:t>
            </a:r>
            <a:r>
              <a:rPr lang="en-US" altLang="ko-KR" sz="1000" dirty="0">
                <a:solidFill>
                  <a:srgbClr val="F68100"/>
                </a:solidFill>
              </a:rPr>
              <a:t>//10 </a:t>
            </a:r>
            <a:r>
              <a:rPr lang="ko-KR" altLang="en-US" sz="1000" dirty="0">
                <a:solidFill>
                  <a:srgbClr val="F68100"/>
                </a:solidFill>
              </a:rPr>
              <a:t>전위감소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47040" y="246221"/>
            <a:ext cx="2316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피연산자를 하나만 받는 단항연산자</a:t>
            </a:r>
            <a:r>
              <a:rPr lang="en-US" altLang="ko-KR" sz="1000" dirty="0"/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423" y="2828797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전위 증가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감소 연산자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7238" y="3818954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후위 증가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감소 연산자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993" y="3176277"/>
            <a:ext cx="4352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변수의 앞에 위치시켜 변수의 값을 변경한 후에 해당 문장을 실행시킨다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7993" y="4106845"/>
            <a:ext cx="4525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변수의 뒤에 위치시켜 해당 문장의 실행이 끝난 후에 변수의 값이 변경된다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29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구조체 </a:t>
            </a:r>
            <a:r>
              <a:rPr lang="en-US" altLang="ko-KR" b="1" dirty="0"/>
              <a:t>( Structure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1954" y="268810"/>
            <a:ext cx="5095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클래스가 실세계의 객체를 추상화하는데 사용한다면</a:t>
            </a:r>
            <a:r>
              <a:rPr lang="en-US" altLang="ko-KR" sz="1000" dirty="0"/>
              <a:t>, </a:t>
            </a:r>
            <a:r>
              <a:rPr lang="ko-KR" altLang="en-US" sz="1000" dirty="0"/>
              <a:t>데이터를 담기 위한 자료 구조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82516"/>
              </p:ext>
            </p:extLst>
          </p:nvPr>
        </p:nvGraphicFramePr>
        <p:xfrm>
          <a:off x="427705" y="888842"/>
          <a:ext cx="8288589" cy="1646892"/>
        </p:xfrm>
        <a:graphic>
          <a:graphicData uri="http://schemas.openxmlformats.org/drawingml/2006/table">
            <a:tbl>
              <a:tblPr/>
              <a:tblGrid>
                <a:gridCol w="989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563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특징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클래스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구조체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563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키워드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class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struct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63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형식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참조 형식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값 형식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563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복사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얕은 복사 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sz="1000" dirty="0"/>
                        <a:t>Shallow Copy)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깊은 복사 </a:t>
                      </a:r>
                      <a:r>
                        <a:rPr lang="en-US" altLang="ko-KR" sz="1000" dirty="0"/>
                        <a:t>( </a:t>
                      </a:r>
                      <a:r>
                        <a:rPr lang="en-US" sz="1000" dirty="0"/>
                        <a:t>Deep Copy )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563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인스턴스 생성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new</a:t>
                      </a:r>
                      <a:r>
                        <a:rPr lang="ko-KR" altLang="en-US" sz="1000" dirty="0"/>
                        <a:t>연산자와 생성자 필요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선언만으로 생성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22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생성자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매개변수 없는 생성자 선언 가능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매개변수 없는 생성자 선언 불가능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상속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가능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구조체는 </a:t>
                      </a:r>
                      <a:r>
                        <a:rPr lang="en-US" altLang="ko-KR" sz="1000" dirty="0"/>
                        <a:t>System.Object </a:t>
                      </a:r>
                      <a:r>
                        <a:rPr lang="ko-KR" altLang="en-US" sz="1000" dirty="0"/>
                        <a:t>형식을 상속하는 </a:t>
                      </a:r>
                      <a:r>
                        <a:rPr lang="en-US" altLang="ko-KR" sz="1000" dirty="0" err="1"/>
                        <a:t>System.ValueType</a:t>
                      </a:r>
                      <a:r>
                        <a:rPr lang="ko-KR" altLang="en-US" sz="1000" dirty="0"/>
                        <a:t>으로부터 직접 상속받음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928802" y="2763758"/>
            <a:ext cx="26544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struct Point3D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  public int x;</a:t>
            </a:r>
          </a:p>
          <a:p>
            <a:r>
              <a:rPr lang="en-US" altLang="ko-KR" sz="900" dirty="0"/>
              <a:t>    public int y;</a:t>
            </a:r>
          </a:p>
          <a:p>
            <a:r>
              <a:rPr lang="en-US" altLang="ko-KR" sz="900" dirty="0"/>
              <a:t>    public int z;</a:t>
            </a:r>
          </a:p>
          <a:p>
            <a:r>
              <a:rPr lang="en-US" altLang="ko-KR" sz="900" dirty="0"/>
              <a:t>    public Point3D(int x, int y, int z)</a:t>
            </a:r>
          </a:p>
          <a:p>
            <a:r>
              <a:rPr lang="en-US" altLang="ko-KR" sz="900" dirty="0"/>
              <a:t>    {</a:t>
            </a:r>
          </a:p>
          <a:p>
            <a:r>
              <a:rPr lang="en-US" altLang="ko-KR" sz="900" dirty="0"/>
              <a:t>        this.x = x;</a:t>
            </a:r>
          </a:p>
          <a:p>
            <a:r>
              <a:rPr lang="en-US" altLang="ko-KR" sz="900" dirty="0"/>
              <a:t>        this.y = y;</a:t>
            </a:r>
          </a:p>
          <a:p>
            <a:r>
              <a:rPr lang="en-US" altLang="ko-KR" sz="900" dirty="0"/>
              <a:t>        this.z = z;</a:t>
            </a:r>
          </a:p>
          <a:p>
            <a:r>
              <a:rPr lang="en-US" altLang="ko-KR" sz="900" dirty="0"/>
              <a:t>    }</a:t>
            </a:r>
          </a:p>
          <a:p>
            <a:r>
              <a:rPr lang="en-US" altLang="ko-KR" sz="900" dirty="0"/>
              <a:t>    public override string ToString()</a:t>
            </a:r>
          </a:p>
          <a:p>
            <a:r>
              <a:rPr lang="en-US" altLang="ko-KR" sz="900" dirty="0"/>
              <a:t>    {</a:t>
            </a:r>
          </a:p>
          <a:p>
            <a:r>
              <a:rPr lang="en-US" altLang="ko-KR" sz="900" dirty="0"/>
              <a:t>        return string.Format($"{x}, {y}, {z}");</a:t>
            </a:r>
          </a:p>
          <a:p>
            <a:r>
              <a:rPr lang="en-US" altLang="ko-KR" sz="900" dirty="0"/>
              <a:t>    }</a:t>
            </a:r>
          </a:p>
          <a:p>
            <a:r>
              <a:rPr lang="en-US" altLang="ko-KR" sz="9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1999" y="2722692"/>
            <a:ext cx="2868093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static void Main(string[] args)</a:t>
            </a:r>
          </a:p>
          <a:p>
            <a:r>
              <a:rPr lang="en-US" altLang="ko-KR" sz="900" dirty="0"/>
              <a:t>    {</a:t>
            </a:r>
          </a:p>
          <a:p>
            <a:r>
              <a:rPr lang="en-US" altLang="ko-KR" sz="900" dirty="0"/>
              <a:t>        Point3D p3d1;</a:t>
            </a:r>
          </a:p>
          <a:p>
            <a:r>
              <a:rPr lang="en-US" altLang="ko-KR" sz="900" dirty="0"/>
              <a:t>        p3d1.x = 10;</a:t>
            </a:r>
          </a:p>
          <a:p>
            <a:r>
              <a:rPr lang="en-US" altLang="ko-KR" sz="900" dirty="0"/>
              <a:t>        p3d1.y = 20;</a:t>
            </a:r>
          </a:p>
          <a:p>
            <a:r>
              <a:rPr lang="en-US" altLang="ko-KR" sz="900" dirty="0"/>
              <a:t>        p3d1.z = 40;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WriteLine(p3d1.ToString());	</a:t>
            </a:r>
            <a:r>
              <a:rPr lang="en-US" altLang="ko-KR" sz="900" dirty="0">
                <a:solidFill>
                  <a:srgbClr val="F68100"/>
                </a:solidFill>
              </a:rPr>
              <a:t>//10, 20, 40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Point3D p3d2 = new Point3D(100, 200, 300);</a:t>
            </a:r>
          </a:p>
          <a:p>
            <a:r>
              <a:rPr lang="en-US" altLang="ko-KR" sz="900" dirty="0"/>
              <a:t>        Point3D p3d3 = p3d2;</a:t>
            </a:r>
          </a:p>
          <a:p>
            <a:r>
              <a:rPr lang="en-US" altLang="ko-KR" sz="900" dirty="0"/>
              <a:t>        p3d3.z = 400;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WriteLine(p3d2.ToString());	</a:t>
            </a:r>
            <a:r>
              <a:rPr lang="en-US" altLang="ko-KR" sz="900" dirty="0">
                <a:solidFill>
                  <a:srgbClr val="F68100"/>
                </a:solidFill>
              </a:rPr>
              <a:t>//100, 200, 300</a:t>
            </a:r>
          </a:p>
          <a:p>
            <a:r>
              <a:rPr lang="en-US" altLang="ko-KR" sz="900" dirty="0"/>
              <a:t>        WriteLine(p3d3.ToString());	</a:t>
            </a:r>
            <a:r>
              <a:rPr lang="en-US" altLang="ko-KR" sz="900" dirty="0">
                <a:solidFill>
                  <a:srgbClr val="F68100"/>
                </a:solidFill>
              </a:rPr>
              <a:t>//100, 200, 400</a:t>
            </a:r>
          </a:p>
          <a:p>
            <a:r>
              <a:rPr lang="en-US" altLang="ko-KR" sz="900" dirty="0"/>
              <a:t>    }</a:t>
            </a:r>
          </a:p>
          <a:p>
            <a:endParaRPr lang="ko-KR" altLang="en-US" sz="9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65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튜플 </a:t>
            </a:r>
            <a:r>
              <a:rPr lang="en-US" altLang="ko-KR" b="1" dirty="0"/>
              <a:t>( Tuple 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35244" y="562059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여러 필드를 담을 수 있는 구조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형식의 이름을 가지지 않는다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컴파일러가 직접 형식을 지정하도록 </a:t>
            </a:r>
            <a:r>
              <a:rPr lang="en-US" altLang="ko-KR" sz="1000" dirty="0"/>
              <a:t>var</a:t>
            </a:r>
            <a:r>
              <a:rPr lang="ko-KR" altLang="en-US" sz="1000" dirty="0"/>
              <a:t>을 이용하여 선언한다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35681" y="1451689"/>
            <a:ext cx="330250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var unnamed = ("optimus", 2020);</a:t>
            </a:r>
          </a:p>
          <a:p>
            <a:r>
              <a:rPr lang="en-US" altLang="ko-KR" sz="1000" dirty="0"/>
              <a:t>    WriteLine($"{unnamed.Item1},{unnamed.Item2}");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var named = (Name: "bumblebee", Age: 2018);</a:t>
            </a:r>
          </a:p>
          <a:p>
            <a:r>
              <a:rPr lang="en-US" altLang="ko-KR" sz="1000" dirty="0"/>
              <a:t>    WriteLine($"{named.Name},{named.Age}");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var (name, age) = named;</a:t>
            </a:r>
          </a:p>
          <a:p>
            <a:r>
              <a:rPr lang="en-US" altLang="ko-KR" sz="1000" dirty="0"/>
              <a:t>    WriteLine($"{name},{age}");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named = unnamed;</a:t>
            </a:r>
          </a:p>
          <a:p>
            <a:r>
              <a:rPr lang="en-US" altLang="ko-KR" sz="1000" dirty="0"/>
              <a:t>    WriteLine($"{named.Name},{named.Age}");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/*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optimus,2020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bumblebee,2018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bumblebee,2018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optimus,2020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*/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3814" y="1751772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68100"/>
                </a:solidFill>
              </a:rPr>
              <a:t>명명되지 않은 튜플</a:t>
            </a:r>
            <a:r>
              <a:rPr lang="en-US" altLang="ko-KR" sz="1000" dirty="0">
                <a:solidFill>
                  <a:srgbClr val="F68100"/>
                </a:solidFill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8848" y="225640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68100"/>
                </a:solidFill>
              </a:rPr>
              <a:t>명명된 튜플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0531" y="279051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68100"/>
                </a:solidFill>
              </a:rPr>
              <a:t>튜플 분해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78507" y="3144095"/>
            <a:ext cx="2089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68100"/>
                </a:solidFill>
              </a:rPr>
              <a:t>튜플 할당</a:t>
            </a:r>
            <a:endParaRPr lang="en-US" altLang="ko-KR" sz="1000" dirty="0">
              <a:solidFill>
                <a:srgbClr val="F68100"/>
              </a:solidFill>
            </a:endParaRPr>
          </a:p>
          <a:p>
            <a:r>
              <a:rPr lang="en-US" altLang="ko-KR" sz="1000" dirty="0">
                <a:solidFill>
                  <a:srgbClr val="F68100"/>
                </a:solidFill>
              </a:rPr>
              <a:t>: </a:t>
            </a:r>
            <a:r>
              <a:rPr lang="ko-KR" altLang="en-US" sz="1000" dirty="0">
                <a:solidFill>
                  <a:srgbClr val="F68100"/>
                </a:solidFill>
              </a:rPr>
              <a:t>필드의 수와 형식이 같아야한다</a:t>
            </a:r>
            <a:r>
              <a:rPr lang="en-US" altLang="ko-KR" sz="1000" dirty="0">
                <a:solidFill>
                  <a:srgbClr val="F68100"/>
                </a:solidFill>
              </a:rPr>
              <a:t>.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>
            <a:off x="-2485" y="-4061"/>
            <a:ext cx="9143999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 rot="10800000">
            <a:off x="1" y="4903430"/>
            <a:ext cx="9143999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 rot="16200000">
            <a:off x="6453802" y="2451714"/>
            <a:ext cx="5141913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 rot="5400000">
            <a:off x="-2451714" y="2447654"/>
            <a:ext cx="5141913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F39F5B7-40A4-49C1-BFB1-9FAFD5A9F098}"/>
              </a:ext>
            </a:extLst>
          </p:cNvPr>
          <p:cNvCxnSpPr/>
          <p:nvPr/>
        </p:nvCxnSpPr>
        <p:spPr>
          <a:xfrm>
            <a:off x="3411608" y="3579862"/>
            <a:ext cx="2335696" cy="0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D2CB5B-2829-4444-AE9A-20F5FBB8A32B}"/>
              </a:ext>
            </a:extLst>
          </p:cNvPr>
          <p:cNvCxnSpPr/>
          <p:nvPr/>
        </p:nvCxnSpPr>
        <p:spPr>
          <a:xfrm>
            <a:off x="3406638" y="3579862"/>
            <a:ext cx="2335696" cy="0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1A711834-EE74-4195-91B3-DAEA8F6A75A2}"/>
              </a:ext>
            </a:extLst>
          </p:cNvPr>
          <p:cNvSpPr/>
          <p:nvPr/>
        </p:nvSpPr>
        <p:spPr>
          <a:xfrm rot="16200000">
            <a:off x="4007955" y="-340911"/>
            <a:ext cx="1128091" cy="884583"/>
          </a:xfrm>
          <a:prstGeom prst="chevron">
            <a:avLst/>
          </a:prstGeom>
          <a:solidFill>
            <a:srgbClr val="F681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ownloads\unna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8806" y="665426"/>
            <a:ext cx="1526387" cy="8649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522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관계 연산자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049882"/>
              </p:ext>
            </p:extLst>
          </p:nvPr>
        </p:nvGraphicFramePr>
        <p:xfrm>
          <a:off x="559164" y="843659"/>
          <a:ext cx="8015701" cy="2916652"/>
        </p:xfrm>
        <a:graphic>
          <a:graphicData uri="http://schemas.openxmlformats.org/drawingml/2006/table">
            <a:tbl>
              <a:tblPr/>
              <a:tblGrid>
                <a:gridCol w="615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1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8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734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지원 형식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&lt;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피연산자가 오른쪽 피연산자보다 작으면 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아니면 거짓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형식과 열거 형식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&gt;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피연산자가 오른쪽 피연산자보다 크면 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아니면 거짓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형식과 열거 형식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750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&lt;=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피연산자가 오른쪽 피연산자보다 작거나 같으면 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아니면 거짓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형식과 열거 형식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750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&gt;=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피연산자가 오른쪽 피연산자보다 크거나 같으면 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아니면 거짓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형식과 열거 형식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==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피연산자가 오른쪽 피연산자가 같으면 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아니면 거짓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데이터 형식에 대해 사용 가능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750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!=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피연산자가 오른족 피연산자와 다르면 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아니면 거짓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데이터 형식에 대해 사용가능 </a:t>
                      </a:r>
                      <a:endParaRPr lang="en-US" altLang="ko-KR" sz="1000" dirty="0"/>
                    </a:p>
                    <a:p>
                      <a:r>
                        <a:rPr lang="en-US" altLang="ko-KR" sz="1000" dirty="0"/>
                        <a:t> string</a:t>
                      </a:r>
                      <a:r>
                        <a:rPr lang="ko-KR" altLang="en-US" sz="1000" dirty="0"/>
                        <a:t>과 </a:t>
                      </a:r>
                      <a:r>
                        <a:rPr lang="en-US" altLang="ko-KR" sz="1000" dirty="0"/>
                        <a:t>object</a:t>
                      </a:r>
                      <a:r>
                        <a:rPr lang="ko-KR" altLang="en-US" sz="1000" dirty="0"/>
                        <a:t>형식에 대해서도 사용 가능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231740" y="3966905"/>
            <a:ext cx="42304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   WriteLine($"3 &gt; 4 : { 3&gt;4 }");		</a:t>
            </a:r>
            <a:r>
              <a:rPr lang="en-US" altLang="ko-KR" sz="1000" dirty="0">
                <a:solidFill>
                  <a:srgbClr val="F68100"/>
                </a:solidFill>
              </a:rPr>
              <a:t>//3 &gt; 4 : False</a:t>
            </a:r>
          </a:p>
          <a:p>
            <a:r>
              <a:rPr lang="en-US" altLang="ko-KR" sz="1000" dirty="0"/>
              <a:t>    WriteLine($"3 &gt;= 4 : { 3&gt;=4 }");	</a:t>
            </a:r>
            <a:r>
              <a:rPr lang="en-US" altLang="ko-KR" sz="1000" dirty="0">
                <a:solidFill>
                  <a:srgbClr val="F68100"/>
                </a:solidFill>
              </a:rPr>
              <a:t>//3 &gt;= 4 : False</a:t>
            </a:r>
          </a:p>
          <a:p>
            <a:r>
              <a:rPr lang="en-US" altLang="ko-KR" sz="1000" dirty="0"/>
              <a:t>    WriteLine($"3 &lt; 4 : {3 &lt; 4}");		</a:t>
            </a:r>
            <a:r>
              <a:rPr lang="en-US" altLang="ko-KR" sz="1000" dirty="0">
                <a:solidFill>
                  <a:srgbClr val="F68100"/>
                </a:solidFill>
              </a:rPr>
              <a:t>//3 &lt; 4 : True</a:t>
            </a:r>
          </a:p>
          <a:p>
            <a:r>
              <a:rPr lang="en-US" altLang="ko-KR" sz="1000" dirty="0"/>
              <a:t>    WriteLine($"3 &lt;= 4 : {3 &lt;= 4 }");	</a:t>
            </a:r>
            <a:r>
              <a:rPr lang="en-US" altLang="ko-KR" sz="1000" dirty="0">
                <a:solidFill>
                  <a:srgbClr val="F68100"/>
                </a:solidFill>
              </a:rPr>
              <a:t>//3 &lt;= 4 : True</a:t>
            </a:r>
          </a:p>
          <a:p>
            <a:r>
              <a:rPr lang="en-US" altLang="ko-KR" sz="1000" dirty="0"/>
              <a:t>    WriteLine($"3 == 4 : { 3 == 4 }");	</a:t>
            </a:r>
            <a:r>
              <a:rPr lang="en-US" altLang="ko-KR" sz="1000" dirty="0">
                <a:solidFill>
                  <a:srgbClr val="F68100"/>
                </a:solidFill>
              </a:rPr>
              <a:t>//3 == 4 : False</a:t>
            </a:r>
          </a:p>
          <a:p>
            <a:r>
              <a:rPr lang="en-US" altLang="ko-KR" sz="1000" dirty="0"/>
              <a:t>    WriteLine($"3 != 4 : {3 != 4 }"); 	</a:t>
            </a:r>
            <a:r>
              <a:rPr lang="en-US" altLang="ko-KR" sz="1000" dirty="0">
                <a:solidFill>
                  <a:srgbClr val="F68100"/>
                </a:solidFill>
              </a:rPr>
              <a:t>//3 != 4 : True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0498" y="246221"/>
            <a:ext cx="2717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두 피연산자 사이의 관계를 확인하는 연산자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논리 연산자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72449" y="843659"/>
          <a:ext cx="2158049" cy="3730752"/>
        </p:xfrm>
        <a:graphic>
          <a:graphicData uri="http://schemas.openxmlformats.org/drawingml/2006/table">
            <a:tbl>
              <a:tblPr/>
              <a:tblGrid>
                <a:gridCol w="615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896">
                <a:tc gridSpan="3">
                  <a:txBody>
                    <a:bodyPr/>
                    <a:lstStyle/>
                    <a:p>
                      <a:r>
                        <a:rPr lang="ko-KR" altLang="en-US" sz="1000" b="1" dirty="0"/>
                        <a:t>논리곱</a:t>
                      </a:r>
                      <a:endParaRPr lang="en-US" sz="1000" b="1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sz="1000" b="1" dirty="0"/>
                        <a:t>A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B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A &amp;&amp; B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896">
                <a:tc gridSpan="3">
                  <a:txBody>
                    <a:bodyPr/>
                    <a:lstStyle/>
                    <a:p>
                      <a:r>
                        <a:rPr lang="ko-KR" altLang="en-US" sz="1000" b="1" dirty="0"/>
                        <a:t>논리합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sz="1000" b="1" dirty="0"/>
                        <a:t>A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B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A || B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893265"/>
              </p:ext>
            </p:extLst>
          </p:nvPr>
        </p:nvGraphicFramePr>
        <p:xfrm>
          <a:off x="2725101" y="843659"/>
          <a:ext cx="1231266" cy="1243584"/>
        </p:xfrm>
        <a:graphic>
          <a:graphicData uri="http://schemas.openxmlformats.org/drawingml/2006/table">
            <a:tbl>
              <a:tblPr/>
              <a:tblGrid>
                <a:gridCol w="615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96">
                <a:tc gridSpan="2">
                  <a:txBody>
                    <a:bodyPr/>
                    <a:lstStyle/>
                    <a:p>
                      <a:r>
                        <a:rPr lang="ko-KR" altLang="en-US" sz="1000" b="1" dirty="0"/>
                        <a:t>부정 연산</a:t>
                      </a:r>
                      <a:endParaRPr lang="en-US" sz="1000" b="1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938168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sz="1000" b="1" dirty="0"/>
                        <a:t>A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!A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965622" y="2207001"/>
            <a:ext cx="4050451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   WriteLine("Testing &amp;&amp; .....");			</a:t>
            </a:r>
          </a:p>
          <a:p>
            <a:r>
              <a:rPr lang="en-US" altLang="ko-KR" sz="1000" dirty="0"/>
              <a:t>    WriteLine($"1 &gt; 0 &amp;&amp; 4 &lt; 5 :{1 &gt; 0 &amp;&amp; 4 &lt; 5}");	</a:t>
            </a:r>
          </a:p>
          <a:p>
            <a:r>
              <a:rPr lang="en-US" altLang="ko-KR" sz="1000" dirty="0"/>
              <a:t>    WriteLine($"1 &gt; 0 &amp;&amp; 4 &gt; 5 :{1 &gt; 0 &amp;&amp; 4 &gt; 5}");	</a:t>
            </a:r>
          </a:p>
          <a:p>
            <a:r>
              <a:rPr lang="en-US" altLang="ko-KR" sz="1000" dirty="0"/>
              <a:t>    WriteLine($"1 == 0 &amp;&amp; 4 &lt; 5 ::{1 &gt; 0 &amp;&amp; 4 &lt; 5}");	</a:t>
            </a:r>
          </a:p>
          <a:p>
            <a:r>
              <a:rPr lang="en-US" altLang="ko-KR" sz="1000" dirty="0"/>
              <a:t>    WriteLine($"1 == 0 &amp;&amp; 4 &gt; 5 {1 &gt; 0 &amp;&amp; 4 &gt; 5}");		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WriteLine("Testing || .....");			</a:t>
            </a:r>
          </a:p>
          <a:p>
            <a:r>
              <a:rPr lang="en-US" altLang="ko-KR" sz="1000" dirty="0"/>
              <a:t>    WriteLine($"1 &gt; 0 || 4 &lt; 5 :{1 &gt; 0 || 4 &lt; 5}");		</a:t>
            </a:r>
          </a:p>
          <a:p>
            <a:r>
              <a:rPr lang="en-US" altLang="ko-KR" sz="1000" dirty="0"/>
              <a:t>    WriteLine($"1 &gt; 0 || 4 &gt; 5 :{1 &gt; 0 || 4 &gt; 5}");		</a:t>
            </a:r>
          </a:p>
          <a:p>
            <a:r>
              <a:rPr lang="en-US" altLang="ko-KR" sz="1000" dirty="0"/>
              <a:t>    WriteLine($"1 == 0 || 4 &lt; 5 :{1 &gt; 0 || 4 &lt; 5}");	</a:t>
            </a:r>
          </a:p>
          <a:p>
            <a:r>
              <a:rPr lang="en-US" altLang="ko-KR" sz="1000" dirty="0"/>
              <a:t>    WriteLine($"1 == 0 || 4 &gt; 5 :{1 &gt; 0 || 4 &gt; 5}");	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WriteLine("Testing ! .....");			</a:t>
            </a:r>
          </a:p>
          <a:p>
            <a:r>
              <a:rPr lang="en-US" altLang="ko-KR" sz="1000" dirty="0"/>
              <a:t>    WriteLine($"!True :{!true}");			</a:t>
            </a:r>
          </a:p>
          <a:p>
            <a:r>
              <a:rPr lang="en-US" altLang="ko-KR" sz="1000" dirty="0"/>
              <a:t>    WriteLine($"!False :{!false}");						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430498" y="243785"/>
            <a:ext cx="3259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참과 거짓으로 이루어지는 진리값이 피연산자인 연산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457392" y="2514777"/>
            <a:ext cx="157286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Testing &amp;&amp; .....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 &gt; 0 &amp;&amp; 4 &lt; 5 :True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 &gt; 0 &amp;&amp; 4 &gt; 5 :False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 == 0 &amp;&amp; 4 &lt; 5 ::True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 == 0 &amp;&amp; 4 &gt; 5 False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Testing || .....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 &gt; 0 || 4 &lt; 5 :True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 &gt; 0 || 4 &gt; 5 :True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 == 0 || 4 &lt; 5 :True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 == 0 || 4 &gt; 5 :True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Testing ! .....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!True :False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!False :True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조건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001452" y="3066805"/>
            <a:ext cx="314109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string result = (10 % 2) == 0 ? "</a:t>
            </a:r>
            <a:r>
              <a:rPr lang="ko-KR" altLang="en-US" sz="1000" dirty="0"/>
              <a:t>짝수</a:t>
            </a:r>
            <a:r>
              <a:rPr lang="en-US" altLang="ko-KR" sz="1000" dirty="0"/>
              <a:t>" : "</a:t>
            </a:r>
            <a:r>
              <a:rPr lang="ko-KR" altLang="en-US" sz="1000" dirty="0"/>
              <a:t>홀수</a:t>
            </a:r>
            <a:r>
              <a:rPr lang="en-US" altLang="ko-KR" sz="1000" dirty="0"/>
              <a:t>";</a:t>
            </a:r>
          </a:p>
          <a:p>
            <a:r>
              <a:rPr lang="en-US" altLang="ko-KR" sz="1000" dirty="0"/>
              <a:t>    WriteLine(result);	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짝수</a:t>
            </a:r>
            <a:endParaRPr lang="en-US" altLang="ko-KR" sz="1000" dirty="0">
              <a:solidFill>
                <a:srgbClr val="F68100"/>
              </a:solidFill>
            </a:endParaRP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3358366" y="1214921"/>
            <a:ext cx="2427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조건식 </a:t>
            </a:r>
            <a:r>
              <a:rPr lang="en-US" altLang="ko-KR" sz="1000" b="1" dirty="0"/>
              <a:t>? </a:t>
            </a:r>
            <a:r>
              <a:rPr lang="ko-KR" altLang="en-US" sz="1000" b="1" dirty="0"/>
              <a:t>참일 때의 값 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거짓일 때의 값</a:t>
            </a:r>
            <a:endParaRPr lang="en-US" altLang="ko-KR" sz="1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D0953-DB73-4A6F-960D-58A234828E28}"/>
              </a:ext>
            </a:extLst>
          </p:cNvPr>
          <p:cNvSpPr txBox="1"/>
          <p:nvPr/>
        </p:nvSpPr>
        <p:spPr>
          <a:xfrm>
            <a:off x="2430498" y="246221"/>
            <a:ext cx="3259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참과 거짓으로 이루어지는 진리값이 피연산자인 연산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Null </a:t>
            </a:r>
            <a:r>
              <a:rPr lang="ko-KR" altLang="en-US" b="1" dirty="0"/>
              <a:t>조건부 연산자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8166" y="522843"/>
            <a:ext cx="6942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객체의 멤버에 접근하기 전에 해당 객체가 </a:t>
            </a:r>
            <a:r>
              <a:rPr lang="en-US" altLang="ko-KR" sz="1000" dirty="0"/>
              <a:t>null</a:t>
            </a:r>
            <a:r>
              <a:rPr lang="ko-KR" altLang="en-US" sz="1000" dirty="0"/>
              <a:t>인지를 검사하여 결과가 참이면 그 결과로 </a:t>
            </a:r>
            <a:r>
              <a:rPr lang="en-US" altLang="ko-KR" sz="1000" dirty="0"/>
              <a:t>null</a:t>
            </a:r>
            <a:r>
              <a:rPr lang="ko-KR" altLang="en-US" sz="1000" dirty="0"/>
              <a:t>을 반환하고</a:t>
            </a:r>
            <a:r>
              <a:rPr lang="en-US" altLang="ko-KR" sz="1000" dirty="0"/>
              <a:t>, </a:t>
            </a:r>
          </a:p>
          <a:p>
            <a:r>
              <a:rPr lang="en-US" altLang="ko-KR" sz="1000" dirty="0"/>
              <a:t>				</a:t>
            </a:r>
            <a:r>
              <a:rPr lang="ko-KR" altLang="en-US" sz="1000" dirty="0"/>
              <a:t>그렇지 않은 경우에는 </a:t>
            </a:r>
            <a:r>
              <a:rPr lang="en-US" altLang="ko-KR" sz="1000" dirty="0"/>
              <a:t>. </a:t>
            </a:r>
            <a:r>
              <a:rPr lang="ko-KR" altLang="en-US" sz="1000" dirty="0"/>
              <a:t>뒤에 지정된 멤버를 반환한다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331640" y="1448365"/>
            <a:ext cx="275077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// ==</a:t>
            </a:r>
            <a:r>
              <a:rPr lang="ko-KR" altLang="en-US" sz="1000" dirty="0">
                <a:solidFill>
                  <a:srgbClr val="F68100"/>
                </a:solidFill>
              </a:rPr>
              <a:t>연산자를 이용한 코드</a:t>
            </a:r>
          </a:p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Foo foo = null;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int? bar;</a:t>
            </a:r>
          </a:p>
          <a:p>
            <a:r>
              <a:rPr lang="en-US" altLang="ko-KR" sz="1000" dirty="0"/>
              <a:t>    if (foo == null)</a:t>
            </a:r>
          </a:p>
          <a:p>
            <a:r>
              <a:rPr lang="en-US" altLang="ko-KR" sz="1000" dirty="0"/>
              <a:t>        bar = null;</a:t>
            </a:r>
          </a:p>
          <a:p>
            <a:r>
              <a:rPr lang="en-US" altLang="ko-KR" sz="1000" dirty="0"/>
              <a:t>    else</a:t>
            </a:r>
          </a:p>
          <a:p>
            <a:r>
              <a:rPr lang="en-US" altLang="ko-KR" sz="1000" dirty="0"/>
              <a:t>        bar = foo.member;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Foo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int member;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3161" y="4327891"/>
            <a:ext cx="7697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?[]</a:t>
            </a:r>
            <a:r>
              <a:rPr lang="ko-KR" altLang="en-US" sz="1000" dirty="0"/>
              <a:t>와 </a:t>
            </a:r>
            <a:r>
              <a:rPr lang="en-US" altLang="ko-KR" sz="1000" dirty="0"/>
              <a:t>?.</a:t>
            </a:r>
            <a:r>
              <a:rPr lang="ko-KR" altLang="en-US" sz="1000" dirty="0"/>
              <a:t>는 비슷한 역할을 하지만</a:t>
            </a:r>
            <a:r>
              <a:rPr lang="en-US" altLang="ko-KR" sz="1000" dirty="0"/>
              <a:t>, </a:t>
            </a:r>
            <a:r>
              <a:rPr lang="ko-KR" altLang="en-US" sz="1000" dirty="0"/>
              <a:t>객체의 멤버접근이 아닌 배열과 같은 컬렉션 객체의 첨자를 이용한 참조에 사용된다는 점이 다르다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061590" y="1458267"/>
            <a:ext cx="27507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// ?.</a:t>
            </a:r>
            <a:r>
              <a:rPr lang="ko-KR" altLang="en-US" sz="1000" dirty="0">
                <a:solidFill>
                  <a:srgbClr val="F68100"/>
                </a:solidFill>
              </a:rPr>
              <a:t>연산자를 이용한 코드</a:t>
            </a:r>
          </a:p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Foo foo = null;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int? bar;</a:t>
            </a:r>
          </a:p>
          <a:p>
            <a:r>
              <a:rPr lang="en-US" altLang="ko-KR" sz="1000" dirty="0"/>
              <a:t>    bar = foo?.member;	</a:t>
            </a:r>
            <a:endParaRPr lang="ko-KR" altLang="en-US" sz="1000" dirty="0"/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Foo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int member;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  <a:p>
            <a:endParaRPr lang="ko-KR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10755</Words>
  <Application>Microsoft Office PowerPoint</Application>
  <PresentationFormat>화면 슬라이드 쇼(16:9)</PresentationFormat>
  <Paragraphs>1946</Paragraphs>
  <Slides>52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8" baseType="lpstr">
      <vt:lpstr>var(--monospace)</vt:lpstr>
      <vt:lpstr>굴림</vt:lpstr>
      <vt:lpstr>맑은 고딕</vt:lpstr>
      <vt:lpstr>-윤고딕350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kms</cp:lastModifiedBy>
  <cp:revision>257</cp:revision>
  <dcterms:created xsi:type="dcterms:W3CDTF">2020-07-21T23:19:19Z</dcterms:created>
  <dcterms:modified xsi:type="dcterms:W3CDTF">2020-07-30T14:46:44Z</dcterms:modified>
</cp:coreProperties>
</file>