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70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FDF"/>
          </a:solidFill>
        </a:fill>
      </a:tcStyle>
    </a:wholeTbl>
    <a:band2H>
      <a:tcTxStyle/>
      <a:tcStyle>
        <a:tcBdr/>
        <a:fill>
          <a:solidFill>
            <a:srgbClr val="E6E8E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ADCCD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D4"/>
          </a:solidFill>
        </a:fill>
      </a:tcStyle>
    </a:wholeTbl>
    <a:band2H>
      <a:tcTxStyle/>
      <a:tcStyle>
        <a:tcBdr/>
        <a:fill>
          <a:solidFill>
            <a:srgbClr val="E6F0EB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7983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/>
            </a:lvl1pPr>
            <a:lvl2pPr marL="0" indent="457200" algn="ctr">
              <a:buSzTx/>
              <a:buFontTx/>
              <a:buNone/>
              <a:defRPr/>
            </a:lvl2pPr>
            <a:lvl3pPr marL="0" indent="914400" algn="ctr">
              <a:buSzTx/>
              <a:buFontTx/>
              <a:buNone/>
              <a:defRPr/>
            </a:lvl3pPr>
            <a:lvl4pPr marL="0" indent="1371600" algn="ctr">
              <a:buSzTx/>
              <a:buFontTx/>
              <a:buNone/>
              <a:defRPr/>
            </a:lvl4pPr>
            <a:lvl5pPr marL="0" indent="1828800" algn="ctr">
              <a:buSzTx/>
              <a:buFontTx/>
              <a:buNone/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15" name="Shape 15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719402" y="476672"/>
            <a:ext cx="10753196" cy="2736304"/>
          </a:xfrm>
          <a:prstGeom prst="rect">
            <a:avLst/>
          </a:prstGeom>
        </p:spPr>
        <p:txBody>
          <a:bodyPr/>
          <a:lstStyle>
            <a:lvl1pPr algn="ctr">
              <a:defRPr sz="44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335359" y="260648"/>
            <a:ext cx="11521282" cy="3168352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Shape 35"/>
          <p:cNvSpPr>
            <a:spLocks noGrp="1"/>
          </p:cNvSpPr>
          <p:nvPr>
            <p:ph type="body" sz="half" idx="1"/>
          </p:nvPr>
        </p:nvSpPr>
        <p:spPr>
          <a:xfrm>
            <a:off x="335360" y="3573016"/>
            <a:ext cx="11521280" cy="2520281"/>
          </a:xfrm>
          <a:prstGeom prst="rect">
            <a:avLst/>
          </a:prstGeom>
        </p:spPr>
        <p:txBody>
          <a:bodyPr/>
          <a:lstStyle>
            <a:lvl1pPr>
              <a:spcBef>
                <a:spcPts val="400"/>
              </a:spcBef>
              <a:buClr>
                <a:schemeClr val="accent3"/>
              </a:buClr>
              <a:buFont typeface="Wingdings"/>
              <a:buChar char="▪"/>
              <a:defRPr sz="2000"/>
            </a:lvl1pPr>
            <a:lvl2pPr marL="0" indent="4572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2pPr>
            <a:lvl3pPr marL="0" indent="9144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3pPr>
            <a:lvl4pPr marL="0" indent="13716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4pPr>
            <a:lvl5pPr marL="0" indent="1828800">
              <a:spcBef>
                <a:spcPts val="400"/>
              </a:spcBef>
              <a:buClr>
                <a:schemeClr val="accent3"/>
              </a:buClr>
              <a:buSzTx/>
              <a:buFont typeface="Wingdings"/>
              <a:buNone/>
              <a:defRPr sz="20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6" name="Shape 36"/>
          <p:cNvSpPr>
            <a:spLocks noGrp="1"/>
          </p:cNvSpPr>
          <p:nvPr>
            <p:ph type="title"/>
          </p:nvPr>
        </p:nvSpPr>
        <p:spPr>
          <a:xfrm>
            <a:off x="527382" y="404664"/>
            <a:ext cx="11137238" cy="2880320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45" name="Shape 45"/>
          <p:cNvSpPr>
            <a:spLocks noGrp="1"/>
          </p:cNvSpPr>
          <p:nvPr>
            <p:ph type="body" sz="half" idx="1"/>
          </p:nvPr>
        </p:nvSpPr>
        <p:spPr>
          <a:xfrm>
            <a:off x="335360" y="1268759"/>
            <a:ext cx="5659040" cy="4857405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6" name="Shape 4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335360" y="1268759"/>
            <a:ext cx="566115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/>
            </a:lvl1pPr>
            <a:lvl2pPr marL="0" indent="457200">
              <a:buSzTx/>
              <a:buFontTx/>
              <a:buNone/>
              <a:defRPr b="1"/>
            </a:lvl2pPr>
            <a:lvl3pPr marL="0" indent="914400">
              <a:buSzTx/>
              <a:buFontTx/>
              <a:buNone/>
              <a:defRPr b="1"/>
            </a:lvl3pPr>
            <a:lvl4pPr marL="0" indent="1371600">
              <a:buSzTx/>
              <a:buFontTx/>
              <a:buNone/>
              <a:defRPr b="1"/>
            </a:lvl4pPr>
            <a:lvl5pPr marL="0" indent="1828800">
              <a:buSzTx/>
              <a:buFontTx/>
              <a:buNone/>
              <a:defRPr b="1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sz="quarter" idx="13"/>
          </p:nvPr>
        </p:nvSpPr>
        <p:spPr>
          <a:xfrm>
            <a:off x="6193368" y="1268759"/>
            <a:ext cx="5663274" cy="639763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pPr marL="0" indent="0">
              <a:buSzTx/>
              <a:buFontTx/>
              <a:buNone/>
              <a:defRPr b="1"/>
            </a:pPr>
            <a:endParaRPr dirty="0"/>
          </a:p>
        </p:txBody>
      </p:sp>
      <p:sp>
        <p:nvSpPr>
          <p:cNvPr id="56" name="Shape 5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0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/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Shape 7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-9312"/>
            <a:ext cx="12192000" cy="686731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Shape 3"/>
          <p:cNvSpPr/>
          <p:nvPr/>
        </p:nvSpPr>
        <p:spPr>
          <a:xfrm>
            <a:off x="335359" y="260647"/>
            <a:ext cx="11521282" cy="864097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335360" y="260647"/>
            <a:ext cx="11521280" cy="864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>
            <a:off x="11297708" y="6400414"/>
            <a:ext cx="284692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/>
                <a:sym typeface="Segoe UI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Segoe UI"/>
          <a:sym typeface="Segoe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1pPr>
      <a:lvl2pPr marL="8001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3pPr>
      <a:lvl4pPr marL="17145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4pPr>
      <a:lvl5pPr marL="21717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맑은 고딕" panose="020B0503020000020004" pitchFamily="50" charset="-127"/>
          <a:ea typeface="맑은 고딕" panose="020B0503020000020004" pitchFamily="50" charset="-127"/>
          <a:cs typeface="Calibri"/>
          <a:sym typeface="Calibri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ln>
            <a:noFill/>
          </a:ln>
          <a:solidFill>
            <a:srgbClr val="40404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egoe U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junho@kookmin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yuj325@naver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ecampus.kookmin.ac.k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ab.cs.kookmin.ac.kr/home/pyojun-hwangyeong/kmucs-base-2018-v1" TargetMode="External"/><Relationship Id="rId2" Type="http://schemas.openxmlformats.org/officeDocument/2006/relationships/hyperlink" Target="http://lab.cs.kookmin.ac.k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ab.cs.kookmin.ac.kr/home/pyojun-hwangyeong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82" name="Shape 82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latin typeface="+mj-lt"/>
              </a:rPr>
              <a:t>과학과 소프트웨어적 사고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>
                <a:latin typeface="+mn-lt"/>
              </a:rPr>
              <a:t>201</a:t>
            </a:r>
            <a:r>
              <a:rPr lang="en-US" dirty="0" smtClean="0">
                <a:latin typeface="+mn-lt"/>
              </a:rPr>
              <a:t>9</a:t>
            </a:r>
            <a:r>
              <a:rPr dirty="0" smtClean="0">
                <a:latin typeface="+mn-lt"/>
                <a:ea typeface="+mj-ea"/>
                <a:cs typeface="+mj-cs"/>
                <a:sym typeface="맑은 고딕"/>
              </a:rPr>
              <a:t>학년 </a:t>
            </a:r>
            <a:r>
              <a:rPr dirty="0">
                <a:latin typeface="+mn-lt"/>
              </a:rPr>
              <a:t>1</a:t>
            </a:r>
            <a:r>
              <a:rPr dirty="0">
                <a:latin typeface="+mn-lt"/>
                <a:ea typeface="+mj-ea"/>
                <a:cs typeface="+mj-cs"/>
                <a:sym typeface="맑은 고딕"/>
              </a:rPr>
              <a:t>학기</a:t>
            </a:r>
          </a:p>
          <a:p>
            <a:r>
              <a:rPr dirty="0" err="1" smtClean="0">
                <a:latin typeface="+mn-lt"/>
                <a:ea typeface="+mj-ea"/>
                <a:cs typeface="+mj-cs"/>
                <a:sym typeface="맑은 고딕"/>
              </a:rPr>
              <a:t>국민대학교</a:t>
            </a:r>
            <a:r>
              <a:rPr dirty="0" smtClean="0">
                <a:latin typeface="+mn-lt"/>
                <a:ea typeface="+mj-ea"/>
                <a:cs typeface="+mj-cs"/>
                <a:sym typeface="맑은 고딕"/>
              </a:rPr>
              <a:t> </a:t>
            </a:r>
            <a:r>
              <a:rPr dirty="0" err="1">
                <a:latin typeface="+mn-lt"/>
                <a:ea typeface="+mj-ea"/>
                <a:cs typeface="+mj-cs"/>
                <a:sym typeface="맑은 고딕"/>
              </a:rPr>
              <a:t>소프트웨어학부</a:t>
            </a:r>
            <a:endParaRPr dirty="0">
              <a:latin typeface="+mn-lt"/>
              <a:ea typeface="+mj-ea"/>
              <a:cs typeface="+mj-cs"/>
              <a:sym typeface="맑은 고딕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dirty="0" smtClean="0"/>
              <a:t>help</a:t>
            </a:r>
            <a:r>
              <a:rPr lang="en-US" dirty="0" smtClean="0"/>
              <a:t> </a:t>
            </a:r>
            <a:r>
              <a:rPr dirty="0" smtClean="0"/>
              <a:t>room </a:t>
            </a:r>
            <a:r>
              <a:rPr dirty="0" err="1" smtClean="0"/>
              <a:t>활용</a:t>
            </a:r>
            <a:endParaRPr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6D9C37F-035B-4575-AF8F-AB034EB6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</p:spPr>
        <p:txBody>
          <a:bodyPr/>
          <a:lstStyle/>
          <a:p>
            <a:r>
              <a:rPr lang="ko-KR" altLang="en-US" dirty="0" smtClean="0"/>
              <a:t>이전 수강생들 </a:t>
            </a:r>
            <a:r>
              <a:rPr lang="ko-KR" altLang="en-US" dirty="0"/>
              <a:t>중 </a:t>
            </a:r>
            <a:r>
              <a:rPr lang="ko-KR" altLang="en-US" dirty="0" err="1"/>
              <a:t>우수자들이</a:t>
            </a:r>
            <a:r>
              <a:rPr lang="ko-KR" altLang="en-US" dirty="0"/>
              <a:t> </a:t>
            </a:r>
            <a:r>
              <a:rPr lang="en-US" altLang="ko-KR" dirty="0"/>
              <a:t>helper </a:t>
            </a:r>
            <a:r>
              <a:rPr lang="ko-KR" altLang="en-US" dirty="0"/>
              <a:t>로 활동하며 학생들의 </a:t>
            </a:r>
            <a:r>
              <a:rPr lang="ko-KR" altLang="en-US" dirty="0" smtClean="0"/>
              <a:t>과제 수행과</a:t>
            </a:r>
            <a:r>
              <a:rPr lang="en-US" altLang="ko-KR" dirty="0" smtClean="0"/>
              <a:t> </a:t>
            </a:r>
            <a:r>
              <a:rPr lang="ko-KR" altLang="en-US" dirty="0"/>
              <a:t>강의 내용 이해에 도움을 줍니다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helper </a:t>
            </a:r>
            <a:r>
              <a:rPr lang="ko-KR" altLang="en-US" dirty="0"/>
              <a:t>들은 </a:t>
            </a:r>
            <a:r>
              <a:rPr lang="en-US" altLang="ko-KR" dirty="0" smtClean="0"/>
              <a:t>help room</a:t>
            </a:r>
            <a:r>
              <a:rPr lang="ko-KR" altLang="en-US" dirty="0" smtClean="0"/>
              <a:t> </a:t>
            </a:r>
            <a:r>
              <a:rPr lang="en-US" altLang="ko-KR" dirty="0" smtClean="0"/>
              <a:t>(4</a:t>
            </a:r>
            <a:r>
              <a:rPr lang="ko-KR" altLang="en-US" dirty="0" smtClean="0"/>
              <a:t>층 자율주행스튜디오</a:t>
            </a:r>
            <a:r>
              <a:rPr lang="en-US" altLang="ko-KR" dirty="0" smtClean="0"/>
              <a:t>) </a:t>
            </a:r>
            <a:r>
              <a:rPr lang="ko-KR" altLang="en-US" dirty="0"/>
              <a:t>에서 </a:t>
            </a:r>
            <a:r>
              <a:rPr lang="ko-KR" altLang="en-US" dirty="0" smtClean="0"/>
              <a:t>근무함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근무시간표 </a:t>
            </a:r>
            <a:r>
              <a:rPr lang="ko-KR" altLang="en-US" dirty="0"/>
              <a:t>추후 공지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여러분들 중 </a:t>
            </a:r>
            <a:r>
              <a:rPr lang="ko-KR" altLang="en-US" dirty="0" err="1"/>
              <a:t>우수자는</a:t>
            </a:r>
            <a:r>
              <a:rPr lang="ko-KR" altLang="en-US" dirty="0"/>
              <a:t> 교수님의 추천을 받아 내년에 </a:t>
            </a:r>
            <a:r>
              <a:rPr lang="en-US" altLang="ko-KR" dirty="0"/>
              <a:t>helper </a:t>
            </a:r>
            <a:r>
              <a:rPr lang="ko-KR" altLang="en-US" dirty="0"/>
              <a:t>로 근무할 수 있습니다</a:t>
            </a:r>
            <a:r>
              <a:rPr lang="en-US" altLang="ko-KR" dirty="0"/>
              <a:t>. </a:t>
            </a:r>
            <a:r>
              <a:rPr lang="en-US" altLang="ko-KR" dirty="0" smtClean="0"/>
              <a:t>^^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133" name="Shape 133"/>
          <p:cNvSpPr>
            <a:spLocks noGrp="1"/>
          </p:cNvSpPr>
          <p:nvPr>
            <p:ph type="ctrTitle"/>
          </p:nvPr>
        </p:nvSpPr>
        <p:spPr>
          <a:xfrm>
            <a:off x="719403" y="476672"/>
            <a:ext cx="10753195" cy="2736305"/>
          </a:xfrm>
          <a:prstGeom prst="rect">
            <a:avLst/>
          </a:prstGeom>
        </p:spPr>
        <p:txBody>
          <a:bodyPr/>
          <a:lstStyle/>
          <a:p>
            <a:r>
              <a:rPr dirty="0"/>
              <a:t>Q &amp; A</a:t>
            </a:r>
          </a:p>
        </p:txBody>
      </p:sp>
      <p:sp>
        <p:nvSpPr>
          <p:cNvPr id="134" name="Shape 134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+mj-ea"/>
                <a:ea typeface="+mj-ea"/>
              </a:rPr>
              <a:t> Course Instructor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35359" y="1268759"/>
            <a:ext cx="11521282" cy="48245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dirty="0"/>
              <a:t>Name: </a:t>
            </a:r>
            <a:r>
              <a:rPr lang="ko-KR" altLang="en-US" dirty="0" err="1">
                <a:latin typeface="+mj-lt"/>
                <a:ea typeface="+mj-ea"/>
                <a:cs typeface="+mj-cs"/>
                <a:sym typeface="맑은 고딕"/>
              </a:rPr>
              <a:t>윤명근</a:t>
            </a:r>
            <a:r>
              <a:rPr dirty="0"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dirty="0"/>
              <a:t>(</a:t>
            </a:r>
            <a:r>
              <a:rPr lang="en-US" dirty="0" err="1"/>
              <a:t>MyungKeun</a:t>
            </a:r>
            <a:r>
              <a:rPr dirty="0"/>
              <a:t> </a:t>
            </a:r>
            <a:r>
              <a:rPr lang="en-US" dirty="0"/>
              <a:t>Yoon</a:t>
            </a:r>
            <a:r>
              <a:rPr dirty="0"/>
              <a:t>)</a:t>
            </a:r>
          </a:p>
          <a:p>
            <a:pPr>
              <a:lnSpc>
                <a:spcPct val="90000"/>
              </a:lnSpc>
            </a:pPr>
            <a:r>
              <a:rPr dirty="0" smtClean="0"/>
              <a:t>Lectures</a:t>
            </a:r>
            <a:r>
              <a:rPr lang="en-US" dirty="0" smtClean="0"/>
              <a:t> (1</a:t>
            </a:r>
            <a:r>
              <a:rPr lang="ko-KR" altLang="en-US" dirty="0" smtClean="0"/>
              <a:t>분반</a:t>
            </a:r>
            <a:r>
              <a:rPr lang="en-US" altLang="ko-KR" dirty="0" smtClean="0"/>
              <a:t>)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Tue</a:t>
            </a:r>
            <a:r>
              <a:rPr dirty="0"/>
              <a:t>. 	</a:t>
            </a:r>
            <a:r>
              <a:rPr lang="en-US" dirty="0"/>
              <a:t> 09</a:t>
            </a:r>
            <a:r>
              <a:rPr dirty="0"/>
              <a:t>:00 ~ 1</a:t>
            </a:r>
            <a:r>
              <a:rPr lang="en-US" dirty="0"/>
              <a:t>0</a:t>
            </a:r>
            <a:r>
              <a:rPr dirty="0"/>
              <a:t>:50</a:t>
            </a:r>
            <a:r>
              <a:rPr lang="en-US" dirty="0"/>
              <a:t> (1</a:t>
            </a:r>
            <a:r>
              <a:rPr lang="ko-KR" altLang="en-US" dirty="0"/>
              <a:t>분반</a:t>
            </a:r>
            <a:r>
              <a:rPr lang="en-US" altLang="ko-KR" dirty="0" smtClean="0"/>
              <a:t>)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Thu</a:t>
            </a:r>
            <a:r>
              <a:rPr dirty="0"/>
              <a:t>.	</a:t>
            </a:r>
            <a:r>
              <a:rPr lang="en-US" altLang="ko-KR" dirty="0"/>
              <a:t> </a:t>
            </a:r>
            <a:r>
              <a:rPr lang="en-US" altLang="ko-KR" dirty="0" smtClean="0"/>
              <a:t>13:00 </a:t>
            </a:r>
            <a:r>
              <a:rPr lang="en-US" altLang="ko-KR" dirty="0"/>
              <a:t>~ </a:t>
            </a:r>
            <a:r>
              <a:rPr lang="en-US" altLang="ko-KR" dirty="0" smtClean="0"/>
              <a:t>14:50 </a:t>
            </a:r>
            <a:r>
              <a:rPr lang="en-US" altLang="ko-KR" dirty="0"/>
              <a:t>(1</a:t>
            </a:r>
            <a:r>
              <a:rPr lang="ko-KR" altLang="en-US" dirty="0"/>
              <a:t>분반</a:t>
            </a:r>
            <a:r>
              <a:rPr lang="en-US" altLang="ko-KR" dirty="0" smtClean="0"/>
              <a:t>)</a:t>
            </a:r>
            <a:endParaRPr dirty="0"/>
          </a:p>
          <a:p>
            <a:pPr>
              <a:lnSpc>
                <a:spcPct val="90000"/>
              </a:lnSpc>
            </a:pPr>
            <a:r>
              <a:rPr lang="en-US" altLang="ko-KR" dirty="0"/>
              <a:t>Lectures </a:t>
            </a:r>
            <a:r>
              <a:rPr lang="en-US" altLang="ko-KR" dirty="0" smtClean="0"/>
              <a:t>(4</a:t>
            </a:r>
            <a:r>
              <a:rPr lang="ko-KR" altLang="en-US" dirty="0" smtClean="0"/>
              <a:t>분반</a:t>
            </a:r>
            <a:r>
              <a:rPr lang="en-US" altLang="ko-KR" dirty="0"/>
              <a:t>)</a:t>
            </a:r>
            <a:endParaRPr lang="ko-KR" altLang="en-US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altLang="ko-KR" dirty="0"/>
              <a:t>Tue. 	 </a:t>
            </a:r>
            <a:r>
              <a:rPr lang="en-US" altLang="ko-KR" dirty="0" smtClean="0"/>
              <a:t>11:00 </a:t>
            </a:r>
            <a:r>
              <a:rPr lang="en-US" altLang="ko-KR" dirty="0"/>
              <a:t>~ </a:t>
            </a:r>
            <a:r>
              <a:rPr lang="en-US" altLang="ko-KR" dirty="0" smtClean="0"/>
              <a:t>12:50 (4</a:t>
            </a:r>
            <a:r>
              <a:rPr lang="ko-KR" altLang="en-US" dirty="0" smtClean="0"/>
              <a:t>분반</a:t>
            </a:r>
            <a:r>
              <a:rPr lang="en-US" altLang="ko-KR" dirty="0"/>
              <a:t>)</a:t>
            </a:r>
            <a:endParaRPr lang="ko-KR" altLang="en-US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altLang="ko-KR" dirty="0"/>
              <a:t>Thu.	 </a:t>
            </a:r>
            <a:r>
              <a:rPr lang="en-US" altLang="ko-KR" dirty="0" smtClean="0"/>
              <a:t>15:00 </a:t>
            </a:r>
            <a:r>
              <a:rPr lang="en-US" altLang="ko-KR" dirty="0"/>
              <a:t>~ </a:t>
            </a:r>
            <a:r>
              <a:rPr lang="en-US" altLang="ko-KR" dirty="0" smtClean="0"/>
              <a:t>16:50 (4</a:t>
            </a:r>
            <a:r>
              <a:rPr lang="ko-KR" altLang="en-US" dirty="0" smtClean="0"/>
              <a:t>분반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dirty="0" smtClean="0"/>
              <a:t>Office </a:t>
            </a:r>
            <a:r>
              <a:rPr dirty="0"/>
              <a:t>Hours</a:t>
            </a:r>
          </a:p>
          <a:p>
            <a:pPr marL="723900" lvl="1" indent="-228600">
              <a:lnSpc>
                <a:spcPct val="90000"/>
              </a:lnSpc>
              <a:spcBef>
                <a:spcPts val="400"/>
              </a:spcBef>
              <a:defRPr sz="1800"/>
            </a:pPr>
            <a:r>
              <a:rPr lang="ko-KR" altLang="en-US" dirty="0" smtClean="0"/>
              <a:t>수 </a:t>
            </a:r>
            <a:r>
              <a:rPr lang="en-US" altLang="ko-KR" dirty="0" smtClean="0"/>
              <a:t>14:00~18:00</a:t>
            </a:r>
            <a:endParaRPr lang="en-US" altLang="ko-KR" dirty="0"/>
          </a:p>
          <a:p>
            <a:pPr>
              <a:lnSpc>
                <a:spcPct val="90000"/>
              </a:lnSpc>
            </a:pPr>
            <a:r>
              <a:rPr dirty="0"/>
              <a:t>Contact Info.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dirty="0"/>
              <a:t>☎: 02-910-</a:t>
            </a:r>
            <a:r>
              <a:rPr lang="en-US" dirty="0"/>
              <a:t>4806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dirty="0"/>
              <a:t>E-mail: </a:t>
            </a:r>
            <a:r>
              <a:rPr lang="en-US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mkyoon</a:t>
            </a: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@kookmin.ac.kr</a:t>
            </a:r>
            <a:r>
              <a:rPr dirty="0"/>
              <a:t> </a:t>
            </a:r>
          </a:p>
          <a:p>
            <a:pPr>
              <a:lnSpc>
                <a:spcPct val="90000"/>
              </a:lnSpc>
            </a:pPr>
            <a:r>
              <a:rPr dirty="0"/>
              <a:t>Research interests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Computer &amp; network security, </a:t>
            </a:r>
            <a:r>
              <a:rPr lang="en-US" dirty="0" err="1"/>
              <a:t>IoT</a:t>
            </a:r>
            <a:r>
              <a:rPr lang="en-US" dirty="0"/>
              <a:t> security, Open source security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Traffic measurement, Network algorithms and protocols, SDN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Randomized algorithms, hash table, streaming algorithms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2000"/>
            </a:pPr>
            <a:r>
              <a:rPr lang="en-US" dirty="0"/>
              <a:t>Bitcoin, Fintech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429" y="1268759"/>
            <a:ext cx="1924974" cy="194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9789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91" name="Shape 91"/>
          <p:cNvSpPr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dirty="0"/>
              <a:t>Teaching Assistant</a:t>
            </a:r>
          </a:p>
        </p:txBody>
      </p:sp>
      <p:sp>
        <p:nvSpPr>
          <p:cNvPr id="92" name="Shape 92"/>
          <p:cNvSpPr>
            <a:spLocks noGrp="1"/>
          </p:cNvSpPr>
          <p:nvPr>
            <p:ph type="body" idx="1"/>
          </p:nvPr>
        </p:nvSpPr>
        <p:spPr>
          <a:xfrm>
            <a:off x="335359" y="1268759"/>
            <a:ext cx="11521282" cy="48245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dirty="0" smtClean="0">
                <a:latin typeface="+mj-lt"/>
                <a:ea typeface="+mj-ea"/>
                <a:cs typeface="+mj-cs"/>
                <a:sym typeface="맑은 고딕"/>
              </a:rPr>
              <a:t>김영재 </a:t>
            </a:r>
            <a:r>
              <a:rPr lang="en-US" altLang="ko-KR" dirty="0" smtClean="0">
                <a:latin typeface="+mj-lt"/>
                <a:ea typeface="+mj-ea"/>
                <a:cs typeface="+mj-cs"/>
                <a:sym typeface="맑은 고딕"/>
              </a:rPr>
              <a:t>(</a:t>
            </a:r>
            <a:r>
              <a:rPr lang="ko-KR" altLang="en-US" dirty="0" smtClean="0">
                <a:latin typeface="+mj-lt"/>
                <a:ea typeface="+mj-ea"/>
                <a:cs typeface="+mj-cs"/>
                <a:sym typeface="맑은 고딕"/>
              </a:rPr>
              <a:t>대학원생 조교</a:t>
            </a:r>
            <a:r>
              <a:rPr lang="en-US" altLang="ko-KR" dirty="0" smtClean="0">
                <a:latin typeface="+mj-lt"/>
                <a:ea typeface="+mj-ea"/>
                <a:cs typeface="+mj-cs"/>
                <a:sym typeface="맑은 고딕"/>
              </a:rPr>
              <a:t>)</a:t>
            </a:r>
            <a:endParaRPr dirty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ko-KR" altLang="en-US" dirty="0">
                <a:latin typeface="+mj-lt"/>
                <a:ea typeface="+mj-ea"/>
                <a:cs typeface="+mj-cs"/>
                <a:sym typeface="맑은 고딕"/>
              </a:rPr>
              <a:t>정보보호 연구실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altLang="ko-KR" dirty="0"/>
              <a:t>7</a:t>
            </a:r>
            <a:r>
              <a:rPr lang="ko-KR" altLang="en-US" dirty="0"/>
              <a:t>호관 </a:t>
            </a:r>
            <a:r>
              <a:rPr lang="en-US" altLang="ko-KR" dirty="0"/>
              <a:t>723</a:t>
            </a:r>
            <a:r>
              <a:rPr lang="ko-KR" altLang="en-US" dirty="0"/>
              <a:t>호 </a:t>
            </a:r>
            <a:r>
              <a:rPr lang="en-US" altLang="ko-KR" dirty="0"/>
              <a:t>(K-Lab) </a:t>
            </a:r>
            <a:endParaRPr lang="en-US" altLang="ko-KR" dirty="0" smtClean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dirty="0" smtClean="0"/>
              <a:t>E-mail:</a:t>
            </a:r>
            <a:r>
              <a:rPr lang="en-US" altLang="ko-KR" dirty="0"/>
              <a:t> </a:t>
            </a:r>
            <a:r>
              <a:rPr lang="en-US" altLang="ko-KR" dirty="0" smtClean="0"/>
              <a:t>hurjn96@naver.com</a:t>
            </a:r>
          </a:p>
          <a:p>
            <a:pPr marL="285750" indent="-285750">
              <a:spcBef>
                <a:spcPts val="400"/>
              </a:spcBef>
              <a:defRPr sz="2000"/>
            </a:pPr>
            <a:endParaRPr lang="en-US" altLang="ko-KR" dirty="0" smtClean="0"/>
          </a:p>
          <a:p>
            <a:pPr marL="285750" indent="-285750">
              <a:spcBef>
                <a:spcPts val="400"/>
              </a:spcBef>
              <a:defRPr sz="2000"/>
            </a:pPr>
            <a:r>
              <a:rPr lang="ko-KR" altLang="en-US" dirty="0" err="1" smtClean="0"/>
              <a:t>허준녕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학부생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헬퍼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altLang="ko-KR" dirty="0"/>
              <a:t>4</a:t>
            </a:r>
            <a:r>
              <a:rPr lang="ko-KR" altLang="en-US" dirty="0"/>
              <a:t>층 </a:t>
            </a:r>
            <a:r>
              <a:rPr lang="ko-KR" altLang="en-US" dirty="0" err="1"/>
              <a:t>헬퍼룸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자율주행스튜디오</a:t>
            </a:r>
            <a:r>
              <a:rPr lang="en-US" altLang="ko-KR" dirty="0"/>
              <a:t>)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altLang="ko-KR" dirty="0" smtClean="0"/>
              <a:t>E-mail </a:t>
            </a:r>
            <a:r>
              <a:rPr lang="en-US" altLang="ko-KR" dirty="0"/>
              <a:t>: </a:t>
            </a:r>
            <a:r>
              <a:rPr lang="en-US" altLang="ko-KR" dirty="0" smtClean="0"/>
              <a:t>hurjn96@naver.com</a:t>
            </a:r>
            <a:endParaRPr lang="en-US" altLang="ko-KR" dirty="0"/>
          </a:p>
          <a:p>
            <a:pPr marL="742950" lvl="1" indent="-285750">
              <a:spcBef>
                <a:spcPts val="400"/>
              </a:spcBef>
              <a:defRPr sz="2000"/>
            </a:pPr>
            <a:endParaRPr lang="en-US" dirty="0" smtClean="0"/>
          </a:p>
          <a:p>
            <a:pPr marL="285750" indent="-285750">
              <a:spcBef>
                <a:spcPts val="400"/>
              </a:spcBef>
              <a:defRPr sz="2000"/>
            </a:pPr>
            <a:r>
              <a:rPr lang="ko-KR" altLang="en-US" dirty="0" err="1" smtClean="0"/>
              <a:t>오윤정</a:t>
            </a:r>
            <a:r>
              <a:rPr lang="en-US" altLang="ko-KR" dirty="0" smtClean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학부생</a:t>
            </a:r>
            <a:r>
              <a:rPr lang="ko-KR" altLang="en-US" dirty="0"/>
              <a:t> </a:t>
            </a:r>
            <a:r>
              <a:rPr lang="ko-KR" altLang="en-US" dirty="0" err="1"/>
              <a:t>헬퍼</a:t>
            </a:r>
            <a:r>
              <a:rPr lang="en-US" altLang="ko-KR" dirty="0"/>
              <a:t>)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altLang="ko-KR" dirty="0" smtClean="0"/>
              <a:t>4</a:t>
            </a:r>
            <a:r>
              <a:rPr lang="ko-KR" altLang="en-US" dirty="0" smtClean="0"/>
              <a:t>층 </a:t>
            </a:r>
            <a:r>
              <a:rPr lang="ko-KR" altLang="en-US" dirty="0" err="1" smtClean="0"/>
              <a:t>헬퍼룸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자율주행스튜디오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742950" lvl="1" indent="-285750">
              <a:spcBef>
                <a:spcPts val="400"/>
              </a:spcBef>
              <a:defRPr sz="2000"/>
            </a:pPr>
            <a:r>
              <a:rPr lang="en-US" altLang="ko-KR" dirty="0" smtClean="0"/>
              <a:t>E-mail </a:t>
            </a:r>
            <a:r>
              <a:rPr lang="en-US" altLang="ko-KR" dirty="0"/>
              <a:t>: </a:t>
            </a:r>
            <a:r>
              <a:rPr lang="en-US" altLang="ko-KR" sz="2000" dirty="0">
                <a:hlinkClick r:id="rId2"/>
              </a:rPr>
              <a:t>yuj325@naver.com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15806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335359" y="260648"/>
            <a:ext cx="11521282" cy="8640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교재</a:t>
            </a:r>
            <a:endParaRPr dirty="0"/>
          </a:p>
        </p:txBody>
      </p:sp>
      <p:sp>
        <p:nvSpPr>
          <p:cNvPr id="97" name="Shape 97"/>
          <p:cNvSpPr>
            <a:spLocks noGrp="1"/>
          </p:cNvSpPr>
          <p:nvPr>
            <p:ph type="body" sz="half" idx="1"/>
          </p:nvPr>
        </p:nvSpPr>
        <p:spPr>
          <a:xfrm>
            <a:off x="335359" y="1268759"/>
            <a:ext cx="5659042" cy="485740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ko-KR" altLang="en-US" dirty="0" err="1" smtClean="0"/>
              <a:t>어서와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파이썬은</a:t>
            </a:r>
            <a:r>
              <a:rPr lang="ko-KR" altLang="en-US" dirty="0" smtClean="0"/>
              <a:t> 처음이지</a:t>
            </a:r>
            <a:r>
              <a:rPr lang="en-US" altLang="ko-KR" dirty="0" smtClean="0"/>
              <a:t>!</a:t>
            </a:r>
            <a:endParaRPr lang="ko-KR" altLang="en-US" dirty="0"/>
          </a:p>
          <a:p>
            <a:pPr marL="742950" lvl="1" indent="-285750">
              <a:spcBef>
                <a:spcPts val="500"/>
              </a:spcBef>
              <a:defRPr sz="2400"/>
            </a:pPr>
            <a:r>
              <a:rPr lang="ko-KR" altLang="en-US" dirty="0" smtClean="0">
                <a:latin typeface="+mj-lt"/>
                <a:ea typeface="+mj-ea"/>
                <a:cs typeface="+mj-cs"/>
                <a:sym typeface="맑은 고딕"/>
              </a:rPr>
              <a:t>천인국 </a:t>
            </a:r>
            <a:r>
              <a:rPr lang="en-US" altLang="ko-KR" dirty="0">
                <a:latin typeface="+mj-lt"/>
                <a:ea typeface="+mj-ea"/>
                <a:cs typeface="+mj-cs"/>
                <a:sym typeface="맑은 고딕"/>
              </a:rPr>
              <a:t>| </a:t>
            </a:r>
            <a:r>
              <a:rPr lang="ko-KR" altLang="en-US" dirty="0" err="1" smtClean="0">
                <a:latin typeface="+mj-lt"/>
                <a:ea typeface="+mj-ea"/>
                <a:cs typeface="+mj-cs"/>
                <a:sym typeface="맑은 고딕"/>
              </a:rPr>
              <a:t>인피니티북스</a:t>
            </a:r>
            <a:r>
              <a:rPr lang="ko-KR" altLang="en-US" dirty="0" smtClean="0"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dirty="0">
                <a:latin typeface="+mj-lt"/>
                <a:ea typeface="+mj-ea"/>
                <a:cs typeface="+mj-cs"/>
                <a:sym typeface="맑은 고딕"/>
              </a:rPr>
              <a:t>| 2018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6197599" y="1268759"/>
            <a:ext cx="5659042" cy="1546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marL="342900" indent="-342900">
              <a:spcBef>
                <a:spcPts val="600"/>
              </a:spcBef>
              <a:buSzPct val="100000"/>
              <a:buFont typeface="Arial"/>
              <a:buChar char="•"/>
              <a:defRPr sz="2800">
                <a:solidFill>
                  <a:srgbClr val="404040"/>
                </a:solidFill>
              </a:defRPr>
            </a:pP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파이썬</a:t>
            </a:r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바이블</a:t>
            </a:r>
          </a:p>
          <a:p>
            <a:pPr marL="742950" lvl="1" indent="-285750">
              <a:spcBef>
                <a:spcPts val="500"/>
              </a:spcBef>
              <a:buSzPct val="100000"/>
              <a:buFont typeface="Arial"/>
              <a:buChar char="–"/>
              <a:defRPr sz="2400">
                <a:solidFill>
                  <a:srgbClr val="404040"/>
                </a:solidFill>
              </a:defRPr>
            </a:pPr>
            <a:r>
              <a:rPr lang="ko-KR" altLang="en-US" dirty="0" err="1">
                <a:latin typeface="+mj-lt"/>
                <a:ea typeface="+mj-ea"/>
                <a:cs typeface="+mj-cs"/>
                <a:sym typeface="맑은 고딕"/>
              </a:rPr>
              <a:t>이강성</a:t>
            </a:r>
            <a:r>
              <a:rPr lang="ko-KR" altLang="en-US" dirty="0"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dirty="0">
                <a:latin typeface="+mj-lt"/>
                <a:ea typeface="+mj-ea"/>
                <a:cs typeface="+mj-cs"/>
                <a:sym typeface="맑은 고딕"/>
              </a:rPr>
              <a:t>| </a:t>
            </a:r>
            <a:r>
              <a:rPr lang="ko-KR" altLang="en-US" dirty="0" err="1">
                <a:latin typeface="+mj-lt"/>
                <a:ea typeface="+mj-ea"/>
                <a:cs typeface="+mj-cs"/>
                <a:sym typeface="맑은 고딕"/>
              </a:rPr>
              <a:t>프릴렉</a:t>
            </a:r>
            <a:r>
              <a:rPr lang="ko-KR" altLang="en-US" dirty="0"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lang="en-US" altLang="ko-KR" dirty="0">
                <a:latin typeface="+mj-lt"/>
                <a:ea typeface="+mj-ea"/>
                <a:cs typeface="+mj-cs"/>
                <a:sym typeface="맑은 고딕"/>
              </a:rPr>
              <a:t>| 2013</a:t>
            </a:r>
            <a:endParaRPr dirty="0">
              <a:latin typeface="+mj-lt"/>
              <a:ea typeface="+mj-ea"/>
              <a:cs typeface="+mj-cs"/>
              <a:sym typeface="맑은 고딕"/>
            </a:endParaRPr>
          </a:p>
        </p:txBody>
      </p:sp>
      <p:pic>
        <p:nvPicPr>
          <p:cNvPr id="3" name="Picture 4" descr="http://image.aladin.co.kr/product/3127/19/cover/896540049x_1.jpg">
            <a:extLst>
              <a:ext uri="{FF2B5EF4-FFF2-40B4-BE49-F238E27FC236}">
                <a16:creationId xmlns:a16="http://schemas.microsoft.com/office/drawing/2014/main" id="{EF1DCF1A-BF09-48B9-A8AD-55E0A9BF6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566" y="3079509"/>
            <a:ext cx="1905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어서와 파이썬은 처음이지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794" y="3147652"/>
            <a:ext cx="18859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dirty="0"/>
              <a:t>Course Materials</a:t>
            </a:r>
          </a:p>
        </p:txBody>
      </p:sp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335359" y="1268759"/>
            <a:ext cx="11521282" cy="4824538"/>
          </a:xfrm>
          <a:prstGeom prst="rect">
            <a:avLst/>
          </a:prstGeom>
        </p:spPr>
        <p:txBody>
          <a:bodyPr/>
          <a:lstStyle/>
          <a:p>
            <a:r>
              <a:rPr dirty="0" err="1">
                <a:latin typeface="+mj-lt"/>
                <a:ea typeface="+mj-ea"/>
                <a:cs typeface="+mj-cs"/>
                <a:sym typeface="맑은 고딕"/>
              </a:rPr>
              <a:t>국민대학교</a:t>
            </a:r>
            <a:r>
              <a:rPr dirty="0"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맑은 고딕"/>
              </a:rPr>
              <a:t>가상대학</a:t>
            </a:r>
            <a:r>
              <a:rPr dirty="0">
                <a:latin typeface="+mj-lt"/>
                <a:ea typeface="+mj-ea"/>
                <a:cs typeface="+mj-cs"/>
                <a:sym typeface="맑은 고딕"/>
              </a:rPr>
              <a:t> </a:t>
            </a:r>
            <a:r>
              <a:rPr dirty="0"/>
              <a:t>(Cyber Campus)</a:t>
            </a:r>
          </a:p>
          <a:p>
            <a:pPr marL="742950" lvl="1" indent="-285750">
              <a:spcBef>
                <a:spcPts val="400"/>
              </a:spcBef>
              <a:defRPr sz="2000"/>
            </a:pPr>
            <a:r>
              <a:rPr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http://ecampus.kookmin.ac.kr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강의 목표</a:t>
            </a:r>
            <a:endParaRPr dirty="0"/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335359" y="1268759"/>
            <a:ext cx="11521282" cy="48245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fontAlgn="base" latinLnBrk="1"/>
            <a:r>
              <a:rPr lang="ko-KR" altLang="en-US" dirty="0"/>
              <a:t>교과목 개요</a:t>
            </a:r>
            <a:endParaRPr lang="en-US" altLang="ko-KR" dirty="0"/>
          </a:p>
          <a:p>
            <a:pPr lvl="1" fontAlgn="base" latinLnBrk="1"/>
            <a:r>
              <a:rPr lang="ko-KR" altLang="en-US" dirty="0"/>
              <a:t>‘주어진 문제를 컴퓨터로 해결하기 위해 어떻게 소프트웨어를 설계할 것인가’에 대한 전산적 사고 방법을 학습한다</a:t>
            </a:r>
            <a:r>
              <a:rPr lang="en-US" altLang="ko-KR" dirty="0"/>
              <a:t>. </a:t>
            </a:r>
            <a:r>
              <a:rPr lang="ko-KR" altLang="en-US" dirty="0"/>
              <a:t>소프트웨어적인 문제해결 절차와 방법론을 배움으로써 소프트웨어 설계에 대한 보편적인 능력을 배양한다</a:t>
            </a:r>
            <a:r>
              <a:rPr lang="en-US" altLang="ko-KR" dirty="0"/>
              <a:t>. Python </a:t>
            </a:r>
            <a:r>
              <a:rPr lang="ko-KR" altLang="en-US" dirty="0"/>
              <a:t>언어를 이용한 실습과 과제를 통해 다양한 컴퓨터공학 분야의 소프트웨어적 사고 능력 및 방법을 익힌다</a:t>
            </a:r>
            <a:r>
              <a:rPr lang="en-US" altLang="ko-KR" dirty="0"/>
              <a:t>. </a:t>
            </a:r>
            <a:r>
              <a:rPr lang="ko-KR" altLang="en-US" dirty="0"/>
              <a:t>과학 문제를 실습 예제로 활용하여 근본 원리에 대한 사고력과 검증을 위한 실험 능력을 향상한다</a:t>
            </a:r>
            <a:r>
              <a:rPr lang="en-US" altLang="ko-KR" dirty="0"/>
              <a:t>.</a:t>
            </a:r>
          </a:p>
          <a:p>
            <a:pPr fontAlgn="base" latinLnBrk="1"/>
            <a:r>
              <a:rPr lang="ko-KR" altLang="en-US" dirty="0"/>
              <a:t>수업목표</a:t>
            </a:r>
            <a:endParaRPr lang="en-US" altLang="ko-KR" dirty="0"/>
          </a:p>
          <a:p>
            <a:pPr lvl="1" fontAlgn="base" latinLnBrk="1"/>
            <a:r>
              <a:rPr lang="ko-KR" altLang="en-US" dirty="0"/>
              <a:t>컴퓨터를 이용한 문제 해결 방식을 이해한다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/>
            <a:r>
              <a:rPr lang="ko-KR" altLang="en-US" dirty="0"/>
              <a:t>주어진 문제를 추상화하여 프로그래밍 언어로 구현하는 방법을 배운다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/>
            <a:r>
              <a:rPr lang="en-US" altLang="ko-KR" dirty="0"/>
              <a:t>Python </a:t>
            </a:r>
            <a:r>
              <a:rPr lang="ko-KR" altLang="en-US" dirty="0"/>
              <a:t>언어가 제공하는 모듈을 이용하는 방법을 배운다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/>
            <a:r>
              <a:rPr lang="ko-KR" altLang="en-US" dirty="0"/>
              <a:t>컴퓨터를 이용하여 과학 문제를 해결하고 근본 원리에 대하여 탐구하는 능력을 배양한다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 fontAlgn="base" latinLnBrk="1"/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평가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A6F7FE-1B35-433E-AF6C-AEC39F353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 sz="2200"/>
            </a:pPr>
            <a:r>
              <a:rPr lang="en-US" altLang="ko-KR" dirty="0" smtClean="0"/>
              <a:t>Homework </a:t>
            </a:r>
            <a:r>
              <a:rPr lang="en-US" altLang="ko-KR" dirty="0"/>
              <a:t>Assignments </a:t>
            </a:r>
            <a:r>
              <a:rPr lang="en-US" altLang="ko-KR" dirty="0" smtClean="0"/>
              <a:t>(5%)</a:t>
            </a:r>
            <a:endParaRPr lang="en-US" altLang="ko-KR" dirty="0"/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/>
            </a:pPr>
            <a:r>
              <a:rPr lang="en-US" altLang="ko-KR" dirty="0"/>
              <a:t>Programming Homework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/>
            </a:pPr>
            <a:r>
              <a:rPr lang="en-US" altLang="ko-KR" dirty="0"/>
              <a:t>Writing Homework</a:t>
            </a:r>
          </a:p>
          <a:p>
            <a:pPr marL="742950" lvl="1" indent="-285750">
              <a:lnSpc>
                <a:spcPct val="90000"/>
              </a:lnSpc>
              <a:spcBef>
                <a:spcPts val="400"/>
              </a:spcBef>
              <a:defRPr sz="1800"/>
            </a:pPr>
            <a:r>
              <a:rPr lang="en-US" altLang="ko-KR" dirty="0"/>
              <a:t>(*) Late-due homework are not accepted</a:t>
            </a:r>
          </a:p>
          <a:p>
            <a:pPr>
              <a:lnSpc>
                <a:spcPct val="90000"/>
              </a:lnSpc>
              <a:defRPr sz="2200"/>
            </a:pPr>
            <a:endParaRPr lang="en-US" altLang="ko-KR" dirty="0" smtClean="0"/>
          </a:p>
          <a:p>
            <a:pPr>
              <a:lnSpc>
                <a:spcPct val="90000"/>
              </a:lnSpc>
              <a:defRPr sz="2200"/>
            </a:pPr>
            <a:r>
              <a:rPr lang="en-US" altLang="ko-KR" dirty="0" smtClean="0"/>
              <a:t>Live-coding test (30%)</a:t>
            </a:r>
            <a:endParaRPr lang="en-US" altLang="ko-KR" dirty="0"/>
          </a:p>
          <a:p>
            <a:pPr>
              <a:lnSpc>
                <a:spcPct val="90000"/>
              </a:lnSpc>
              <a:defRPr sz="2200"/>
            </a:pPr>
            <a:endParaRPr lang="en-US" altLang="ko-KR" dirty="0"/>
          </a:p>
          <a:p>
            <a:pPr>
              <a:lnSpc>
                <a:spcPct val="90000"/>
              </a:lnSpc>
              <a:defRPr sz="2200"/>
            </a:pPr>
            <a:r>
              <a:rPr lang="en-US" altLang="ko-KR" dirty="0"/>
              <a:t>Midterm Exam </a:t>
            </a:r>
            <a:r>
              <a:rPr lang="en-US" altLang="ko-KR" dirty="0" smtClean="0"/>
              <a:t>(30%) </a:t>
            </a:r>
            <a:endParaRPr lang="en-US" altLang="ko-KR" dirty="0"/>
          </a:p>
          <a:p>
            <a:pPr>
              <a:lnSpc>
                <a:spcPct val="90000"/>
              </a:lnSpc>
              <a:defRPr sz="2200"/>
            </a:pPr>
            <a:endParaRPr lang="en-US" altLang="ko-KR" dirty="0"/>
          </a:p>
          <a:p>
            <a:pPr>
              <a:lnSpc>
                <a:spcPct val="90000"/>
              </a:lnSpc>
              <a:defRPr sz="2200"/>
            </a:pPr>
            <a:r>
              <a:rPr lang="en-US" altLang="ko-KR" dirty="0"/>
              <a:t>Final Exam </a:t>
            </a:r>
            <a:r>
              <a:rPr lang="en-US" altLang="ko-KR" dirty="0" smtClean="0"/>
              <a:t>(30%)</a:t>
            </a:r>
            <a:endParaRPr lang="en-US" altLang="ko-KR" dirty="0"/>
          </a:p>
          <a:p>
            <a:pPr>
              <a:lnSpc>
                <a:spcPct val="90000"/>
              </a:lnSpc>
              <a:defRPr sz="2200"/>
            </a:pPr>
            <a:endParaRPr lang="en-US" altLang="ko-KR" dirty="0"/>
          </a:p>
          <a:p>
            <a:pPr>
              <a:lnSpc>
                <a:spcPct val="90000"/>
              </a:lnSpc>
              <a:defRPr sz="2200"/>
            </a:pPr>
            <a:r>
              <a:rPr lang="en-US" altLang="ko-KR" dirty="0" smtClean="0"/>
              <a:t>Attendance &amp; Class </a:t>
            </a:r>
            <a:r>
              <a:rPr lang="en-US" altLang="ko-KR" dirty="0"/>
              <a:t>Participation </a:t>
            </a:r>
            <a:r>
              <a:rPr lang="en-US" altLang="ko-KR" dirty="0" smtClean="0"/>
              <a:t>(5%)</a:t>
            </a:r>
            <a:endParaRPr lang="ko-KR" altLang="en-US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3791744" y="6400414"/>
            <a:ext cx="460851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>
                <a:solidFill>
                  <a:srgbClr val="404040"/>
                </a:solidFill>
                <a:latin typeface="Segoe UI"/>
                <a:ea typeface="Segoe UI"/>
                <a:cs typeface="Segoe UI"/>
                <a:sym typeface="Segoe UI"/>
              </a:defRPr>
            </a:lvl1pPr>
          </a:lstStyle>
          <a:p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School of Software @ </a:t>
            </a:r>
            <a:r>
              <a:rPr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Kookmin</a:t>
            </a:r>
            <a:r>
              <a:rPr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University</a:t>
            </a:r>
          </a:p>
        </p:txBody>
      </p:sp>
      <p:sp>
        <p:nvSpPr>
          <p:cNvPr id="123" name="Shape 123"/>
          <p:cNvSpPr>
            <a:spLocks noGrp="1"/>
          </p:cNvSpPr>
          <p:nvPr>
            <p:ph type="title"/>
          </p:nvPr>
        </p:nvSpPr>
        <p:spPr>
          <a:xfrm>
            <a:off x="335359" y="260647"/>
            <a:ext cx="11521282" cy="864097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강의 계획</a:t>
            </a:r>
            <a:endParaRPr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0E8EF6B9-85A6-45DA-9448-9C1D532FC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360" y="1268759"/>
            <a:ext cx="11521280" cy="4824538"/>
          </a:xfrm>
        </p:spPr>
        <p:txBody>
          <a:bodyPr/>
          <a:lstStyle/>
          <a:p>
            <a:endParaRPr lang="ko-KR" altLang="en-US" dirty="0"/>
          </a:p>
        </p:txBody>
      </p:sp>
      <p:graphicFrame>
        <p:nvGraphicFramePr>
          <p:cNvPr id="6" name="Table 124"/>
          <p:cNvGraphicFramePr/>
          <p:nvPr>
            <p:extLst>
              <p:ext uri="{D42A27DB-BD31-4B8C-83A1-F6EECF244321}">
                <p14:modId xmlns:p14="http://schemas.microsoft.com/office/powerpoint/2010/main" val="4250505360"/>
              </p:ext>
            </p:extLst>
          </p:nvPr>
        </p:nvGraphicFramePr>
        <p:xfrm>
          <a:off x="335360" y="1268412"/>
          <a:ext cx="11521282" cy="394208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96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9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주별</a:t>
                      </a:r>
                      <a:endParaRPr dirty="0">
                        <a:latin typeface="+mj-lt"/>
                        <a:ea typeface="+mj-ea"/>
                        <a:cs typeface="+mj-cs"/>
                        <a:sym typeface="맑은 고딕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강의</a:t>
                      </a:r>
                      <a:r>
                        <a:rPr dirty="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 및 </a:t>
                      </a: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실습</a:t>
                      </a:r>
                      <a:r>
                        <a:rPr dirty="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 </a:t>
                      </a: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내용</a:t>
                      </a:r>
                      <a:endParaRPr dirty="0">
                        <a:latin typeface="+mj-lt"/>
                        <a:ea typeface="+mj-ea"/>
                        <a:cs typeface="+mj-cs"/>
                        <a:sym typeface="맑은 고딕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주별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강의 및 실습 내용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01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강의 소개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, 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개발 환경 구축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, 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안전 교육</a:t>
                      </a:r>
                      <a:endParaRPr lang="en-US" altLang="ko-KR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.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주교재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챕터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1.</a:t>
                      </a:r>
                      <a:endParaRPr lang="ko-KR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400">
                          <a:sym typeface="Calibri"/>
                        </a:defRPr>
                      </a:pPr>
                      <a:r>
                        <a:rPr sz="1200"/>
                        <a:t>09 </a:t>
                      </a:r>
                      <a:r>
                        <a:rPr sz="12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예외처리</a:t>
                      </a:r>
                      <a:endParaRPr lang="en-US" altLang="ko-KR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02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자료형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및 연산자</a:t>
                      </a:r>
                      <a:endParaRPr lang="en-US" altLang="ko-KR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.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주교재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챕터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2~6</a:t>
                      </a:r>
                      <a:endParaRPr lang="ko-KR" altLang="en-US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400">
                          <a:sym typeface="Calibri"/>
                        </a:defRPr>
                      </a:pPr>
                      <a:r>
                        <a:rPr sz="1200"/>
                        <a:t>10 </a:t>
                      </a:r>
                      <a:r>
                        <a:rPr sz="12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파일 입출력</a:t>
                      </a:r>
                      <a:endParaRPr lang="en-US" altLang="ko-KR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.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주교재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챕터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22</a:t>
                      </a:r>
                      <a:endParaRPr lang="ko-KR" altLang="en-US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03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제어문</a:t>
                      </a:r>
                      <a:endParaRPr lang="en-US" altLang="ko-KR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.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주교재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챕터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7~11</a:t>
                      </a:r>
                      <a:endParaRPr lang="ko-KR" altLang="en-US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400">
                          <a:sym typeface="Calibri"/>
                        </a:defRPr>
                      </a:pPr>
                      <a:r>
                        <a:rPr sz="1200"/>
                        <a:t>11 </a:t>
                      </a:r>
                      <a:r>
                        <a:rPr sz="12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과학과 소프트웨어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I (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역학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04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Structured types</a:t>
                      </a:r>
                    </a:p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 sz="1400">
                          <a:sym typeface="Calibri"/>
                        </a:defRPr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가상강의실 슬라이드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주교재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챕터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200" dirty="0"/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400">
                          <a:sym typeface="Calibri"/>
                        </a:defRPr>
                      </a:pPr>
                      <a:r>
                        <a:rPr sz="1200"/>
                        <a:t>12 </a:t>
                      </a:r>
                      <a:r>
                        <a:rPr sz="12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과학과 소프트웨어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II (n-body 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시뮬레이션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05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함수</a:t>
                      </a:r>
                    </a:p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.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주교재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챕터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13</a:t>
                      </a:r>
                      <a:endParaRPr lang="ko-KR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400">
                          <a:sym typeface="Calibri"/>
                        </a:defRPr>
                      </a:pPr>
                      <a:r>
                        <a:rPr sz="1200"/>
                        <a:t>13 </a:t>
                      </a:r>
                      <a:r>
                        <a:rPr sz="12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과학과 소프트웨어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III (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용수철 운동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/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케플러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효과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06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클래스와 객체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I,II</a:t>
                      </a:r>
                      <a:endParaRPr lang="ko-KR" altLang="en-US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.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주교재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챕터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14</a:t>
                      </a:r>
                      <a:endParaRPr lang="ko-KR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400">
                          <a:sym typeface="Calibri"/>
                        </a:defRPr>
                      </a:pPr>
                      <a:r>
                        <a:rPr sz="1200" dirty="0"/>
                        <a:t>14 </a:t>
                      </a:r>
                      <a:r>
                        <a:rPr sz="1200" dirty="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과학과 소프트웨어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IV (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스위치 개념과 이해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07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모듈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I,II</a:t>
                      </a: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.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주교재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챕터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15</a:t>
                      </a:r>
                      <a:endParaRPr lang="ko-KR" altLang="en-US" sz="1200" b="0" i="0" u="none" strike="noStrike" cap="none" spc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  <a:defRPr sz="1400">
                          <a:sym typeface="Calibri"/>
                        </a:defRPr>
                      </a:pPr>
                      <a:r>
                        <a:rPr sz="1200"/>
                        <a:t>15 </a:t>
                      </a:r>
                      <a:r>
                        <a:rPr sz="12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marL="171450" indent="-171450" algn="l" fontAlgn="base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과학과 소프트웨어 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V (</a:t>
                      </a:r>
                      <a:r>
                        <a:rPr lang="ko-KR" altLang="en-US" sz="1200" b="0" i="0" u="none" strike="noStrike" cap="none" spc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몬테카를로</a:t>
                      </a: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 방법</a:t>
                      </a:r>
                      <a:r>
                        <a:rPr lang="en-US" altLang="ko-KR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)</a:t>
                      </a:r>
                    </a:p>
                    <a:p>
                      <a:pPr marL="171450" marR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  <a:ea typeface="Calibri"/>
                          <a:cs typeface="Calibri"/>
                          <a:sym typeface="Segoe UI"/>
                        </a:rPr>
                        <a:t>가상강의실 슬라이드</a:t>
                      </a:r>
                      <a:endParaRPr lang="ko-KR" altLang="en-US" sz="12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  <a:ea typeface="Calibri"/>
                        <a:cs typeface="Calibri"/>
                        <a:sym typeface="Segoe UI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08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중간고사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l">
                        <a:defRPr sz="1400">
                          <a:sym typeface="Calibri"/>
                        </a:defRPr>
                      </a:pPr>
                      <a:r>
                        <a:t>16 </a:t>
                      </a:r>
                      <a:r>
                        <a:rPr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주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ym typeface="Calibri"/>
                        </a:defRPr>
                      </a:pPr>
                      <a:r>
                        <a:rPr dirty="0" err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기말고사</a:t>
                      </a:r>
                      <a:endParaRPr dirty="0">
                        <a:latin typeface="+mj-lt"/>
                        <a:ea typeface="+mj-ea"/>
                        <a:cs typeface="+mj-cs"/>
                        <a:sym typeface="맑은 고딕"/>
                      </a:endParaRP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r>
              <a:rPr dirty="0" err="1"/>
              <a:t>표준</a:t>
            </a:r>
            <a:r>
              <a:rPr dirty="0"/>
              <a:t> </a:t>
            </a:r>
            <a:r>
              <a:rPr dirty="0" err="1"/>
              <a:t>실습</a:t>
            </a:r>
            <a:r>
              <a:rPr dirty="0"/>
              <a:t> </a:t>
            </a:r>
            <a:r>
              <a:rPr dirty="0" err="1"/>
              <a:t>환경의</a:t>
            </a:r>
            <a:r>
              <a:rPr dirty="0"/>
              <a:t> </a:t>
            </a:r>
            <a:r>
              <a:rPr dirty="0" err="1"/>
              <a:t>설치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B2D80-FA61-48DE-9847-0405317FF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http://lab.cs.kookmin.ac.kr</a:t>
            </a:r>
          </a:p>
          <a:p>
            <a:pPr lvl="1"/>
            <a:r>
              <a:rPr lang="en-US" altLang="ko-KR" b="1" dirty="0" smtClean="0"/>
              <a:t>KMUCS-BASE-2018-v1</a:t>
            </a:r>
            <a:r>
              <a:rPr lang="en-US" altLang="ko-KR" dirty="0" smtClean="0"/>
              <a:t> </a:t>
            </a:r>
            <a:r>
              <a:rPr lang="ko-KR" altLang="en-US" dirty="0"/>
              <a:t>설치  </a:t>
            </a:r>
            <a:r>
              <a:rPr lang="en-US" altLang="ko-KR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http://</a:t>
            </a:r>
            <a:r>
              <a:rPr lang="en-US" altLang="ko-KR" u="sng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lab.cs.kookmin.ac.kr/home/pyojun-hwangyeong/kmucs-base-2018-v1</a:t>
            </a:r>
            <a:endParaRPr lang="en-US" altLang="ko-KR" u="sng" dirty="0" smtClean="0">
              <a:solidFill>
                <a:srgbClr val="0000FF"/>
              </a:solidFill>
              <a:uFill>
                <a:solidFill>
                  <a:srgbClr val="0000FF"/>
                </a:solidFill>
              </a:uFill>
            </a:endParaRPr>
          </a:p>
          <a:p>
            <a:pPr lvl="1"/>
            <a:r>
              <a:rPr lang="ko-KR" altLang="en-US" dirty="0" smtClean="0"/>
              <a:t>업데이트 </a:t>
            </a:r>
            <a:r>
              <a:rPr lang="ko-KR" altLang="en-US" dirty="0" smtClean="0"/>
              <a:t>예정</a:t>
            </a:r>
            <a:endParaRPr lang="en-US" altLang="ko-KR"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4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mucs_2014_theme_by_JunhoKim">
  <a:themeElements>
    <a:clrScheme name="kmucs_2014_theme_by_JunhoKim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FF00FF"/>
      </a:folHlink>
    </a:clrScheme>
    <a:fontScheme name="kmucs_2014_theme_by_JunhoKim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kmucs_2014_theme_by_JunhoKi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539</Words>
  <Application>Microsoft Office PowerPoint</Application>
  <PresentationFormat>와이드스크린</PresentationFormat>
  <Paragraphs>133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Segoe UI</vt:lpstr>
      <vt:lpstr>Wingdings</vt:lpstr>
      <vt:lpstr>kmucs_2014_theme_by_JunhoKim</vt:lpstr>
      <vt:lpstr>과학과 소프트웨어적 사고</vt:lpstr>
      <vt:lpstr> Course Instructor</vt:lpstr>
      <vt:lpstr> Teaching Assistant</vt:lpstr>
      <vt:lpstr> 교재</vt:lpstr>
      <vt:lpstr> Course Materials</vt:lpstr>
      <vt:lpstr> 강의 목표</vt:lpstr>
      <vt:lpstr> 평가</vt:lpstr>
      <vt:lpstr> 강의 계획</vt:lpstr>
      <vt:lpstr> 표준 실습 환경의 설치</vt:lpstr>
      <vt:lpstr> help room 활용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과학과소프트웨어적사고</dc:title>
  <cp:lastModifiedBy>mkyoon</cp:lastModifiedBy>
  <cp:revision>59</cp:revision>
  <dcterms:modified xsi:type="dcterms:W3CDTF">2019-03-04T07:57:13Z</dcterms:modified>
</cp:coreProperties>
</file>