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6"/>
  </p:notesMasterIdLst>
  <p:handoutMasterIdLst>
    <p:handoutMasterId r:id="rId26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14" autoAdjust="0"/>
  </p:normalViewPr>
  <p:slideViewPr>
    <p:cSldViewPr>
      <p:cViewPr varScale="1">
        <p:scale>
          <a:sx n="72" d="100"/>
          <a:sy n="72" d="100"/>
        </p:scale>
        <p:origin x="58" y="11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12" d="100"/>
          <a:sy n="112" d="100"/>
        </p:scale>
        <p:origin x="-5118" y="-78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theme" Target="theme/theme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slide" Target="slides/slide243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65" Type="http://schemas.openxmlformats.org/officeDocument/2006/relationships/slide" Target="slides/slide264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slide" Target="slides/slide238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0" Type="http://schemas.openxmlformats.org/officeDocument/2006/relationships/slide" Target="slides/slide249.xml"/><Relationship Id="rId255" Type="http://schemas.openxmlformats.org/officeDocument/2006/relationships/slide" Target="slides/slide254.xml"/><Relationship Id="rId271" Type="http://schemas.openxmlformats.org/officeDocument/2006/relationships/tableStyles" Target="tableStyles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slide" Target="slides/slide239.xml"/><Relationship Id="rId245" Type="http://schemas.openxmlformats.org/officeDocument/2006/relationships/slide" Target="slides/slide244.xml"/><Relationship Id="rId261" Type="http://schemas.openxmlformats.org/officeDocument/2006/relationships/slide" Target="slides/slide260.xml"/><Relationship Id="rId266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handoutMaster" Target="handoutMasters/handout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9E9B-CE10-45E0-B1CC-2CB77E789E70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79C35-11A1-489F-91A3-DE66734CF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599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B051-7453-4DFB-B348-5B2D428DD591}" type="datetimeFigureOut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56D9-2221-4AAB-A9C7-0B2B57A699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260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2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2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D36B202-3703-4ADD-8381-48CA11BF5114}" type="slidenum">
              <a:rPr lang="en-US" altLang="ko-KR" sz="1200"/>
              <a:pPr eaLnBrk="1" hangingPunct="1"/>
              <a:t>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287109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1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1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79116F5-54CD-424B-BB0C-D42DF3639200}" type="slidenum">
              <a:rPr lang="en-US" altLang="ko-KR" sz="1200"/>
              <a:pPr eaLnBrk="1" hangingPunct="1"/>
              <a:t>12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4293539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40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40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323D902-6B1D-4C48-8EB5-9F4FADC26194}" type="slidenum">
              <a:rPr lang="en-US" altLang="ko-KR" sz="1200"/>
              <a:pPr eaLnBrk="1" hangingPunct="1"/>
              <a:t>102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22084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50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50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B0EE563-3D7E-4E00-B7D2-0764E75FAB95}" type="slidenum">
              <a:rPr lang="en-US" altLang="ko-KR" sz="1200"/>
              <a:pPr eaLnBrk="1" hangingPunct="1"/>
              <a:t>103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500610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60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60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C26D6A3-4667-4270-B0C0-482C82AF4817}" type="slidenum">
              <a:rPr lang="en-US" altLang="ko-KR" sz="1200"/>
              <a:pPr eaLnBrk="1" hangingPunct="1"/>
              <a:t>104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4082470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70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70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925CCEC-0790-4CF3-8B9E-4D9891B0AA20}" type="slidenum">
              <a:rPr lang="en-US" altLang="ko-KR" sz="1200"/>
              <a:pPr eaLnBrk="1" hangingPunct="1"/>
              <a:t>105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3019859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80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81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108B6DE-559C-424F-9E3D-E15705F7BE8A}" type="slidenum">
              <a:rPr lang="en-US" altLang="ko-KR" sz="1200"/>
              <a:pPr eaLnBrk="1" hangingPunct="1"/>
              <a:t>106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1073528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9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08347B3-A0DA-4F67-BB0F-2A9C4B1738C1}" type="slidenum">
              <a:rPr lang="en-US" altLang="ko-KR" sz="1200"/>
              <a:pPr eaLnBrk="1" hangingPunct="1"/>
              <a:t>107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0768596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01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01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0BB67A2-03CE-4543-A11A-03A2202D5682}" type="slidenum">
              <a:rPr lang="en-US" altLang="ko-KR" sz="1200"/>
              <a:pPr eaLnBrk="1" hangingPunct="1"/>
              <a:t>108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7435917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11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11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7FAD2D3-3BB8-4B06-9BF2-11C3072B94C2}" type="slidenum">
              <a:rPr lang="en-US" altLang="ko-KR" sz="1200"/>
              <a:pPr eaLnBrk="1" hangingPunct="1"/>
              <a:t>109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411205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21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2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7FCBA3B-FFBB-460F-BEC8-46F7FA52A56F}" type="slidenum">
              <a:rPr lang="en-US" altLang="ko-KR" sz="1200"/>
              <a:pPr eaLnBrk="1" hangingPunct="1"/>
              <a:t>110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3865286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32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32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14796CD-B372-45E6-AB8D-8F97BA1FD128}" type="slidenum">
              <a:rPr lang="en-US" altLang="ko-KR" sz="1200"/>
              <a:pPr eaLnBrk="1" hangingPunct="1"/>
              <a:t>111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44906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2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2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F675C47-7ED3-45EA-BFF1-8615BC51D709}" type="slidenum">
              <a:rPr lang="en-US" altLang="ko-KR" sz="1200"/>
              <a:pPr eaLnBrk="1" hangingPunct="1"/>
              <a:t>13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4839098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42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42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45BA0BC-886B-4D29-AA26-EF74ABA3DA9D}" type="slidenum">
              <a:rPr lang="en-US" altLang="ko-KR" sz="1200"/>
              <a:pPr eaLnBrk="1" hangingPunct="1"/>
              <a:t>112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7360071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5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5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B6B6F81-EDAE-4151-8515-4B13A1609994}" type="slidenum">
              <a:rPr lang="en-US" altLang="ko-KR" sz="1200"/>
              <a:pPr eaLnBrk="1" hangingPunct="1"/>
              <a:t>113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351478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62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62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DCD2D0A-0199-4762-ABA6-DAD40BA706DF}" type="slidenum">
              <a:rPr lang="en-US" altLang="ko-KR" sz="1200"/>
              <a:pPr eaLnBrk="1" hangingPunct="1"/>
              <a:t>114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244900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7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7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68E3BCB-0848-4248-86A5-6613A0549FEF}" type="slidenum">
              <a:rPr lang="en-US" altLang="ko-KR" sz="1200"/>
              <a:pPr eaLnBrk="1" hangingPunct="1"/>
              <a:t>115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4809007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83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8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9F78AED-D74F-4702-9B60-77D391E27CB5}" type="slidenum">
              <a:rPr lang="en-US" altLang="ko-KR" sz="1200"/>
              <a:pPr eaLnBrk="1" hangingPunct="1"/>
              <a:t>116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2242638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99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0AFACB0-0401-41BC-A48D-CF3F8346D8E4}" type="slidenum">
              <a:rPr lang="en-US" altLang="ko-KR" sz="1200"/>
              <a:pPr eaLnBrk="1" hangingPunct="1"/>
              <a:t>117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7407977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03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0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BE1F5D9-C230-4D74-A159-F07197172E8F}" type="slidenum">
              <a:rPr lang="en-US" altLang="ko-KR" sz="1200"/>
              <a:pPr eaLnBrk="1" hangingPunct="1"/>
              <a:t>118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281301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14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14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E933582-0E06-4711-9012-EE94E6FA0144}" type="slidenum">
              <a:rPr lang="en-US" altLang="ko-KR" sz="1200"/>
              <a:pPr eaLnBrk="1" hangingPunct="1"/>
              <a:t>119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6774373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24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24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4C5E5D-27AF-4353-A12C-B6AF2CE00BBB}" type="slidenum">
              <a:rPr lang="en-US" altLang="ko-KR" sz="1200"/>
              <a:pPr eaLnBrk="1" hangingPunct="1"/>
              <a:t>120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5858065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3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3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CC05EF6-9CA6-4E85-B873-61ED0829CCD4}" type="slidenum">
              <a:rPr lang="en-US" altLang="ko-KR" sz="1200"/>
              <a:pPr eaLnBrk="1" hangingPunct="1"/>
              <a:t>121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15810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3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3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0991B45-F052-41D0-8608-EB40480DC967}" type="slidenum">
              <a:rPr lang="en-US" altLang="ko-KR" sz="1200"/>
              <a:pPr eaLnBrk="1" hangingPunct="1"/>
              <a:t>14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994435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44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44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3345381-3D75-4A45-A36E-D996557FE0E8}" type="slidenum">
              <a:rPr lang="en-US" altLang="ko-KR" sz="1200"/>
              <a:pPr eaLnBrk="1" hangingPunct="1"/>
              <a:t>122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0886538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55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55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7AE4039-9F6A-4D93-ACA7-E1A1313AE12D}" type="slidenum">
              <a:rPr lang="en-US" altLang="ko-KR" sz="1200"/>
              <a:pPr eaLnBrk="1" hangingPunct="1"/>
              <a:t>123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069253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65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65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A105A22-973F-47FE-B5A8-D008024569D0}" type="slidenum">
              <a:rPr lang="en-US" altLang="ko-KR" sz="1200"/>
              <a:pPr eaLnBrk="1" hangingPunct="1"/>
              <a:t>124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954201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75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75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46ED461-BA21-4E89-956B-ECD02AE6FCA7}" type="slidenum">
              <a:rPr lang="en-US" altLang="ko-KR" sz="1200"/>
              <a:pPr eaLnBrk="1" hangingPunct="1"/>
              <a:t>125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884935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85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85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B9B3C0C-33D1-4007-9AA1-9838377354FA}" type="slidenum">
              <a:rPr lang="en-US" altLang="ko-KR" sz="1200"/>
              <a:pPr eaLnBrk="1" hangingPunct="1"/>
              <a:t>126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6502978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09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C130D9D-A634-4856-A1C1-4EFB440C5A9A}" type="slidenum">
              <a:rPr lang="en-US" altLang="ko-KR" sz="1200"/>
              <a:pPr eaLnBrk="1" hangingPunct="1"/>
              <a:t>127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221839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06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06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DD7F535-2454-430A-81FB-D3E1473D7F1F}" type="slidenum">
              <a:rPr lang="en-US" altLang="ko-KR" sz="1200"/>
              <a:pPr eaLnBrk="1" hangingPunct="1"/>
              <a:t>128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0260886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1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1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8F5F5E6-433A-49B9-A58B-C1C48A6FBC82}" type="slidenum">
              <a:rPr lang="en-US" altLang="ko-KR" sz="1200"/>
              <a:pPr eaLnBrk="1" hangingPunct="1"/>
              <a:t>129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1785595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2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2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6F3B04C-24DC-49D5-AE81-1006D150C72B}" type="slidenum">
              <a:rPr lang="en-US" altLang="ko-KR" sz="1200"/>
              <a:pPr eaLnBrk="1" hangingPunct="1"/>
              <a:t>130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301067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3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3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ACA4D06-29C2-46FE-87F5-07B22CB4223D}" type="slidenum">
              <a:rPr lang="en-US" altLang="ko-KR" sz="1200"/>
              <a:pPr eaLnBrk="1" hangingPunct="1"/>
              <a:t>131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7924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4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4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A581CCF-92AF-4527-BFE7-703AA608716B}" type="slidenum">
              <a:rPr lang="en-US" altLang="ko-KR" sz="1200"/>
              <a:pPr eaLnBrk="1" hangingPunct="1"/>
              <a:t>15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9648335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4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4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BFDDDE5-E683-4B12-82AB-E152A10DA565}" type="slidenum">
              <a:rPr lang="en-US" altLang="ko-KR" sz="1200"/>
              <a:pPr eaLnBrk="1" hangingPunct="1"/>
              <a:t>132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024675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5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5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05AB84A-5854-47D1-992A-377BC2DC575F}" type="slidenum">
              <a:rPr lang="en-US" altLang="ko-KR" sz="1200"/>
              <a:pPr eaLnBrk="1" hangingPunct="1"/>
              <a:t>133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2729666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6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6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D8A9426-E2CC-4682-838A-38236CC3FD5C}" type="slidenum">
              <a:rPr lang="en-US" altLang="ko-KR" sz="1200"/>
              <a:pPr eaLnBrk="1" hangingPunct="1"/>
              <a:t>134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7143171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7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7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3B7BA9C-6233-4314-962A-3A8E7A3507F3}" type="slidenum">
              <a:rPr lang="en-US" altLang="ko-KR" sz="1200"/>
              <a:pPr eaLnBrk="1" hangingPunct="1"/>
              <a:t>135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85141166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8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8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4E1CD2E-E7A8-434E-94DB-80E2044FDF92}" type="slidenum">
              <a:rPr lang="en-US" altLang="ko-KR" sz="1200"/>
              <a:pPr eaLnBrk="1" hangingPunct="1"/>
              <a:t>136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1907108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198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249670F-FBDB-4445-99B3-C93814AF0479}" type="slidenum">
              <a:rPr lang="en-US" altLang="ko-KR" sz="1200"/>
              <a:pPr eaLnBrk="1" hangingPunct="1"/>
              <a:t>137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25376996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08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08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D556FB5-06C3-47A8-ACDA-6F0482FC560F}" type="slidenum">
              <a:rPr lang="en-US" altLang="ko-KR" sz="1200"/>
              <a:pPr eaLnBrk="1" hangingPunct="1"/>
              <a:t>138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351424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1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1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DF16F3F-351A-4CD0-928C-54B6BBEC5759}" type="slidenum">
              <a:rPr lang="en-US" altLang="ko-KR" sz="1200"/>
              <a:pPr eaLnBrk="1" hangingPunct="1"/>
              <a:t>139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28876825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29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29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62D2048-0913-4ABE-95D3-7DF43DAD4CC7}" type="slidenum">
              <a:rPr lang="en-US" altLang="ko-KR" sz="1200"/>
              <a:pPr eaLnBrk="1" hangingPunct="1"/>
              <a:t>140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53249558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3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3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DA9A4B2-632F-476B-BEAB-1387692E1AC4}" type="slidenum">
              <a:rPr lang="en-US" altLang="ko-KR" sz="1200"/>
              <a:pPr eaLnBrk="1" hangingPunct="1"/>
              <a:t>141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14904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59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59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6E64BC9-9EC4-4BBE-9895-F3E0FF7FD530}" type="slidenum">
              <a:rPr lang="en-US" altLang="ko-KR" sz="1200"/>
              <a:pPr eaLnBrk="1" hangingPunct="1"/>
              <a:t>16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00544997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4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4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AAC2269-CC12-4EA0-B082-2B7DED3D6183}" type="slidenum">
              <a:rPr lang="en-US" altLang="ko-KR" sz="1200"/>
              <a:pPr eaLnBrk="1" hangingPunct="1"/>
              <a:t>142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3370828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5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5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D8BC563-3810-47EE-BA92-C7A7DCF0501D}" type="slidenum">
              <a:rPr lang="en-US" altLang="ko-KR" sz="1200"/>
              <a:pPr eaLnBrk="1" hangingPunct="1"/>
              <a:t>143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073550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7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7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AE24B2F-41AA-4D04-9B34-FD3907CBDE5B}" type="slidenum">
              <a:rPr lang="en-US" altLang="ko-KR" sz="1200"/>
              <a:pPr eaLnBrk="1" hangingPunct="1"/>
              <a:t>144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0404207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8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8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773CADF-2441-4D5E-8790-3234CEAABAB6}" type="slidenum">
              <a:rPr lang="en-US" altLang="ko-KR" sz="1200"/>
              <a:pPr eaLnBrk="1" hangingPunct="1"/>
              <a:t>145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2831586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29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29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F13064-9EBB-48AF-870E-206BA5E665CE}" type="slidenum">
              <a:rPr lang="en-US" altLang="ko-KR" sz="1200"/>
              <a:pPr eaLnBrk="1" hangingPunct="1"/>
              <a:t>146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871050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0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AF86441-4EA0-4374-8596-5B71E80D8451}" type="slidenum">
              <a:rPr lang="en-US" altLang="ko-KR" sz="1200"/>
              <a:pPr eaLnBrk="1" hangingPunct="1"/>
              <a:t>147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18383365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1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1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D8CA277-D0AF-4338-9B93-7BDE6EBB58A8}" type="slidenum">
              <a:rPr lang="en-US" altLang="ko-KR" sz="1200"/>
              <a:pPr eaLnBrk="1" hangingPunct="1"/>
              <a:t>148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007749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2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2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EA3467E-8395-45B1-93F1-579DA93C800B}" type="slidenum">
              <a:rPr lang="en-US" altLang="ko-KR" sz="1200"/>
              <a:pPr eaLnBrk="1" hangingPunct="1"/>
              <a:t>149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0866623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3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3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38D1CE7-62EC-45C4-AE2C-6C1C44C4C733}" type="slidenum">
              <a:rPr lang="en-US" altLang="ko-KR" sz="1200"/>
              <a:pPr eaLnBrk="1" hangingPunct="1"/>
              <a:t>150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7380907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4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4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88F0632-2DBD-4DAC-8CF1-6A8FA826662B}" type="slidenum">
              <a:rPr lang="en-US" altLang="ko-KR" sz="1200"/>
              <a:pPr eaLnBrk="1" hangingPunct="1"/>
              <a:t>151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41783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69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931C7F5-E78B-4F0E-8ADF-B963C940E7C5}" type="slidenum">
              <a:rPr lang="en-US" altLang="ko-KR" sz="1200"/>
              <a:pPr eaLnBrk="1" hangingPunct="1"/>
              <a:t>17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7749911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52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5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FFB85BE-0382-4F63-9E76-2A42BA4A9892}" type="slidenum">
              <a:rPr lang="en-US" altLang="ko-KR" sz="1200"/>
              <a:pPr eaLnBrk="1" hangingPunct="1"/>
              <a:t>152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6676228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6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6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0605B5B-5877-49BF-9E31-123D2DE5947B}" type="slidenum">
              <a:rPr lang="en-US" altLang="ko-KR" sz="1200"/>
              <a:pPr eaLnBrk="1" hangingPunct="1"/>
              <a:t>153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8239644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7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7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9E04B26-321E-4F5B-8DF3-EB1E462D048B}" type="slidenum">
              <a:rPr lang="en-US" altLang="ko-KR" sz="1200"/>
              <a:pPr eaLnBrk="1" hangingPunct="1"/>
              <a:t>154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3279888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8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8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6F0DFEF-89B7-4D5E-BE60-034C07253B58}" type="slidenum">
              <a:rPr lang="en-US" altLang="ko-KR" sz="1200"/>
              <a:pPr eaLnBrk="1" hangingPunct="1"/>
              <a:t>155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0685044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9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39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7B50207-ECE5-4F6D-9156-DABD1DE4134D}" type="slidenum">
              <a:rPr lang="en-US" altLang="ko-KR" sz="1200"/>
              <a:pPr eaLnBrk="1" hangingPunct="1"/>
              <a:t>156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4276851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0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C506698-64B0-4734-BFA2-81C750A7CCBA}" type="slidenum">
              <a:rPr lang="en-US" altLang="ko-KR" sz="1200"/>
              <a:pPr eaLnBrk="1" hangingPunct="1"/>
              <a:t>157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337813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1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1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CDC4DC9-14B6-4C8E-B0D2-67D5E40F5A4E}" type="slidenum">
              <a:rPr lang="en-US" altLang="ko-KR" sz="1200"/>
              <a:pPr eaLnBrk="1" hangingPunct="1"/>
              <a:t>158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8481020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2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2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3F0C9A3-2E56-4859-B278-2DD1614D3173}" type="slidenum">
              <a:rPr lang="en-US" altLang="ko-KR" sz="1200"/>
              <a:pPr eaLnBrk="1" hangingPunct="1"/>
              <a:t>159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315939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3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3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052DB15-B24F-4535-AADD-8359216BA490}" type="slidenum">
              <a:rPr lang="en-US" altLang="ko-KR" sz="1200"/>
              <a:pPr eaLnBrk="1" hangingPunct="1"/>
              <a:t>160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6438326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4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4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E87D5EC-2CDA-4360-BC4D-CB3E414A191D}" type="slidenum">
              <a:rPr lang="en-US" altLang="ko-KR" sz="1200"/>
              <a:pPr eaLnBrk="1" hangingPunct="1"/>
              <a:t>161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9930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9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79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041470B-9A2E-4E62-AE4B-D760ADE2AC4E}" type="slidenum">
              <a:rPr lang="en-US" altLang="ko-KR" sz="1200"/>
              <a:pPr eaLnBrk="1" hangingPunct="1"/>
              <a:t>18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48201694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5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5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C7A8314-1275-4E98-A3B9-2D6565DB6EAC}" type="slidenum">
              <a:rPr lang="en-US" altLang="ko-KR" sz="1200"/>
              <a:pPr eaLnBrk="1" hangingPunct="1"/>
              <a:t>162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09008184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6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6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68144C3-C435-4B4D-B0CE-05405A32E081}" type="slidenum">
              <a:rPr lang="en-US" altLang="ko-KR" sz="1200"/>
              <a:pPr eaLnBrk="1" hangingPunct="1"/>
              <a:t>163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45050968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7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7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A00481F-F4A9-4FA8-B0C4-910F376ADA87}" type="slidenum">
              <a:rPr lang="en-US" altLang="ko-KR" sz="1200"/>
              <a:pPr eaLnBrk="1" hangingPunct="1"/>
              <a:t>164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5364207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8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8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D99E828-7329-40FD-A312-4B430C2636A7}" type="slidenum">
              <a:rPr lang="en-US" altLang="ko-KR" sz="1200"/>
              <a:pPr eaLnBrk="1" hangingPunct="1"/>
              <a:t>165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8827397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95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495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0040E6B-FC8A-4922-8350-A6BDF33A2B90}" type="slidenum">
              <a:rPr lang="en-US" altLang="ko-KR" sz="1200"/>
              <a:pPr eaLnBrk="1" hangingPunct="1"/>
              <a:t>166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199438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0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D8C3859-AA99-489F-887C-E624B2E077FB}" type="slidenum">
              <a:rPr lang="en-US" altLang="ko-KR" sz="1200"/>
              <a:pPr eaLnBrk="1" hangingPunct="1"/>
              <a:t>167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1153892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1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1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6B9EAD1-7B1B-499C-9C01-2609A2D160CF}" type="slidenum">
              <a:rPr lang="en-US" altLang="ko-KR" sz="1200"/>
              <a:pPr eaLnBrk="1" hangingPunct="1"/>
              <a:t>168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58725348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2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2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D120809-F942-42D6-940C-E7283EDA0401}" type="slidenum">
              <a:rPr lang="en-US" altLang="ko-KR" sz="1200"/>
              <a:pPr eaLnBrk="1" hangingPunct="1"/>
              <a:t>169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0418923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3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3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B6CC743-916C-4287-9B86-929707C913E9}" type="slidenum">
              <a:rPr lang="en-US" altLang="ko-KR" sz="1200"/>
              <a:pPr eaLnBrk="1" hangingPunct="1"/>
              <a:t>170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01441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4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4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165F90B-F67C-4686-8284-81A07A7265A7}" type="slidenum">
              <a:rPr lang="en-US" altLang="ko-KR" sz="1200"/>
              <a:pPr eaLnBrk="1" hangingPunct="1"/>
              <a:t>171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07080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90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90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01507A7-6132-413C-BA29-049CCA06514E}" type="slidenum">
              <a:rPr lang="en-US" altLang="ko-KR" sz="1200"/>
              <a:pPr eaLnBrk="1" hangingPunct="1"/>
              <a:t>19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92105288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5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5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086347D-7857-409E-908D-8FCDAC53AFA9}" type="slidenum">
              <a:rPr lang="en-US" altLang="ko-KR" sz="1200"/>
              <a:pPr eaLnBrk="1" hangingPunct="1"/>
              <a:t>172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5125793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6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6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50ABE36-4B0F-4A87-A1A8-D7ABB3C9AB5E}" type="slidenum">
              <a:rPr lang="en-US" altLang="ko-KR" sz="1200"/>
              <a:pPr eaLnBrk="1" hangingPunct="1"/>
              <a:t>173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5941494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7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7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DF0E970-589E-4E75-9295-BFD7907FFE74}" type="slidenum">
              <a:rPr lang="en-US" altLang="ko-KR" sz="1200"/>
              <a:pPr eaLnBrk="1" hangingPunct="1"/>
              <a:t>174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2724986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8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8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5A67EE2-8C70-4EFF-85FC-0E5CDDE671C1}" type="slidenum">
              <a:rPr lang="en-US" altLang="ko-KR" sz="1200"/>
              <a:pPr eaLnBrk="1" hangingPunct="1"/>
              <a:t>175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8002152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9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59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5F9B0D9-56C4-465E-ABC5-5C62D66C3B2C}" type="slidenum">
              <a:rPr lang="en-US" altLang="ko-KR" sz="1200"/>
              <a:pPr eaLnBrk="1" hangingPunct="1"/>
              <a:t>176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6217789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0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F995E0E-9E55-4289-93AB-69EF1B39B1FD}" type="slidenum">
              <a:rPr lang="en-US" altLang="ko-KR" sz="1200"/>
              <a:pPr eaLnBrk="1" hangingPunct="1"/>
              <a:t>177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0801471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1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1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50F3C50-FA30-490D-9275-9BE7043D3D09}" type="slidenum">
              <a:rPr lang="en-US" altLang="ko-KR" sz="1200"/>
              <a:pPr eaLnBrk="1" hangingPunct="1"/>
              <a:t>178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35314924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2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2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630F325-F90C-4E35-9A18-CB2D7C83D67A}" type="slidenum">
              <a:rPr lang="en-US" altLang="ko-KR" sz="1200"/>
              <a:pPr eaLnBrk="1" hangingPunct="1"/>
              <a:t>179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574566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3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3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54517F4-1F3E-4E4C-BB58-0918C7D6BDED}" type="slidenum">
              <a:rPr lang="en-US" altLang="ko-KR" sz="1200"/>
              <a:pPr eaLnBrk="1" hangingPunct="1"/>
              <a:t>180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037344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4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4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D74A83A-7887-4F7D-AAD3-D55B1740D7FF}" type="slidenum">
              <a:rPr lang="en-US" altLang="ko-KR" sz="1200"/>
              <a:pPr eaLnBrk="1" hangingPunct="1"/>
              <a:t>181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4797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00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00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59E5BFF-B3DA-46A4-9C84-4E81492A62B4}" type="slidenum">
              <a:rPr lang="en-US" altLang="ko-KR" sz="1200"/>
              <a:pPr eaLnBrk="1" hangingPunct="1"/>
              <a:t>20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25889300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5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5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27DADC5-9DCE-4298-99AB-F2FA490E4D52}" type="slidenum">
              <a:rPr lang="en-US" altLang="ko-KR" sz="1200"/>
              <a:pPr eaLnBrk="1" hangingPunct="1"/>
              <a:t>182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66643156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6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6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ACD7BE-7759-41B5-B280-4F513139E25C}" type="slidenum">
              <a:rPr lang="en-US" altLang="ko-KR" sz="1200"/>
              <a:pPr eaLnBrk="1" hangingPunct="1"/>
              <a:t>183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1402929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7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7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5FB07FD-C424-441A-BFBF-7C4B4D3A714D}" type="slidenum">
              <a:rPr lang="en-US" altLang="ko-KR" sz="1200"/>
              <a:pPr eaLnBrk="1" hangingPunct="1"/>
              <a:t>184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2671667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8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68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3A3C8A-5812-439B-B366-4339EB44053C}" type="slidenum">
              <a:rPr lang="en-US" altLang="ko-KR" sz="1200"/>
              <a:pPr eaLnBrk="1" hangingPunct="1"/>
              <a:t>185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9224831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0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0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3CC5E98-0B0E-4668-8836-2323F8834855}" type="slidenum">
              <a:rPr lang="en-US" altLang="ko-KR" sz="1200"/>
              <a:pPr eaLnBrk="1" hangingPunct="1"/>
              <a:t>186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79945077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10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0C7F932-2CEE-4C6F-B0FE-818130EEB99C}" type="slidenum">
              <a:rPr lang="en-US" altLang="ko-KR" sz="1200"/>
              <a:pPr eaLnBrk="1" hangingPunct="1"/>
              <a:t>187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7959980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2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2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BA4DFBD-9526-4A8A-B4F1-A65AC8B45532}" type="slidenum">
              <a:rPr lang="en-US" altLang="ko-KR" sz="1200"/>
              <a:pPr eaLnBrk="1" hangingPunct="1"/>
              <a:t>188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8618270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3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3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89D6637-B35D-4053-A387-6A5BE614FB8E}" type="slidenum">
              <a:rPr lang="en-US" altLang="ko-KR" sz="1200"/>
              <a:pPr eaLnBrk="1" hangingPunct="1"/>
              <a:t>189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6526906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4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4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37F351C-E77D-4665-AD77-DED1ADA50054}" type="slidenum">
              <a:rPr lang="en-US" altLang="ko-KR" sz="1200"/>
              <a:pPr eaLnBrk="1" hangingPunct="1"/>
              <a:t>190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16208037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5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5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280EC7C-33C2-4895-B629-0153E5867FAD}" type="slidenum">
              <a:rPr lang="en-US" altLang="ko-KR" sz="1200"/>
              <a:pPr eaLnBrk="1" hangingPunct="1"/>
              <a:t>191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314003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10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10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EB8B0F1-E873-4F41-969E-1E24C7438CDD}" type="slidenum">
              <a:rPr lang="en-US" altLang="ko-KR" sz="1200"/>
              <a:pPr eaLnBrk="1" hangingPunct="1"/>
              <a:t>21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16987031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6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6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F6E8E92-CE4A-42B2-9FF4-98B321B92881}" type="slidenum">
              <a:rPr lang="en-US" altLang="ko-KR" sz="1200"/>
              <a:pPr eaLnBrk="1" hangingPunct="1"/>
              <a:t>192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0794062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7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71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D41C284-FDA9-4FB2-B6E3-A18423F5F323}" type="slidenum">
              <a:rPr lang="en-US" altLang="ko-KR" sz="1200"/>
              <a:pPr eaLnBrk="1" hangingPunct="1"/>
              <a:t>193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555131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8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8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84A9B22-8E88-4B21-B16F-1DF0C02F7663}" type="slidenum">
              <a:rPr lang="en-US" altLang="ko-KR" sz="1200"/>
              <a:pPr eaLnBrk="1" hangingPunct="1"/>
              <a:t>194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2908124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9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79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3BB89DD-3D9D-4871-9F1C-F43D6F09BE6C}" type="slidenum">
              <a:rPr lang="en-US" altLang="ko-KR" sz="1200"/>
              <a:pPr eaLnBrk="1" hangingPunct="1"/>
              <a:t>195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68806676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0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0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075E3D1-93AC-4790-8823-57252BEB867C}" type="slidenum">
              <a:rPr lang="en-US" altLang="ko-KR" sz="1200"/>
              <a:pPr eaLnBrk="1" hangingPunct="1"/>
              <a:t>196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36175897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1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4E32A07-B46B-49FC-BCB7-A34AD0A3348A}" type="slidenum">
              <a:rPr lang="en-US" altLang="ko-KR" sz="1200"/>
              <a:pPr eaLnBrk="1" hangingPunct="1"/>
              <a:t>197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3383572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2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2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261E1E7-E4BA-4357-A996-9C58428DBA0D}" type="slidenum">
              <a:rPr lang="en-US" altLang="ko-KR" sz="1200"/>
              <a:pPr eaLnBrk="1" hangingPunct="1"/>
              <a:t>198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1298342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3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3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2215194-323B-4FF0-8CD8-4BDF40EB6820}" type="slidenum">
              <a:rPr lang="en-US" altLang="ko-KR" sz="1200"/>
              <a:pPr eaLnBrk="1" hangingPunct="1"/>
              <a:t>199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7986645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4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4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6CB1142-DCD6-4FC4-8CF9-459D2999FB67}" type="slidenum">
              <a:rPr lang="en-US" altLang="ko-KR" sz="1200"/>
              <a:pPr eaLnBrk="1" hangingPunct="1"/>
              <a:t>200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1508438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5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5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D4835AB-951D-44FE-B06E-44B4CDA88049}" type="slidenum">
              <a:rPr lang="en-US" altLang="ko-KR" sz="1200"/>
              <a:pPr eaLnBrk="1" hangingPunct="1"/>
              <a:t>201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01891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36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36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56C6D8B-2815-44C9-8174-ABC85E016A77}" type="slidenum">
              <a:rPr lang="en-US" altLang="ko-KR" sz="1200"/>
              <a:pPr eaLnBrk="1" hangingPunct="1"/>
              <a:t>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906060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20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20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3BE5022-1AEE-4CD0-8CE6-37E5ED84775F}" type="slidenum">
              <a:rPr lang="en-US" altLang="ko-KR" sz="1200"/>
              <a:pPr eaLnBrk="1" hangingPunct="1"/>
              <a:t>22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24117780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6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6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7F39FF5-47E7-4738-95DE-790D45835622}" type="slidenum">
              <a:rPr lang="en-US" altLang="ko-KR" sz="1200"/>
              <a:pPr eaLnBrk="1" hangingPunct="1"/>
              <a:t>202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8218829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7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7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AC2CF32-C365-4315-8AF6-C96F6D5F37FD}" type="slidenum">
              <a:rPr lang="en-US" altLang="ko-KR" sz="1200"/>
              <a:pPr eaLnBrk="1" hangingPunct="1"/>
              <a:t>203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9505377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8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C6D48F4-D72C-460C-8367-4AF23F3F13FF}" type="slidenum">
              <a:rPr lang="en-US" altLang="ko-KR" sz="1200"/>
              <a:pPr eaLnBrk="1" hangingPunct="1"/>
              <a:t>204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45888194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94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89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2EE6094-2224-4D86-8BD6-138B5DBB31A5}" type="slidenum">
              <a:rPr lang="en-US" altLang="ko-KR" sz="1200"/>
              <a:pPr eaLnBrk="1" hangingPunct="1"/>
              <a:t>205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7799637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0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0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D28AB95-ABFC-454D-80BE-C8AF9143CBF6}" type="slidenum">
              <a:rPr lang="en-US" altLang="ko-KR" sz="1200"/>
              <a:pPr eaLnBrk="1" hangingPunct="1"/>
              <a:t>206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6846492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1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2F6F0BF-A494-4154-8D6D-6E8BE94FC857}" type="slidenum">
              <a:rPr lang="en-US" altLang="ko-KR" sz="1200"/>
              <a:pPr eaLnBrk="1" hangingPunct="1"/>
              <a:t>207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8506902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25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2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A5C5BAB-4E66-4122-BCE5-136D00E27384}" type="slidenum">
              <a:rPr lang="en-US" altLang="ko-KR" sz="1200"/>
              <a:pPr eaLnBrk="1" hangingPunct="1"/>
              <a:t>208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04529791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35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3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6EC259-A2D5-4FB8-AAB5-374EEC2601AF}" type="slidenum">
              <a:rPr lang="en-US" altLang="ko-KR" sz="1200"/>
              <a:pPr eaLnBrk="1" hangingPunct="1"/>
              <a:t>209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6875918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4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4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8BCC75-9DC9-4428-9159-6A4EBBDA661B}" type="slidenum">
              <a:rPr lang="en-US" altLang="ko-KR" sz="1200"/>
              <a:pPr eaLnBrk="1" hangingPunct="1"/>
              <a:t>210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2279381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5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5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354C733-A41D-4920-A363-4FFC5CB904B2}" type="slidenum">
              <a:rPr lang="en-US" altLang="ko-KR" sz="1200"/>
              <a:pPr eaLnBrk="1" hangingPunct="1"/>
              <a:t>211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597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31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31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A66A5A5-5B8A-40FD-ABFF-9F11A7F0DE23}" type="slidenum">
              <a:rPr lang="en-US" altLang="ko-KR" sz="1200"/>
              <a:pPr eaLnBrk="1" hangingPunct="1"/>
              <a:t>23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38652574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6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6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3232002-882A-4B1F-8DA4-407EF7079DCA}" type="slidenum">
              <a:rPr lang="en-US" altLang="ko-KR" sz="1200"/>
              <a:pPr eaLnBrk="1" hangingPunct="1"/>
              <a:t>212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9448356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7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7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745C8F3-DC0E-4CE6-B3E9-C24A87A2752E}" type="slidenum">
              <a:rPr lang="en-US" altLang="ko-KR" sz="1200"/>
              <a:pPr eaLnBrk="1" hangingPunct="1"/>
              <a:t>213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0997532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86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8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6759D82-0C1C-4ACB-A76C-85C7DC35E820}" type="slidenum">
              <a:rPr lang="en-US" altLang="ko-KR" sz="1200"/>
              <a:pPr eaLnBrk="1" hangingPunct="1"/>
              <a:t>214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40580491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9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499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592BDEE-03C8-4390-9DA5-2BD4B8CFF4A2}" type="slidenum">
              <a:rPr lang="en-US" altLang="ko-KR" sz="1200"/>
              <a:pPr eaLnBrk="1" hangingPunct="1"/>
              <a:t>215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20806220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0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00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D48014-CEFD-4D5D-83F7-379090F3EC33}" type="slidenum">
              <a:rPr lang="en-US" altLang="ko-KR" sz="1200"/>
              <a:pPr eaLnBrk="1" hangingPunct="1"/>
              <a:t>216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06256153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01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3AE5AB6-C716-4223-B4EA-199A933A4190}" type="slidenum">
              <a:rPr lang="en-US" altLang="ko-KR" sz="1200"/>
              <a:pPr eaLnBrk="1" hangingPunct="1"/>
              <a:t>217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784865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2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02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F8D415F-BE82-4851-8590-A08EF94FBD3E}" type="slidenum">
              <a:rPr lang="en-US" altLang="ko-KR" sz="1200"/>
              <a:pPr eaLnBrk="1" hangingPunct="1"/>
              <a:t>218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65253729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3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503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97C373E-1037-4247-98D9-46DC7205949F}" type="slidenum">
              <a:rPr lang="en-US" altLang="ko-KR" sz="1200"/>
              <a:pPr eaLnBrk="1" hangingPunct="1"/>
              <a:t>219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94262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41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41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C7911B7-D714-46F6-8854-EE7D91BBBBAD}" type="slidenum">
              <a:rPr lang="en-US" altLang="ko-KR" sz="1200"/>
              <a:pPr eaLnBrk="1" hangingPunct="1"/>
              <a:t>24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977034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51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9ECF927-1A54-41FA-B9D2-42BC9C7982B1}" type="slidenum">
              <a:rPr lang="en-US" altLang="ko-KR" sz="1200"/>
              <a:pPr eaLnBrk="1" hangingPunct="1"/>
              <a:t>25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98783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61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A485E2B-D0DC-4005-88C2-3D87E00E8385}" type="slidenum">
              <a:rPr lang="en-US" altLang="ko-KR" sz="1200"/>
              <a:pPr eaLnBrk="1" hangingPunct="1"/>
              <a:t>26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09656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72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5F9A17E-9338-4500-911A-379165DBB12E}" type="slidenum">
              <a:rPr lang="en-US" altLang="ko-KR" sz="1200"/>
              <a:pPr eaLnBrk="1" hangingPunct="1"/>
              <a:t>27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30734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8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B4841D0-5EFE-4D3B-8B19-94AAE5CE20E1}" type="slidenum">
              <a:rPr lang="en-US" altLang="ko-KR" sz="1200"/>
              <a:pPr eaLnBrk="1" hangingPunct="1"/>
              <a:t>28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96506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9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09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F3014E0-D771-492A-A219-53695736ECEB}" type="slidenum">
              <a:rPr lang="en-US" altLang="ko-KR" sz="1200"/>
              <a:pPr eaLnBrk="1" hangingPunct="1"/>
              <a:t>29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451982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0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3084436-DFED-46DB-8A3F-D1700C4011BF}" type="slidenum">
              <a:rPr lang="en-US" altLang="ko-KR" sz="1200"/>
              <a:pPr eaLnBrk="1" hangingPunct="1"/>
              <a:t>30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90153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1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C3083C3-3384-4481-929E-3D6D9D98BE70}" type="slidenum">
              <a:rPr lang="en-US" altLang="ko-KR" sz="1200"/>
              <a:pPr eaLnBrk="1" hangingPunct="1"/>
              <a:t>31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7903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46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46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DB56521-085B-477B-9072-9A9F5F6A717E}" type="slidenum">
              <a:rPr lang="en-US" altLang="ko-KR" sz="1200"/>
              <a:pPr eaLnBrk="1" hangingPunct="1"/>
              <a:t>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21393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2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53AEDB0-D9CE-4997-817B-EB6056319680}" type="slidenum">
              <a:rPr lang="en-US" altLang="ko-KR" sz="1200"/>
              <a:pPr eaLnBrk="1" hangingPunct="1"/>
              <a:t>32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89847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3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5A7F9EC-D308-455B-9B48-CE08E2E49480}" type="slidenum">
              <a:rPr lang="en-US" altLang="ko-KR" sz="1200"/>
              <a:pPr eaLnBrk="1" hangingPunct="1"/>
              <a:t>33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0957470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4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69525D1-698E-4EA1-A31E-8E0B67A3316D}" type="slidenum">
              <a:rPr lang="en-US" altLang="ko-KR" sz="1200"/>
              <a:pPr eaLnBrk="1" hangingPunct="1"/>
              <a:t>34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920517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5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CA08A5-3CC9-4128-97B2-2FC43EC2BEFA}" type="slidenum">
              <a:rPr lang="en-US" altLang="ko-KR" sz="1200"/>
              <a:pPr eaLnBrk="1" hangingPunct="1"/>
              <a:t>35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14016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6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29B7D72-D698-472D-9A0B-DA55CA0F7FEF}" type="slidenum">
              <a:rPr lang="en-US" altLang="ko-KR" sz="1200"/>
              <a:pPr eaLnBrk="1" hangingPunct="1"/>
              <a:t>36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567238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7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DBDDC42-AA52-4BF4-8072-A0388ED6A357}" type="slidenum">
              <a:rPr lang="en-US" altLang="ko-KR" sz="1200"/>
              <a:pPr eaLnBrk="1" hangingPunct="1"/>
              <a:t>37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334392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8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E77471A-7BDD-417F-A9F1-B499889A7444}" type="slidenum">
              <a:rPr lang="en-US" altLang="ko-KR" sz="1200"/>
              <a:pPr eaLnBrk="1" hangingPunct="1"/>
              <a:t>38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004408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9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19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233ED4A-71D3-44DE-9D63-29D1E9304D5F}" type="slidenum">
              <a:rPr lang="en-US" altLang="ko-KR" sz="1200"/>
              <a:pPr eaLnBrk="1" hangingPunct="1"/>
              <a:t>39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0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9FEEEBA-FCCD-4326-95A6-197A9BE48A4D}" type="slidenum">
              <a:rPr lang="en-US" altLang="ko-KR" sz="1200"/>
              <a:pPr eaLnBrk="1" hangingPunct="1"/>
              <a:t>40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871835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15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15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2B526B5-8A61-4A7C-824F-22E89666E9B4}" type="slidenum">
              <a:rPr lang="en-US" altLang="ko-KR" sz="1200"/>
              <a:pPr eaLnBrk="1" hangingPunct="1"/>
              <a:t>41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09634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56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57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87BD8F5-3A12-4D6D-9E3B-0445FC70BF92}" type="slidenum">
              <a:rPr lang="en-US" altLang="ko-KR" sz="1200"/>
              <a:pPr eaLnBrk="1" hangingPunct="1"/>
              <a:t>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35442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2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2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3167AF2-4374-496C-90D7-7FFC5F081159}" type="slidenum">
              <a:rPr lang="en-US" altLang="ko-KR" sz="1200"/>
              <a:pPr eaLnBrk="1" hangingPunct="1"/>
              <a:t>42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838019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3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3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3C7CD66-6C41-4B53-9F12-F39CB10EF524}" type="slidenum">
              <a:rPr lang="en-US" altLang="ko-KR" sz="1200"/>
              <a:pPr eaLnBrk="1" hangingPunct="1"/>
              <a:t>43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254803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4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4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64B57C4-FFD0-4511-A025-7F55188A8157}" type="slidenum">
              <a:rPr lang="en-US" altLang="ko-KR" sz="1200"/>
              <a:pPr eaLnBrk="1" hangingPunct="1"/>
              <a:t>44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3278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5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5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03196AC-0C4C-4823-B89D-B82F9275C850}" type="slidenum">
              <a:rPr lang="en-US" altLang="ko-KR" sz="1200"/>
              <a:pPr eaLnBrk="1" hangingPunct="1"/>
              <a:t>45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952867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6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6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E1FC84B-184A-4F88-BA9F-98AA40F5FC2D}" type="slidenum">
              <a:rPr lang="en-US" altLang="ko-KR" sz="1200"/>
              <a:pPr eaLnBrk="1" hangingPunct="1"/>
              <a:t>46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7921830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7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30B0BC9-0EC4-49B0-92C6-0B89A6E38AED}" type="slidenum">
              <a:rPr lang="en-US" altLang="ko-KR" sz="1200"/>
              <a:pPr eaLnBrk="1" hangingPunct="1"/>
              <a:t>47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092275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8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8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A278AE4-0D59-4CAF-B6E1-E79572E77245}" type="slidenum">
              <a:rPr lang="en-US" altLang="ko-KR" sz="1200"/>
              <a:pPr eaLnBrk="1" hangingPunct="1"/>
              <a:t>48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885016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9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29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5047377-0A13-4D54-90DC-3DD7B4E29EF5}" type="slidenum">
              <a:rPr lang="en-US" altLang="ko-KR" sz="1200"/>
              <a:pPr eaLnBrk="1" hangingPunct="1"/>
              <a:t>49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2274986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0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0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C489A87-F422-43F8-B7E8-4B5A802636C7}" type="slidenum">
              <a:rPr lang="en-US" altLang="ko-KR" sz="1200"/>
              <a:pPr eaLnBrk="1" hangingPunct="1"/>
              <a:t>50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3703895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1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1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8E163FD-52E7-47A0-AEB1-7BB0EFDE3E2B}" type="slidenum">
              <a:rPr lang="en-US" altLang="ko-KR" sz="1200"/>
              <a:pPr eaLnBrk="1" hangingPunct="1"/>
              <a:t>51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2374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67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C5AF86D-6EA8-4446-87DF-8712804B8BBB}" type="slidenum">
              <a:rPr lang="en-US" altLang="ko-KR" sz="1200"/>
              <a:pPr eaLnBrk="1" hangingPunct="1"/>
              <a:t>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2615684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2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2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2FDFAB6-956E-4678-AE7C-DC5853E737F0}" type="slidenum">
              <a:rPr lang="en-US" altLang="ko-KR" sz="1200"/>
              <a:pPr eaLnBrk="1" hangingPunct="1"/>
              <a:t>52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45244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3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3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0DFA16A-AC16-487B-92DC-D84C5545343B}" type="slidenum">
              <a:rPr lang="en-US" altLang="ko-KR" sz="1200"/>
              <a:pPr eaLnBrk="1" hangingPunct="1"/>
              <a:t>53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47291336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4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4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236CA50-5A03-418E-BDDD-DBA676DADB4E}" type="slidenum">
              <a:rPr lang="en-US" altLang="ko-KR" sz="1200"/>
              <a:pPr eaLnBrk="1" hangingPunct="1"/>
              <a:t>54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299615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5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5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7E6CBEE-4169-42FA-9964-1F4099DE1DC7}" type="slidenum">
              <a:rPr lang="en-US" altLang="ko-KR" sz="1200"/>
              <a:pPr eaLnBrk="1" hangingPunct="1"/>
              <a:t>55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8218698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6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6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3CF1FAC-F927-4A4F-B396-865B8F6F7596}" type="slidenum">
              <a:rPr lang="en-US" altLang="ko-KR" sz="1200"/>
              <a:pPr eaLnBrk="1" hangingPunct="1"/>
              <a:t>56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3306712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7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FF43082-2629-4BE9-B087-2B535569AC1F}" type="slidenum">
              <a:rPr lang="en-US" altLang="ko-KR" sz="1200"/>
              <a:pPr eaLnBrk="1" hangingPunct="1"/>
              <a:t>57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945816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8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8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9AB16DF-8D2A-4133-8407-A2D978C8DEED}" type="slidenum">
              <a:rPr lang="en-US" altLang="ko-KR" sz="1200"/>
              <a:pPr eaLnBrk="1" hangingPunct="1"/>
              <a:t>58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626145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9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39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3B09DA4-8E36-4F80-9FF6-8FAA9A5D426C}" type="slidenum">
              <a:rPr lang="en-US" altLang="ko-KR" sz="1200"/>
              <a:pPr eaLnBrk="1" hangingPunct="1"/>
              <a:t>59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54818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0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0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63DE595-3078-4FA2-B5C9-5B029B12BC52}" type="slidenum">
              <a:rPr lang="en-US" altLang="ko-KR" sz="1200"/>
              <a:pPr eaLnBrk="1" hangingPunct="1"/>
              <a:t>60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7920584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2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2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F2D65D0-6C16-4C20-9F01-5910B7EC3860}" type="slidenum">
              <a:rPr lang="en-US" altLang="ko-KR" sz="1200"/>
              <a:pPr eaLnBrk="1" hangingPunct="1"/>
              <a:t>61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93859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77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77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83F8A84-6FEC-4D91-B78F-32EE7644CD44}" type="slidenum">
              <a:rPr lang="en-US" altLang="ko-KR" sz="1200"/>
              <a:pPr eaLnBrk="1" hangingPunct="1"/>
              <a:t>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5049450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30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30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96B4F43-7B98-4F96-8681-9B37C2644A25}" type="slidenum">
              <a:rPr lang="en-US" altLang="ko-KR" sz="1200"/>
              <a:pPr eaLnBrk="1" hangingPunct="1"/>
              <a:t>62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664763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4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4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1D77FCA-C73C-4ED3-BFDD-A890B225C340}" type="slidenum">
              <a:rPr lang="en-US" altLang="ko-KR" sz="1200"/>
              <a:pPr eaLnBrk="1" hangingPunct="1"/>
              <a:t>63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150181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5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5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FC95D4A-4A09-441B-9BCD-65087A78291A}" type="slidenum">
              <a:rPr lang="en-US" altLang="ko-KR" sz="1200"/>
              <a:pPr eaLnBrk="1" hangingPunct="1"/>
              <a:t>64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28022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6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6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3ED2F04-8B85-45A6-AB53-4B1CE199CCD7}" type="slidenum">
              <a:rPr lang="en-US" altLang="ko-KR" sz="1200"/>
              <a:pPr eaLnBrk="1" hangingPunct="1"/>
              <a:t>65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321723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7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7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428DFFB-E9AF-484C-A88C-59CF0206936E}" type="slidenum">
              <a:rPr lang="en-US" altLang="ko-KR" sz="1200"/>
              <a:pPr eaLnBrk="1" hangingPunct="1"/>
              <a:t>66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440097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8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76F7BCB-DB78-48DE-8BA1-7290ECEAAA04}" type="slidenum">
              <a:rPr lang="en-US" altLang="ko-KR" sz="1200"/>
              <a:pPr eaLnBrk="1" hangingPunct="1"/>
              <a:t>67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97614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9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491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19BF695-9466-402F-A159-0B1E4B561747}" type="slidenum">
              <a:rPr lang="en-US" altLang="ko-KR" sz="1200"/>
              <a:pPr eaLnBrk="1" hangingPunct="1"/>
              <a:t>68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022042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0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0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4DE87DF-7240-439C-9D40-A106B4BFBF69}" type="slidenum">
              <a:rPr lang="en-US" altLang="ko-KR" sz="1200"/>
              <a:pPr eaLnBrk="1" hangingPunct="1"/>
              <a:t>69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53010987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1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1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D7311F4-B894-4A2E-BAB7-1BDB617B25B4}" type="slidenum">
              <a:rPr lang="en-US" altLang="ko-KR" sz="1200"/>
              <a:pPr eaLnBrk="1" hangingPunct="1"/>
              <a:t>70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6002622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2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2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FDCB231-F264-4FA2-A55C-14B09A3B298F}" type="slidenum">
              <a:rPr lang="en-US" altLang="ko-KR" sz="1200"/>
              <a:pPr eaLnBrk="1" hangingPunct="1"/>
              <a:t>71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5377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8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8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E52FD50-46C7-44FC-9287-208ECB859960}" type="slidenum">
              <a:rPr lang="en-US" altLang="ko-KR" sz="1200"/>
              <a:pPr eaLnBrk="1" hangingPunct="1"/>
              <a:t>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0100465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3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3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847EE4D-4C76-4489-8EEF-0530C6F29850}" type="slidenum">
              <a:rPr lang="en-US" altLang="ko-KR" sz="1200"/>
              <a:pPr eaLnBrk="1" hangingPunct="1"/>
              <a:t>72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56999734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4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4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59F035E-3FB3-4A80-9A6C-6AE26E78A9E1}" type="slidenum">
              <a:rPr lang="en-US" altLang="ko-KR" sz="1200"/>
              <a:pPr eaLnBrk="1" hangingPunct="1"/>
              <a:t>73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6473592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5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5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36FC728-98B9-430D-AA1E-DD9D0DF3B17B}" type="slidenum">
              <a:rPr lang="en-US" altLang="ko-KR" sz="1200"/>
              <a:pPr eaLnBrk="1" hangingPunct="1"/>
              <a:t>74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995457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63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63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285FD2D-C4F8-49E1-882F-33B8B75FD488}" type="slidenum">
              <a:rPr lang="en-US" altLang="ko-KR" sz="1200"/>
              <a:pPr eaLnBrk="1" hangingPunct="1"/>
              <a:t>75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8214899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73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73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C1D3B58-4C73-4BB6-A122-E860D3C15FBE}" type="slidenum">
              <a:rPr lang="en-US" altLang="ko-KR" sz="1200"/>
              <a:pPr eaLnBrk="1" hangingPunct="1"/>
              <a:t>76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233968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84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FB7A4E-401A-4832-B41E-95EEC68DE7F3}" type="slidenum">
              <a:rPr lang="en-US" altLang="ko-KR" sz="1200"/>
              <a:pPr eaLnBrk="1" hangingPunct="1"/>
              <a:t>77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24953223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94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594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E6BC2F3-BE19-4712-85DF-213FAD8878BA}" type="slidenum">
              <a:rPr lang="en-US" altLang="ko-KR" sz="1200"/>
              <a:pPr eaLnBrk="1" hangingPunct="1"/>
              <a:t>78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4524122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04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04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60B4F03-38EE-48BD-8A21-A8BB8338D1FF}" type="slidenum">
              <a:rPr lang="en-US" altLang="ko-KR" sz="1200"/>
              <a:pPr eaLnBrk="1" hangingPunct="1"/>
              <a:t>79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6282714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14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14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70FD29B-AABB-445F-AE35-1E1277429E5C}" type="slidenum">
              <a:rPr lang="en-US" altLang="ko-KR" sz="1200"/>
              <a:pPr eaLnBrk="1" hangingPunct="1"/>
              <a:t>80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4763457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24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25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61AE251-7913-46C8-8EF6-DF2C2F7006D3}" type="slidenum">
              <a:rPr lang="en-US" altLang="ko-KR" sz="1200"/>
              <a:pPr eaLnBrk="1" hangingPunct="1"/>
              <a:t>81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841061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97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897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D0E4CE6-A601-4B98-AD31-9021E1DA3C37}" type="slidenum">
              <a:rPr lang="en-US" altLang="ko-KR" sz="1200"/>
              <a:pPr eaLnBrk="1" hangingPunct="1"/>
              <a:t>10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662402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35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35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B6F2D34-22BD-408D-B02D-BE62D8E35B9C}" type="slidenum">
              <a:rPr lang="en-US" altLang="ko-KR" sz="1200"/>
              <a:pPr eaLnBrk="1" hangingPunct="1"/>
              <a:t>82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133923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45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45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2346F13-B7A3-4F58-832D-A6176C2897EB}" type="slidenum">
              <a:rPr lang="en-US" altLang="ko-KR" sz="1200"/>
              <a:pPr eaLnBrk="1" hangingPunct="1"/>
              <a:t>83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3585285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55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55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5757B04-448E-4701-AB07-E568255DCCB4}" type="slidenum">
              <a:rPr lang="en-US" altLang="ko-KR" sz="1200"/>
              <a:pPr eaLnBrk="1" hangingPunct="1"/>
              <a:t>84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5749214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65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65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1C004AF-5FBA-4347-9DAA-0FAF95AD477A}" type="slidenum">
              <a:rPr lang="en-US" altLang="ko-KR" sz="1200"/>
              <a:pPr eaLnBrk="1" hangingPunct="1"/>
              <a:t>85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1953809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76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76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F78ECAF-51D9-4781-A909-F1B046683B74}" type="slidenum">
              <a:rPr lang="en-US" altLang="ko-KR" sz="1200"/>
              <a:pPr eaLnBrk="1" hangingPunct="1"/>
              <a:t>86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7676316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86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A7CA7C1-8A9D-49F9-B782-EC334EBB4658}" type="slidenum">
              <a:rPr lang="en-US" altLang="ko-KR" sz="1200"/>
              <a:pPr eaLnBrk="1" hangingPunct="1"/>
              <a:t>87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179571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96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696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89E1F7E-E6E7-41DE-9E4C-ECF9243153B7}" type="slidenum">
              <a:rPr lang="en-US" altLang="ko-KR" sz="1200"/>
              <a:pPr eaLnBrk="1" hangingPunct="1"/>
              <a:t>88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12930484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06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06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ECA74EF-12CE-4C3F-8C46-D4D9B1A73546}" type="slidenum">
              <a:rPr lang="en-US" altLang="ko-KR" sz="1200"/>
              <a:pPr eaLnBrk="1" hangingPunct="1"/>
              <a:t>89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6372101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17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17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C074D3-3379-4AE4-AABD-80D12625EF09}" type="slidenum">
              <a:rPr lang="en-US" altLang="ko-KR" sz="1200"/>
              <a:pPr eaLnBrk="1" hangingPunct="1"/>
              <a:t>90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310356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27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27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53FBC7F-5525-4A0A-9177-5207B1F1873C}" type="slidenum">
              <a:rPr lang="en-US" altLang="ko-KR" sz="1200"/>
              <a:pPr eaLnBrk="1" hangingPunct="1"/>
              <a:t>91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8062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08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290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3609177-81BC-439F-BC24-518F26E9D5CE}" type="slidenum">
              <a:rPr lang="en-US" altLang="ko-KR" sz="1200"/>
              <a:pPr eaLnBrk="1" hangingPunct="1"/>
              <a:t>11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8823183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37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37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6C7861E-EE53-4F53-830E-B2664954EE69}" type="slidenum">
              <a:rPr lang="en-US" altLang="ko-KR" sz="1200"/>
              <a:pPr eaLnBrk="1" hangingPunct="1"/>
              <a:t>92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93136109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47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47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A506D29-727D-4634-AF39-D8C0E4EDCE16}" type="slidenum">
              <a:rPr lang="en-US" altLang="ko-KR" sz="1200"/>
              <a:pPr eaLnBrk="1" hangingPunct="1"/>
              <a:t>93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8533461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58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58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522F7FA-97DA-4580-B6B9-04C048CF3DF7}" type="slidenum">
              <a:rPr lang="en-US" altLang="ko-KR" sz="1200"/>
              <a:pPr eaLnBrk="1" hangingPunct="1"/>
              <a:t>94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04060677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68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68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6E610ED-D414-47D1-ABEF-934940E918F4}" type="slidenum">
              <a:rPr lang="en-US" altLang="ko-KR" sz="1200"/>
              <a:pPr eaLnBrk="1" hangingPunct="1"/>
              <a:t>95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71127481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78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78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8FD99B7-3D2F-4ADF-A677-9C60ED27B3AE}" type="slidenum">
              <a:rPr lang="en-US" altLang="ko-KR" sz="1200"/>
              <a:pPr eaLnBrk="1" hangingPunct="1"/>
              <a:t>96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90410346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8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88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3256C0A-F313-45E1-A092-7291E6CE42B7}" type="slidenum">
              <a:rPr lang="en-US" altLang="ko-KR" sz="1200"/>
              <a:pPr eaLnBrk="1" hangingPunct="1"/>
              <a:t>97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31161022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99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799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44E1D26-2D47-4F0E-A79E-6F1E72D77885}" type="slidenum">
              <a:rPr lang="en-US" altLang="ko-KR" sz="1200"/>
              <a:pPr eaLnBrk="1" hangingPunct="1"/>
              <a:t>98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94249605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09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09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C462204-FF2B-4AA3-B04C-382F4165EB78}" type="slidenum">
              <a:rPr lang="en-US" altLang="ko-KR" sz="1200"/>
              <a:pPr eaLnBrk="1" hangingPunct="1"/>
              <a:t>99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6235329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19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19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6F1EEE5-B1CC-4C28-AED7-35EFA1A2E5AC}" type="slidenum">
              <a:rPr lang="en-US" altLang="ko-KR" sz="1200"/>
              <a:pPr eaLnBrk="1" hangingPunct="1"/>
              <a:t>100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77673506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29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smtClean="0"/>
          </a:p>
        </p:txBody>
      </p:sp>
      <p:sp>
        <p:nvSpPr>
          <p:cNvPr id="3829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EBC3400-E5AF-40EC-A340-762059006434}" type="slidenum">
              <a:rPr lang="en-US" altLang="ko-KR" sz="1200"/>
              <a:pPr eaLnBrk="1" hangingPunct="1"/>
              <a:t>101</a:t>
            </a:fld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413058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70B49-1B12-4965-96AC-31FF44207D64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8064896" cy="2736303"/>
          </a:xfrm>
        </p:spPr>
        <p:txBody>
          <a:bodyPr>
            <a:normAutofit/>
          </a:bodyPr>
          <a:lstStyle>
            <a:lvl1pPr algn="ctr">
              <a:defRPr sz="4400"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78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96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82453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80168-C206-4274-A26D-98B287B63FFF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20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251520" y="260648"/>
            <a:ext cx="8640960" cy="31683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3573016"/>
            <a:ext cx="8640960" cy="2520280"/>
          </a:xfrm>
        </p:spPr>
        <p:txBody>
          <a:bodyPr anchor="t"/>
          <a:lstStyle>
            <a:lvl1pPr marL="342900" indent="-342900">
              <a:buClr>
                <a:schemeClr val="accent3"/>
              </a:buClr>
              <a:buFont typeface="Wingdings" pitchFamily="2" charset="2"/>
              <a:buChar char="§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2B4E9-A202-46F9-AF21-3FFD65978996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52928" cy="2880320"/>
          </a:xfrm>
        </p:spPr>
        <p:txBody>
          <a:bodyPr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374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244280" cy="48574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F7890-716C-4C46-872D-B934FB9DFD5B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764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520" y="1916832"/>
            <a:ext cx="4245868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268760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916832"/>
            <a:ext cx="4247455" cy="4209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AF3D9-E2AE-4189-A27D-02B9404373EB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20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251520" y="260648"/>
            <a:ext cx="8640960" cy="86409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40960" cy="864000"/>
          </a:xfr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0A35-72C2-49DE-AEBA-E932EB013CE4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516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0E9B-8798-478A-8001-4318086D4593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05CA-F315-479D-A848-BBFEA4A1F0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71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-9311"/>
            <a:ext cx="9144000" cy="68673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51520" y="252016"/>
            <a:ext cx="8640960" cy="86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268760"/>
            <a:ext cx="864096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D65280E2-BD6D-4AA2-864E-450077D413AE}" type="datetime1">
              <a:rPr lang="ko-KR" altLang="en-US" smtClean="0"/>
              <a:t>2015-02-23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843808" y="6356350"/>
            <a:ext cx="345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ko-KR" altLang="en-US" smtClean="0"/>
              <a:t>국민대학교 컴퓨터공학부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06AA05CA-F315-479D-A848-BBFEA4A1F0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8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1" hangingPunct="1">
        <a:spcBef>
          <a:spcPct val="0"/>
        </a:spcBef>
        <a:buNone/>
        <a:defRPr sz="3200" b="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iceilm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niceilm@hanmail.net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국민대학교 </a:t>
            </a:r>
            <a:endParaRPr lang="en-US" altLang="ko-KR" dirty="0" smtClean="0"/>
          </a:p>
          <a:p>
            <a:r>
              <a:rPr lang="ko-KR" altLang="en-US" dirty="0" smtClean="0"/>
              <a:t>컴퓨터공학부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윤명근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01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0312098-0AB8-4997-9056-AA57206293B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</a:t>
            </a:r>
            <a:r>
              <a:rPr lang="ko-KR" altLang="en-US" smtClean="0"/>
              <a:t>시스템의 시작 </a:t>
            </a:r>
            <a:r>
              <a:rPr lang="en-US" altLang="ko-KR" smtClean="0"/>
              <a:t>(1)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Login</a:t>
            </a:r>
          </a:p>
          <a:p>
            <a:pPr lvl="1" eaLnBrk="1" hangingPunct="1"/>
            <a:r>
              <a:rPr lang="ko-KR" altLang="en-US" smtClean="0"/>
              <a:t>사용자 단말기와 </a:t>
            </a:r>
            <a:r>
              <a:rPr lang="en-US" altLang="ko-KR" smtClean="0"/>
              <a:t>UNIX </a:t>
            </a:r>
            <a:r>
              <a:rPr lang="ko-KR" altLang="en-US" smtClean="0"/>
              <a:t>시스템과 연결할 때 사용자 인증을 하기 위한 절차</a:t>
            </a:r>
          </a:p>
          <a:p>
            <a:pPr lvl="1" eaLnBrk="1" hangingPunct="1"/>
            <a:r>
              <a:rPr lang="ko-KR" altLang="en-US" smtClean="0"/>
              <a:t>계정</a:t>
            </a:r>
            <a:r>
              <a:rPr lang="en-US" altLang="ko-KR" smtClean="0"/>
              <a:t>:  8</a:t>
            </a:r>
            <a:r>
              <a:rPr lang="ko-KR" altLang="en-US" smtClean="0"/>
              <a:t>자 이내의 문자와 숫자로 구성 </a:t>
            </a:r>
            <a:r>
              <a:rPr lang="en-US" altLang="ko-KR" smtClean="0"/>
              <a:t>(</a:t>
            </a:r>
            <a:r>
              <a:rPr lang="ko-KR" altLang="en-US" smtClean="0"/>
              <a:t>대소문자 구분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계정이나 패스워드를 잘못 입력하였을 경우</a:t>
            </a:r>
            <a:r>
              <a:rPr lang="en-US" altLang="ko-KR" smtClean="0"/>
              <a:t>, </a:t>
            </a:r>
            <a:r>
              <a:rPr lang="ko-KR" altLang="en-US" smtClean="0"/>
              <a:t>재입력 요구</a:t>
            </a:r>
          </a:p>
        </p:txBody>
      </p:sp>
      <p:pic>
        <p:nvPicPr>
          <p:cNvPr id="20485" name="Picture 4" descr="log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7367588" cy="148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6" name="Line 5"/>
          <p:cNvSpPr>
            <a:spLocks noChangeShapeType="1"/>
          </p:cNvSpPr>
          <p:nvPr/>
        </p:nvSpPr>
        <p:spPr bwMode="auto">
          <a:xfrm flipH="1">
            <a:off x="2514600" y="3581400"/>
            <a:ext cx="6096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H="1">
            <a:off x="2209800" y="3581400"/>
            <a:ext cx="2895600" cy="1371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2438400" y="3276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계정 입력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572000" y="3276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패스워드 입력</a:t>
            </a:r>
          </a:p>
        </p:txBody>
      </p:sp>
    </p:spTree>
    <p:extLst>
      <p:ext uri="{BB962C8B-B14F-4D97-AF65-F5344CB8AC3E}">
        <p14:creationId xmlns:p14="http://schemas.microsoft.com/office/powerpoint/2010/main" val="73805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9FD7278-6634-4926-ADC3-1DBBED32CBA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명령어의 취소 및 반복</a:t>
            </a:r>
          </a:p>
        </p:txBody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명령어의 취소</a:t>
            </a:r>
          </a:p>
          <a:p>
            <a:pPr lvl="1" eaLnBrk="1" hangingPunct="1"/>
            <a:r>
              <a:rPr lang="en-US" altLang="ko-KR" smtClean="0"/>
              <a:t>u</a:t>
            </a:r>
          </a:p>
          <a:p>
            <a:pPr lvl="2" eaLnBrk="1" hangingPunct="1"/>
            <a:r>
              <a:rPr lang="ko-KR" altLang="en-US" sz="1800" smtClean="0"/>
              <a:t>바로 전에 행한 명령의 실행 취소</a:t>
            </a:r>
          </a:p>
          <a:p>
            <a:pPr lvl="1" eaLnBrk="1" hangingPunct="1"/>
            <a:r>
              <a:rPr lang="en-US" altLang="ko-KR" smtClean="0"/>
              <a:t>U</a:t>
            </a:r>
          </a:p>
          <a:p>
            <a:pPr lvl="2" eaLnBrk="1" hangingPunct="1"/>
            <a:r>
              <a:rPr lang="ko-KR" altLang="en-US" sz="1800" smtClean="0"/>
              <a:t>바로 전 한 라인에 대한 모든 명령의 실행 취소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명령어의 반복</a:t>
            </a:r>
          </a:p>
          <a:p>
            <a:pPr lvl="1" eaLnBrk="1" hangingPunct="1"/>
            <a:r>
              <a:rPr lang="en-US" altLang="ko-KR" smtClean="0"/>
              <a:t>.</a:t>
            </a:r>
          </a:p>
          <a:p>
            <a:pPr lvl="2" eaLnBrk="1" hangingPunct="1"/>
            <a:r>
              <a:rPr lang="ko-KR" altLang="en-US" sz="1800" smtClean="0"/>
              <a:t>이전 명령어의 반복</a:t>
            </a:r>
          </a:p>
        </p:txBody>
      </p:sp>
    </p:spTree>
    <p:extLst>
      <p:ext uri="{BB962C8B-B14F-4D97-AF65-F5344CB8AC3E}">
        <p14:creationId xmlns:p14="http://schemas.microsoft.com/office/powerpoint/2010/main" val="6905393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E2ED503-1A74-432E-B227-195E2C11A7C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라인의 결합과 분리</a:t>
            </a:r>
          </a:p>
        </p:txBody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라인의 결합</a:t>
            </a:r>
          </a:p>
          <a:p>
            <a:pPr lvl="1" eaLnBrk="1" hangingPunct="1"/>
            <a:r>
              <a:rPr lang="en-US" altLang="ko-KR" smtClean="0"/>
              <a:t>J</a:t>
            </a:r>
          </a:p>
          <a:p>
            <a:pPr lvl="2" eaLnBrk="1" hangingPunct="1"/>
            <a:r>
              <a:rPr lang="ko-KR" altLang="en-US" sz="1800" smtClean="0"/>
              <a:t>현재 라인과 다음 라인을 한 라인으로 결합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라인의 분리</a:t>
            </a:r>
          </a:p>
          <a:p>
            <a:pPr lvl="1" eaLnBrk="1" hangingPunct="1"/>
            <a:r>
              <a:rPr lang="en-US" altLang="ko-KR" smtClean="0"/>
              <a:t>i,a+&lt;Enter&gt;</a:t>
            </a:r>
          </a:p>
          <a:p>
            <a:pPr lvl="2" eaLnBrk="1" hangingPunct="1"/>
            <a:r>
              <a:rPr lang="ko-KR" altLang="en-US" sz="1800" smtClean="0"/>
              <a:t>한 라인을 현재 커서 위치를 기준으로 두 개 라인으로 분리</a:t>
            </a:r>
          </a:p>
        </p:txBody>
      </p:sp>
    </p:spTree>
    <p:extLst>
      <p:ext uri="{BB962C8B-B14F-4D97-AF65-F5344CB8AC3E}">
        <p14:creationId xmlns:p14="http://schemas.microsoft.com/office/powerpoint/2010/main" val="413322226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42DBC19-1647-4063-984D-102A1FC22F5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파일의 읽기 및 저장</a:t>
            </a:r>
          </a:p>
        </p:txBody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읽기</a:t>
            </a:r>
          </a:p>
          <a:p>
            <a:pPr lvl="1" eaLnBrk="1" hangingPunct="1"/>
            <a:r>
              <a:rPr lang="en-US" altLang="ko-KR" smtClean="0"/>
              <a:t>:r </a:t>
            </a:r>
            <a:r>
              <a:rPr lang="en-US" altLang="ko-KR" i="1" smtClean="0"/>
              <a:t>filename</a:t>
            </a:r>
          </a:p>
          <a:p>
            <a:pPr lvl="2" eaLnBrk="1" hangingPunct="1"/>
            <a:r>
              <a:rPr lang="ko-KR" altLang="en-US" sz="1800" smtClean="0"/>
              <a:t>커서의 바로 아래에 파일 내용을 삽입</a:t>
            </a:r>
          </a:p>
          <a:p>
            <a:pPr lvl="1" eaLnBrk="1" hangingPunct="1"/>
            <a:r>
              <a:rPr lang="en-US" altLang="ko-KR" smtClean="0"/>
              <a:t>:-r </a:t>
            </a:r>
            <a:r>
              <a:rPr lang="en-US" altLang="ko-KR" i="1" smtClean="0"/>
              <a:t>filename</a:t>
            </a:r>
          </a:p>
          <a:p>
            <a:pPr lvl="2" eaLnBrk="1" hangingPunct="1"/>
            <a:r>
              <a:rPr lang="ko-KR" altLang="en-US" sz="1800" smtClean="0"/>
              <a:t>커서의 바로 위에 파일 내용을 삽입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파일 저장</a:t>
            </a:r>
          </a:p>
          <a:p>
            <a:pPr lvl="1" eaLnBrk="1" hangingPunct="1"/>
            <a:r>
              <a:rPr lang="en-US" altLang="ko-KR" smtClean="0"/>
              <a:t>:1,8w </a:t>
            </a:r>
            <a:r>
              <a:rPr lang="en-US" altLang="ko-KR" i="1" smtClean="0"/>
              <a:t>filename</a:t>
            </a:r>
          </a:p>
          <a:p>
            <a:pPr lvl="2" eaLnBrk="1" hangingPunct="1"/>
            <a:r>
              <a:rPr lang="en-US" altLang="ko-KR" sz="1800" smtClean="0"/>
              <a:t>1</a:t>
            </a:r>
            <a:r>
              <a:rPr lang="ko-KR" altLang="en-US" sz="1800" smtClean="0"/>
              <a:t>라인부터 </a:t>
            </a:r>
            <a:r>
              <a:rPr lang="en-US" altLang="ko-KR" sz="1800" smtClean="0"/>
              <a:t>8</a:t>
            </a:r>
            <a:r>
              <a:rPr lang="ko-KR" altLang="en-US" sz="1800" smtClean="0"/>
              <a:t>라인까지 내용을 파일로 저장</a:t>
            </a:r>
          </a:p>
        </p:txBody>
      </p:sp>
    </p:spTree>
    <p:extLst>
      <p:ext uri="{BB962C8B-B14F-4D97-AF65-F5344CB8AC3E}">
        <p14:creationId xmlns:p14="http://schemas.microsoft.com/office/powerpoint/2010/main" val="6482661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BE47544-61B6-4E4D-9695-892726F6297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vi</a:t>
            </a:r>
            <a:r>
              <a:rPr lang="ko-KR" altLang="en-US" smtClean="0"/>
              <a:t>의 환경 설정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vi</a:t>
            </a:r>
            <a:r>
              <a:rPr lang="ko-KR" altLang="en-US" smtClean="0"/>
              <a:t>의 환경 설정</a:t>
            </a:r>
          </a:p>
          <a:p>
            <a:pPr lvl="1" eaLnBrk="1" hangingPunct="1"/>
            <a:r>
              <a:rPr lang="en-US" altLang="ko-KR" smtClean="0"/>
              <a:t>:set </a:t>
            </a:r>
            <a:r>
              <a:rPr lang="ko-KR" altLang="en-US" smtClean="0"/>
              <a:t>명령으로 환경을 설정한다</a:t>
            </a:r>
          </a:p>
          <a:p>
            <a:pPr lvl="1" eaLnBrk="1" hangingPunct="1"/>
            <a:r>
              <a:rPr lang="en-US" altLang="ko-KR" smtClean="0"/>
              <a:t>:set all </a:t>
            </a:r>
            <a:r>
              <a:rPr lang="ko-KR" altLang="en-US" smtClean="0"/>
              <a:t>명령으로 현재의 옵션 설정</a:t>
            </a:r>
            <a:r>
              <a:rPr lang="en-US" altLang="ko-KR" smtClean="0"/>
              <a:t>, </a:t>
            </a:r>
            <a:r>
              <a:rPr lang="ko-KR" altLang="en-US" smtClean="0"/>
              <a:t>기본값</a:t>
            </a:r>
            <a:r>
              <a:rPr lang="en-US" altLang="ko-KR" smtClean="0"/>
              <a:t>, </a:t>
            </a:r>
            <a:r>
              <a:rPr lang="ko-KR" altLang="en-US" smtClean="0"/>
              <a:t>사용자 설정 값 등을 볼 수 있음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:set tabstop=4</a:t>
            </a:r>
          </a:p>
          <a:p>
            <a:pPr lvl="2" eaLnBrk="1" hangingPunct="1"/>
            <a:r>
              <a:rPr lang="ko-KR" altLang="en-US" sz="1800" smtClean="0"/>
              <a:t>탭의 크기를 </a:t>
            </a:r>
            <a:r>
              <a:rPr lang="en-US" altLang="ko-KR" sz="1800" smtClean="0"/>
              <a:t>4 </a:t>
            </a:r>
            <a:r>
              <a:rPr lang="ko-KR" altLang="en-US" sz="1800" smtClean="0"/>
              <a:t>글자로 지정</a:t>
            </a:r>
          </a:p>
          <a:p>
            <a:pPr lvl="1" eaLnBrk="1" hangingPunct="1"/>
            <a:r>
              <a:rPr lang="en-US" altLang="ko-KR" smtClean="0"/>
              <a:t>:set number</a:t>
            </a:r>
          </a:p>
          <a:p>
            <a:pPr lvl="2" eaLnBrk="1" hangingPunct="1"/>
            <a:r>
              <a:rPr lang="ko-KR" altLang="en-US" sz="1800" smtClean="0"/>
              <a:t>각 라인마다 줄 번호를 붙임</a:t>
            </a:r>
          </a:p>
          <a:p>
            <a:pPr lvl="2" eaLnBrk="1" hangingPunct="1"/>
            <a:r>
              <a:rPr lang="en-US" altLang="ko-KR" sz="1800" smtClean="0"/>
              <a:t>:set nonumber </a:t>
            </a:r>
            <a:r>
              <a:rPr lang="ko-KR" altLang="en-US" sz="1800" smtClean="0"/>
              <a:t>로 해제</a:t>
            </a:r>
          </a:p>
          <a:p>
            <a:pPr lvl="1" eaLnBrk="1" hangingPunct="1"/>
            <a:r>
              <a:rPr lang="en-US" altLang="ko-KR" smtClean="0"/>
              <a:t>:set showmode</a:t>
            </a:r>
          </a:p>
          <a:p>
            <a:pPr lvl="2" eaLnBrk="1" hangingPunct="1"/>
            <a:r>
              <a:rPr lang="ko-KR" altLang="en-US" sz="1800" smtClean="0"/>
              <a:t>명령어의 기능에 따라 </a:t>
            </a:r>
            <a:r>
              <a:rPr lang="en-US" altLang="ko-KR" sz="1800" smtClean="0"/>
              <a:t>INSERT, REPLACE, CHANGE MODE </a:t>
            </a:r>
            <a:r>
              <a:rPr lang="ko-KR" altLang="en-US" sz="1800" smtClean="0"/>
              <a:t>등의 메시지를 보여줌</a:t>
            </a:r>
          </a:p>
          <a:p>
            <a:pPr lvl="1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6723335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859041-CB77-46A2-8A4F-2074896033D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vi clones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vi clones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/>
              <a:t>nvi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/>
              <a:t>elvis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/>
              <a:t>vim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ko-KR" smtClean="0"/>
              <a:t>vile</a:t>
            </a:r>
          </a:p>
        </p:txBody>
      </p:sp>
    </p:spTree>
    <p:extLst>
      <p:ext uri="{BB962C8B-B14F-4D97-AF65-F5344CB8AC3E}">
        <p14:creationId xmlns:p14="http://schemas.microsoft.com/office/powerpoint/2010/main" val="215630401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7A1AA98-BDAF-4D16-88F1-3DEDA197645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(1)</a:t>
            </a:r>
          </a:p>
        </p:txBody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vitest1 </a:t>
            </a:r>
            <a:r>
              <a:rPr lang="ko-KR" altLang="en-US" smtClean="0"/>
              <a:t>파일을 </a:t>
            </a:r>
            <a:r>
              <a:rPr lang="en-US" altLang="ko-KR" smtClean="0"/>
              <a:t>vi </a:t>
            </a:r>
            <a:r>
              <a:rPr lang="ko-KR" altLang="en-US" smtClean="0"/>
              <a:t>편집기를 사용하여 편집하라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% vi vitest1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화면을 한 화면 아래로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Ctrl-f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파일의 첫번째 라인으로 커서를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:1)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화면 중간 라인의 첫번째 컬럼으로 커서를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M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437671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66A399B-4993-44F4-9C1A-7B3F78E6B1C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(2)</a:t>
            </a:r>
          </a:p>
        </p:txBody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자신의 이름을 삽입하라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i iceize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 10</a:t>
            </a:r>
            <a:r>
              <a:rPr lang="ko-KR" altLang="en-US" smtClean="0"/>
              <a:t>번 라인으로 커서를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10G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:10)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처음 두개 단어를 자신의 이름으로 변경하라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2cw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iceize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9</a:t>
            </a:r>
            <a:r>
              <a:rPr lang="ko-KR" altLang="en-US" smtClean="0"/>
              <a:t>번 라인으로 커서를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9G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:9)</a:t>
            </a:r>
          </a:p>
          <a:p>
            <a:pPr lvl="1" eaLnBrk="1" hangingPunct="1"/>
            <a:endParaRPr lang="en-US" altLang="ko-KR" sz="180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5844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00702BA-2316-4218-AF3C-D6AE5CE459F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(3)</a:t>
            </a:r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라인의 끝에 </a:t>
            </a:r>
            <a:r>
              <a:rPr lang="en-US" altLang="ko-KR" smtClean="0"/>
              <a:t>sample program </a:t>
            </a:r>
            <a:r>
              <a:rPr lang="ko-KR" altLang="en-US" smtClean="0"/>
              <a:t>을 </a:t>
            </a:r>
            <a:r>
              <a:rPr lang="en-US" altLang="ko-KR" smtClean="0"/>
              <a:t>append </a:t>
            </a:r>
            <a:r>
              <a:rPr lang="ko-KR" altLang="en-US" smtClean="0"/>
              <a:t>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A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sample program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9</a:t>
            </a:r>
            <a:r>
              <a:rPr lang="ko-KR" altLang="en-US" smtClean="0"/>
              <a:t>번 라인에서 </a:t>
            </a:r>
            <a:r>
              <a:rPr lang="en-US" altLang="ko-KR" smtClean="0"/>
              <a:t>sample</a:t>
            </a:r>
            <a:r>
              <a:rPr lang="ko-KR" altLang="en-US" smtClean="0"/>
              <a:t>이라는 단어를 삭제하라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9G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:9)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/sample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dw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8</a:t>
            </a:r>
            <a:r>
              <a:rPr lang="ko-KR" altLang="en-US" smtClean="0"/>
              <a:t>번 라인을 삭제하라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8G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:8)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dd</a:t>
            </a:r>
          </a:p>
        </p:txBody>
      </p:sp>
    </p:spTree>
    <p:extLst>
      <p:ext uri="{BB962C8B-B14F-4D97-AF65-F5344CB8AC3E}">
        <p14:creationId xmlns:p14="http://schemas.microsoft.com/office/powerpoint/2010/main" val="285214246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A560C0E-36F6-46FC-89C9-2AEEA84118C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(4)</a:t>
            </a:r>
          </a:p>
        </p:txBody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ko-KR" smtClean="0"/>
              <a:t>7</a:t>
            </a:r>
            <a:r>
              <a:rPr lang="ko-KR" altLang="en-US" smtClean="0"/>
              <a:t>번 라인을 </a:t>
            </a:r>
            <a:r>
              <a:rPr lang="en-US" altLang="ko-KR" smtClean="0"/>
              <a:t>coffee break</a:t>
            </a:r>
            <a:r>
              <a:rPr lang="ko-KR" altLang="en-US" smtClean="0"/>
              <a:t>로 변경하라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7G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:7)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cc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coffee break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7</a:t>
            </a:r>
            <a:r>
              <a:rPr lang="ko-KR" altLang="en-US" smtClean="0"/>
              <a:t>번 라인 다음 라인을 비워 </a:t>
            </a:r>
            <a:r>
              <a:rPr lang="en-US" altLang="ko-KR" smtClean="0"/>
              <a:t>test vi</a:t>
            </a:r>
            <a:r>
              <a:rPr lang="ko-KR" altLang="en-US" smtClean="0"/>
              <a:t>를 입력하라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7G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:7)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o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test vi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7</a:t>
            </a:r>
            <a:r>
              <a:rPr lang="ko-KR" altLang="en-US" smtClean="0"/>
              <a:t>번에서 </a:t>
            </a:r>
            <a:r>
              <a:rPr lang="en-US" altLang="ko-KR" smtClean="0"/>
              <a:t>10</a:t>
            </a:r>
            <a:r>
              <a:rPr lang="ko-KR" altLang="en-US" smtClean="0"/>
              <a:t>번 라인을 </a:t>
            </a:r>
            <a:r>
              <a:rPr lang="en-US" altLang="ko-KR" smtClean="0"/>
              <a:t>13</a:t>
            </a:r>
            <a:r>
              <a:rPr lang="ko-KR" altLang="en-US" smtClean="0"/>
              <a:t>번 라인 다음으로 복사하라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7G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:7)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4yy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13G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:13)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p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7569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DC1997F-44F4-4145-9DDC-7849E69856E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109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(5)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1</a:t>
            </a:r>
            <a:r>
              <a:rPr lang="ko-KR" altLang="en-US" smtClean="0"/>
              <a:t>번에서 </a:t>
            </a:r>
            <a:r>
              <a:rPr lang="en-US" altLang="ko-KR" smtClean="0"/>
              <a:t>5</a:t>
            </a:r>
            <a:r>
              <a:rPr lang="ko-KR" altLang="en-US" smtClean="0"/>
              <a:t>번 라인을 삭제하라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5dd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6</a:t>
            </a:r>
            <a:r>
              <a:rPr lang="ko-KR" altLang="en-US" smtClean="0"/>
              <a:t>번에서 </a:t>
            </a:r>
            <a:r>
              <a:rPr lang="en-US" altLang="ko-KR" smtClean="0"/>
              <a:t>10</a:t>
            </a:r>
            <a:r>
              <a:rPr lang="ko-KR" altLang="en-US" smtClean="0"/>
              <a:t>번 라인을 파일의 끝으로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6G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:6)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5dd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:$)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p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패턴 검색 기법을 이용하여 자신의 이름을 검색하라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/iceize</a:t>
            </a:r>
          </a:p>
        </p:txBody>
      </p:sp>
    </p:spTree>
    <p:extLst>
      <p:ext uri="{BB962C8B-B14F-4D97-AF65-F5344CB8AC3E}">
        <p14:creationId xmlns:p14="http://schemas.microsoft.com/office/powerpoint/2010/main" val="217313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68B2720-4C4A-4AB7-869D-E409EB3A0B2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</a:t>
            </a:r>
            <a:r>
              <a:rPr lang="ko-KR" altLang="en-US" smtClean="0"/>
              <a:t>시스템의 시작 </a:t>
            </a:r>
            <a:r>
              <a:rPr lang="en-US" altLang="ko-KR" smtClean="0"/>
              <a:t>(2)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암호의 설정 및 변경</a:t>
            </a:r>
          </a:p>
          <a:p>
            <a:pPr lvl="1" eaLnBrk="1" hangingPunct="1"/>
            <a:r>
              <a:rPr lang="ko-KR" altLang="en-US" smtClean="0"/>
              <a:t>사용자가 입력하는 암호는 </a:t>
            </a:r>
            <a:r>
              <a:rPr lang="en-US" altLang="ko-KR" smtClean="0"/>
              <a:t>Login </a:t>
            </a:r>
            <a:r>
              <a:rPr lang="ko-KR" altLang="en-US" smtClean="0"/>
              <a:t>시에 화면에 나타나지 않는다</a:t>
            </a:r>
          </a:p>
          <a:p>
            <a:pPr lvl="1" eaLnBrk="1" hangingPunct="1"/>
            <a:r>
              <a:rPr lang="ko-KR" altLang="en-US" smtClean="0"/>
              <a:t>암호를 구성하는 문자는 </a:t>
            </a:r>
            <a:r>
              <a:rPr lang="en-US" altLang="ko-KR" smtClean="0"/>
              <a:t>6</a:t>
            </a:r>
            <a:r>
              <a:rPr lang="ko-KR" altLang="en-US" smtClean="0"/>
              <a:t>자 이상이 좋다</a:t>
            </a:r>
          </a:p>
          <a:p>
            <a:pPr lvl="1" eaLnBrk="1" hangingPunct="1"/>
            <a:r>
              <a:rPr lang="ko-KR" altLang="en-US" smtClean="0"/>
              <a:t>암호를 변경하기 위해서 </a:t>
            </a:r>
            <a:r>
              <a:rPr lang="en-US" altLang="ko-KR" b="1" smtClean="0"/>
              <a:t>passwd</a:t>
            </a:r>
            <a:r>
              <a:rPr lang="en-US" altLang="ko-KR" smtClean="0"/>
              <a:t> </a:t>
            </a:r>
            <a:r>
              <a:rPr lang="ko-KR" altLang="en-US" smtClean="0"/>
              <a:t>명령 사용</a:t>
            </a:r>
          </a:p>
        </p:txBody>
      </p:sp>
      <p:pic>
        <p:nvPicPr>
          <p:cNvPr id="21509" name="Picture 4" descr="pass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038600"/>
            <a:ext cx="7367588" cy="1473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10" name="Line 5"/>
          <p:cNvSpPr>
            <a:spLocks noChangeShapeType="1"/>
          </p:cNvSpPr>
          <p:nvPr/>
        </p:nvSpPr>
        <p:spPr bwMode="auto">
          <a:xfrm flipH="1">
            <a:off x="3200400" y="3581400"/>
            <a:ext cx="1143000" cy="1066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1" name="Line 6"/>
          <p:cNvSpPr>
            <a:spLocks noChangeShapeType="1"/>
          </p:cNvSpPr>
          <p:nvPr/>
        </p:nvSpPr>
        <p:spPr bwMode="auto">
          <a:xfrm flipH="1">
            <a:off x="2514600" y="3581400"/>
            <a:ext cx="4876800" cy="1295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12" name="Rectangle 7"/>
          <p:cNvSpPr>
            <a:spLocks noChangeArrowheads="1"/>
          </p:cNvSpPr>
          <p:nvPr/>
        </p:nvSpPr>
        <p:spPr bwMode="auto">
          <a:xfrm>
            <a:off x="3581400" y="3276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이전의 패스워드 입력</a:t>
            </a:r>
          </a:p>
        </p:txBody>
      </p:sp>
      <p:sp>
        <p:nvSpPr>
          <p:cNvPr id="21513" name="Rectangle 8"/>
          <p:cNvSpPr>
            <a:spLocks noChangeArrowheads="1"/>
          </p:cNvSpPr>
          <p:nvPr/>
        </p:nvSpPr>
        <p:spPr bwMode="auto">
          <a:xfrm>
            <a:off x="6781800" y="3276600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새로운 패스워드 입력</a:t>
            </a:r>
          </a:p>
        </p:txBody>
      </p:sp>
    </p:spTree>
    <p:extLst>
      <p:ext uri="{BB962C8B-B14F-4D97-AF65-F5344CB8AC3E}">
        <p14:creationId xmlns:p14="http://schemas.microsoft.com/office/powerpoint/2010/main" val="1726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BC980A9-B54B-4A05-BBBC-36D3E316999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(6)</a:t>
            </a:r>
          </a:p>
        </p:txBody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1</a:t>
            </a:r>
            <a:r>
              <a:rPr lang="ko-KR" altLang="en-US" smtClean="0"/>
              <a:t>번에서 </a:t>
            </a:r>
            <a:r>
              <a:rPr lang="en-US" altLang="ko-KR" smtClean="0"/>
              <a:t>20</a:t>
            </a:r>
            <a:r>
              <a:rPr lang="ko-KR" altLang="en-US" smtClean="0"/>
              <a:t>번 라인까지 </a:t>
            </a:r>
            <a:r>
              <a:rPr lang="en-US" altLang="ko-KR" smtClean="0"/>
              <a:t>test</a:t>
            </a:r>
            <a:r>
              <a:rPr lang="ko-KR" altLang="en-US" smtClean="0"/>
              <a:t>라는 문자열이 있으면 </a:t>
            </a:r>
            <a:r>
              <a:rPr lang="en-US" altLang="ko-KR" smtClean="0"/>
              <a:t>sample</a:t>
            </a:r>
            <a:r>
              <a:rPr lang="ko-KR" altLang="en-US" smtClean="0"/>
              <a:t>로 변경하라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:1,20s/test/sample/g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1</a:t>
            </a:r>
            <a:r>
              <a:rPr lang="ko-KR" altLang="en-US" smtClean="0"/>
              <a:t>번과 번 라인을 결합하여 한 라인으로 만들라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J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1</a:t>
            </a:r>
            <a:r>
              <a:rPr lang="ko-KR" altLang="en-US" smtClean="0"/>
              <a:t>번에서 </a:t>
            </a:r>
            <a:r>
              <a:rPr lang="en-US" altLang="ko-KR" smtClean="0"/>
              <a:t>10</a:t>
            </a:r>
            <a:r>
              <a:rPr lang="ko-KR" altLang="en-US" smtClean="0"/>
              <a:t>번 라인을 </a:t>
            </a:r>
            <a:r>
              <a:rPr lang="en-US" altLang="ko-KR" smtClean="0"/>
              <a:t>vitest2 </a:t>
            </a:r>
            <a:r>
              <a:rPr lang="ko-KR" altLang="en-US" smtClean="0"/>
              <a:t>파일에 저장하라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:1,10w vitest2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vitest2 </a:t>
            </a:r>
            <a:r>
              <a:rPr lang="ko-KR" altLang="en-US" smtClean="0"/>
              <a:t>파일을 편집기로 읽어 들여 편집하라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:e vitest2</a:t>
            </a:r>
          </a:p>
        </p:txBody>
      </p:sp>
    </p:spTree>
    <p:extLst>
      <p:ext uri="{BB962C8B-B14F-4D97-AF65-F5344CB8AC3E}">
        <p14:creationId xmlns:p14="http://schemas.microsoft.com/office/powerpoint/2010/main" val="19188904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902600A-BD6B-4BF5-9516-D67C0433B00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(7)</a:t>
            </a:r>
          </a:p>
        </p:txBody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라인 번호를 붙여서 화면에 출력하라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:set number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:se nu)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다시 </a:t>
            </a:r>
            <a:r>
              <a:rPr lang="en-US" altLang="ko-KR" smtClean="0"/>
              <a:t>vitest1 </a:t>
            </a:r>
            <a:r>
              <a:rPr lang="ko-KR" altLang="en-US" smtClean="0"/>
              <a:t>파일로 돌아오라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:e vitest1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ko-KR" altLang="en-US" smtClean="0"/>
              <a:t>현재 자신이 있는 위치를 출력하라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:f</a:t>
            </a:r>
          </a:p>
          <a:p>
            <a:pPr lvl="2" eaLnBrk="1" hangingPunct="1"/>
            <a:endParaRPr lang="en-US" altLang="ko-KR" sz="180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ko-KR" smtClean="0"/>
              <a:t>10</a:t>
            </a:r>
            <a:r>
              <a:rPr lang="ko-KR" altLang="en-US" smtClean="0"/>
              <a:t>번에서 </a:t>
            </a:r>
            <a:r>
              <a:rPr lang="en-US" altLang="ko-KR" smtClean="0"/>
              <a:t>12</a:t>
            </a:r>
            <a:r>
              <a:rPr lang="ko-KR" altLang="en-US" smtClean="0"/>
              <a:t>번 라인을 삭제하라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10G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:10)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3dd</a:t>
            </a:r>
          </a:p>
        </p:txBody>
      </p:sp>
    </p:spTree>
    <p:extLst>
      <p:ext uri="{BB962C8B-B14F-4D97-AF65-F5344CB8AC3E}">
        <p14:creationId xmlns:p14="http://schemas.microsoft.com/office/powerpoint/2010/main" val="5993872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4D160AD-236E-428E-8B48-1A8D6B933F7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vi </a:t>
            </a:r>
            <a:r>
              <a:rPr lang="ko-KR" altLang="en-US" smtClean="0"/>
              <a:t>따라하기 </a:t>
            </a:r>
            <a:r>
              <a:rPr lang="en-US" altLang="ko-KR" smtClean="0"/>
              <a:t>(8)</a:t>
            </a:r>
          </a:p>
        </p:txBody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바로 전에 실행했던 명령을 취소하라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u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커서를 현재 라인의 첫번째 컬럼으로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0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커서를 현재 라인의 마지막 컬럼으로 이동하라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$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파일을 저장하고 </a:t>
            </a:r>
            <a:r>
              <a:rPr lang="en-US" altLang="ko-KR" smtClean="0"/>
              <a:t>vi</a:t>
            </a:r>
            <a:r>
              <a:rPr lang="ko-KR" altLang="en-US" smtClean="0"/>
              <a:t>를 종료하라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ZZ (</a:t>
            </a:r>
            <a:r>
              <a:rPr lang="ko-KR" altLang="en-US" sz="1800" smtClean="0">
                <a:solidFill>
                  <a:srgbClr val="FF0000"/>
                </a:solidFill>
              </a:rPr>
              <a:t>혹은 </a:t>
            </a:r>
            <a:r>
              <a:rPr lang="en-US" altLang="ko-KR" sz="1800" smtClean="0">
                <a:solidFill>
                  <a:srgbClr val="FF0000"/>
                </a:solidFill>
              </a:rPr>
              <a:t>:wq)</a:t>
            </a:r>
          </a:p>
        </p:txBody>
      </p:sp>
    </p:spTree>
    <p:extLst>
      <p:ext uri="{BB962C8B-B14F-4D97-AF65-F5344CB8AC3E}">
        <p14:creationId xmlns:p14="http://schemas.microsoft.com/office/powerpoint/2010/main" val="4060686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DEC667E-3651-47D6-BFCD-21A2C3B7D3C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export </a:t>
            </a:r>
          </a:p>
        </p:txBody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Determine the characteristics for environmental variables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환경변수를 이후에 실행될 명령어의 환경에 자동으로 넣기 위해 사용</a:t>
            </a:r>
          </a:p>
          <a:p>
            <a:pPr lvl="1" eaLnBrk="1" hangingPunct="1"/>
            <a:r>
              <a:rPr lang="ko-KR" altLang="en-US" smtClean="0"/>
              <a:t>주로 쉘 환경변수를 설정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25957" name="Picture 4" descr="ex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15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79F7C0-B4C9-434D-BE25-603BF117258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readonly</a:t>
            </a:r>
          </a:p>
        </p:txBody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Protect the value of the given variable from reassignment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지정하는 변수를 읽기 전용 변수로 설정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26981" name="Picture 4" descr="readonl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4528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ECB44D2-8AE1-41B8-82CE-985712D13A7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7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unset</a:t>
            </a:r>
          </a:p>
        </p:txBody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Determine the characteristics for environmental variables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해당하는 변수 또는 함수를 제거</a:t>
            </a:r>
          </a:p>
          <a:p>
            <a:pPr lvl="1" eaLnBrk="1" hangingPunct="1"/>
            <a:r>
              <a:rPr lang="ko-KR" altLang="en-US" smtClean="0"/>
              <a:t>쉘 환경변수 </a:t>
            </a:r>
            <a:r>
              <a:rPr lang="en-US" altLang="ko-KR" smtClean="0"/>
              <a:t>(PATH, PS1, PS2, MAILCHECK, IFS) </a:t>
            </a:r>
            <a:r>
              <a:rPr lang="ko-KR" altLang="en-US" smtClean="0"/>
              <a:t>는 </a:t>
            </a:r>
            <a:r>
              <a:rPr lang="en-US" altLang="ko-KR" smtClean="0"/>
              <a:t>unset</a:t>
            </a:r>
            <a:r>
              <a:rPr lang="ko-KR" altLang="en-US" smtClean="0"/>
              <a:t>을 할 수 없음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28005" name="Picture 4" descr="uns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92941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FDD4842-ABAF-4592-B81D-48F4B8A20B8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set</a:t>
            </a:r>
          </a:p>
        </p:txBody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Determine the characteristics for environmental variables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사용자 환경을 설정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/>
            <a:r>
              <a:rPr lang="en-US" altLang="ko-KR" sz="1800" i="1" smtClean="0"/>
              <a:t>allexport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선언되는 모든 변수는 자동적으로 </a:t>
            </a:r>
            <a:r>
              <a:rPr lang="en-US" altLang="ko-KR" sz="1800" smtClean="0"/>
              <a:t>export </a:t>
            </a:r>
            <a:r>
              <a:rPr lang="ko-KR" altLang="en-US" sz="1800" smtClean="0"/>
              <a:t>됨</a:t>
            </a:r>
          </a:p>
          <a:p>
            <a:pPr lvl="2" eaLnBrk="1" hangingPunct="1"/>
            <a:r>
              <a:rPr lang="en-US" altLang="ko-KR" sz="1800" i="1" smtClean="0"/>
              <a:t>bgnice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우선권이 낮은 상태에서 백그라운드 작업 실행</a:t>
            </a:r>
          </a:p>
          <a:p>
            <a:pPr lvl="2" eaLnBrk="1" hangingPunct="1"/>
            <a:r>
              <a:rPr lang="en-US" altLang="ko-KR" sz="1800" i="1" smtClean="0"/>
              <a:t>errexit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에러가 발생하면 </a:t>
            </a:r>
            <a:r>
              <a:rPr lang="en-US" altLang="ko-KR" sz="1800" smtClean="0"/>
              <a:t>exit</a:t>
            </a:r>
            <a:r>
              <a:rPr lang="ko-KR" altLang="en-US" sz="1800" smtClean="0"/>
              <a:t>가 실행</a:t>
            </a:r>
          </a:p>
          <a:p>
            <a:pPr lvl="2" eaLnBrk="1" hangingPunct="1"/>
            <a:r>
              <a:rPr lang="en-US" altLang="ko-KR" sz="1800" i="1" smtClean="0"/>
              <a:t>ignoreoof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쉘을 종료하기 위해 반드시 </a:t>
            </a:r>
            <a:r>
              <a:rPr lang="en-US" altLang="ko-KR" sz="1800" smtClean="0"/>
              <a:t>exit </a:t>
            </a:r>
            <a:r>
              <a:rPr lang="ko-KR" altLang="en-US" sz="1800" smtClean="0"/>
              <a:t>명령을 실행</a:t>
            </a:r>
          </a:p>
          <a:p>
            <a:pPr lvl="2" eaLnBrk="1" hangingPunct="1"/>
            <a:r>
              <a:rPr lang="en-US" altLang="ko-KR" sz="1800" i="1" smtClean="0"/>
              <a:t>markdirs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디렉토리 명들은 </a:t>
            </a:r>
            <a:r>
              <a:rPr lang="en-US" altLang="ko-KR" sz="1800" smtClean="0"/>
              <a:t>/</a:t>
            </a:r>
            <a:r>
              <a:rPr lang="ko-KR" altLang="en-US" sz="1800" smtClean="0"/>
              <a:t>로 표시</a:t>
            </a:r>
          </a:p>
          <a:p>
            <a:pPr lvl="2" eaLnBrk="1" hangingPunct="1"/>
            <a:r>
              <a:rPr lang="en-US" altLang="ko-KR" sz="1800" i="1" smtClean="0"/>
              <a:t>noclobber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출력 방향의 재 지정시 기존 파일의 존재 여부를 체크</a:t>
            </a:r>
          </a:p>
          <a:p>
            <a:pPr lvl="2" eaLnBrk="1" hangingPunct="1"/>
            <a:r>
              <a:rPr lang="en-US" altLang="ko-KR" sz="1800" i="1" smtClean="0"/>
              <a:t>noexec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명령어를 읽어 들이지만 실행하지 않음</a:t>
            </a:r>
          </a:p>
          <a:p>
            <a:pPr lvl="2" eaLnBrk="1" hangingPunct="1"/>
            <a:r>
              <a:rPr lang="en-US" altLang="ko-KR" sz="1800" i="1" smtClean="0"/>
              <a:t>nounset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변수값 치환시에 설정되어 있지 않은 변수는 오류로 취급</a:t>
            </a:r>
          </a:p>
          <a:p>
            <a:pPr lvl="2" eaLnBrk="1" hangingPunct="1"/>
            <a:r>
              <a:rPr lang="en-US" altLang="ko-KR" sz="1800" i="1" smtClean="0"/>
              <a:t>trackall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실행하는 명령어들을 </a:t>
            </a:r>
            <a:r>
              <a:rPr lang="en-US" altLang="ko-KR" sz="1800" smtClean="0"/>
              <a:t>alias table</a:t>
            </a:r>
            <a:r>
              <a:rPr lang="ko-KR" altLang="en-US" sz="1800" smtClean="0"/>
              <a:t>에 등록</a:t>
            </a:r>
          </a:p>
          <a:p>
            <a:pPr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24686694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B73BE18-CCEC-404F-A356-D79A94560E6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eval</a:t>
            </a:r>
          </a:p>
        </p:txBody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Execute other commands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쉘이 명령어 라인을 한 번 해석한 후 대치와 확장을 끝내고 나서 명령어 라인을 한 번 더 해석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0053" name="Picture 4" descr="ev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367588" cy="127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053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5A3B9D8-C472-4CE9-9E7E-A5C913E2F4E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exec</a:t>
            </a:r>
          </a:p>
        </p:txBody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Execute other commands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쉘이 지시된 인수들을 가진 지정된 명령을 실행</a:t>
            </a:r>
          </a:p>
          <a:p>
            <a:pPr lvl="1" eaLnBrk="1" hangingPunct="1"/>
            <a:r>
              <a:rPr lang="en-US" altLang="ko-KR" smtClean="0"/>
              <a:t>exec </a:t>
            </a:r>
            <a:r>
              <a:rPr lang="ko-KR" altLang="en-US" smtClean="0"/>
              <a:t>명령이 종료되면 명령어를 실행시켰던 쉘로 돌아가지 않음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1077" name="Picture 4" descr="exe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67588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4374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419C5F6-A5D3-408A-9DF6-0E96790DBEA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119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trap (1)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Respond to hardware signals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쉘이 </a:t>
            </a:r>
            <a:r>
              <a:rPr lang="en-US" altLang="ko-KR" smtClean="0"/>
              <a:t>Signals</a:t>
            </a:r>
            <a:r>
              <a:rPr lang="ko-KR" altLang="en-US" smtClean="0"/>
              <a:t>의 신호 중 하나를 수신할 때마다 명령을 실행</a:t>
            </a:r>
          </a:p>
          <a:p>
            <a:pPr lvl="1" eaLnBrk="1" hangingPunct="1"/>
            <a:r>
              <a:rPr lang="ko-KR" altLang="en-US" smtClean="0"/>
              <a:t>인수가 없으면 현재 설정되어 있는 </a:t>
            </a:r>
            <a:r>
              <a:rPr lang="en-US" altLang="ko-KR" smtClean="0"/>
              <a:t>trap</a:t>
            </a:r>
            <a:r>
              <a:rPr lang="ko-KR" altLang="en-US" smtClean="0"/>
              <a:t>의 리스트를 출력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Signals</a:t>
            </a:r>
          </a:p>
        </p:txBody>
      </p:sp>
      <p:graphicFrame>
        <p:nvGraphicFramePr>
          <p:cNvPr id="201760" name="Group 32"/>
          <p:cNvGraphicFramePr>
            <a:graphicFrameLocks noGrp="1"/>
          </p:cNvGraphicFramePr>
          <p:nvPr/>
        </p:nvGraphicFramePr>
        <p:xfrm>
          <a:off x="762000" y="3505200"/>
          <a:ext cx="7620000" cy="2590800"/>
        </p:xfrm>
        <a:graphic>
          <a:graphicData uri="http://schemas.openxmlformats.org/drawingml/2006/table">
            <a:tbl>
              <a:tblPr/>
              <a:tblGrid>
                <a:gridCol w="914400"/>
                <a:gridCol w="1295400"/>
                <a:gridCol w="5410200"/>
              </a:tblGrid>
              <a:tr h="3921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번호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신호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1986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8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HUP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QUIT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FPE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SEGV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TERM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Hangup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Interrupt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Quit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Floating Point Exception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Segmentation Violation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Software Kill Signals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70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7C18835-0130-4F55-9FB8-F101CE4D526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</a:t>
            </a:r>
            <a:r>
              <a:rPr lang="ko-KR" altLang="en-US" smtClean="0"/>
              <a:t>시스템의 시작 </a:t>
            </a:r>
            <a:r>
              <a:rPr lang="en-US" altLang="ko-KR" smtClean="0"/>
              <a:t>(3)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패스워드 관리</a:t>
            </a:r>
          </a:p>
          <a:p>
            <a:pPr lvl="1" eaLnBrk="1" hangingPunct="1"/>
            <a:r>
              <a:rPr lang="ko-KR" altLang="en-US" smtClean="0"/>
              <a:t>허가되지 않은 사용자의 침입으로부터 시스템을 보호할 수 있는 가장 기본적인 방법</a:t>
            </a:r>
          </a:p>
          <a:p>
            <a:pPr lvl="1" eaLnBrk="1" hangingPunct="1"/>
            <a:r>
              <a:rPr lang="ko-KR" altLang="en-US" smtClean="0"/>
              <a:t>대문자</a:t>
            </a:r>
            <a:r>
              <a:rPr lang="en-US" altLang="ko-KR" smtClean="0"/>
              <a:t>, </a:t>
            </a:r>
            <a:r>
              <a:rPr lang="ko-KR" altLang="en-US" smtClean="0"/>
              <a:t>소문자</a:t>
            </a:r>
            <a:r>
              <a:rPr lang="en-US" altLang="ko-KR" smtClean="0"/>
              <a:t>, </a:t>
            </a:r>
            <a:r>
              <a:rPr lang="ko-KR" altLang="en-US" smtClean="0"/>
              <a:t>특수 문자를 섞어서 만드는 것이 좋다</a:t>
            </a:r>
          </a:p>
          <a:p>
            <a:pPr lvl="1" eaLnBrk="1" hangingPunct="1"/>
            <a:r>
              <a:rPr lang="ko-KR" altLang="en-US" smtClean="0"/>
              <a:t>패스워드 변경에 대한 규칙</a:t>
            </a:r>
          </a:p>
          <a:p>
            <a:pPr lvl="2" eaLnBrk="1" hangingPunct="1"/>
            <a:r>
              <a:rPr lang="ko-KR" altLang="en-US" sz="1800" smtClean="0"/>
              <a:t>암호는 최소한 </a:t>
            </a:r>
            <a:r>
              <a:rPr lang="en-US" altLang="ko-KR" sz="1800" smtClean="0"/>
              <a:t>6</a:t>
            </a:r>
            <a:r>
              <a:rPr lang="ko-KR" altLang="en-US" sz="1800" smtClean="0"/>
              <a:t>자 이상</a:t>
            </a:r>
            <a:r>
              <a:rPr lang="en-US" altLang="ko-KR" sz="1800" smtClean="0"/>
              <a:t>, 8</a:t>
            </a:r>
            <a:r>
              <a:rPr lang="ko-KR" altLang="en-US" sz="1800" smtClean="0"/>
              <a:t>자까지 의미를 가진다</a:t>
            </a:r>
          </a:p>
          <a:p>
            <a:pPr lvl="2" eaLnBrk="1" hangingPunct="1"/>
            <a:r>
              <a:rPr lang="ko-KR" altLang="en-US" sz="1800" smtClean="0"/>
              <a:t>적어도 </a:t>
            </a:r>
            <a:r>
              <a:rPr lang="en-US" altLang="ko-KR" sz="1800" smtClean="0"/>
              <a:t>2</a:t>
            </a:r>
            <a:r>
              <a:rPr lang="ko-KR" altLang="en-US" sz="1800" smtClean="0"/>
              <a:t>개 이상의 알파벳 문자를 포함해야 한다</a:t>
            </a:r>
          </a:p>
          <a:p>
            <a:pPr lvl="2" eaLnBrk="1" hangingPunct="1"/>
            <a:r>
              <a:rPr lang="ko-KR" altLang="en-US" sz="1800" smtClean="0"/>
              <a:t>적어도 </a:t>
            </a:r>
            <a:r>
              <a:rPr lang="en-US" altLang="ko-KR" sz="1800" smtClean="0"/>
              <a:t>1</a:t>
            </a:r>
            <a:r>
              <a:rPr lang="ko-KR" altLang="en-US" sz="1800" smtClean="0"/>
              <a:t>개 이상의 숫자나 특수 문자를 포함해야 한다</a:t>
            </a:r>
          </a:p>
          <a:p>
            <a:pPr lvl="2" eaLnBrk="1" hangingPunct="1"/>
            <a:r>
              <a:rPr lang="ko-KR" altLang="en-US" sz="1800" smtClean="0"/>
              <a:t>이전의 패스워드와 적어도 </a:t>
            </a:r>
            <a:r>
              <a:rPr lang="en-US" altLang="ko-KR" sz="1800" smtClean="0"/>
              <a:t>3</a:t>
            </a:r>
            <a:r>
              <a:rPr lang="ko-KR" altLang="en-US" sz="1800" smtClean="0"/>
              <a:t>자 이상 달라야 한다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예를 들어</a:t>
            </a:r>
            <a:r>
              <a:rPr lang="en-US" altLang="ko-KR" smtClean="0"/>
              <a:t>,</a:t>
            </a:r>
          </a:p>
          <a:p>
            <a:pPr lvl="1" eaLnBrk="1" hangingPunct="1">
              <a:buFontTx/>
              <a:buNone/>
            </a:pPr>
            <a:r>
              <a:rPr lang="en-US" altLang="ko-KR" smtClean="0"/>
              <a:t>	“Everybody knows what is my password” </a:t>
            </a:r>
            <a:r>
              <a:rPr lang="ko-KR" altLang="en-US" smtClean="0"/>
              <a:t>라는 문장을 이용하여</a:t>
            </a:r>
          </a:p>
          <a:p>
            <a:pPr lvl="1" eaLnBrk="1" hangingPunct="1">
              <a:buFontTx/>
              <a:buNone/>
            </a:pPr>
            <a:r>
              <a:rPr lang="ko-KR" altLang="en-US" smtClean="0"/>
              <a:t>	</a:t>
            </a:r>
            <a:r>
              <a:rPr lang="en-US" altLang="ko-KR" smtClean="0"/>
              <a:t>EbKWImp </a:t>
            </a:r>
            <a:r>
              <a:rPr lang="ko-KR" altLang="en-US" smtClean="0"/>
              <a:t>와 같은 약어를 사용할 수도 있다</a:t>
            </a:r>
          </a:p>
        </p:txBody>
      </p:sp>
    </p:spTree>
    <p:extLst>
      <p:ext uri="{BB962C8B-B14F-4D97-AF65-F5344CB8AC3E}">
        <p14:creationId xmlns:p14="http://schemas.microsoft.com/office/powerpoint/2010/main" val="640493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370C45-7FD2-4B6E-9604-F93512A65CA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52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trap (2)</a:t>
            </a:r>
          </a:p>
        </p:txBody>
      </p:sp>
      <p:sp>
        <p:nvSpPr>
          <p:cNvPr id="1331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3125" name="Picture 1028" descr="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86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6341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B741F5E-1F82-4FBB-9537-AE506224737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echo (1)</a:t>
            </a:r>
          </a:p>
        </p:txBody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Echo arguments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나열되는 인수의 값들을 표준 출력으로 출력</a:t>
            </a:r>
          </a:p>
          <a:p>
            <a:pPr lvl="1" eaLnBrk="1" hangingPunct="1"/>
            <a:r>
              <a:rPr lang="en-US" altLang="ko-KR" smtClean="0"/>
              <a:t>Escape </a:t>
            </a:r>
            <a:r>
              <a:rPr lang="ko-KR" altLang="en-US" smtClean="0"/>
              <a:t>문자를 사용하여 출력 특수 문자를 지정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Escape </a:t>
            </a:r>
            <a:r>
              <a:rPr lang="ko-KR" altLang="en-US" smtClean="0"/>
              <a:t>문자</a:t>
            </a:r>
          </a:p>
        </p:txBody>
      </p:sp>
      <p:graphicFrame>
        <p:nvGraphicFramePr>
          <p:cNvPr id="202775" name="Group 23"/>
          <p:cNvGraphicFramePr>
            <a:graphicFrameLocks noGrp="1"/>
          </p:cNvGraphicFramePr>
          <p:nvPr/>
        </p:nvGraphicFramePr>
        <p:xfrm>
          <a:off x="685800" y="3505200"/>
          <a:ext cx="7772400" cy="2546350"/>
        </p:xfrm>
        <a:graphic>
          <a:graphicData uri="http://schemas.openxmlformats.org/drawingml/2006/table">
            <a:tbl>
              <a:tblPr/>
              <a:tblGrid>
                <a:gridCol w="1676400"/>
                <a:gridCol w="6096000"/>
              </a:tblGrid>
              <a:tr h="3656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Escape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문자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의미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21806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\a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\\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 \</a:t>
                      </a:r>
                      <a:r>
                        <a:rPr kumimoji="1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nnn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Bell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문자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(alert)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Backspace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Newline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Tab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Back-slash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ASCII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값이 </a:t>
                      </a: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nnn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인 문자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31546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6924773-54F7-4B07-9F14-36EC080FA22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63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echo (2)</a:t>
            </a:r>
          </a:p>
        </p:txBody>
      </p:sp>
      <p:sp>
        <p:nvSpPr>
          <p:cNvPr id="1351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5173" name="Picture 1028" descr="ech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27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39444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E5C4FA0-24DB-4062-9611-503E65DF404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print (1)</a:t>
            </a:r>
          </a:p>
        </p:txBody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Output characters to the screen or window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인수 리스트를 표준 출력으로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 :  </a:t>
            </a:r>
            <a:r>
              <a:rPr lang="ko-KR" altLang="en-US" sz="1800" smtClean="0"/>
              <a:t>다음에 오는 모든 옵션들은 무시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-n :  </a:t>
            </a:r>
            <a:r>
              <a:rPr lang="ko-KR" altLang="en-US" sz="1800" smtClean="0"/>
              <a:t>라인의 끝에 개행 문자를 두지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echo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Escape Sequence (\) </a:t>
            </a:r>
            <a:r>
              <a:rPr lang="ko-KR" altLang="en-US" sz="1800" smtClean="0"/>
              <a:t>무시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-n </a:t>
            </a:r>
            <a:r>
              <a:rPr lang="ko-KR" altLang="en-US" sz="1800" smtClean="0"/>
              <a:t>옵션 외의 모든 옵션들을 무시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기록 </a:t>
            </a:r>
            <a:r>
              <a:rPr lang="en-US" altLang="ko-KR" sz="1800" smtClean="0"/>
              <a:t>(History) </a:t>
            </a:r>
            <a:r>
              <a:rPr lang="ko-KR" altLang="en-US" sz="1800" smtClean="0"/>
              <a:t>파일에 </a:t>
            </a:r>
            <a:r>
              <a:rPr lang="en-US" altLang="ko-KR" sz="1800" smtClean="0"/>
              <a:t>args</a:t>
            </a:r>
            <a:r>
              <a:rPr lang="ko-KR" altLang="en-US" sz="1800" smtClean="0"/>
              <a:t>를 저장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-u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 디스크립터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에 출력 기록 </a:t>
            </a:r>
            <a:r>
              <a:rPr lang="en-US" altLang="ko-KR" sz="1800" smtClean="0"/>
              <a:t>(</a:t>
            </a:r>
            <a:r>
              <a:rPr lang="ko-KR" altLang="en-US" sz="1800" smtClean="0"/>
              <a:t>기본값</a:t>
            </a:r>
            <a:r>
              <a:rPr lang="en-US" altLang="ko-KR" sz="1800" smtClean="0"/>
              <a:t>: 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-p :  |&amp;</a:t>
            </a:r>
            <a:r>
              <a:rPr lang="ko-KR" altLang="en-US" sz="1800" smtClean="0"/>
              <a:t>으로 생성된 프로세스에 출력을 기록</a:t>
            </a:r>
          </a:p>
        </p:txBody>
      </p:sp>
    </p:spTree>
    <p:extLst>
      <p:ext uri="{BB962C8B-B14F-4D97-AF65-F5344CB8AC3E}">
        <p14:creationId xmlns:p14="http://schemas.microsoft.com/office/powerpoint/2010/main" val="8357118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9AB9F26-1E3D-4AB6-919F-20AAB8DD878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print (2)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7221" name="Picture 4" descr="pr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262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AD9E6DA-50A4-4A34-9996-2A174976535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read (1)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Read a line from standard input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표준 입력으로부터 라인을 읽어 들임</a:t>
            </a:r>
          </a:p>
          <a:p>
            <a:pPr lvl="1" eaLnBrk="1" hangingPunct="1"/>
            <a:r>
              <a:rPr lang="ko-KR" altLang="en-US" smtClean="0"/>
              <a:t>라인에서 공백 문자로 구분된 단어들을 변수 </a:t>
            </a:r>
            <a:r>
              <a:rPr lang="en-US" altLang="ko-KR" i="1" smtClean="0"/>
              <a:t>vars</a:t>
            </a:r>
            <a:r>
              <a:rPr lang="ko-KR" altLang="en-US" smtClean="0"/>
              <a:t>에 배정</a:t>
            </a:r>
          </a:p>
          <a:p>
            <a:pPr lvl="1" eaLnBrk="1" hangingPunct="1"/>
            <a:r>
              <a:rPr lang="ko-KR" altLang="en-US" smtClean="0"/>
              <a:t>라인 단어보다 변수의 수가 작으면 마지막 변수에 저장</a:t>
            </a:r>
          </a:p>
          <a:p>
            <a:pPr lvl="1" eaLnBrk="1" hangingPunct="1"/>
            <a:r>
              <a:rPr lang="en-US" altLang="ko-KR" smtClean="0"/>
              <a:t>?</a:t>
            </a:r>
            <a:r>
              <a:rPr lang="en-US" altLang="ko-KR" i="1" smtClean="0"/>
              <a:t>prompt</a:t>
            </a:r>
            <a:r>
              <a:rPr lang="ko-KR" altLang="en-US" smtClean="0"/>
              <a:t>가 지정되어 있으면 지정된 </a:t>
            </a:r>
            <a:r>
              <a:rPr lang="en-US" altLang="ko-KR" i="1" smtClean="0"/>
              <a:t>prompt</a:t>
            </a:r>
            <a:r>
              <a:rPr lang="ko-KR" altLang="en-US" smtClean="0"/>
              <a:t>가 데이터를 읽어들이기 위한 프롬프트로 화면에 출력</a:t>
            </a:r>
          </a:p>
          <a:p>
            <a:pPr lvl="1" eaLnBrk="1" hangingPunct="1"/>
            <a:r>
              <a:rPr lang="ko-KR" altLang="en-US" smtClean="0"/>
              <a:t>리스트된 변수명이 없는 경우 읽어들인 데이터는 </a:t>
            </a:r>
            <a:r>
              <a:rPr lang="en-US" altLang="ko-KR" smtClean="0"/>
              <a:t>REPLY </a:t>
            </a:r>
            <a:r>
              <a:rPr lang="ko-KR" altLang="en-US" smtClean="0"/>
              <a:t>변수에 저장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라인의 연속으로 끝에 붙어있는 </a:t>
            </a:r>
            <a:r>
              <a:rPr lang="en-US" altLang="ko-KR" sz="1800" smtClean="0"/>
              <a:t>\ </a:t>
            </a:r>
            <a:r>
              <a:rPr lang="ko-KR" altLang="en-US" sz="1800" smtClean="0"/>
              <a:t>을 처리하지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기록파일 </a:t>
            </a:r>
            <a:r>
              <a:rPr lang="en-US" altLang="ko-KR" sz="1800" smtClean="0"/>
              <a:t>(History file)</a:t>
            </a:r>
            <a:r>
              <a:rPr lang="ko-KR" altLang="en-US" sz="1800" smtClean="0"/>
              <a:t>에 입력 라인을 기록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-u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 디스크립터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으로부터 데이터를 읽음 </a:t>
            </a:r>
            <a:r>
              <a:rPr lang="en-US" altLang="ko-KR" sz="1800" smtClean="0"/>
              <a:t>(</a:t>
            </a:r>
            <a:r>
              <a:rPr lang="ko-KR" altLang="en-US" sz="1800" smtClean="0"/>
              <a:t>기본값</a:t>
            </a:r>
            <a:r>
              <a:rPr lang="en-US" altLang="ko-KR" sz="1800" smtClean="0"/>
              <a:t>: 0)</a:t>
            </a:r>
          </a:p>
        </p:txBody>
      </p:sp>
    </p:spTree>
    <p:extLst>
      <p:ext uri="{BB962C8B-B14F-4D97-AF65-F5344CB8AC3E}">
        <p14:creationId xmlns:p14="http://schemas.microsoft.com/office/powerpoint/2010/main" val="228828387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3361B52-D1E2-4F6E-AAE9-DEAC09612A1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read (2)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39269" name="Picture 4" descr="re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67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332151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AE50CF3-28B6-4DF7-BEFB-3072FDA9D45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ulimit (1)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Set limitations on the system resources available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쉘에서 실행하는 프로세스에 최대 한계를 정함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/>
            <a:r>
              <a:rPr lang="en-US" altLang="ko-KR" sz="1800" smtClean="0"/>
              <a:t>-a :  </a:t>
            </a:r>
            <a:r>
              <a:rPr lang="ko-KR" altLang="en-US" sz="1800" smtClean="0"/>
              <a:t>모든 한계를 보여 줌</a:t>
            </a:r>
          </a:p>
          <a:p>
            <a:pPr lvl="2" eaLnBrk="1" hangingPunct="1"/>
            <a:r>
              <a:rPr lang="en-US" altLang="ko-KR" sz="1800" smtClean="0"/>
              <a:t>-c :  </a:t>
            </a:r>
            <a:r>
              <a:rPr lang="ko-KR" altLang="en-US" sz="1800" smtClean="0"/>
              <a:t>코어 덤프 </a:t>
            </a:r>
            <a:r>
              <a:rPr lang="en-US" altLang="ko-KR" sz="1800" smtClean="0"/>
              <a:t>(Core Dump)</a:t>
            </a:r>
            <a:r>
              <a:rPr lang="ko-KR" altLang="en-US" sz="1800" smtClean="0"/>
              <a:t>를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blocks</a:t>
            </a:r>
            <a:r>
              <a:rPr lang="ko-KR" altLang="en-US" sz="1800" smtClean="0"/>
              <a:t>로 제한</a:t>
            </a:r>
          </a:p>
          <a:p>
            <a:pPr lvl="2" eaLnBrk="1" hangingPunct="1"/>
            <a:r>
              <a:rPr lang="en-US" altLang="ko-KR" sz="1800" smtClean="0"/>
              <a:t>-d :  </a:t>
            </a:r>
            <a:r>
              <a:rPr lang="ko-KR" altLang="en-US" sz="1800" smtClean="0"/>
              <a:t>데이터의 크기를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Kbytes</a:t>
            </a:r>
            <a:r>
              <a:rPr lang="ko-KR" altLang="en-US" sz="1800" smtClean="0"/>
              <a:t>로 제한</a:t>
            </a:r>
          </a:p>
          <a:p>
            <a:pPr lvl="2" eaLnBrk="1" hangingPunct="1"/>
            <a:r>
              <a:rPr lang="en-US" altLang="ko-KR" sz="1800" smtClean="0"/>
              <a:t>-f :  </a:t>
            </a:r>
            <a:r>
              <a:rPr lang="ko-KR" altLang="en-US" sz="1800" smtClean="0"/>
              <a:t>자식 </a:t>
            </a:r>
            <a:r>
              <a:rPr lang="en-US" altLang="ko-KR" sz="1800" smtClean="0"/>
              <a:t>(Child) </a:t>
            </a:r>
            <a:r>
              <a:rPr lang="ko-KR" altLang="en-US" sz="1800" smtClean="0"/>
              <a:t>프로세스에 의해 기록될 수 있는 파일의 크기를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blocks</a:t>
            </a:r>
            <a:r>
              <a:rPr lang="ko-KR" altLang="en-US" sz="1800" smtClean="0"/>
              <a:t>로 제한</a:t>
            </a:r>
          </a:p>
          <a:p>
            <a:pPr lvl="2" eaLnBrk="1" hangingPunct="1"/>
            <a:r>
              <a:rPr lang="en-US" altLang="ko-KR" sz="1800" smtClean="0"/>
              <a:t>-m :  </a:t>
            </a:r>
            <a:r>
              <a:rPr lang="ko-KR" altLang="en-US" sz="1800" smtClean="0"/>
              <a:t>프로세스나 자식 프로세스가 사용할 수 있는 물리적인 메모리 크기를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Kbytes</a:t>
            </a:r>
            <a:r>
              <a:rPr lang="ko-KR" altLang="en-US" sz="1800" smtClean="0"/>
              <a:t>로 제한</a:t>
            </a:r>
          </a:p>
          <a:p>
            <a:pPr lvl="2" eaLnBrk="1" hangingPunct="1"/>
            <a:r>
              <a:rPr lang="en-US" altLang="ko-KR" sz="1800" smtClean="0"/>
              <a:t>-s :  </a:t>
            </a:r>
            <a:r>
              <a:rPr lang="ko-KR" altLang="en-US" sz="1800" smtClean="0"/>
              <a:t>스택 영역의 크기를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Kbytes</a:t>
            </a:r>
            <a:r>
              <a:rPr lang="ko-KR" altLang="en-US" sz="1800" smtClean="0"/>
              <a:t>로 제한</a:t>
            </a:r>
          </a:p>
          <a:p>
            <a:pPr lvl="2" eaLnBrk="1" hangingPunct="1"/>
            <a:r>
              <a:rPr lang="en-US" altLang="ko-KR" sz="1800" smtClean="0"/>
              <a:t>-t :  </a:t>
            </a:r>
            <a:r>
              <a:rPr lang="ko-KR" altLang="en-US" sz="1800" smtClean="0"/>
              <a:t>각 프로세스가 사용할 수 있는 시간을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seconds</a:t>
            </a:r>
            <a:r>
              <a:rPr lang="ko-KR" altLang="en-US" sz="1800" smtClean="0"/>
              <a:t>로 제한</a:t>
            </a:r>
          </a:p>
        </p:txBody>
      </p:sp>
    </p:spTree>
    <p:extLst>
      <p:ext uri="{BB962C8B-B14F-4D97-AF65-F5344CB8AC3E}">
        <p14:creationId xmlns:p14="http://schemas.microsoft.com/office/powerpoint/2010/main" val="24458359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1DE17F2-F371-4C41-987A-2295AB8F90B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ulimit (2)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41317" name="Picture 4" descr="ulim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3697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6208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AD99C66-11CA-4D3C-97C5-BB54992D4A1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129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umask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Get or set the file mode creation mask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사용자 파일의 생성 시 </a:t>
            </a:r>
            <a:r>
              <a:rPr lang="en-US" altLang="ko-KR" smtClean="0"/>
              <a:t>Permission mode</a:t>
            </a:r>
            <a:r>
              <a:rPr lang="ko-KR" altLang="en-US" smtClean="0"/>
              <a:t>를 지정</a:t>
            </a:r>
          </a:p>
          <a:p>
            <a:pPr lvl="1" eaLnBrk="1" hangingPunct="1"/>
            <a:r>
              <a:rPr lang="ko-KR" altLang="en-US" smtClean="0"/>
              <a:t>디렉토리 생성시 </a:t>
            </a:r>
            <a:r>
              <a:rPr lang="en-US" altLang="ko-KR" smtClean="0"/>
              <a:t>:  777(rwxrwxrwx)</a:t>
            </a:r>
            <a:r>
              <a:rPr lang="ko-KR" altLang="en-US" smtClean="0"/>
              <a:t>에 대한 보수 값</a:t>
            </a:r>
          </a:p>
          <a:p>
            <a:pPr lvl="1" eaLnBrk="1" hangingPunct="1"/>
            <a:r>
              <a:rPr lang="ko-KR" altLang="en-US" smtClean="0"/>
              <a:t>파일 생성시 </a:t>
            </a:r>
            <a:r>
              <a:rPr lang="en-US" altLang="ko-KR" smtClean="0"/>
              <a:t>:  666(rw-rw-rw-)</a:t>
            </a:r>
            <a:r>
              <a:rPr lang="ko-KR" altLang="en-US" smtClean="0"/>
              <a:t>에 대한 보수 값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42341" name="Picture 4" descr="umas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60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A2DC78-DBCF-43A9-86DA-D34F7F40C48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</a:t>
            </a:r>
            <a:r>
              <a:rPr lang="ko-KR" altLang="en-US" smtClean="0"/>
              <a:t>시스템의 시작 </a:t>
            </a:r>
            <a:r>
              <a:rPr lang="en-US" altLang="ko-KR" smtClean="0"/>
              <a:t>(4)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Logout</a:t>
            </a:r>
          </a:p>
          <a:p>
            <a:pPr lvl="1" eaLnBrk="1" hangingPunct="1"/>
            <a:r>
              <a:rPr lang="ko-KR" altLang="en-US" smtClean="0"/>
              <a:t>시스템 사용을 끝내는 경우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ko-KR" smtClean="0"/>
              <a:t>Logout </a:t>
            </a:r>
            <a:r>
              <a:rPr lang="ko-KR" altLang="en-US" smtClean="0"/>
              <a:t>하는 방법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b="1" smtClean="0">
                <a:latin typeface="Courier New" panose="02070309020205020404" pitchFamily="49" charset="0"/>
              </a:rPr>
              <a:t>exit </a:t>
            </a:r>
            <a:r>
              <a:rPr lang="ko-KR" altLang="en-US" sz="1800" smtClean="0"/>
              <a:t>라는 명령 사용</a:t>
            </a:r>
          </a:p>
          <a:p>
            <a:pPr lvl="2" eaLnBrk="1" hangingPunct="1">
              <a:lnSpc>
                <a:spcPct val="130000"/>
              </a:lnSpc>
            </a:pPr>
            <a:r>
              <a:rPr lang="en-US" altLang="ko-KR" sz="1800" smtClean="0"/>
              <a:t>&lt;Ctrl+d&gt; </a:t>
            </a:r>
            <a:r>
              <a:rPr lang="ko-KR" altLang="en-US" sz="1800" smtClean="0"/>
              <a:t>키 입력</a:t>
            </a:r>
          </a:p>
        </p:txBody>
      </p:sp>
    </p:spTree>
    <p:extLst>
      <p:ext uri="{BB962C8B-B14F-4D97-AF65-F5344CB8AC3E}">
        <p14:creationId xmlns:p14="http://schemas.microsoft.com/office/powerpoint/2010/main" val="129870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A3DDA32-243C-477E-8AE4-EBF58543FA8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– ‘.’, ‘:’</a:t>
            </a:r>
          </a:p>
        </p:txBody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. </a:t>
            </a:r>
            <a:r>
              <a:rPr lang="en-US" altLang="ko-KR" i="1" smtClean="0"/>
              <a:t>filename</a:t>
            </a:r>
          </a:p>
          <a:p>
            <a:pPr lvl="1" eaLnBrk="1" hangingPunct="1"/>
            <a:r>
              <a:rPr lang="ko-KR" altLang="en-US" smtClean="0"/>
              <a:t>지정하는 </a:t>
            </a:r>
            <a:r>
              <a:rPr lang="en-US" altLang="ko-KR" i="1" smtClean="0"/>
              <a:t>filename</a:t>
            </a:r>
            <a:r>
              <a:rPr lang="en-US" altLang="ko-KR" smtClean="0"/>
              <a:t> </a:t>
            </a:r>
            <a:r>
              <a:rPr lang="ko-KR" altLang="en-US" smtClean="0"/>
              <a:t>파일로부터 쉘 스크립트를 읽어서 쉘에서 실행</a:t>
            </a:r>
          </a:p>
          <a:p>
            <a:pPr eaLnBrk="1" hangingPunct="1"/>
            <a:r>
              <a:rPr lang="en-US" altLang="ko-KR" smtClean="0"/>
              <a:t>:</a:t>
            </a:r>
          </a:p>
          <a:p>
            <a:pPr lvl="1" eaLnBrk="1" hangingPunct="1"/>
            <a:r>
              <a:rPr lang="en-US" altLang="ko-KR" smtClean="0"/>
              <a:t>null </a:t>
            </a:r>
            <a:r>
              <a:rPr lang="ko-KR" altLang="en-US" smtClean="0"/>
              <a:t>명령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43365" name="Picture 4" descr="nu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367588" cy="2476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6385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704A8E4-D43D-4364-BBB2-4B0C580EA4E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</a:t>
            </a:r>
            <a:r>
              <a:rPr lang="ko-KR" altLang="en-US" smtClean="0"/>
              <a:t>내장 명령어 </a:t>
            </a:r>
            <a:r>
              <a:rPr lang="en-US" altLang="ko-KR" smtClean="0"/>
              <a:t>- let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Evaluate one or more arithmetic expressions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정수 연산 수식의 평가</a:t>
            </a:r>
          </a:p>
          <a:p>
            <a:pPr lvl="1" eaLnBrk="1" hangingPunct="1"/>
            <a:r>
              <a:rPr lang="ko-KR" altLang="en-US" smtClean="0"/>
              <a:t>수식 </a:t>
            </a:r>
            <a:r>
              <a:rPr lang="en-US" altLang="ko-KR" smtClean="0"/>
              <a:t>:  </a:t>
            </a:r>
            <a:r>
              <a:rPr lang="ko-KR" altLang="en-US" smtClean="0"/>
              <a:t>상수</a:t>
            </a:r>
            <a:r>
              <a:rPr lang="en-US" altLang="ko-KR" smtClean="0"/>
              <a:t>, </a:t>
            </a:r>
            <a:r>
              <a:rPr lang="ko-KR" altLang="en-US" smtClean="0"/>
              <a:t>쉘 변수</a:t>
            </a:r>
            <a:r>
              <a:rPr lang="en-US" altLang="ko-KR" smtClean="0"/>
              <a:t>, </a:t>
            </a:r>
            <a:r>
              <a:rPr lang="ko-KR" altLang="en-US" smtClean="0"/>
              <a:t>연산자</a:t>
            </a:r>
          </a:p>
          <a:p>
            <a:pPr lvl="1" eaLnBrk="1" hangingPunct="1"/>
            <a:r>
              <a:rPr lang="ko-KR" altLang="en-US" smtClean="0"/>
              <a:t>수식 안에 공백이 있으면 인용 부호로 묶어서 사용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44389" name="Picture 4" descr="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1269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F310B43-35E2-4EF9-9074-2BBEC1FCC25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Parameters (1)</a:t>
            </a:r>
          </a:p>
        </p:txBody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키워드 매개 변수</a:t>
            </a:r>
          </a:p>
          <a:p>
            <a:pPr lvl="1" eaLnBrk="1" hangingPunct="1"/>
            <a:r>
              <a:rPr lang="ko-KR" altLang="en-US" smtClean="0"/>
              <a:t>알파벳 문자나 </a:t>
            </a:r>
            <a:r>
              <a:rPr lang="en-US" altLang="ko-KR" smtClean="0"/>
              <a:t>_ </a:t>
            </a:r>
            <a:r>
              <a:rPr lang="ko-KR" altLang="en-US" smtClean="0"/>
              <a:t>문자로 시작</a:t>
            </a:r>
          </a:p>
          <a:p>
            <a:pPr lvl="1" eaLnBrk="1" hangingPunct="1"/>
            <a:r>
              <a:rPr lang="ko-KR" altLang="en-US" smtClean="0"/>
              <a:t>“변수</a:t>
            </a:r>
            <a:r>
              <a:rPr lang="en-US" altLang="ko-KR" smtClean="0"/>
              <a:t>=</a:t>
            </a:r>
            <a:r>
              <a:rPr lang="ko-KR" altLang="en-US" smtClean="0"/>
              <a:t>값” 형태로 배정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위치 매개 변수</a:t>
            </a:r>
          </a:p>
          <a:p>
            <a:pPr lvl="1" eaLnBrk="1" hangingPunct="1"/>
            <a:r>
              <a:rPr lang="ko-KR" altLang="en-US" smtClean="0"/>
              <a:t>프로그램 이름은 변수 </a:t>
            </a:r>
            <a:r>
              <a:rPr lang="en-US" altLang="ko-KR" smtClean="0"/>
              <a:t>$0</a:t>
            </a:r>
            <a:r>
              <a:rPr lang="ko-KR" altLang="en-US" smtClean="0"/>
              <a:t>에 배정</a:t>
            </a:r>
          </a:p>
          <a:p>
            <a:pPr lvl="1" eaLnBrk="1" hangingPunct="1"/>
            <a:r>
              <a:rPr lang="ko-KR" altLang="en-US" smtClean="0"/>
              <a:t>명령 라인에 타이프된 인수들은 차례대로 변수 </a:t>
            </a:r>
            <a:r>
              <a:rPr lang="en-US" altLang="ko-KR" smtClean="0"/>
              <a:t>$1, $2, … </a:t>
            </a:r>
            <a:r>
              <a:rPr lang="ko-KR" altLang="en-US" smtClean="0"/>
              <a:t>에 배정</a:t>
            </a:r>
          </a:p>
          <a:p>
            <a:pPr lvl="1" eaLnBrk="1" hangingPunct="1"/>
            <a:r>
              <a:rPr lang="en-US" altLang="ko-KR" smtClean="0"/>
              <a:t>$9 </a:t>
            </a:r>
            <a:r>
              <a:rPr lang="ko-KR" altLang="en-US" smtClean="0"/>
              <a:t>이상의 매개 변수는 </a:t>
            </a:r>
            <a:r>
              <a:rPr lang="en-US" altLang="ko-KR" smtClean="0"/>
              <a:t>${</a:t>
            </a:r>
            <a:r>
              <a:rPr lang="en-US" altLang="ko-KR" i="1" smtClean="0"/>
              <a:t>nn</a:t>
            </a:r>
            <a:r>
              <a:rPr lang="en-US" altLang="ko-KR" smtClean="0"/>
              <a:t>}</a:t>
            </a:r>
            <a:r>
              <a:rPr lang="ko-KR" altLang="en-US" smtClean="0"/>
              <a:t>으로 표현</a:t>
            </a:r>
          </a:p>
        </p:txBody>
      </p:sp>
      <p:pic>
        <p:nvPicPr>
          <p:cNvPr id="145413" name="Picture 4" descr="param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4196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71438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FEAEA6B-1200-4990-B713-68383976D26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Parameters (2)</a:t>
            </a: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특수 매개 변수</a:t>
            </a:r>
          </a:p>
          <a:p>
            <a:pPr lvl="1" eaLnBrk="1" hangingPunct="1"/>
            <a:r>
              <a:rPr lang="en-US" altLang="ko-KR" smtClean="0"/>
              <a:t>$#</a:t>
            </a:r>
          </a:p>
          <a:p>
            <a:pPr lvl="2" eaLnBrk="1" hangingPunct="1"/>
            <a:r>
              <a:rPr lang="ko-KR" altLang="en-US" sz="1800" smtClean="0"/>
              <a:t>프로그램에 전달된 인수들의 수</a:t>
            </a:r>
          </a:p>
          <a:p>
            <a:pPr lvl="1" eaLnBrk="1" hangingPunct="1"/>
            <a:r>
              <a:rPr lang="en-US" altLang="ko-KR" smtClean="0"/>
              <a:t>$*</a:t>
            </a:r>
          </a:p>
          <a:p>
            <a:pPr lvl="2" eaLnBrk="1" hangingPunct="1"/>
            <a:r>
              <a:rPr lang="en-US" altLang="ko-KR" sz="1800" smtClean="0"/>
              <a:t>$1, $2, $3, …</a:t>
            </a:r>
            <a:r>
              <a:rPr lang="ko-KR" altLang="en-US" sz="1800" smtClean="0"/>
              <a:t>과 같은 모든 위치 매개 변수들을 집단적으로 참조 </a:t>
            </a:r>
            <a:r>
              <a:rPr lang="en-US" altLang="ko-KR" sz="1800" smtClean="0"/>
              <a:t>($@</a:t>
            </a:r>
            <a:r>
              <a:rPr lang="ko-KR" altLang="en-US" sz="1800" smtClean="0"/>
              <a:t>와 같음</a:t>
            </a:r>
            <a:r>
              <a:rPr lang="en-US" altLang="ko-KR" sz="1800" smtClean="0"/>
              <a:t>)</a:t>
            </a:r>
          </a:p>
          <a:p>
            <a:pPr lvl="1" eaLnBrk="1" hangingPunct="1"/>
            <a:r>
              <a:rPr lang="en-US" altLang="ko-KR" smtClean="0"/>
              <a:t>$0</a:t>
            </a:r>
          </a:p>
          <a:p>
            <a:pPr lvl="2" eaLnBrk="1" hangingPunct="1"/>
            <a:r>
              <a:rPr lang="ko-KR" altLang="en-US" sz="1800" smtClean="0"/>
              <a:t>실행중인 프로그램 이름</a:t>
            </a:r>
          </a:p>
          <a:p>
            <a:pPr lvl="1" eaLnBrk="1" hangingPunct="1"/>
            <a:r>
              <a:rPr lang="en-US" altLang="ko-KR" smtClean="0"/>
              <a:t>$$</a:t>
            </a:r>
          </a:p>
          <a:p>
            <a:pPr lvl="2" eaLnBrk="1" hangingPunct="1"/>
            <a:r>
              <a:rPr lang="ko-KR" altLang="en-US" sz="1800" smtClean="0"/>
              <a:t>실행중인 프로그램의 프로세스 번호</a:t>
            </a:r>
          </a:p>
          <a:p>
            <a:pPr lvl="1" eaLnBrk="1" hangingPunct="1"/>
            <a:r>
              <a:rPr lang="en-US" altLang="ko-KR" smtClean="0"/>
              <a:t>$!</a:t>
            </a:r>
          </a:p>
          <a:p>
            <a:pPr lvl="2" eaLnBrk="1" hangingPunct="1"/>
            <a:r>
              <a:rPr lang="ko-KR" altLang="en-US" sz="1800" smtClean="0"/>
              <a:t>실행을 위해 </a:t>
            </a:r>
            <a:r>
              <a:rPr lang="en-US" altLang="ko-KR" sz="1800" smtClean="0"/>
              <a:t>Background</a:t>
            </a:r>
            <a:r>
              <a:rPr lang="ko-KR" altLang="en-US" sz="1800" smtClean="0"/>
              <a:t>로 보내진 마지막 프로그램의 프로세스 번호</a:t>
            </a:r>
          </a:p>
          <a:p>
            <a:pPr lvl="1" eaLnBrk="1" hangingPunct="1"/>
            <a:r>
              <a:rPr lang="en-US" altLang="ko-KR" smtClean="0"/>
              <a:t>$-</a:t>
            </a:r>
          </a:p>
          <a:p>
            <a:pPr lvl="2" eaLnBrk="1" hangingPunct="1"/>
            <a:r>
              <a:rPr lang="ko-KR" altLang="en-US" sz="1800" smtClean="0"/>
              <a:t>현재 설정된 옵션 값</a:t>
            </a:r>
          </a:p>
        </p:txBody>
      </p:sp>
    </p:spTree>
    <p:extLst>
      <p:ext uri="{BB962C8B-B14F-4D97-AF65-F5344CB8AC3E}">
        <p14:creationId xmlns:p14="http://schemas.microsoft.com/office/powerpoint/2010/main" val="164177626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B3304DA-95C2-4989-AC23-13EBA5AA061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(1)</a:t>
            </a:r>
          </a:p>
        </p:txBody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$parameter, ${parameter}</a:t>
            </a:r>
          </a:p>
          <a:p>
            <a:pPr lvl="1" eaLnBrk="1" hangingPunct="1"/>
            <a:r>
              <a:rPr lang="ko-KR" altLang="en-US" smtClean="0"/>
              <a:t>매개 변수의 값을 치환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${parameter:-value}</a:t>
            </a:r>
          </a:p>
          <a:p>
            <a:pPr lvl="1" eaLnBrk="1" hangingPunct="1"/>
            <a:r>
              <a:rPr lang="en-US" altLang="ko-KR" smtClean="0"/>
              <a:t>Parameter</a:t>
            </a:r>
            <a:r>
              <a:rPr lang="ko-KR" altLang="en-US" smtClean="0"/>
              <a:t>의 값이 </a:t>
            </a:r>
            <a:r>
              <a:rPr lang="en-US" altLang="ko-KR" smtClean="0"/>
              <a:t>null</a:t>
            </a:r>
            <a:r>
              <a:rPr lang="ko-KR" altLang="en-US" smtClean="0"/>
              <a:t>이 아닌 경우 그 값을 치환하고</a:t>
            </a:r>
            <a:r>
              <a:rPr lang="en-US" altLang="ko-KR" smtClean="0"/>
              <a:t>, null</a:t>
            </a:r>
            <a:r>
              <a:rPr lang="ko-KR" altLang="en-US" smtClean="0"/>
              <a:t>인 경우 </a:t>
            </a:r>
            <a:r>
              <a:rPr lang="en-US" altLang="ko-KR" smtClean="0"/>
              <a:t>value</a:t>
            </a:r>
            <a:r>
              <a:rPr lang="ko-KR" altLang="en-US" smtClean="0"/>
              <a:t>값만을 치환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pic>
        <p:nvPicPr>
          <p:cNvPr id="147461" name="Picture 4" descr="param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462" name="Picture 5" descr="param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42613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9648C3C-8830-4902-AACC-25287FD2433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5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(2)</a:t>
            </a:r>
          </a:p>
        </p:txBody>
      </p:sp>
      <p:sp>
        <p:nvSpPr>
          <p:cNvPr id="1484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${parameter:=value}</a:t>
            </a:r>
          </a:p>
          <a:p>
            <a:pPr lvl="1" eaLnBrk="1" hangingPunct="1"/>
            <a:r>
              <a:rPr lang="en-US" altLang="ko-KR" smtClean="0"/>
              <a:t>Parameter </a:t>
            </a:r>
            <a:r>
              <a:rPr lang="ko-KR" altLang="en-US" smtClean="0"/>
              <a:t>값이 </a:t>
            </a:r>
            <a:r>
              <a:rPr lang="en-US" altLang="ko-KR" smtClean="0"/>
              <a:t>null</a:t>
            </a:r>
            <a:r>
              <a:rPr lang="ko-KR" altLang="en-US" smtClean="0"/>
              <a:t>이 아닌 경우 그 값을 치환하고</a:t>
            </a:r>
            <a:r>
              <a:rPr lang="en-US" altLang="ko-KR" smtClean="0"/>
              <a:t>, null</a:t>
            </a:r>
            <a:r>
              <a:rPr lang="ko-KR" altLang="en-US" smtClean="0"/>
              <a:t>인 경우 </a:t>
            </a:r>
            <a:r>
              <a:rPr lang="en-US" altLang="ko-KR" smtClean="0"/>
              <a:t>value</a:t>
            </a:r>
            <a:r>
              <a:rPr lang="ko-KR" altLang="en-US" smtClean="0"/>
              <a:t>값을 치환하고 그것을 </a:t>
            </a:r>
            <a:r>
              <a:rPr lang="en-US" altLang="ko-KR" smtClean="0"/>
              <a:t>parameter</a:t>
            </a:r>
            <a:r>
              <a:rPr lang="ko-KR" altLang="en-US" smtClean="0"/>
              <a:t>에 대입</a:t>
            </a:r>
          </a:p>
        </p:txBody>
      </p:sp>
      <p:pic>
        <p:nvPicPr>
          <p:cNvPr id="148485" name="Picture 1028" descr="param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367588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98413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F76B850-A138-47F7-BDD2-8D16A3018F6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(3)</a:t>
            </a:r>
          </a:p>
        </p:txBody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${parameter:?value}</a:t>
            </a:r>
          </a:p>
          <a:p>
            <a:pPr lvl="1" eaLnBrk="1" hangingPunct="1"/>
            <a:r>
              <a:rPr lang="en-US" altLang="ko-KR" smtClean="0"/>
              <a:t>Parameter </a:t>
            </a:r>
            <a:r>
              <a:rPr lang="ko-KR" altLang="en-US" smtClean="0"/>
              <a:t>값이 </a:t>
            </a:r>
            <a:r>
              <a:rPr lang="en-US" altLang="ko-KR" smtClean="0"/>
              <a:t>null</a:t>
            </a:r>
            <a:r>
              <a:rPr lang="ko-KR" altLang="en-US" smtClean="0"/>
              <a:t>이 아닐 경우 그 값을 치환하고</a:t>
            </a:r>
            <a:r>
              <a:rPr lang="en-US" altLang="ko-KR" smtClean="0"/>
              <a:t>, null</a:t>
            </a:r>
            <a:r>
              <a:rPr lang="ko-KR" altLang="en-US" smtClean="0"/>
              <a:t>인 경우 </a:t>
            </a:r>
            <a:r>
              <a:rPr lang="en-US" altLang="ko-KR" smtClean="0"/>
              <a:t>value</a:t>
            </a:r>
            <a:r>
              <a:rPr lang="ko-KR" altLang="en-US" smtClean="0"/>
              <a:t>를 표준 에러에 기록</a:t>
            </a:r>
          </a:p>
        </p:txBody>
      </p:sp>
      <p:pic>
        <p:nvPicPr>
          <p:cNvPr id="149509" name="Picture 4" descr="param_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367588" cy="226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13449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6F51662-1C7D-49CD-8B5F-E514FEA5A1D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(4)</a:t>
            </a:r>
          </a:p>
        </p:txBody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${parameter:+value}</a:t>
            </a:r>
          </a:p>
          <a:p>
            <a:pPr lvl="1" eaLnBrk="1" hangingPunct="1"/>
            <a:r>
              <a:rPr lang="en-US" altLang="ko-KR" smtClean="0"/>
              <a:t>Parameter</a:t>
            </a:r>
            <a:r>
              <a:rPr lang="ko-KR" altLang="en-US" smtClean="0"/>
              <a:t>가 </a:t>
            </a:r>
            <a:r>
              <a:rPr lang="en-US" altLang="ko-KR" smtClean="0"/>
              <a:t>null</a:t>
            </a:r>
            <a:r>
              <a:rPr lang="ko-KR" altLang="en-US" smtClean="0"/>
              <a:t>이 아닐 경우 </a:t>
            </a:r>
            <a:r>
              <a:rPr lang="en-US" altLang="ko-KR" smtClean="0"/>
              <a:t>value</a:t>
            </a:r>
            <a:r>
              <a:rPr lang="ko-KR" altLang="en-US" smtClean="0"/>
              <a:t>를 치환하고 </a:t>
            </a:r>
            <a:r>
              <a:rPr lang="en-US" altLang="ko-KR" smtClean="0"/>
              <a:t>null</a:t>
            </a:r>
            <a:r>
              <a:rPr lang="ko-KR" altLang="en-US" smtClean="0"/>
              <a:t>인 경우 아무 것도 치환하지 않음</a:t>
            </a:r>
          </a:p>
        </p:txBody>
      </p:sp>
      <p:pic>
        <p:nvPicPr>
          <p:cNvPr id="150533" name="Picture 4" descr="param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367588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4491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BF2E83-2855-4940-BB9A-979884220E4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85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(5)</a:t>
            </a:r>
          </a:p>
        </p:txBody>
      </p:sp>
      <p:sp>
        <p:nvSpPr>
          <p:cNvPr id="1515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${#parameter}</a:t>
            </a:r>
          </a:p>
          <a:p>
            <a:pPr lvl="1" eaLnBrk="1" hangingPunct="1"/>
            <a:r>
              <a:rPr lang="ko-KR" altLang="en-US" smtClean="0"/>
              <a:t>매개 변수의 길이를 치환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${#array[*]}, ${#array[@]}</a:t>
            </a:r>
          </a:p>
          <a:p>
            <a:pPr lvl="1" eaLnBrk="1" hangingPunct="1"/>
            <a:r>
              <a:rPr lang="ko-KR" altLang="en-US" smtClean="0"/>
              <a:t>배열 요소들의 수를 치환</a:t>
            </a:r>
          </a:p>
        </p:txBody>
      </p:sp>
      <p:pic>
        <p:nvPicPr>
          <p:cNvPr id="151557" name="Picture 1028" descr="param_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558" name="Picture 1029" descr="param_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28256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7B29B9A-7830-4218-A13A-A73E073682C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139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(6)</a:t>
            </a: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${parameter#pattern}</a:t>
            </a:r>
          </a:p>
          <a:p>
            <a:pPr lvl="1" eaLnBrk="1" hangingPunct="1"/>
            <a:r>
              <a:rPr lang="ko-KR" altLang="en-US" smtClean="0"/>
              <a:t>매개 변수의 값을 치환하며 </a:t>
            </a:r>
            <a:r>
              <a:rPr lang="en-US" altLang="ko-KR" i="1" smtClean="0"/>
              <a:t>pattern</a:t>
            </a:r>
            <a:r>
              <a:rPr lang="ko-KR" altLang="en-US" smtClean="0"/>
              <a:t>과 부합되는 왼쪽 부분이 제거됨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${parameter##pattern}</a:t>
            </a:r>
          </a:p>
          <a:p>
            <a:pPr lvl="1" eaLnBrk="1" hangingPunct="1"/>
            <a:r>
              <a:rPr lang="ko-KR" altLang="en-US" smtClean="0"/>
              <a:t>가장 큰 </a:t>
            </a:r>
            <a:r>
              <a:rPr lang="en-US" altLang="ko-KR" smtClean="0"/>
              <a:t>pattern</a:t>
            </a:r>
            <a:r>
              <a:rPr lang="ko-KR" altLang="en-US" smtClean="0"/>
              <a:t>과 부합되는 왼쪽 부분이 제거됨</a:t>
            </a:r>
          </a:p>
        </p:txBody>
      </p:sp>
      <p:pic>
        <p:nvPicPr>
          <p:cNvPr id="152581" name="Picture 4" descr="param_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582" name="Picture 5" descr="param_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3434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0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C501BA2-7682-4B76-BA2F-32415FEB210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File System (1)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파일과 디렉토리</a:t>
            </a:r>
          </a:p>
          <a:p>
            <a:pPr lvl="1" eaLnBrk="1" hangingPunct="1"/>
            <a:r>
              <a:rPr lang="en-US" altLang="ko-KR" smtClean="0"/>
              <a:t>UNIX</a:t>
            </a:r>
            <a:r>
              <a:rPr lang="ko-KR" altLang="en-US" smtClean="0"/>
              <a:t>에서는 파일과 디렉토리를 따로 구분하지 않는다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파일의 종류</a:t>
            </a:r>
          </a:p>
          <a:p>
            <a:pPr lvl="2" eaLnBrk="1" hangingPunct="1"/>
            <a:r>
              <a:rPr lang="ko-KR" altLang="en-US" sz="1800" smtClean="0"/>
              <a:t>일반적인 파일</a:t>
            </a:r>
          </a:p>
          <a:p>
            <a:pPr lvl="2" eaLnBrk="1" hangingPunct="1"/>
            <a:r>
              <a:rPr lang="ko-KR" altLang="en-US" sz="1800" smtClean="0"/>
              <a:t>디렉토리 파일</a:t>
            </a:r>
          </a:p>
          <a:p>
            <a:pPr lvl="3" eaLnBrk="1" hangingPunct="1"/>
            <a:r>
              <a:rPr lang="ko-KR" altLang="en-US" smtClean="0"/>
              <a:t>부모 디렉토리</a:t>
            </a:r>
            <a:r>
              <a:rPr lang="en-US" altLang="ko-KR" smtClean="0"/>
              <a:t>, </a:t>
            </a:r>
            <a:r>
              <a:rPr lang="ko-KR" altLang="en-US" smtClean="0"/>
              <a:t>서브 디렉토리</a:t>
            </a:r>
            <a:r>
              <a:rPr lang="en-US" altLang="ko-KR" smtClean="0"/>
              <a:t>, </a:t>
            </a:r>
            <a:r>
              <a:rPr lang="ko-KR" altLang="en-US" smtClean="0"/>
              <a:t>루트 디렉토리</a:t>
            </a:r>
            <a:r>
              <a:rPr lang="en-US" altLang="ko-KR" smtClean="0"/>
              <a:t>, </a:t>
            </a:r>
            <a:r>
              <a:rPr lang="ko-KR" altLang="en-US" smtClean="0"/>
              <a:t>홈 디렉토리</a:t>
            </a:r>
          </a:p>
          <a:p>
            <a:pPr lvl="2" eaLnBrk="1" hangingPunct="1"/>
            <a:r>
              <a:rPr lang="ko-KR" altLang="en-US" sz="1800" smtClean="0"/>
              <a:t>디바이스 드라이버 파일</a:t>
            </a:r>
          </a:p>
          <a:p>
            <a:pPr lvl="3" eaLnBrk="1" hangingPunct="1"/>
            <a:r>
              <a:rPr lang="en-US" altLang="ko-KR" smtClean="0"/>
              <a:t>colsole:  </a:t>
            </a:r>
            <a:r>
              <a:rPr lang="ko-KR" altLang="en-US" smtClean="0"/>
              <a:t>시스템에 연결된 모니터나 키보드와 같은 입출력 장치</a:t>
            </a:r>
          </a:p>
          <a:p>
            <a:pPr lvl="3" eaLnBrk="1" hangingPunct="1"/>
            <a:r>
              <a:rPr lang="en-US" altLang="ko-KR" smtClean="0"/>
              <a:t>lp*:  </a:t>
            </a:r>
            <a:r>
              <a:rPr lang="ko-KR" altLang="en-US" smtClean="0"/>
              <a:t>프린터를 연결하여 사용하는 병렬 포트</a:t>
            </a:r>
          </a:p>
          <a:p>
            <a:pPr lvl="3" eaLnBrk="1" hangingPunct="1"/>
            <a:r>
              <a:rPr lang="en-US" altLang="ko-KR" smtClean="0"/>
              <a:t>null:  </a:t>
            </a:r>
            <a:r>
              <a:rPr lang="ko-KR" altLang="en-US" smtClean="0"/>
              <a:t>어떤 프로그램이나 명령의 출력 결과를 출력하고 싶지 않을 때</a:t>
            </a:r>
          </a:p>
          <a:p>
            <a:pPr lvl="3" eaLnBrk="1" hangingPunct="1"/>
            <a:r>
              <a:rPr lang="en-US" altLang="ko-KR" smtClean="0"/>
              <a:t>sd*:  scsi </a:t>
            </a:r>
            <a:r>
              <a:rPr lang="ko-KR" altLang="en-US" smtClean="0"/>
              <a:t>장치</a:t>
            </a:r>
          </a:p>
          <a:p>
            <a:pPr lvl="3" eaLnBrk="1" hangingPunct="1"/>
            <a:r>
              <a:rPr lang="en-US" altLang="ko-KR" smtClean="0"/>
              <a:t>tty*:  </a:t>
            </a:r>
            <a:r>
              <a:rPr lang="ko-KR" altLang="en-US" smtClean="0"/>
              <a:t>가상 터미널</a:t>
            </a:r>
          </a:p>
          <a:p>
            <a:pPr lvl="3" eaLnBrk="1" hangingPunct="1"/>
            <a:r>
              <a:rPr lang="en-US" altLang="ko-KR" smtClean="0"/>
              <a:t>ttyS*:  </a:t>
            </a:r>
            <a:r>
              <a:rPr lang="ko-KR" altLang="en-US" smtClean="0"/>
              <a:t>시리얼 포트</a:t>
            </a:r>
          </a:p>
        </p:txBody>
      </p:sp>
    </p:spTree>
    <p:extLst>
      <p:ext uri="{BB962C8B-B14F-4D97-AF65-F5344CB8AC3E}">
        <p14:creationId xmlns:p14="http://schemas.microsoft.com/office/powerpoint/2010/main" val="85352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4563E9A-6491-441B-8182-E79F7B3970D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Parameter </a:t>
            </a:r>
            <a:r>
              <a:rPr lang="ko-KR" altLang="en-US" smtClean="0"/>
              <a:t>치환 </a:t>
            </a:r>
            <a:r>
              <a:rPr lang="en-US" altLang="ko-KR" smtClean="0"/>
              <a:t>(7)</a:t>
            </a:r>
          </a:p>
        </p:txBody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${parameter%pattern}</a:t>
            </a:r>
          </a:p>
          <a:p>
            <a:pPr lvl="1" eaLnBrk="1" hangingPunct="1"/>
            <a:r>
              <a:rPr lang="en-US" altLang="ko-KR" i="1" smtClean="0"/>
              <a:t>pattern</a:t>
            </a:r>
            <a:r>
              <a:rPr lang="ko-KR" altLang="en-US" smtClean="0"/>
              <a:t>과 부합되는 오른쪽 작은 부분이 제거됨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${parameter%%pattern}</a:t>
            </a:r>
          </a:p>
          <a:p>
            <a:pPr lvl="1" eaLnBrk="1" hangingPunct="1"/>
            <a:r>
              <a:rPr lang="en-US" altLang="ko-KR" i="1" smtClean="0"/>
              <a:t>pattern</a:t>
            </a:r>
            <a:r>
              <a:rPr lang="ko-KR" altLang="en-US" smtClean="0"/>
              <a:t>과 부합되는 오른쪽 큰 부분이 제거됨</a:t>
            </a:r>
          </a:p>
        </p:txBody>
      </p:sp>
      <p:pic>
        <p:nvPicPr>
          <p:cNvPr id="153605" name="Picture 4" descr="param_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06" name="Picture 5" descr="param_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2672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73847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2449602-CCCE-4985-A2DC-A833E87B94A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Input/Output</a:t>
            </a:r>
          </a:p>
        </p:txBody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 입출력</a:t>
            </a:r>
          </a:p>
          <a:p>
            <a:pPr lvl="1" eaLnBrk="1" hangingPunct="1"/>
            <a:r>
              <a:rPr lang="en-US" altLang="ko-KR" smtClean="0"/>
              <a:t>exec </a:t>
            </a:r>
            <a:r>
              <a:rPr lang="ko-KR" altLang="en-US" smtClean="0"/>
              <a:t>명령 사용</a:t>
            </a:r>
          </a:p>
          <a:p>
            <a:pPr lvl="1" eaLnBrk="1" hangingPunct="1"/>
            <a:r>
              <a:rPr lang="en-US" altLang="ko-KR" smtClean="0"/>
              <a:t>I/O </a:t>
            </a:r>
            <a:r>
              <a:rPr lang="ko-KR" altLang="en-US" smtClean="0"/>
              <a:t>방향 재설정 방법을 사용</a:t>
            </a:r>
          </a:p>
          <a:p>
            <a:pPr lvl="1" eaLnBrk="1" hangingPunct="1"/>
            <a:r>
              <a:rPr lang="ko-KR" altLang="en-US" smtClean="0"/>
              <a:t>파일디스크립터 값은 </a:t>
            </a:r>
            <a:r>
              <a:rPr lang="en-US" altLang="ko-KR" smtClean="0"/>
              <a:t>0~9</a:t>
            </a:r>
            <a:r>
              <a:rPr lang="ko-KR" altLang="en-US" smtClean="0"/>
              <a:t>까지 사용할 수 있음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154629" name="Picture 4" descr="file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67588" cy="647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063624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35530BD-2890-49E8-94E0-B7140D6A719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Comment, Return value</a:t>
            </a:r>
          </a:p>
        </p:txBody>
      </p:sp>
      <p:sp>
        <p:nvSpPr>
          <p:cNvPr id="1556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Comment</a:t>
            </a:r>
          </a:p>
          <a:p>
            <a:pPr lvl="1" eaLnBrk="1" hangingPunct="1"/>
            <a:r>
              <a:rPr lang="ko-KR" altLang="en-US" smtClean="0"/>
              <a:t>문자 </a:t>
            </a:r>
            <a:r>
              <a:rPr lang="en-US" altLang="ko-KR" smtClean="0"/>
              <a:t>#</a:t>
            </a:r>
            <a:r>
              <a:rPr lang="ko-KR" altLang="en-US" smtClean="0"/>
              <a:t>로 단어가 시작할 경우 쉘이 주석으로 취급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Return value</a:t>
            </a:r>
          </a:p>
          <a:p>
            <a:pPr lvl="1" eaLnBrk="1" hangingPunct="1"/>
            <a:r>
              <a:rPr lang="en-US" altLang="ko-KR" smtClean="0"/>
              <a:t>0~255</a:t>
            </a:r>
            <a:r>
              <a:rPr lang="ko-KR" altLang="en-US" smtClean="0"/>
              <a:t>까지의 값</a:t>
            </a:r>
          </a:p>
          <a:p>
            <a:pPr lvl="1" eaLnBrk="1" hangingPunct="1"/>
            <a:r>
              <a:rPr lang="en-US" altLang="ko-KR" smtClean="0"/>
              <a:t>$? </a:t>
            </a:r>
            <a:r>
              <a:rPr lang="ko-KR" altLang="en-US" smtClean="0"/>
              <a:t>변수에 가장 최근에 종료된 명령어의 반환값이 저장됨</a:t>
            </a:r>
          </a:p>
        </p:txBody>
      </p:sp>
      <p:graphicFrame>
        <p:nvGraphicFramePr>
          <p:cNvPr id="242711" name="Group 1047"/>
          <p:cNvGraphicFramePr>
            <a:graphicFrameLocks noGrp="1"/>
          </p:cNvGraphicFramePr>
          <p:nvPr/>
        </p:nvGraphicFramePr>
        <p:xfrm>
          <a:off x="1066800" y="3657600"/>
          <a:ext cx="7315200" cy="1670685"/>
        </p:xfrm>
        <a:graphic>
          <a:graphicData uri="http://schemas.openxmlformats.org/drawingml/2006/table">
            <a:tbl>
              <a:tblPr/>
              <a:tblGrid>
                <a:gridCol w="1752600"/>
                <a:gridCol w="5562600"/>
              </a:tblGrid>
              <a:tr h="219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반환값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의미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304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129~160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정상적인 종료인 경우의 값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명령의 실행이 실패한 경우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명령어가 신호를 수신하고 종료한 경우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3726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94512B5-02BD-410B-BD36-A18830E8591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Parallel Process</a:t>
            </a:r>
          </a:p>
        </p:txBody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병렬 프로세스 기능</a:t>
            </a:r>
          </a:p>
          <a:p>
            <a:pPr lvl="1" eaLnBrk="1" hangingPunct="1"/>
            <a:r>
              <a:rPr lang="ko-KR" altLang="en-US" smtClean="0"/>
              <a:t>동시에 실행되면서 상호간에 통신하고 동기화하는 프로세스 간의 상호 작용 기능을 제공</a:t>
            </a:r>
          </a:p>
          <a:p>
            <a:pPr lvl="1" eaLnBrk="1" hangingPunct="1"/>
            <a:r>
              <a:rPr lang="ko-KR" altLang="en-US" smtClean="0"/>
              <a:t>명령어 라인의 끝에 “</a:t>
            </a:r>
            <a:r>
              <a:rPr lang="en-US" altLang="ko-KR" smtClean="0"/>
              <a:t>|&amp;”</a:t>
            </a:r>
            <a:r>
              <a:rPr lang="ko-KR" altLang="en-US" smtClean="0"/>
              <a:t>을 추가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병렬 프로세스의 표준 입력은 부모 프로세스의 표준 출력과 연결</a:t>
            </a:r>
          </a:p>
          <a:p>
            <a:pPr lvl="1" eaLnBrk="1" hangingPunct="1"/>
            <a:r>
              <a:rPr lang="ko-KR" altLang="en-US" smtClean="0"/>
              <a:t>병렬 프로세스의 표준 출력은 부모 프로세스의 표준 입력과 연결</a:t>
            </a:r>
          </a:p>
        </p:txBody>
      </p:sp>
    </p:spTree>
    <p:extLst>
      <p:ext uri="{BB962C8B-B14F-4D97-AF65-F5344CB8AC3E}">
        <p14:creationId xmlns:p14="http://schemas.microsoft.com/office/powerpoint/2010/main" val="5922027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0F2CB9E-3E89-4BA7-8DC0-2547B9BCB20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Script </a:t>
            </a:r>
            <a:r>
              <a:rPr lang="ko-KR" altLang="en-US" smtClean="0"/>
              <a:t>실행 </a:t>
            </a:r>
            <a:r>
              <a:rPr lang="en-US" altLang="ko-KR" smtClean="0"/>
              <a:t>(1)</a:t>
            </a:r>
          </a:p>
        </p:txBody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. script_filename</a:t>
            </a:r>
          </a:p>
          <a:p>
            <a:pPr lvl="1" eaLnBrk="1" hangingPunct="1"/>
            <a:r>
              <a:rPr lang="ko-KR" altLang="en-US" smtClean="0"/>
              <a:t>지시된 파일이 마치 그 파일로부터의 라인들이 타이프된 것처럼 실행</a:t>
            </a:r>
          </a:p>
        </p:txBody>
      </p:sp>
      <p:pic>
        <p:nvPicPr>
          <p:cNvPr id="157701" name="Picture 4" descr="shrun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6909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225F8A4-00E9-4FDF-AB24-9B293386B6D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Shell Script </a:t>
            </a:r>
            <a:r>
              <a:rPr lang="ko-KR" altLang="en-US" smtClean="0"/>
              <a:t>실행 </a:t>
            </a:r>
            <a:r>
              <a:rPr lang="en-US" altLang="ko-KR" smtClean="0"/>
              <a:t>(2)</a:t>
            </a:r>
          </a:p>
        </p:txBody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ksh script_filename</a:t>
            </a:r>
          </a:p>
          <a:p>
            <a:pPr lvl="1" eaLnBrk="1" hangingPunct="1"/>
            <a:r>
              <a:rPr lang="ko-KR" altLang="en-US" smtClean="0"/>
              <a:t>서브 쉘을 생성하여 그 쉘이 스크립트를 읽어서 실행</a:t>
            </a:r>
          </a:p>
          <a:p>
            <a:pPr lvl="1" eaLnBrk="1" hangingPunct="1"/>
            <a:r>
              <a:rPr lang="en-US" altLang="ko-KR" smtClean="0"/>
              <a:t>script_filename</a:t>
            </a:r>
            <a:r>
              <a:rPr lang="ko-KR" altLang="en-US" smtClean="0"/>
              <a:t>이 실행 퍼미션이 지정되어 있지 않아도 됨</a:t>
            </a:r>
          </a:p>
        </p:txBody>
      </p:sp>
      <p:pic>
        <p:nvPicPr>
          <p:cNvPr id="158725" name="Picture 4" descr="shrun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367588" cy="186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13486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13DA580-AF58-446B-BCA5-D3592A1A851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47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Script </a:t>
            </a:r>
            <a:r>
              <a:rPr lang="ko-KR" altLang="en-US" smtClean="0"/>
              <a:t>실행 </a:t>
            </a:r>
            <a:r>
              <a:rPr lang="en-US" altLang="ko-KR" smtClean="0"/>
              <a:t>(3)</a:t>
            </a:r>
          </a:p>
        </p:txBody>
      </p:sp>
      <p:sp>
        <p:nvSpPr>
          <p:cNvPr id="1597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chmod a+x script_filename</a:t>
            </a:r>
          </a:p>
          <a:p>
            <a:pPr lvl="1" eaLnBrk="1" hangingPunct="1"/>
            <a:r>
              <a:rPr lang="en-US" altLang="ko-KR" smtClean="0"/>
              <a:t>script_filename</a:t>
            </a:r>
            <a:r>
              <a:rPr lang="ko-KR" altLang="en-US" smtClean="0"/>
              <a:t>에 실행 퍼미션을 설정하여 실행</a:t>
            </a:r>
          </a:p>
        </p:txBody>
      </p:sp>
      <p:pic>
        <p:nvPicPr>
          <p:cNvPr id="159749" name="Picture 1028" descr="shrun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186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87187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CADACE5-877C-4566-B500-974773AFEBA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파일과 문자 테스트 연산자 </a:t>
            </a:r>
            <a:r>
              <a:rPr lang="en-US" altLang="ko-KR" smtClean="0"/>
              <a:t>(1)</a:t>
            </a:r>
          </a:p>
        </p:txBody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파일 연산자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-r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프로세스에 의해 읽기 가능한 파일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-w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프로세스에 의해 쓰기 가능한 파일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-x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프로세스에 의해 실행 가능한 파일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-f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일반 파일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-d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디렉토리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-s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파일의 크기가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 아닌 파일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-L </a:t>
            </a:r>
            <a:r>
              <a:rPr lang="en-US" altLang="ko-KR" i="1" smtClean="0"/>
              <a:t>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Symbolic Link</a:t>
            </a:r>
            <a:r>
              <a:rPr lang="ko-KR" altLang="en-US" sz="1800" smtClean="0"/>
              <a:t>된 파일</a:t>
            </a:r>
          </a:p>
        </p:txBody>
      </p:sp>
    </p:spTree>
    <p:extLst>
      <p:ext uri="{BB962C8B-B14F-4D97-AF65-F5344CB8AC3E}">
        <p14:creationId xmlns:p14="http://schemas.microsoft.com/office/powerpoint/2010/main" val="335620417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8941277-3993-4386-920E-D7CBE11B8D4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파일과 문자 테스트 연산자 </a:t>
            </a:r>
            <a:r>
              <a:rPr lang="en-US" altLang="ko-KR" smtClean="0"/>
              <a:t>(2)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스트링 연산자</a:t>
            </a:r>
          </a:p>
          <a:p>
            <a:pPr lvl="1" eaLnBrk="1" hangingPunct="1"/>
            <a:r>
              <a:rPr lang="en-US" altLang="ko-KR" i="1" smtClean="0"/>
              <a:t>string</a:t>
            </a:r>
          </a:p>
          <a:p>
            <a:pPr lvl="2" eaLnBrk="1" hangingPunct="1"/>
            <a:r>
              <a:rPr lang="en-US" altLang="ko-KR" sz="1800" i="1" smtClean="0"/>
              <a:t>string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이 아닌 경우</a:t>
            </a:r>
          </a:p>
          <a:p>
            <a:pPr lvl="1" eaLnBrk="1" hangingPunct="1"/>
            <a:r>
              <a:rPr lang="en-US" altLang="ko-KR" smtClean="0"/>
              <a:t>-n </a:t>
            </a:r>
            <a:r>
              <a:rPr lang="en-US" altLang="ko-KR" i="1" smtClean="0"/>
              <a:t>string</a:t>
            </a:r>
          </a:p>
          <a:p>
            <a:pPr lvl="2" eaLnBrk="1" hangingPunct="1"/>
            <a:r>
              <a:rPr lang="en-US" altLang="ko-KR" sz="1800" i="1" smtClean="0"/>
              <a:t>string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이 아닌 경우</a:t>
            </a:r>
          </a:p>
          <a:p>
            <a:pPr lvl="1" eaLnBrk="1" hangingPunct="1"/>
            <a:r>
              <a:rPr lang="en-US" altLang="ko-KR" smtClean="0"/>
              <a:t>-z </a:t>
            </a:r>
            <a:r>
              <a:rPr lang="en-US" altLang="ko-KR" i="1" smtClean="0"/>
              <a:t>string</a:t>
            </a:r>
          </a:p>
          <a:p>
            <a:pPr lvl="2" eaLnBrk="1" hangingPunct="1"/>
            <a:r>
              <a:rPr lang="en-US" altLang="ko-KR" sz="1800" i="1" smtClean="0"/>
              <a:t>string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null</a:t>
            </a:r>
            <a:r>
              <a:rPr lang="ko-KR" altLang="en-US" sz="1800" smtClean="0"/>
              <a:t>인 경우</a:t>
            </a:r>
          </a:p>
          <a:p>
            <a:pPr lvl="1" eaLnBrk="1" hangingPunct="1"/>
            <a:r>
              <a:rPr lang="en-US" altLang="ko-KR" i="1" smtClean="0"/>
              <a:t>string1</a:t>
            </a:r>
            <a:r>
              <a:rPr lang="en-US" altLang="ko-KR" smtClean="0"/>
              <a:t> = </a:t>
            </a:r>
            <a:r>
              <a:rPr lang="en-US" altLang="ko-KR" i="1" smtClean="0"/>
              <a:t>string2</a:t>
            </a:r>
          </a:p>
          <a:p>
            <a:pPr lvl="2" eaLnBrk="1" hangingPunct="1"/>
            <a:r>
              <a:rPr lang="en-US" altLang="ko-KR" sz="1800" i="1" smtClean="0"/>
              <a:t>string1</a:t>
            </a:r>
            <a:r>
              <a:rPr lang="ko-KR" altLang="en-US" sz="1800" smtClean="0"/>
              <a:t>과 </a:t>
            </a:r>
            <a:r>
              <a:rPr lang="en-US" altLang="ko-KR" sz="1800" i="1" smtClean="0"/>
              <a:t>string2</a:t>
            </a:r>
            <a:r>
              <a:rPr lang="ko-KR" altLang="en-US" sz="1800" smtClean="0"/>
              <a:t>가 같은 경우</a:t>
            </a:r>
          </a:p>
          <a:p>
            <a:pPr lvl="1" eaLnBrk="1" hangingPunct="1"/>
            <a:r>
              <a:rPr lang="en-US" altLang="ko-KR" i="1" smtClean="0"/>
              <a:t>string1</a:t>
            </a:r>
            <a:r>
              <a:rPr lang="en-US" altLang="ko-KR" smtClean="0"/>
              <a:t> != </a:t>
            </a:r>
            <a:r>
              <a:rPr lang="en-US" altLang="ko-KR" i="1" smtClean="0"/>
              <a:t>string2</a:t>
            </a:r>
          </a:p>
          <a:p>
            <a:pPr lvl="2" eaLnBrk="1" hangingPunct="1"/>
            <a:r>
              <a:rPr lang="en-US" altLang="ko-KR" sz="1800" i="1" smtClean="0"/>
              <a:t>string1</a:t>
            </a:r>
            <a:r>
              <a:rPr lang="ko-KR" altLang="en-US" sz="1800" smtClean="0"/>
              <a:t>과 </a:t>
            </a:r>
            <a:r>
              <a:rPr lang="en-US" altLang="ko-KR" sz="1800" i="1" smtClean="0"/>
              <a:t>string2</a:t>
            </a:r>
            <a:r>
              <a:rPr lang="ko-KR" altLang="en-US" sz="1800" smtClean="0"/>
              <a:t>가 같지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343355210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9D9D48F-D400-4152-978E-D802396F06B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149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파일과 문자 테스트 연산자 </a:t>
            </a:r>
            <a:r>
              <a:rPr lang="en-US" altLang="ko-KR" smtClean="0"/>
              <a:t>(3)</a:t>
            </a:r>
          </a:p>
        </p:txBody>
      </p:sp>
      <p:sp>
        <p:nvSpPr>
          <p:cNvPr id="1628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정수 비교 연산자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-eq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와 같은 경우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-ge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와 같거나 큰 경우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-gt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보다 큰 경우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-le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보다 같거나 작은 경우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-lt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보다 작은 경우</a:t>
            </a:r>
          </a:p>
          <a:p>
            <a:pPr lvl="1" eaLnBrk="1" hangingPunct="1"/>
            <a:r>
              <a:rPr lang="en-US" altLang="ko-KR" i="1" smtClean="0"/>
              <a:t>int1</a:t>
            </a:r>
            <a:r>
              <a:rPr lang="en-US" altLang="ko-KR" smtClean="0"/>
              <a:t> -ne </a:t>
            </a:r>
            <a:r>
              <a:rPr lang="en-US" altLang="ko-KR" i="1" smtClean="0"/>
              <a:t>int2</a:t>
            </a:r>
          </a:p>
          <a:p>
            <a:pPr lvl="2" eaLnBrk="1" hangingPunct="1"/>
            <a:r>
              <a:rPr lang="en-US" altLang="ko-KR" sz="1800" i="1" smtClean="0"/>
              <a:t>int1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int2</a:t>
            </a:r>
            <a:r>
              <a:rPr lang="ko-KR" altLang="en-US" sz="1800" smtClean="0"/>
              <a:t>와 같지 않은 경우</a:t>
            </a:r>
          </a:p>
        </p:txBody>
      </p:sp>
    </p:spTree>
    <p:extLst>
      <p:ext uri="{BB962C8B-B14F-4D97-AF65-F5344CB8AC3E}">
        <p14:creationId xmlns:p14="http://schemas.microsoft.com/office/powerpoint/2010/main" val="18163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F19A9EE-755B-4EF3-9258-3AAB43AC12A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File System (2)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inode (Information Node)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위치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크기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링크 수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소유자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타입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생성일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변경일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mtClean="0"/>
              <a:t>접근일</a:t>
            </a:r>
          </a:p>
        </p:txBody>
      </p:sp>
    </p:spTree>
    <p:extLst>
      <p:ext uri="{BB962C8B-B14F-4D97-AF65-F5344CB8AC3E}">
        <p14:creationId xmlns:p14="http://schemas.microsoft.com/office/powerpoint/2010/main" val="100793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93D6CB-D9DD-4F1D-9F3A-CC8B5F00513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78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파일과 문자 테스트 연산자 </a:t>
            </a:r>
            <a:r>
              <a:rPr lang="en-US" altLang="ko-KR" smtClean="0"/>
              <a:t>(4)</a:t>
            </a:r>
          </a:p>
        </p:txBody>
      </p:sp>
      <p:sp>
        <p:nvSpPr>
          <p:cNvPr id="1638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부울 연산자</a:t>
            </a:r>
          </a:p>
          <a:p>
            <a:pPr lvl="1" eaLnBrk="1" hangingPunct="1"/>
            <a:r>
              <a:rPr lang="en-US" altLang="ko-KR" smtClean="0"/>
              <a:t>!</a:t>
            </a:r>
            <a:r>
              <a:rPr lang="en-US" altLang="ko-KR" i="1" smtClean="0"/>
              <a:t>expr</a:t>
            </a:r>
          </a:p>
          <a:p>
            <a:pPr lvl="2" eaLnBrk="1" hangingPunct="1"/>
            <a:r>
              <a:rPr lang="en-US" altLang="ko-KR" sz="1800" i="1" smtClean="0"/>
              <a:t>expr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FALSE</a:t>
            </a:r>
          </a:p>
          <a:p>
            <a:pPr lvl="1" eaLnBrk="1" hangingPunct="1"/>
            <a:r>
              <a:rPr lang="en-US" altLang="ko-KR" i="1" smtClean="0"/>
              <a:t>expr1</a:t>
            </a:r>
            <a:r>
              <a:rPr lang="en-US" altLang="ko-KR" smtClean="0"/>
              <a:t> –a </a:t>
            </a:r>
            <a:r>
              <a:rPr lang="en-US" altLang="ko-KR" i="1" smtClean="0"/>
              <a:t>expr2</a:t>
            </a:r>
          </a:p>
          <a:p>
            <a:pPr lvl="2" eaLnBrk="1" hangingPunct="1"/>
            <a:r>
              <a:rPr lang="en-US" altLang="ko-KR" sz="1800" i="1" smtClean="0"/>
              <a:t>expr1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TRUE </a:t>
            </a:r>
            <a:r>
              <a:rPr lang="ko-KR" altLang="en-US" sz="1800" smtClean="0"/>
              <a:t>그리고 </a:t>
            </a:r>
            <a:r>
              <a:rPr lang="en-US" altLang="ko-KR" sz="1800" i="1" smtClean="0"/>
              <a:t>expr2</a:t>
            </a:r>
            <a:r>
              <a:rPr lang="ko-KR" altLang="en-US" sz="1800" smtClean="0"/>
              <a:t>도 </a:t>
            </a:r>
            <a:r>
              <a:rPr lang="en-US" altLang="ko-KR" sz="1800" smtClean="0"/>
              <a:t>TRUE (AND </a:t>
            </a:r>
            <a:r>
              <a:rPr lang="ko-KR" altLang="en-US" sz="1800" smtClean="0"/>
              <a:t>연산</a:t>
            </a:r>
            <a:r>
              <a:rPr lang="en-US" altLang="ko-KR" sz="1800" smtClean="0"/>
              <a:t>)</a:t>
            </a:r>
          </a:p>
          <a:p>
            <a:pPr lvl="1" eaLnBrk="1" hangingPunct="1"/>
            <a:r>
              <a:rPr lang="en-US" altLang="ko-KR" i="1" smtClean="0"/>
              <a:t>expr1</a:t>
            </a:r>
            <a:r>
              <a:rPr lang="en-US" altLang="ko-KR" smtClean="0"/>
              <a:t> –o </a:t>
            </a:r>
            <a:r>
              <a:rPr lang="en-US" altLang="ko-KR" i="1" smtClean="0"/>
              <a:t>expr2</a:t>
            </a:r>
          </a:p>
          <a:p>
            <a:pPr lvl="2" eaLnBrk="1" hangingPunct="1"/>
            <a:r>
              <a:rPr lang="en-US" altLang="ko-KR" sz="1800" i="1" smtClean="0"/>
              <a:t>expr1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TRUE </a:t>
            </a:r>
            <a:r>
              <a:rPr lang="ko-KR" altLang="en-US" sz="1800" smtClean="0"/>
              <a:t>혹은 </a:t>
            </a:r>
            <a:r>
              <a:rPr lang="en-US" altLang="ko-KR" sz="1800" i="1" smtClean="0"/>
              <a:t>expr2</a:t>
            </a:r>
            <a:r>
              <a:rPr lang="ko-KR" altLang="en-US" sz="1800" smtClean="0"/>
              <a:t>이 </a:t>
            </a:r>
            <a:r>
              <a:rPr lang="en-US" altLang="ko-KR" sz="1800" smtClean="0"/>
              <a:t>TRUE (OR </a:t>
            </a:r>
            <a:r>
              <a:rPr lang="ko-KR" altLang="en-US" sz="1800" smtClean="0"/>
              <a:t>연산</a:t>
            </a:r>
            <a:r>
              <a:rPr lang="en-US" altLang="ko-KR" sz="18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02028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0BB8AEA-BC0E-4729-AC89-2D0960E6263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내장된 정수 연산 </a:t>
            </a:r>
            <a:r>
              <a:rPr lang="en-US" altLang="ko-KR" smtClean="0"/>
              <a:t>(1)</a:t>
            </a:r>
          </a:p>
        </p:txBody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정수 연산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ksh</a:t>
            </a:r>
            <a:r>
              <a:rPr lang="ko-KR" altLang="en-US" smtClean="0"/>
              <a:t>에서 지원되는 연산자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- :  </a:t>
            </a:r>
            <a:r>
              <a:rPr lang="ko-KR" altLang="en-US" sz="1800" smtClean="0"/>
              <a:t>단항 </a:t>
            </a:r>
            <a:r>
              <a:rPr lang="en-US" altLang="ko-KR" sz="1800" smtClean="0"/>
              <a:t>- (unary minus)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~ :  NOT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! :  </a:t>
            </a:r>
            <a:r>
              <a:rPr lang="ko-KR" altLang="en-US" sz="1800" smtClean="0"/>
              <a:t>논리 부정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*</a:t>
            </a:r>
            <a:r>
              <a:rPr lang="en-US" altLang="ko-KR" sz="1800" smtClean="0"/>
              <a:t>, /, % :  </a:t>
            </a:r>
            <a:r>
              <a:rPr lang="ko-KR" altLang="en-US" sz="1800" smtClean="0"/>
              <a:t>곱하기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나누기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나머지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+, - :  </a:t>
            </a:r>
            <a:r>
              <a:rPr lang="ko-KR" altLang="en-US" sz="1800" smtClean="0"/>
              <a:t>더하기</a:t>
            </a:r>
            <a:r>
              <a:rPr lang="en-US" altLang="ko-KR" sz="1800" smtClean="0"/>
              <a:t>, </a:t>
            </a:r>
            <a:r>
              <a:rPr lang="ko-KR" altLang="en-US" sz="1800" smtClean="0"/>
              <a:t>빼기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&lt;&lt;, &gt;&gt; :  </a:t>
            </a:r>
            <a:r>
              <a:rPr lang="ko-KR" altLang="en-US" sz="1800" smtClean="0"/>
              <a:t>왼쪽 </a:t>
            </a:r>
            <a:r>
              <a:rPr lang="en-US" altLang="ko-KR" sz="1800" smtClean="0"/>
              <a:t>Shift, </a:t>
            </a:r>
            <a:r>
              <a:rPr lang="ko-KR" altLang="en-US" sz="1800" smtClean="0"/>
              <a:t>오른쪽 </a:t>
            </a:r>
            <a:r>
              <a:rPr lang="en-US" altLang="ko-KR" sz="1800" smtClean="0"/>
              <a:t>Shift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&lt;, &gt;, &lt;=, &gt;= :  </a:t>
            </a:r>
            <a:r>
              <a:rPr lang="ko-KR" altLang="en-US" sz="1800" smtClean="0"/>
              <a:t>비교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==, != :  </a:t>
            </a:r>
            <a:r>
              <a:rPr lang="ko-KR" altLang="en-US" sz="1800" smtClean="0"/>
              <a:t>동등</a:t>
            </a:r>
            <a:r>
              <a:rPr lang="en-US" altLang="ko-KR" sz="1800" smtClean="0"/>
              <a:t>, </a:t>
            </a:r>
            <a:r>
              <a:rPr lang="ko-KR" altLang="en-US" sz="1800" smtClean="0"/>
              <a:t>비동등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&amp; : 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^ :  Exclusive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| : 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&amp;&amp; :  Logical 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|| :  Logical 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= :  Assignment</a:t>
            </a:r>
          </a:p>
        </p:txBody>
      </p:sp>
    </p:spTree>
    <p:extLst>
      <p:ext uri="{BB962C8B-B14F-4D97-AF65-F5344CB8AC3E}">
        <p14:creationId xmlns:p14="http://schemas.microsoft.com/office/powerpoint/2010/main" val="186365030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0AC8BF-498E-40BA-B154-E920F565C7F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내장된 정수 연산 </a:t>
            </a:r>
            <a:r>
              <a:rPr lang="en-US" altLang="ko-KR" smtClean="0"/>
              <a:t>(2)</a:t>
            </a:r>
          </a:p>
        </p:txBody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let </a:t>
            </a:r>
            <a:r>
              <a:rPr lang="ko-KR" altLang="en-US" smtClean="0"/>
              <a:t>명령</a:t>
            </a:r>
          </a:p>
        </p:txBody>
      </p:sp>
      <p:pic>
        <p:nvPicPr>
          <p:cNvPr id="165893" name="Picture 4" descr="integer_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67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3535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E6FBE30-5941-4033-9D3B-340F9F8A2ED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내장된 정수 연산 </a:t>
            </a:r>
            <a:r>
              <a:rPr lang="en-US" altLang="ko-KR" smtClean="0"/>
              <a:t>(3)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(( expression ))</a:t>
            </a:r>
          </a:p>
          <a:p>
            <a:pPr lvl="1" eaLnBrk="1" hangingPunct="1"/>
            <a:r>
              <a:rPr lang="en-US" altLang="ko-KR" smtClean="0"/>
              <a:t>let “expression” </a:t>
            </a:r>
            <a:r>
              <a:rPr lang="ko-KR" altLang="en-US" smtClean="0"/>
              <a:t>과 같은 의미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expr</a:t>
            </a:r>
          </a:p>
          <a:p>
            <a:pPr lvl="1" eaLnBrk="1" hangingPunct="1"/>
            <a:r>
              <a:rPr lang="ko-KR" altLang="en-US" smtClean="0"/>
              <a:t>수식 계산을 실행한 후에 변수에 값을 저장</a:t>
            </a:r>
          </a:p>
        </p:txBody>
      </p:sp>
      <p:pic>
        <p:nvPicPr>
          <p:cNvPr id="166917" name="Picture 4" descr="integer_exp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00400"/>
            <a:ext cx="7177088" cy="863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58798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6AF7FCB-BF86-4095-A586-23924590B99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내장된 정수 연산 </a:t>
            </a:r>
            <a:r>
              <a:rPr lang="en-US" altLang="ko-KR" smtClean="0"/>
              <a:t>(4)</a:t>
            </a:r>
          </a:p>
        </p:txBody>
      </p:sp>
      <p:sp>
        <p:nvSpPr>
          <p:cNvPr id="1679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Integer variable</a:t>
            </a:r>
          </a:p>
          <a:p>
            <a:pPr lvl="1" eaLnBrk="1" hangingPunct="1"/>
            <a:r>
              <a:rPr lang="ko-KR" altLang="en-US" smtClean="0"/>
              <a:t>수식 계산에 사용되는 변수를 정수로 선언</a:t>
            </a:r>
          </a:p>
          <a:p>
            <a:pPr lvl="1" eaLnBrk="1" hangingPunct="1"/>
            <a:r>
              <a:rPr lang="ko-KR" altLang="en-US" smtClean="0"/>
              <a:t>반드시 정수 값만 가질 수 있음</a:t>
            </a:r>
          </a:p>
        </p:txBody>
      </p:sp>
      <p:pic>
        <p:nvPicPr>
          <p:cNvPr id="167941" name="Picture 1028" descr="integ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7367588" cy="166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2112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3DBB4D0-450A-4B07-824E-8182554A1DA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Array (1)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1</a:t>
            </a:r>
            <a:r>
              <a:rPr lang="ko-KR" altLang="en-US" smtClean="0"/>
              <a:t>차원 </a:t>
            </a:r>
            <a:r>
              <a:rPr lang="en-US" altLang="ko-KR" smtClean="0"/>
              <a:t>(0~511</a:t>
            </a:r>
            <a:r>
              <a:rPr lang="ko-KR" altLang="en-US" smtClean="0"/>
              <a:t>까지의 배열 요소</a:t>
            </a:r>
            <a:r>
              <a:rPr lang="en-US" altLang="ko-KR" smtClean="0"/>
              <a:t>)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배열의 지정</a:t>
            </a:r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배열 값 가져오기 </a:t>
            </a:r>
            <a:r>
              <a:rPr lang="en-US" altLang="ko-KR" smtClean="0"/>
              <a:t>(1)</a:t>
            </a:r>
          </a:p>
          <a:p>
            <a:pPr lvl="1" eaLnBrk="1" hangingPunct="1"/>
            <a:r>
              <a:rPr lang="ko-KR" altLang="en-US" smtClean="0"/>
              <a:t>배열의 이름과 각 괄호 안에 원하는 요소의 번호를 넣고 </a:t>
            </a:r>
            <a:r>
              <a:rPr lang="en-US" altLang="ko-KR" smtClean="0"/>
              <a:t>${ } </a:t>
            </a:r>
            <a:r>
              <a:rPr lang="ko-KR" altLang="en-US" smtClean="0"/>
              <a:t>로 묶음</a:t>
            </a:r>
          </a:p>
        </p:txBody>
      </p:sp>
      <p:pic>
        <p:nvPicPr>
          <p:cNvPr id="168965" name="Picture 4" descr="array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146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966" name="Picture 5" descr="array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02954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AE0B651-E2F9-4366-8EE8-873FFCB3E94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Array (2)</a:t>
            </a:r>
          </a:p>
        </p:txBody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배열 값 가져오기 </a:t>
            </a:r>
            <a:r>
              <a:rPr lang="en-US" altLang="ko-KR" smtClean="0"/>
              <a:t>(2)</a:t>
            </a:r>
          </a:p>
          <a:p>
            <a:pPr lvl="1" eaLnBrk="1" hangingPunct="1"/>
            <a:r>
              <a:rPr lang="ko-KR" altLang="en-US" smtClean="0"/>
              <a:t>첨자가 없는 경우 요소 </a:t>
            </a:r>
            <a:r>
              <a:rPr lang="en-US" altLang="ko-KR" smtClean="0"/>
              <a:t>0</a:t>
            </a:r>
            <a:r>
              <a:rPr lang="ko-KR" altLang="en-US" smtClean="0"/>
              <a:t>이 이용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배열에 들어있는 모든 내용 보기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배열에 있는 요소들의 개수 </a:t>
            </a:r>
            <a:r>
              <a:rPr lang="en-US" altLang="ko-KR" smtClean="0"/>
              <a:t>(</a:t>
            </a:r>
            <a:r>
              <a:rPr lang="ko-KR" altLang="en-US" smtClean="0"/>
              <a:t>가장 큰 첨자 </a:t>
            </a:r>
            <a:r>
              <a:rPr lang="en-US" altLang="ko-KR" smtClean="0"/>
              <a:t>+ 1)</a:t>
            </a:r>
          </a:p>
        </p:txBody>
      </p:sp>
      <p:pic>
        <p:nvPicPr>
          <p:cNvPr id="169989" name="Picture 4" descr="array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0" name="Picture 5" descr="array_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91" name="Picture 6" descr="array_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98032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D52AE71-3D65-465A-879E-5AB420A4B19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Array (3)</a:t>
            </a:r>
          </a:p>
        </p:txBody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정수형 배열</a:t>
            </a:r>
          </a:p>
          <a:p>
            <a:pPr lvl="1" eaLnBrk="1" hangingPunct="1"/>
            <a:r>
              <a:rPr lang="ko-KR" altLang="en-US" smtClean="0"/>
              <a:t>정수 명령을 배열에 선언</a:t>
            </a:r>
          </a:p>
        </p:txBody>
      </p:sp>
      <p:pic>
        <p:nvPicPr>
          <p:cNvPr id="171013" name="Picture 4" descr="array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0221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645208D-642A-49FD-B186-E10F4B4474F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Function Definition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함수의 선언</a:t>
            </a:r>
          </a:p>
          <a:p>
            <a:pPr lvl="1" eaLnBrk="1" hangingPunct="1"/>
            <a:r>
              <a:rPr lang="ko-KR" altLang="en-US" smtClean="0"/>
              <a:t>기능을 분류하거나 순환적으로 일어나는 일들을 하나의 변수 형식으로 지정하여 불러 사용할 수 있도록 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typeset </a:t>
            </a:r>
            <a:r>
              <a:rPr lang="ko-KR" altLang="en-US" smtClean="0"/>
              <a:t>명령을 이용하여 함수 이름을 쉘에 </a:t>
            </a:r>
            <a:r>
              <a:rPr lang="en-US" altLang="ko-KR" smtClean="0"/>
              <a:t>export </a:t>
            </a:r>
            <a:r>
              <a:rPr lang="ko-KR" altLang="en-US" smtClean="0"/>
              <a:t>할 수 있음</a:t>
            </a:r>
          </a:p>
        </p:txBody>
      </p:sp>
      <p:pic>
        <p:nvPicPr>
          <p:cNvPr id="172037" name="Picture 4" descr="function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28831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C367125-CFBE-408E-9E26-5D43DDCCAF4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159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변수의 속성 정의 </a:t>
            </a:r>
            <a:r>
              <a:rPr lang="en-US" altLang="ko-KR" smtClean="0"/>
              <a:t>(1)</a:t>
            </a:r>
          </a:p>
        </p:txBody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-u </a:t>
            </a:r>
            <a:r>
              <a:rPr lang="en-US" altLang="ko-KR" sz="1800" i="1" smtClean="0"/>
              <a:t>Uppercase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소문자를 대문자로 변환함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z="1800" smtClean="0"/>
              <a:t>-l </a:t>
            </a:r>
            <a:r>
              <a:rPr lang="en-US" altLang="ko-KR" sz="1800" i="1" smtClean="0"/>
              <a:t>Lowercase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대문자를 소문자로 변환함</a:t>
            </a:r>
          </a:p>
          <a:p>
            <a:pPr lvl="2" eaLnBrk="1" hangingPunct="1"/>
            <a:endParaRPr lang="ko-KR" altLang="en-US" sz="14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z="1800" smtClean="0"/>
              <a:t>-i or -i</a:t>
            </a:r>
            <a:r>
              <a:rPr lang="en-US" altLang="ko-KR" sz="1800" i="1" smtClean="0"/>
              <a:t>base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정수 변수로 정의 </a:t>
            </a:r>
            <a:r>
              <a:rPr lang="en-US" altLang="ko-KR" sz="1800" smtClean="0"/>
              <a:t>(base</a:t>
            </a:r>
            <a:r>
              <a:rPr lang="ko-KR" altLang="en-US" sz="1800" smtClean="0"/>
              <a:t>는 진법</a:t>
            </a:r>
            <a:r>
              <a:rPr lang="en-US" altLang="ko-KR" sz="1800" smtClean="0"/>
              <a:t>)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</p:txBody>
      </p:sp>
      <p:pic>
        <p:nvPicPr>
          <p:cNvPr id="173061" name="Picture 5" descr="typeset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062" name="Picture 8" descr="typeset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7588" cy="838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3063" name="Picture 9" descr="typeset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006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09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ED4FBD3-36B4-4ED6-A871-8C88944F765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File System (3)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UNIX</a:t>
            </a:r>
            <a:r>
              <a:rPr lang="ko-KR" altLang="en-US" smtClean="0"/>
              <a:t>의 디렉토리 구조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1905000" y="24384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bin</a:t>
            </a:r>
          </a:p>
        </p:txBody>
      </p: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609600" y="19050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>
                <a:latin typeface="Arial" panose="020B0604020202020204" pitchFamily="34" charset="0"/>
              </a:rPr>
              <a:t>/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1905000" y="28956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dev</a:t>
            </a:r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1905000" y="33528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etc</a:t>
            </a:r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1905000" y="38100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lib</a:t>
            </a:r>
          </a:p>
        </p:txBody>
      </p:sp>
      <p:sp>
        <p:nvSpPr>
          <p:cNvPr id="26634" name="Rectangle 9"/>
          <p:cNvSpPr>
            <a:spLocks noChangeArrowheads="1"/>
          </p:cNvSpPr>
          <p:nvPr/>
        </p:nvSpPr>
        <p:spPr bwMode="auto">
          <a:xfrm>
            <a:off x="1905000" y="42672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proc</a:t>
            </a:r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1905000" y="47244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sbin</a:t>
            </a:r>
          </a:p>
        </p:txBody>
      </p:sp>
      <p:sp>
        <p:nvSpPr>
          <p:cNvPr id="26636" name="Rectangle 11"/>
          <p:cNvSpPr>
            <a:spLocks noChangeArrowheads="1"/>
          </p:cNvSpPr>
          <p:nvPr/>
        </p:nvSpPr>
        <p:spPr bwMode="auto">
          <a:xfrm>
            <a:off x="1905000" y="51816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usr</a:t>
            </a:r>
          </a:p>
        </p:txBody>
      </p:sp>
      <p:sp>
        <p:nvSpPr>
          <p:cNvPr id="26637" name="Rectangle 12"/>
          <p:cNvSpPr>
            <a:spLocks noChangeArrowheads="1"/>
          </p:cNvSpPr>
          <p:nvPr/>
        </p:nvSpPr>
        <p:spPr bwMode="auto">
          <a:xfrm>
            <a:off x="1905000" y="5638800"/>
            <a:ext cx="129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3352800" y="5181600"/>
            <a:ext cx="4267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600">
                <a:latin typeface="Arial" panose="020B0604020202020204" pitchFamily="34" charset="0"/>
              </a:rPr>
              <a:t>bin, etc, include, lib, man, src, tmp</a:t>
            </a:r>
          </a:p>
        </p:txBody>
      </p:sp>
      <p:sp>
        <p:nvSpPr>
          <p:cNvPr id="26639" name="Line 14"/>
          <p:cNvSpPr>
            <a:spLocks noChangeShapeType="1"/>
          </p:cNvSpPr>
          <p:nvPr/>
        </p:nvSpPr>
        <p:spPr bwMode="auto">
          <a:xfrm>
            <a:off x="1219200" y="22098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0" name="Line 15"/>
          <p:cNvSpPr>
            <a:spLocks noChangeShapeType="1"/>
          </p:cNvSpPr>
          <p:nvPr/>
        </p:nvSpPr>
        <p:spPr bwMode="auto">
          <a:xfrm>
            <a:off x="1219200" y="25717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1" name="Line 16"/>
          <p:cNvSpPr>
            <a:spLocks noChangeShapeType="1"/>
          </p:cNvSpPr>
          <p:nvPr/>
        </p:nvSpPr>
        <p:spPr bwMode="auto">
          <a:xfrm>
            <a:off x="1219200" y="30194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1219200" y="347186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1219200" y="392906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1219200" y="44005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1219200" y="485775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6" name="Line 22"/>
          <p:cNvSpPr>
            <a:spLocks noChangeShapeType="1"/>
          </p:cNvSpPr>
          <p:nvPr/>
        </p:nvSpPr>
        <p:spPr bwMode="auto">
          <a:xfrm>
            <a:off x="1219200" y="53054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1219200" y="5791200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2667000" y="530542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02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8245ACC-7214-4EEF-8711-2C1994649AF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변수의 속성 정의 </a:t>
            </a:r>
            <a:r>
              <a:rPr lang="en-US" altLang="ko-KR" smtClean="0"/>
              <a:t>(2)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-L or -L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앞에 오는 공란들을 왼쪽으로 자리 맞춤</a:t>
            </a:r>
          </a:p>
          <a:p>
            <a:pPr eaLnBrk="1" hangingPunct="1">
              <a:buFontTx/>
              <a:buNone/>
            </a:pPr>
            <a:r>
              <a:rPr lang="ko-KR" altLang="en-US" sz="1800" i="1" smtClean="0"/>
              <a:t>	                     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 아니면 자리 수를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로 설정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z="1800" smtClean="0"/>
              <a:t>-LZ or -LZ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앞에 오는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은 없어지고 왼쪽으로 자리 맞춤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</p:txBody>
      </p:sp>
      <p:pic>
        <p:nvPicPr>
          <p:cNvPr id="174085" name="Picture 5" descr="typeset_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86" name="Picture 6" descr="typeset_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57666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D586064-05DB-4DD2-A195-83E5D1534DA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1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변수의 속성 정의 </a:t>
            </a:r>
            <a:r>
              <a:rPr lang="en-US" altLang="ko-KR" smtClean="0"/>
              <a:t>(3)</a:t>
            </a:r>
          </a:p>
        </p:txBody>
      </p:sp>
      <p:sp>
        <p:nvSpPr>
          <p:cNvPr id="1751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-R or -R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오른쪽으로 자리 맞춤</a:t>
            </a:r>
          </a:p>
          <a:p>
            <a:pPr eaLnBrk="1" hangingPunct="1">
              <a:buFontTx/>
              <a:buNone/>
            </a:pPr>
            <a:r>
              <a:rPr lang="ko-KR" altLang="en-US" sz="1800" i="1" smtClean="0"/>
              <a:t>	                     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 아니면 자리 수를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로 설정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z="1800" smtClean="0"/>
              <a:t>-Z or -Z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, -RZ or -RZ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: -Z</a:t>
            </a:r>
            <a:r>
              <a:rPr lang="ko-KR" altLang="en-US" sz="1800" smtClean="0"/>
              <a:t>만 설정된 경우 오른쪽으로 자리 맞춤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                          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가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 아니면 자리 수를 </a:t>
            </a:r>
            <a:r>
              <a:rPr lang="en-US" altLang="ko-KR" sz="1800" i="1" smtClean="0"/>
              <a:t>width</a:t>
            </a:r>
            <a:r>
              <a:rPr lang="ko-KR" altLang="en-US" sz="1800" smtClean="0"/>
              <a:t>로 설정하고 숫자 변수인</a:t>
            </a:r>
          </a:p>
          <a:p>
            <a:pPr eaLnBrk="1" hangingPunct="1">
              <a:buFontTx/>
              <a:buNone/>
            </a:pPr>
            <a:r>
              <a:rPr lang="ko-KR" altLang="en-US" sz="1800" smtClean="0"/>
              <a:t>                           경우 왼쪽을 </a:t>
            </a:r>
            <a:r>
              <a:rPr lang="en-US" altLang="ko-KR" sz="1800" smtClean="0"/>
              <a:t>0</a:t>
            </a:r>
            <a:r>
              <a:rPr lang="ko-KR" altLang="en-US" sz="1800" smtClean="0"/>
              <a:t>으로 채움</a:t>
            </a:r>
          </a:p>
          <a:p>
            <a:pPr eaLnBrk="1" hangingPunct="1">
              <a:buFontTx/>
              <a:buNone/>
            </a:pPr>
            <a:endParaRPr lang="en-US" altLang="ko-KR" sz="1800" smtClean="0"/>
          </a:p>
        </p:txBody>
      </p:sp>
      <p:pic>
        <p:nvPicPr>
          <p:cNvPr id="175109" name="Picture 1031" descr="typeset_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5110" name="Picture 1032" descr="typeset_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4958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0512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00F144A-F298-4240-9B14-DC5B0561D15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변수의 속성 정의 </a:t>
            </a:r>
            <a:r>
              <a:rPr lang="en-US" altLang="ko-KR" smtClean="0"/>
              <a:t>(4)</a:t>
            </a:r>
          </a:p>
        </p:txBody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1800" smtClean="0"/>
              <a:t>-r :  </a:t>
            </a:r>
            <a:r>
              <a:rPr lang="ko-KR" altLang="en-US" sz="1800" smtClean="0"/>
              <a:t>변수를 읽기 전용으로 설정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z="1800" smtClean="0"/>
              <a:t>-x : </a:t>
            </a:r>
            <a:r>
              <a:rPr lang="ko-KR" altLang="en-US" sz="1800" smtClean="0"/>
              <a:t>변수에 값을 설정할 때 자동적으로 </a:t>
            </a:r>
            <a:r>
              <a:rPr lang="en-US" altLang="ko-KR" sz="1800" smtClean="0"/>
              <a:t>export </a:t>
            </a:r>
            <a:r>
              <a:rPr lang="ko-KR" altLang="en-US" sz="1800" smtClean="0"/>
              <a:t>함</a:t>
            </a:r>
            <a:endParaRPr lang="ko-KR" altLang="en-US" smtClean="0"/>
          </a:p>
        </p:txBody>
      </p:sp>
      <p:pic>
        <p:nvPicPr>
          <p:cNvPr id="176133" name="Picture 4" descr="typeset_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4000"/>
            <a:ext cx="7367588" cy="1257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134" name="Picture 5" descr="typeset_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91681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55416E5-104A-4B14-97DF-1659E2C38B5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Pattern (1)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[ . . . ]</a:t>
            </a:r>
          </a:p>
          <a:p>
            <a:pPr lvl="1" eaLnBrk="1" hangingPunct="1"/>
            <a:r>
              <a:rPr lang="ko-KR" altLang="en-US" smtClean="0"/>
              <a:t>문자셋을 정의하여 그 중 어느 하나의 문자와 일치하는 패턴을 정의</a:t>
            </a:r>
          </a:p>
          <a:p>
            <a:pPr lvl="1" eaLnBrk="1" hangingPunct="1"/>
            <a:r>
              <a:rPr lang="ko-KR" altLang="en-US" smtClean="0"/>
              <a:t>‘</a:t>
            </a:r>
            <a:r>
              <a:rPr lang="en-US" altLang="ko-KR" smtClean="0"/>
              <a:t>-’ </a:t>
            </a:r>
            <a:r>
              <a:rPr lang="ko-KR" altLang="en-US" smtClean="0"/>
              <a:t>부호를 사용하여 범위를 지정</a:t>
            </a:r>
          </a:p>
          <a:p>
            <a:pPr lvl="1" eaLnBrk="1" hangingPunct="1"/>
            <a:r>
              <a:rPr lang="ko-KR" altLang="en-US" smtClean="0"/>
              <a:t>‘</a:t>
            </a:r>
            <a:r>
              <a:rPr lang="en-US" altLang="ko-KR" smtClean="0"/>
              <a:t>!’ </a:t>
            </a:r>
            <a:r>
              <a:rPr lang="ko-KR" altLang="en-US" smtClean="0"/>
              <a:t>부호를 사용하여 역으로 매칭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Example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[123] :  </a:t>
            </a:r>
            <a:r>
              <a:rPr lang="ko-KR" altLang="en-US" sz="1800" smtClean="0"/>
              <a:t>문자가 </a:t>
            </a:r>
            <a:r>
              <a:rPr lang="en-US" altLang="ko-KR" sz="1800" smtClean="0"/>
              <a:t>1, 2, 3 </a:t>
            </a:r>
            <a:r>
              <a:rPr lang="ko-KR" altLang="en-US" sz="1800" smtClean="0"/>
              <a:t>중의 하나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[12][01] :  </a:t>
            </a:r>
            <a:r>
              <a:rPr lang="ko-KR" altLang="en-US" sz="1800" smtClean="0"/>
              <a:t>첫번째 문자가 </a:t>
            </a:r>
            <a:r>
              <a:rPr lang="en-US" altLang="ko-KR" sz="1800" smtClean="0"/>
              <a:t>1, 2 </a:t>
            </a:r>
            <a:r>
              <a:rPr lang="ko-KR" altLang="en-US" sz="1800" smtClean="0"/>
              <a:t>중의 하나이고</a:t>
            </a:r>
            <a:r>
              <a:rPr lang="en-US" altLang="ko-KR" sz="1800" smtClean="0"/>
              <a:t>, </a:t>
            </a:r>
            <a:r>
              <a:rPr lang="ko-KR" altLang="en-US" sz="1800" smtClean="0"/>
              <a:t>두번째 문자가 </a:t>
            </a:r>
            <a:r>
              <a:rPr lang="en-US" altLang="ko-KR" sz="1800" smtClean="0"/>
              <a:t>0, 1 </a:t>
            </a:r>
            <a:r>
              <a:rPr lang="ko-KR" altLang="en-US" sz="1800" smtClean="0"/>
              <a:t>중의 하나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[!2-4] :  </a:t>
            </a:r>
            <a:r>
              <a:rPr lang="ko-KR" altLang="en-US" sz="1800" smtClean="0"/>
              <a:t>문자가 </a:t>
            </a:r>
            <a:r>
              <a:rPr lang="en-US" altLang="ko-KR" sz="1800" smtClean="0"/>
              <a:t>2, 3, 4 </a:t>
            </a:r>
            <a:r>
              <a:rPr lang="ko-KR" altLang="en-US" sz="1800" smtClean="0"/>
              <a:t>가 아님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[1-3] :  </a:t>
            </a:r>
            <a:r>
              <a:rPr lang="ko-KR" altLang="en-US" sz="1800" smtClean="0"/>
              <a:t>문자가 </a:t>
            </a:r>
            <a:r>
              <a:rPr lang="en-US" altLang="ko-KR" sz="1800" smtClean="0"/>
              <a:t>1, 2, 3 </a:t>
            </a:r>
            <a:r>
              <a:rPr lang="ko-KR" altLang="en-US" sz="1800" smtClean="0"/>
              <a:t>중의 하나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[A-Za-z] :  </a:t>
            </a:r>
            <a:r>
              <a:rPr lang="ko-KR" altLang="en-US" sz="1800" smtClean="0"/>
              <a:t>문자가 영문 대문자 혹은 소문자</a:t>
            </a:r>
          </a:p>
        </p:txBody>
      </p:sp>
    </p:spTree>
    <p:extLst>
      <p:ext uri="{BB962C8B-B14F-4D97-AF65-F5344CB8AC3E}">
        <p14:creationId xmlns:p14="http://schemas.microsoft.com/office/powerpoint/2010/main" val="3898606087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04C2817-C374-4FD7-A562-9AAB6563BF0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Pattern (2)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?</a:t>
            </a:r>
          </a:p>
          <a:p>
            <a:pPr lvl="1" eaLnBrk="1" hangingPunct="1"/>
            <a:r>
              <a:rPr lang="ko-KR" altLang="en-US" smtClean="0"/>
              <a:t>어떤 문자든 상관없이 한 문자와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chap? :  chap1, chap2, chapa, chapU, … </a:t>
            </a:r>
            <a:r>
              <a:rPr lang="ko-KR" altLang="en-US" sz="1800" smtClean="0"/>
              <a:t>중의 하나</a:t>
            </a:r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ko-KR" altLang="en-US" smtClean="0"/>
              <a:t>*</a:t>
            </a:r>
          </a:p>
          <a:p>
            <a:pPr lvl="1" eaLnBrk="1" hangingPunct="1"/>
            <a:r>
              <a:rPr lang="ko-KR" altLang="en-US" smtClean="0"/>
              <a:t>어떤 문자든 </a:t>
            </a:r>
            <a:r>
              <a:rPr lang="en-US" altLang="ko-KR" smtClean="0"/>
              <a:t>0</a:t>
            </a:r>
            <a:r>
              <a:rPr lang="ko-KR" altLang="en-US" smtClean="0"/>
              <a:t>번 또는 그 이상과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chap* :  chap</a:t>
            </a:r>
            <a:r>
              <a:rPr lang="ko-KR" altLang="en-US" sz="1800" smtClean="0"/>
              <a:t>으로 시작하는 모든 문자열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x*y :  x</a:t>
            </a:r>
            <a:r>
              <a:rPr lang="ko-KR" altLang="en-US" sz="1800" smtClean="0"/>
              <a:t>로 시작하고 </a:t>
            </a:r>
            <a:r>
              <a:rPr lang="en-US" altLang="ko-KR" sz="1800" smtClean="0"/>
              <a:t>y</a:t>
            </a:r>
            <a:r>
              <a:rPr lang="ko-KR" altLang="en-US" sz="1800" smtClean="0"/>
              <a:t>로 끝나는 모든 문자열</a:t>
            </a:r>
          </a:p>
        </p:txBody>
      </p:sp>
    </p:spTree>
    <p:extLst>
      <p:ext uri="{BB962C8B-B14F-4D97-AF65-F5344CB8AC3E}">
        <p14:creationId xmlns:p14="http://schemas.microsoft.com/office/powerpoint/2010/main" val="37403791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B73BF1C-6904-4A05-9C45-FA998FB630A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3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Pattern (3)</a:t>
            </a:r>
          </a:p>
        </p:txBody>
      </p:sp>
      <p:sp>
        <p:nvSpPr>
          <p:cNvPr id="17920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?(pattern[|pattern] . . .)</a:t>
            </a:r>
          </a:p>
          <a:p>
            <a:pPr lvl="1" eaLnBrk="1" hangingPunct="1"/>
            <a:r>
              <a:rPr lang="en-US" altLang="ko-KR" smtClean="0"/>
              <a:t>0</a:t>
            </a:r>
            <a:r>
              <a:rPr lang="ko-KR" altLang="en-US" smtClean="0"/>
              <a:t>번 또는 한 번 발생되는 </a:t>
            </a:r>
            <a:r>
              <a:rPr lang="en-US" altLang="ko-KR" smtClean="0"/>
              <a:t>pattern</a:t>
            </a:r>
            <a:r>
              <a:rPr lang="ko-KR" altLang="en-US" smtClean="0"/>
              <a:t>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para?([345]|99)1 :  para1, para31, para41, para51, para991</a:t>
            </a:r>
            <a:r>
              <a:rPr lang="ko-KR" altLang="en-US" sz="1800" smtClean="0"/>
              <a:t>과 매치</a:t>
            </a:r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ko-KR" altLang="en-US" smtClean="0"/>
              <a:t>*</a:t>
            </a:r>
            <a:r>
              <a:rPr lang="en-US" altLang="ko-KR" smtClean="0"/>
              <a:t>(pattern[|pattern] . . .)</a:t>
            </a:r>
          </a:p>
          <a:p>
            <a:pPr lvl="1" eaLnBrk="1" hangingPunct="1"/>
            <a:r>
              <a:rPr lang="en-US" altLang="ko-KR" smtClean="0"/>
              <a:t>0</a:t>
            </a:r>
            <a:r>
              <a:rPr lang="ko-KR" altLang="en-US" smtClean="0"/>
              <a:t>번 이상 발생되는 </a:t>
            </a:r>
            <a:r>
              <a:rPr lang="en-US" altLang="ko-KR" smtClean="0"/>
              <a:t>pattern</a:t>
            </a:r>
            <a:r>
              <a:rPr lang="ko-KR" altLang="en-US" smtClean="0"/>
              <a:t>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para*([0-9]) :  para, para </a:t>
            </a:r>
            <a:r>
              <a:rPr lang="ko-KR" altLang="en-US" sz="1800" smtClean="0"/>
              <a:t>뒤에 어떤 숫자라도 붙어있는 문자열과 매치</a:t>
            </a:r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mtClean="0"/>
              <a:t>+(pattern[|pattern] . . .)</a:t>
            </a:r>
          </a:p>
          <a:p>
            <a:pPr lvl="1" eaLnBrk="1" hangingPunct="1"/>
            <a:r>
              <a:rPr lang="en-US" altLang="ko-KR" smtClean="0"/>
              <a:t>1</a:t>
            </a:r>
            <a:r>
              <a:rPr lang="ko-KR" altLang="en-US" smtClean="0"/>
              <a:t>번 이상 발생되는 </a:t>
            </a:r>
            <a:r>
              <a:rPr lang="en-US" altLang="ko-KR" smtClean="0"/>
              <a:t>pattern</a:t>
            </a:r>
            <a:r>
              <a:rPr lang="ko-KR" altLang="en-US" smtClean="0"/>
              <a:t>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para+([0-9]) :  para </a:t>
            </a:r>
            <a:r>
              <a:rPr lang="ko-KR" altLang="en-US" sz="1800" smtClean="0"/>
              <a:t>뒤에 어떤 숫자가 붙어있는 문자열과 매치</a:t>
            </a:r>
          </a:p>
        </p:txBody>
      </p:sp>
    </p:spTree>
    <p:extLst>
      <p:ext uri="{BB962C8B-B14F-4D97-AF65-F5344CB8AC3E}">
        <p14:creationId xmlns:p14="http://schemas.microsoft.com/office/powerpoint/2010/main" val="291629788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54D3E90-A690-4042-A099-41982C91ECB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Pattern (4)</a:t>
            </a:r>
          </a:p>
        </p:txBody>
      </p:sp>
      <p:sp>
        <p:nvSpPr>
          <p:cNvPr id="1802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@(pattern[|pattern] . . .)</a:t>
            </a:r>
          </a:p>
          <a:p>
            <a:pPr lvl="1" eaLnBrk="1" hangingPunct="1"/>
            <a:r>
              <a:rPr lang="ko-KR" altLang="en-US" smtClean="0"/>
              <a:t>정확히 한 번 발생되는 </a:t>
            </a:r>
            <a:r>
              <a:rPr lang="en-US" altLang="ko-KR" smtClean="0"/>
              <a:t>pattern</a:t>
            </a:r>
            <a:r>
              <a:rPr lang="ko-KR" altLang="en-US" smtClean="0"/>
              <a:t>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para@(chute|graph) :  parachute, paragraph</a:t>
            </a:r>
            <a:r>
              <a:rPr lang="ko-KR" altLang="en-US" sz="1800" smtClean="0"/>
              <a:t>와 매치</a:t>
            </a:r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mtClean="0"/>
              <a:t>!(pattern[|pattern] . . .)</a:t>
            </a:r>
          </a:p>
          <a:p>
            <a:pPr lvl="1" eaLnBrk="1" hangingPunct="1"/>
            <a:r>
              <a:rPr lang="en-US" altLang="ko-KR" smtClean="0"/>
              <a:t>pattern</a:t>
            </a:r>
            <a:r>
              <a:rPr lang="ko-KR" altLang="en-US" smtClean="0"/>
              <a:t>에 정의된 것을 제외한 모든 것과 매치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para!(*.[0-9]) :  para</a:t>
            </a:r>
            <a:r>
              <a:rPr lang="ko-KR" altLang="en-US" sz="1800" smtClean="0"/>
              <a:t>로 시작하고</a:t>
            </a:r>
            <a:r>
              <a:rPr lang="en-US" altLang="ko-KR" sz="1800" smtClean="0"/>
              <a:t>, . </a:t>
            </a:r>
            <a:r>
              <a:rPr lang="ko-KR" altLang="en-US" sz="1800" smtClean="0"/>
              <a:t>숫자로 끝나지 않는 모든 문자열과 매치</a:t>
            </a:r>
          </a:p>
        </p:txBody>
      </p:sp>
    </p:spTree>
    <p:extLst>
      <p:ext uri="{BB962C8B-B14F-4D97-AF65-F5344CB8AC3E}">
        <p14:creationId xmlns:p14="http://schemas.microsoft.com/office/powerpoint/2010/main" val="9179968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FB925CF-A75C-4FC1-97FA-052591E5DD6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(1)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if . . . then . . . else . . . fi (1)</a:t>
            </a:r>
          </a:p>
        </p:txBody>
      </p:sp>
      <p:sp>
        <p:nvSpPr>
          <p:cNvPr id="266244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>
                <a:latin typeface="Courier New" pitchFamily="49" charset="0"/>
              </a:rPr>
              <a:t> test –f $1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then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echo $1 exist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66140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43CC922-9E67-4F22-AE83-AA4E4D1719A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(2)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if . . . then . . . else . . . fi (2)</a:t>
            </a: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>
                <a:latin typeface="Courier New" pitchFamily="49" charset="0"/>
              </a:rPr>
              <a:t> test –f $1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then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echo $1 exist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else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echo $1 does not exist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125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C6EEDBB-F6F0-4E29-A2F3-FD383F6388B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169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443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(3)</a:t>
            </a:r>
          </a:p>
        </p:txBody>
      </p:sp>
      <p:sp>
        <p:nvSpPr>
          <p:cNvPr id="183300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if . . . then . . . else . . . fi (3)</a:t>
            </a:r>
          </a:p>
        </p:txBody>
      </p:sp>
      <p:sp>
        <p:nvSpPr>
          <p:cNvPr id="274436" name="Rectangle 2052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>
                <a:latin typeface="Courier New" pitchFamily="49" charset="0"/>
              </a:rPr>
              <a:t> (( score &lt; 65 ))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then</a:t>
            </a:r>
            <a:r>
              <a:rPr lang="en-US" sz="1800">
                <a:latin typeface="Courier New" pitchFamily="49" charset="0"/>
              </a:rPr>
              <a:t> grade=F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elif</a:t>
            </a:r>
            <a:r>
              <a:rPr lang="en-US" sz="1800">
                <a:latin typeface="Courier New" pitchFamily="49" charset="0"/>
              </a:rPr>
              <a:t> (( score &lt; 80 ))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then</a:t>
            </a:r>
            <a:r>
              <a:rPr lang="en-US" sz="1800">
                <a:latin typeface="Courier New" pitchFamily="49" charset="0"/>
              </a:rPr>
              <a:t> grade=C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elif</a:t>
            </a:r>
            <a:r>
              <a:rPr lang="en-US" sz="1800">
                <a:latin typeface="Courier New" pitchFamily="49" charset="0"/>
              </a:rPr>
              <a:t> (( score &lt; 90 ))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		then</a:t>
            </a:r>
            <a:r>
              <a:rPr lang="en-US" sz="1800">
                <a:latin typeface="Courier New" pitchFamily="49" charset="0"/>
              </a:rPr>
              <a:t> grade=B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		else</a:t>
            </a:r>
            <a:r>
              <a:rPr lang="en-US" sz="1800">
                <a:latin typeface="Courier New" pitchFamily="49" charset="0"/>
              </a:rPr>
              <a:t> grade=A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50000"/>
              </a:lnSpc>
              <a:defRPr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191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D53AC63-645E-4AED-B5EE-C845C18B922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File System (4)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UNIX</a:t>
            </a:r>
            <a:r>
              <a:rPr lang="ko-KR" altLang="en-US" smtClean="0"/>
              <a:t>의 디렉토리 구조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 :  </a:t>
            </a:r>
            <a:r>
              <a:rPr lang="ko-KR" altLang="en-US" smtClean="0"/>
              <a:t>루트 디렉토리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/bin :  Binaries </a:t>
            </a:r>
            <a:r>
              <a:rPr lang="ko-KR" altLang="en-US" smtClean="0"/>
              <a:t>의 약자</a:t>
            </a:r>
            <a:r>
              <a:rPr lang="en-US" altLang="ko-KR" smtClean="0"/>
              <a:t>, </a:t>
            </a:r>
            <a:r>
              <a:rPr lang="ko-KR" altLang="en-US" smtClean="0"/>
              <a:t>실행 가능한 파일들이 있다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/dev :  </a:t>
            </a:r>
            <a:r>
              <a:rPr lang="ko-KR" altLang="en-US" smtClean="0"/>
              <a:t>물리적 장치를 접근하기 위한 디바이스 파일이 있다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/etc :  </a:t>
            </a:r>
            <a:r>
              <a:rPr lang="ko-KR" altLang="en-US" smtClean="0"/>
              <a:t>시스템 설정 및 초기화에 필요한 파일이 있다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/proc :  UNIX</a:t>
            </a:r>
            <a:r>
              <a:rPr lang="ko-KR" altLang="en-US" smtClean="0"/>
              <a:t>가 시스템 관리를 위해 메모리 상에 만들어놓은 가상의 디렉토리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/sbin :  </a:t>
            </a:r>
            <a:r>
              <a:rPr lang="ko-KR" altLang="en-US" smtClean="0"/>
              <a:t>주로 시스템 운영에 필요한 파일이 있다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/usr :  </a:t>
            </a:r>
            <a:r>
              <a:rPr lang="ko-KR" altLang="en-US" smtClean="0"/>
              <a:t>사용자들이 </a:t>
            </a:r>
            <a:r>
              <a:rPr lang="en-US" altLang="ko-KR" smtClean="0"/>
              <a:t>UNIX</a:t>
            </a:r>
            <a:r>
              <a:rPr lang="ko-KR" altLang="en-US" smtClean="0"/>
              <a:t>를 사용하면서 필요한 파일이 있다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 smtClean="0"/>
              <a:t>/usr/bin:  /bin </a:t>
            </a:r>
            <a:r>
              <a:rPr lang="ko-KR" altLang="en-US" sz="1800" smtClean="0"/>
              <a:t>디렉토리에서 찾을 수 없는 실용적인 프로그램이 있다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 smtClean="0"/>
              <a:t>/usr/include:  C </a:t>
            </a:r>
            <a:r>
              <a:rPr lang="ko-KR" altLang="en-US" sz="1800" smtClean="0"/>
              <a:t>프로그램 컴파일을 위한 헤더 파일이 있다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ko-KR" sz="1800" smtClean="0"/>
              <a:t>/usr/man:  man page</a:t>
            </a:r>
            <a:r>
              <a:rPr lang="ko-KR" altLang="en-US" sz="1800" smtClean="0"/>
              <a:t>를 출력하는 데 필요한 파일이 있다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mtClean="0"/>
              <a:t>/var :  </a:t>
            </a:r>
            <a:r>
              <a:rPr lang="ko-KR" altLang="en-US" smtClean="0"/>
              <a:t>시스템 로그 정보 및 메일이나 </a:t>
            </a:r>
            <a:r>
              <a:rPr lang="en-US" altLang="ko-KR" smtClean="0"/>
              <a:t>cron </a:t>
            </a:r>
            <a:r>
              <a:rPr lang="ko-KR" altLang="en-US" smtClean="0"/>
              <a:t>정보가 있다</a:t>
            </a:r>
          </a:p>
        </p:txBody>
      </p:sp>
    </p:spTree>
    <p:extLst>
      <p:ext uri="{BB962C8B-B14F-4D97-AF65-F5344CB8AC3E}">
        <p14:creationId xmlns:p14="http://schemas.microsoft.com/office/powerpoint/2010/main" val="51998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8600A69-22BE-4E42-9263-D3AF5EEE710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(4)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if . . . then . . . else . . . fi (Example)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i</a:t>
            </a:r>
            <a:r>
              <a:rPr lang="en-US" sz="1800" b="1">
                <a:latin typeface="Courier New" pitchFamily="49" charset="0"/>
              </a:rPr>
              <a:t>f</a:t>
            </a:r>
            <a:r>
              <a:rPr lang="en-US" sz="1800">
                <a:latin typeface="Courier New" pitchFamily="49" charset="0"/>
              </a:rPr>
              <a:t> print ‘Please enter your name: \c’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read –r name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then	</a:t>
            </a:r>
            <a:r>
              <a:rPr lang="en-US" sz="1800">
                <a:latin typeface="Courier New" pitchFamily="49" charset="0"/>
              </a:rPr>
              <a:t>if mail “$name” &lt; mailfile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then :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else print “Cannot mail to $name”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fi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Else	</a:t>
            </a:r>
            <a:r>
              <a:rPr lang="en-US" sz="1800">
                <a:latin typeface="Courier New" pitchFamily="49" charset="0"/>
              </a:rPr>
              <a:t>print ‘end-of file’</a:t>
            </a:r>
          </a:p>
          <a:p>
            <a:pPr>
              <a:lnSpc>
                <a:spcPct val="150000"/>
              </a:lnSpc>
              <a:defRPr/>
            </a:pPr>
            <a:r>
              <a:rPr lang="en-US" sz="1800">
                <a:latin typeface="Courier New" pitchFamily="49" charset="0"/>
              </a:rPr>
              <a:t>	exit 1</a:t>
            </a:r>
          </a:p>
          <a:p>
            <a:pPr>
              <a:lnSpc>
                <a:spcPct val="150000"/>
              </a:lnSpc>
              <a:defRPr/>
            </a:pP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50000"/>
              </a:lnSpc>
              <a:defRPr/>
            </a:pPr>
            <a:endParaRPr lang="en-US" sz="1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18979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F37DCFD-E907-41DB-A68B-6E59362092D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7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(5)</a:t>
            </a:r>
          </a:p>
        </p:txBody>
      </p:sp>
      <p:sp>
        <p:nvSpPr>
          <p:cNvPr id="18534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case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word</a:t>
            </a:r>
            <a:r>
              <a:rPr lang="ko-KR" altLang="en-US" smtClean="0"/>
              <a:t>와 매치되는 </a:t>
            </a:r>
            <a:r>
              <a:rPr lang="en-US" altLang="ko-KR" smtClean="0"/>
              <a:t>pattern</a:t>
            </a:r>
            <a:r>
              <a:rPr lang="ko-KR" altLang="en-US" smtClean="0"/>
              <a:t>을 찾아 해당되는 </a:t>
            </a:r>
            <a:r>
              <a:rPr lang="en-US" altLang="ko-KR" smtClean="0"/>
              <a:t>compound-list</a:t>
            </a:r>
            <a:r>
              <a:rPr lang="ko-KR" altLang="en-US" smtClean="0"/>
              <a:t>를 실행</a:t>
            </a:r>
          </a:p>
        </p:txBody>
      </p:sp>
      <p:sp>
        <p:nvSpPr>
          <p:cNvPr id="267268" name="Rectangle 1028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case</a:t>
            </a:r>
            <a:r>
              <a:rPr lang="en-US" sz="1800">
                <a:latin typeface="Courier New" pitchFamily="49" charset="0"/>
              </a:rPr>
              <a:t> word </a:t>
            </a:r>
            <a:r>
              <a:rPr lang="en-US" sz="1800" b="1"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[(] pattern [ | pattern . . . ] . . . )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compound-list ;;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]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esac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60783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723BE0F-B2A2-487D-90B3-9E3558A7AD6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Conditional Clause (6)</a:t>
            </a:r>
          </a:p>
        </p:txBody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case (Example)</a:t>
            </a:r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case</a:t>
            </a:r>
            <a:r>
              <a:rPr lang="en-US" sz="1800">
                <a:latin typeface="Courier New" pitchFamily="49" charset="0"/>
              </a:rPr>
              <a:t> $x </a:t>
            </a:r>
            <a:r>
              <a:rPr lang="en-US" sz="1800" b="1">
                <a:latin typeface="Courier New" pitchFamily="49" charset="0"/>
              </a:rPr>
              <a:t>in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-d*)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dflag=1;;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-e*)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eflag=1;;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“”)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print –r –u2 – “x must have a value”;;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*)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if test ! –r “$x”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then print –r – “$x: no read permission”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	fi;;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esac</a:t>
            </a: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42533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7122284-7101-4EE1-B777-3BAF4C84C01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2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Loop Clause (1)</a:t>
            </a:r>
          </a:p>
        </p:txBody>
      </p:sp>
      <p:sp>
        <p:nvSpPr>
          <p:cNvPr id="1873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for</a:t>
            </a:r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word</a:t>
            </a:r>
            <a:r>
              <a:rPr lang="ko-KR" altLang="en-US" smtClean="0"/>
              <a:t>의 개수만큼 </a:t>
            </a:r>
            <a:r>
              <a:rPr lang="en-US" altLang="ko-KR" smtClean="0"/>
              <a:t>do</a:t>
            </a:r>
            <a:r>
              <a:rPr lang="ko-KR" altLang="en-US" smtClean="0"/>
              <a:t>와 </a:t>
            </a:r>
            <a:r>
              <a:rPr lang="en-US" altLang="ko-KR" smtClean="0"/>
              <a:t>done </a:t>
            </a:r>
            <a:r>
              <a:rPr lang="ko-KR" altLang="en-US" smtClean="0"/>
              <a:t>사이의 명령어들을 반복적으로 실행</a:t>
            </a:r>
          </a:p>
        </p:txBody>
      </p:sp>
      <p:sp>
        <p:nvSpPr>
          <p:cNvPr id="222212" name="Rectangle 1028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identifier [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word . . . ]</a:t>
            </a:r>
            <a:endParaRPr lang="en-US" sz="1800" b="1">
              <a:latin typeface="Courier New" pitchFamily="49" charset="0"/>
            </a:endParaRP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compound-list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958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2C37BBF-7D4E-4985-949F-9F2A466B0FC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Loop Clause (2)</a:t>
            </a:r>
          </a:p>
        </p:txBody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for (Example)</a:t>
            </a:r>
          </a:p>
        </p:txBody>
      </p:sp>
      <p:sp>
        <p:nvSpPr>
          <p:cNvPr id="277508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i in apple banana mango</a:t>
            </a:r>
            <a:endParaRPr lang="en-US" sz="1800" b="1">
              <a:latin typeface="Courier New" pitchFamily="49" charset="0"/>
            </a:endParaRP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echo “$i\t”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7952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67D9D57-0790-430B-A9B8-2712813AC82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(3)</a:t>
            </a:r>
          </a:p>
        </p:txBody>
      </p:sp>
      <p:sp>
        <p:nvSpPr>
          <p:cNvPr id="1894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select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나열하는 </a:t>
            </a:r>
            <a:r>
              <a:rPr lang="en-US" altLang="ko-KR" smtClean="0"/>
              <a:t>word</a:t>
            </a:r>
            <a:r>
              <a:rPr lang="ko-KR" altLang="en-US" smtClean="0"/>
              <a:t>를 화면에 메뉴 형태로 출력</a:t>
            </a:r>
          </a:p>
          <a:p>
            <a:pPr lvl="1" eaLnBrk="1" hangingPunct="1"/>
            <a:r>
              <a:rPr lang="ko-KR" altLang="en-US" smtClean="0"/>
              <a:t>프롬프트는 </a:t>
            </a:r>
            <a:r>
              <a:rPr lang="en-US" altLang="ko-KR" smtClean="0"/>
              <a:t>PS3 </a:t>
            </a:r>
            <a:r>
              <a:rPr lang="ko-KR" altLang="en-US" smtClean="0"/>
              <a:t>환경 변수로 설정</a:t>
            </a:r>
          </a:p>
        </p:txBody>
      </p:sp>
      <p:sp>
        <p:nvSpPr>
          <p:cNvPr id="269316" name="Rectangle 1028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select</a:t>
            </a:r>
            <a:r>
              <a:rPr lang="en-US" sz="1800">
                <a:latin typeface="Courier New" pitchFamily="49" charset="0"/>
              </a:rPr>
              <a:t> identifier [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word . . . ]</a:t>
            </a:r>
            <a:endParaRPr lang="en-US" sz="1800" b="1">
              <a:latin typeface="Courier New" pitchFamily="49" charset="0"/>
            </a:endParaRP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compound-list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94057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DC187A-DD92-45E1-81AB-C7F552E93C9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(4)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select (Example)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latin typeface="Courier New" pitchFamily="49" charset="0"/>
              </a:rPr>
              <a:t>PS3=“Please enter a number: “</a:t>
            </a:r>
          </a:p>
          <a:p>
            <a:pPr>
              <a:lnSpc>
                <a:spcPct val="85000"/>
              </a:lnSpc>
              <a:defRPr/>
            </a:pPr>
            <a:r>
              <a:rPr lang="en-US" altLang="ko-KR" sz="1800" b="1">
                <a:latin typeface="Courier New" pitchFamily="49" charset="0"/>
              </a:rPr>
              <a:t>select</a:t>
            </a:r>
            <a:r>
              <a:rPr lang="en-US" sz="1800">
                <a:latin typeface="Courier New" pitchFamily="49" charset="0"/>
              </a:rPr>
              <a:t> i in add delete exit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85000"/>
              </a:lnSpc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case</a:t>
            </a:r>
            <a:r>
              <a:rPr lang="en-US" sz="1800">
                <a:latin typeface="Courier New" pitchFamily="49" charset="0"/>
              </a:rPr>
              <a:t> $i in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add)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print “Selecting editing file”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break;;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delete)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print “Selecting removing job”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break;;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exit)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print “Selecting exit job”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exit;;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*)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		print “Invalid number”;;</a:t>
            </a:r>
          </a:p>
          <a:p>
            <a:pPr>
              <a:lnSpc>
                <a:spcPct val="85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esac</a:t>
            </a:r>
          </a:p>
          <a:p>
            <a:pPr>
              <a:lnSpc>
                <a:spcPct val="85000"/>
              </a:lnSpc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8933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F615D75-457D-4DFB-AE57-2C8C6DE4875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(5)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while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test</a:t>
            </a:r>
            <a:r>
              <a:rPr lang="ko-KR" altLang="en-US" smtClean="0"/>
              <a:t>문 또는 명령의 실행 결과가 참인 동안 루틴을 반복적으로 수행</a:t>
            </a:r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while</a:t>
            </a:r>
            <a:r>
              <a:rPr lang="en-US" sz="1800">
                <a:latin typeface="Courier New" pitchFamily="49" charset="0"/>
              </a:rPr>
              <a:t> test-clause or command-execution</a:t>
            </a:r>
            <a:endParaRPr lang="en-US" sz="1800" b="1">
              <a:latin typeface="Courier New" pitchFamily="49" charset="0"/>
            </a:endParaRP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compound-list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5051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B74981B-38C5-47AF-AA9F-F831C513A6F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(6)</a:t>
            </a:r>
          </a:p>
        </p:txBody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while (Example)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while</a:t>
            </a:r>
            <a:r>
              <a:rPr lang="en-US" sz="1800">
                <a:latin typeface="Courier New" pitchFamily="49" charset="0"/>
              </a:rPr>
              <a:t> [ $line –le $maxline ]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echo &gt;&gt; $BUFFER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lines=`expr $lines + 1`</a:t>
            </a: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76815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5FE918-1BFF-47C1-8AC3-FE7D0A4A1D5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179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(7)</a:t>
            </a:r>
          </a:p>
        </p:txBody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until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test</a:t>
            </a:r>
            <a:r>
              <a:rPr lang="ko-KR" altLang="en-US" smtClean="0"/>
              <a:t>문 또는 명령의 실행 결과가 거짓인 동안 루틴을 반복적으로 수행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1676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until</a:t>
            </a:r>
            <a:r>
              <a:rPr lang="en-US" sz="1800">
                <a:latin typeface="Courier New" pitchFamily="49" charset="0"/>
              </a:rPr>
              <a:t> test-clause or command-execution</a:t>
            </a:r>
            <a:endParaRPr lang="en-US" sz="1800" b="1">
              <a:latin typeface="Courier New" pitchFamily="49" charset="0"/>
            </a:endParaRP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defRPr/>
            </a:pPr>
            <a:r>
              <a:rPr lang="en-US" sz="1800">
                <a:latin typeface="Courier New" pitchFamily="49" charset="0"/>
              </a:rPr>
              <a:t>	compound-list</a:t>
            </a:r>
          </a:p>
          <a:p>
            <a:pPr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57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B03C930-C85C-4C9D-87C7-F791C78E55A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File System (5)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경로 </a:t>
            </a:r>
            <a:r>
              <a:rPr lang="en-US" altLang="ko-KR" smtClean="0"/>
              <a:t>(Path)</a:t>
            </a:r>
          </a:p>
          <a:p>
            <a:pPr lvl="1" eaLnBrk="1" hangingPunct="1"/>
            <a:r>
              <a:rPr lang="ko-KR" altLang="en-US" smtClean="0"/>
              <a:t>절대 경로</a:t>
            </a:r>
          </a:p>
          <a:p>
            <a:pPr lvl="2" eaLnBrk="1" hangingPunct="1"/>
            <a:r>
              <a:rPr lang="en-US" altLang="ko-KR" sz="1800" smtClean="0"/>
              <a:t>/ </a:t>
            </a:r>
            <a:r>
              <a:rPr lang="ko-KR" altLang="en-US" sz="1800" smtClean="0"/>
              <a:t>디렉토리로부터 특정 디렉토리 또는 특정 파일까지 나타내는 방법</a:t>
            </a:r>
          </a:p>
          <a:p>
            <a:pPr lvl="2" eaLnBrk="1" hangingPunct="1">
              <a:buFontTx/>
              <a:buNone/>
            </a:pPr>
            <a:r>
              <a:rPr lang="ko-KR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/usr/local/bin/vim</a:t>
            </a:r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	/usr/include/</a:t>
            </a:r>
          </a:p>
          <a:p>
            <a:pPr lvl="2" eaLnBrk="1" hangingPunct="1">
              <a:buFontTx/>
              <a:buNone/>
            </a:pPr>
            <a:endParaRPr lang="en-US" altLang="ko-KR" sz="180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/>
            <a:r>
              <a:rPr lang="ko-KR" altLang="en-US" smtClean="0"/>
              <a:t>상대 경로</a:t>
            </a:r>
          </a:p>
          <a:p>
            <a:pPr lvl="2" eaLnBrk="1" hangingPunct="1"/>
            <a:r>
              <a:rPr lang="ko-KR" altLang="en-US" sz="1800" smtClean="0"/>
              <a:t>현재의 위치에서 상대적인 위치에 있는 디렉토리 또는 특정 파일을 나타내는 방법</a:t>
            </a:r>
          </a:p>
          <a:p>
            <a:pPr lvl="2" eaLnBrk="1" hangingPunct="1"/>
            <a:r>
              <a:rPr lang="ko-KR" altLang="en-US" sz="1800" smtClean="0"/>
              <a:t>현재의 디렉토리를 </a:t>
            </a:r>
            <a:r>
              <a:rPr lang="en-US" altLang="ko-KR" sz="1800" smtClean="0">
                <a:solidFill>
                  <a:srgbClr val="FF3300"/>
                </a:solidFill>
                <a:latin typeface="Courier New" panose="02070309020205020404" pitchFamily="49" charset="0"/>
              </a:rPr>
              <a:t>.</a:t>
            </a:r>
            <a:r>
              <a:rPr lang="en-US" altLang="ko-KR" sz="1800" smtClean="0"/>
              <a:t> </a:t>
            </a:r>
            <a:r>
              <a:rPr lang="ko-KR" altLang="en-US" sz="1800" smtClean="0"/>
              <a:t>으로 나타내며 상위 디렉토리는</a:t>
            </a:r>
            <a:r>
              <a:rPr lang="ko-KR" altLang="en-US" sz="180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800" smtClean="0">
                <a:solidFill>
                  <a:srgbClr val="FF3300"/>
                </a:solidFill>
                <a:latin typeface="Courier New" panose="02070309020205020404" pitchFamily="49" charset="0"/>
              </a:rPr>
              <a:t>..</a:t>
            </a:r>
            <a:r>
              <a:rPr lang="en-US" altLang="ko-KR" sz="1800" smtClean="0">
                <a:solidFill>
                  <a:srgbClr val="FFFF00"/>
                </a:solidFill>
                <a:latin typeface="Courier New" panose="02070309020205020404" pitchFamily="49" charset="0"/>
              </a:rPr>
              <a:t> </a:t>
            </a:r>
            <a:r>
              <a:rPr lang="ko-KR" altLang="en-US" sz="1800" smtClean="0"/>
              <a:t>으로 나타낸다</a:t>
            </a:r>
          </a:p>
        </p:txBody>
      </p:sp>
    </p:spTree>
    <p:extLst>
      <p:ext uri="{BB962C8B-B14F-4D97-AF65-F5344CB8AC3E}">
        <p14:creationId xmlns:p14="http://schemas.microsoft.com/office/powerpoint/2010/main" val="156393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CCB5121-FB7C-4D0A-9CEB-F44A2FB0DE2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Loop Clause (6)</a:t>
            </a:r>
          </a:p>
        </p:txBody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until (Example)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685800" y="1676400"/>
            <a:ext cx="7848600" cy="419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until</a:t>
            </a:r>
            <a:r>
              <a:rPr lang="en-US" sz="1800">
                <a:latin typeface="Courier New" pitchFamily="49" charset="0"/>
              </a:rPr>
              <a:t> who | grep klog &gt; /dev/null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echo Waiting 5 seconds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sleep 5</a:t>
            </a: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echo klog has logged on</a:t>
            </a:r>
          </a:p>
          <a:p>
            <a:pPr>
              <a:lnSpc>
                <a:spcPct val="12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50000"/>
              </a:lnSpc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6383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F2721D4-EF6E-4396-8656-292746BC19E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232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Flow Control (1)</a:t>
            </a:r>
          </a:p>
        </p:txBody>
      </p:sp>
      <p:sp>
        <p:nvSpPr>
          <p:cNvPr id="19558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break [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lvl="1" eaLnBrk="1" hangingPunct="1"/>
            <a:r>
              <a:rPr lang="ko-KR" altLang="en-US" smtClean="0"/>
              <a:t>가장 안쪽 </a:t>
            </a:r>
            <a:r>
              <a:rPr lang="en-US" altLang="ko-KR" i="1" smtClean="0"/>
              <a:t>n</a:t>
            </a:r>
            <a:r>
              <a:rPr lang="ko-KR" altLang="en-US" smtClean="0"/>
              <a:t>개의 </a:t>
            </a:r>
            <a:r>
              <a:rPr lang="en-US" altLang="ko-KR" smtClean="0"/>
              <a:t>for, while, until </a:t>
            </a:r>
            <a:r>
              <a:rPr lang="ko-KR" altLang="en-US" smtClean="0"/>
              <a:t>루프의 실행을 즉시 종료하고 빠져 나오며 루프 다음의 명령을 계속 실행</a:t>
            </a:r>
          </a:p>
        </p:txBody>
      </p:sp>
      <p:sp>
        <p:nvSpPr>
          <p:cNvPr id="223236" name="Rectangle 1028"/>
          <p:cNvSpPr>
            <a:spLocks noChangeArrowheads="1"/>
          </p:cNvSpPr>
          <p:nvPr/>
        </p:nvSpPr>
        <p:spPr bwMode="auto">
          <a:xfrm>
            <a:off x="1066800" y="2514600"/>
            <a:ext cx="74676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i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*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j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foo bar bam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test “$j” = “$i”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</a:rPr>
              <a:t>then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		</a:t>
            </a:r>
            <a:r>
              <a:rPr lang="en-US" sz="1800" b="1">
                <a:latin typeface="Courier New" pitchFamily="49" charset="0"/>
              </a:rPr>
              <a:t>break</a:t>
            </a:r>
            <a:r>
              <a:rPr lang="en-US" sz="1800">
                <a:latin typeface="Courier New" pitchFamily="49" charset="0"/>
              </a:rPr>
              <a:t> 2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done</a:t>
            </a: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done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9698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6BDA0B2-0977-4CAD-8DF2-5755F5B447F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Flow Control (2)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continue [</a:t>
            </a:r>
            <a:r>
              <a:rPr lang="en-US" altLang="ko-KR" i="1" smtClean="0"/>
              <a:t>n</a:t>
            </a:r>
            <a:r>
              <a:rPr lang="en-US" altLang="ko-KR" smtClean="0"/>
              <a:t>]</a:t>
            </a:r>
          </a:p>
          <a:p>
            <a:pPr lvl="1" eaLnBrk="1" hangingPunct="1"/>
            <a:r>
              <a:rPr lang="en-US" altLang="ko-KR" smtClean="0"/>
              <a:t>continue </a:t>
            </a:r>
            <a:r>
              <a:rPr lang="ko-KR" altLang="en-US" smtClean="0"/>
              <a:t>다음에 오는 임의의 명령을 실행시키지 않음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1066800" y="2133600"/>
            <a:ext cx="7467600" cy="3352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 b="1">
                <a:latin typeface="Courier New" pitchFamily="49" charset="0"/>
              </a:rPr>
              <a:t>for</a:t>
            </a:r>
            <a:r>
              <a:rPr lang="en-US" sz="1800">
                <a:latin typeface="Courier New" pitchFamily="49" charset="0"/>
              </a:rPr>
              <a:t> i </a:t>
            </a:r>
            <a:r>
              <a:rPr lang="en-US" sz="1800" b="1">
                <a:latin typeface="Courier New" pitchFamily="49" charset="0"/>
              </a:rPr>
              <a:t>in</a:t>
            </a:r>
            <a:r>
              <a:rPr lang="en-US" sz="1800">
                <a:latin typeface="Courier New" pitchFamily="49" charset="0"/>
              </a:rPr>
              <a:t> *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if</a:t>
            </a:r>
            <a:r>
              <a:rPr lang="en-US" sz="1800">
                <a:latin typeface="Courier New" pitchFamily="49" charset="0"/>
              </a:rPr>
              <a:t> test –d “$i”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then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	</a:t>
            </a:r>
            <a:r>
              <a:rPr lang="en-US" sz="1800" b="1">
                <a:latin typeface="Courier New" pitchFamily="49" charset="0"/>
              </a:rPr>
              <a:t>continue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</a:t>
            </a:r>
            <a:r>
              <a:rPr lang="en-US" sz="1800" b="1">
                <a:latin typeface="Courier New" pitchFamily="49" charset="0"/>
              </a:rPr>
              <a:t>fi</a:t>
            </a:r>
          </a:p>
          <a:p>
            <a:pPr>
              <a:lnSpc>
                <a:spcPct val="120000"/>
              </a:lnSpc>
              <a:defRPr/>
            </a:pPr>
            <a:r>
              <a:rPr lang="en-US" sz="1800">
                <a:latin typeface="Courier New" pitchFamily="49" charset="0"/>
              </a:rPr>
              <a:t>	print –r – “$I is not a directory”</a:t>
            </a:r>
            <a:endParaRPr lang="en-US" sz="1800" b="1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b="1">
                <a:latin typeface="Courier New" pitchFamily="49" charset="0"/>
              </a:rPr>
              <a:t>done</a:t>
            </a:r>
          </a:p>
          <a:p>
            <a:pPr>
              <a:lnSpc>
                <a:spcPct val="120000"/>
              </a:lnSpc>
              <a:defRPr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81581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0894158-9837-4722-BE71-ED1E9605C68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System Run-Level (1)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Level 0</a:t>
            </a:r>
          </a:p>
          <a:p>
            <a:pPr lvl="1" eaLnBrk="1" hangingPunct="1"/>
            <a:r>
              <a:rPr lang="ko-KR" altLang="en-US" smtClean="0"/>
              <a:t>시스템 종료 상태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Level s</a:t>
            </a:r>
          </a:p>
          <a:p>
            <a:pPr lvl="1" eaLnBrk="1" hangingPunct="1"/>
            <a:r>
              <a:rPr lang="ko-KR" altLang="en-US" smtClean="0"/>
              <a:t>싱글 유저 상태</a:t>
            </a:r>
          </a:p>
          <a:p>
            <a:pPr lvl="1" eaLnBrk="1" hangingPunct="1"/>
            <a:r>
              <a:rPr lang="ko-KR" altLang="en-US" smtClean="0"/>
              <a:t>멀티 유저 파일 시스템이 </a:t>
            </a:r>
            <a:r>
              <a:rPr lang="en-US" altLang="ko-KR" smtClean="0"/>
              <a:t>umount</a:t>
            </a:r>
            <a:r>
              <a:rPr lang="ko-KR" altLang="en-US" smtClean="0"/>
              <a:t>되고</a:t>
            </a:r>
            <a:r>
              <a:rPr lang="en-US" altLang="ko-KR" smtClean="0"/>
              <a:t>, </a:t>
            </a:r>
            <a:r>
              <a:rPr lang="ko-KR" altLang="en-US" smtClean="0"/>
              <a:t>모든 </a:t>
            </a:r>
            <a:r>
              <a:rPr lang="en-US" altLang="ko-KR" smtClean="0"/>
              <a:t>daemon</a:t>
            </a:r>
            <a:r>
              <a:rPr lang="ko-KR" altLang="en-US" smtClean="0"/>
              <a:t>도 종료된 상태</a:t>
            </a:r>
          </a:p>
          <a:p>
            <a:pPr lvl="1" eaLnBrk="1" hangingPunct="1"/>
            <a:r>
              <a:rPr lang="ko-KR" altLang="en-US" smtClean="0"/>
              <a:t>루트 파일 시스템만 </a:t>
            </a:r>
            <a:r>
              <a:rPr lang="en-US" altLang="ko-KR" smtClean="0"/>
              <a:t>mount</a:t>
            </a:r>
            <a:r>
              <a:rPr lang="ko-KR" altLang="en-US" smtClean="0"/>
              <a:t>되며</a:t>
            </a:r>
            <a:r>
              <a:rPr lang="en-US" altLang="ko-KR" smtClean="0"/>
              <a:t>, root</a:t>
            </a:r>
            <a:r>
              <a:rPr lang="ko-KR" altLang="en-US" smtClean="0"/>
              <a:t>만 로그인할 수 있음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Level 1</a:t>
            </a:r>
          </a:p>
          <a:p>
            <a:pPr lvl="1" eaLnBrk="1" hangingPunct="1"/>
            <a:r>
              <a:rPr lang="ko-KR" altLang="en-US" smtClean="0"/>
              <a:t>관리 상태</a:t>
            </a:r>
          </a:p>
          <a:p>
            <a:pPr lvl="1" eaLnBrk="1" hangingPunct="1"/>
            <a:r>
              <a:rPr lang="ko-KR" altLang="en-US" smtClean="0"/>
              <a:t>다중 사용자 조작을 위해 필요한 파일 시스템이 </a:t>
            </a:r>
            <a:r>
              <a:rPr lang="en-US" altLang="ko-KR" smtClean="0"/>
              <a:t>mount</a:t>
            </a:r>
          </a:p>
          <a:p>
            <a:pPr lvl="1" eaLnBrk="1" hangingPunct="1"/>
            <a:r>
              <a:rPr lang="en-US" altLang="ko-KR" smtClean="0"/>
              <a:t>root</a:t>
            </a:r>
            <a:r>
              <a:rPr lang="ko-KR" altLang="en-US" smtClean="0"/>
              <a:t>만 로그인할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12931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8D336D-06A4-4D50-8777-8677F651013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56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System Run-Level (2)</a:t>
            </a:r>
          </a:p>
        </p:txBody>
      </p:sp>
      <p:sp>
        <p:nvSpPr>
          <p:cNvPr id="1986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Level 2</a:t>
            </a:r>
          </a:p>
          <a:p>
            <a:pPr lvl="1" eaLnBrk="1" hangingPunct="1"/>
            <a:r>
              <a:rPr lang="ko-KR" altLang="en-US" smtClean="0"/>
              <a:t>다중 사용자 상태</a:t>
            </a:r>
          </a:p>
          <a:p>
            <a:pPr lvl="1" eaLnBrk="1" hangingPunct="1"/>
            <a:r>
              <a:rPr lang="ko-KR" altLang="en-US" smtClean="0"/>
              <a:t>파일 시스템이 </a:t>
            </a:r>
            <a:r>
              <a:rPr lang="en-US" altLang="ko-KR" smtClean="0"/>
              <a:t>mount</a:t>
            </a:r>
            <a:r>
              <a:rPr lang="ko-KR" altLang="en-US" smtClean="0"/>
              <a:t>되고</a:t>
            </a:r>
            <a:r>
              <a:rPr lang="en-US" altLang="ko-KR" smtClean="0"/>
              <a:t>, </a:t>
            </a:r>
            <a:r>
              <a:rPr lang="ko-KR" altLang="en-US" smtClean="0"/>
              <a:t>모든 </a:t>
            </a:r>
            <a:r>
              <a:rPr lang="en-US" altLang="ko-KR" smtClean="0"/>
              <a:t>daemon </a:t>
            </a:r>
            <a:r>
              <a:rPr lang="ko-KR" altLang="en-US" smtClean="0"/>
              <a:t>프로세스가 가동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Level 3</a:t>
            </a:r>
          </a:p>
          <a:p>
            <a:pPr lvl="1" eaLnBrk="1" hangingPunct="1"/>
            <a:r>
              <a:rPr lang="en-US" altLang="ko-KR" smtClean="0"/>
              <a:t>Level2</a:t>
            </a:r>
            <a:r>
              <a:rPr lang="ko-KR" altLang="en-US" smtClean="0"/>
              <a:t>와 비슷하나</a:t>
            </a:r>
            <a:r>
              <a:rPr lang="en-US" altLang="ko-KR" smtClean="0"/>
              <a:t>, NFS (Network File System) </a:t>
            </a:r>
            <a:r>
              <a:rPr lang="ko-KR" altLang="en-US" smtClean="0"/>
              <a:t>사용 가능</a:t>
            </a:r>
          </a:p>
          <a:p>
            <a:pPr lvl="1" eaLnBrk="1" hangingPunct="1"/>
            <a:r>
              <a:rPr lang="ko-KR" altLang="en-US" smtClean="0"/>
              <a:t>다중 사용자가 네트웍을 통해 공유 파일 시스템 서비스를 받을 수 있음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Level 4</a:t>
            </a:r>
          </a:p>
          <a:p>
            <a:pPr lvl="1" eaLnBrk="1" hangingPunct="1"/>
            <a:r>
              <a:rPr lang="ko-KR" altLang="en-US" smtClean="0"/>
              <a:t>다중 사용자 상태</a:t>
            </a:r>
          </a:p>
          <a:p>
            <a:pPr lvl="1" eaLnBrk="1" hangingPunct="1"/>
            <a:r>
              <a:rPr lang="ko-KR" altLang="en-US" smtClean="0"/>
              <a:t>사용자가 필요에 의해 정의해서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011417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66D1C10-7F12-498F-A75F-90D36C8A51E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6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System Run-Level (3)</a:t>
            </a:r>
          </a:p>
        </p:txBody>
      </p:sp>
      <p:sp>
        <p:nvSpPr>
          <p:cNvPr id="1996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Level 5</a:t>
            </a:r>
          </a:p>
          <a:p>
            <a:pPr lvl="1" eaLnBrk="1" hangingPunct="1"/>
            <a:r>
              <a:rPr lang="ko-KR" altLang="en-US" smtClean="0"/>
              <a:t>다중 사용자 상태</a:t>
            </a:r>
          </a:p>
          <a:p>
            <a:pPr lvl="1" eaLnBrk="1" hangingPunct="1"/>
            <a:r>
              <a:rPr lang="en-US" altLang="ko-KR" smtClean="0"/>
              <a:t>Console</a:t>
            </a:r>
            <a:r>
              <a:rPr lang="ko-KR" altLang="en-US" smtClean="0"/>
              <a:t>에서 </a:t>
            </a:r>
            <a:r>
              <a:rPr lang="en-US" altLang="ko-KR" smtClean="0"/>
              <a:t>X-window</a:t>
            </a:r>
            <a:r>
              <a:rPr lang="ko-KR" altLang="en-US" smtClean="0"/>
              <a:t>로 로그인할 수 있음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Level 6</a:t>
            </a:r>
          </a:p>
          <a:p>
            <a:pPr lvl="1" eaLnBrk="1" hangingPunct="1"/>
            <a:r>
              <a:rPr lang="ko-KR" altLang="en-US" smtClean="0"/>
              <a:t>시스템 재부팅 상태</a:t>
            </a:r>
          </a:p>
        </p:txBody>
      </p:sp>
    </p:spTree>
    <p:extLst>
      <p:ext uri="{BB962C8B-B14F-4D97-AF65-F5344CB8AC3E}">
        <p14:creationId xmlns:p14="http://schemas.microsoft.com/office/powerpoint/2010/main" val="2517540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4294BE3-A4A0-4B21-80B1-CC8F0956116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Making a ufs File System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Construct a file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mkfs </a:t>
            </a:r>
            <a:r>
              <a:rPr lang="ko-KR" altLang="en-US" smtClean="0"/>
              <a:t>명령을 이용하여 </a:t>
            </a:r>
            <a:r>
              <a:rPr lang="en-US" altLang="ko-KR" smtClean="0"/>
              <a:t>root</a:t>
            </a:r>
            <a:r>
              <a:rPr lang="ko-KR" altLang="en-US" smtClean="0"/>
              <a:t>와 </a:t>
            </a:r>
            <a:r>
              <a:rPr lang="en-US" altLang="ko-KR" smtClean="0"/>
              <a:t>lost+found </a:t>
            </a:r>
            <a:r>
              <a:rPr lang="ko-KR" altLang="en-US" smtClean="0"/>
              <a:t>디렉토리를 포함하는 파일 시스템을 생성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mkfs –F ufs [-o bsize=</a:t>
            </a:r>
            <a:r>
              <a:rPr lang="en-US" altLang="ko-KR" sz="1800" i="1" smtClean="0">
                <a:solidFill>
                  <a:srgbClr val="FF0000"/>
                </a:solidFill>
              </a:rPr>
              <a:t>n</a:t>
            </a:r>
            <a:r>
              <a:rPr lang="en-US" altLang="ko-KR" sz="1800" smtClean="0">
                <a:solidFill>
                  <a:srgbClr val="FF0000"/>
                </a:solidFill>
              </a:rPr>
              <a:t>, fragsize=</a:t>
            </a:r>
            <a:r>
              <a:rPr lang="en-US" altLang="ko-KR" sz="1800" i="1" smtClean="0">
                <a:solidFill>
                  <a:srgbClr val="FF0000"/>
                </a:solidFill>
              </a:rPr>
              <a:t>n</a:t>
            </a:r>
            <a:r>
              <a:rPr lang="en-US" altLang="ko-KR" sz="1800" smtClean="0">
                <a:solidFill>
                  <a:srgbClr val="FF0000"/>
                </a:solidFill>
              </a:rPr>
              <a:t>, free=</a:t>
            </a:r>
            <a:r>
              <a:rPr lang="en-US" altLang="ko-KR" sz="1800" i="1" smtClean="0">
                <a:solidFill>
                  <a:srgbClr val="FF0000"/>
                </a:solidFill>
              </a:rPr>
              <a:t>n</a:t>
            </a:r>
            <a:r>
              <a:rPr lang="en-US" altLang="ko-KR" sz="1800" smtClean="0">
                <a:solidFill>
                  <a:srgbClr val="FF0000"/>
                </a:solidFill>
              </a:rPr>
              <a:t>] special-device size</a:t>
            </a:r>
          </a:p>
          <a:p>
            <a:pPr lvl="2" eaLnBrk="1" hangingPunct="1">
              <a:buFontTx/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ko-KR" sz="1800" smtClean="0"/>
              <a:t>bsize :  </a:t>
            </a:r>
            <a:r>
              <a:rPr lang="ko-KR" altLang="en-US" sz="1800" smtClean="0"/>
              <a:t>파일 시스템 상의 기본 블록 사이즈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fragsize :  </a:t>
            </a:r>
            <a:r>
              <a:rPr lang="ko-KR" altLang="en-US" sz="1800" smtClean="0"/>
              <a:t>파일에 할당되는 최소한의 디스크 공간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free :  </a:t>
            </a:r>
            <a:r>
              <a:rPr lang="ko-KR" altLang="en-US" sz="1800" smtClean="0"/>
              <a:t>허용되는 </a:t>
            </a:r>
            <a:r>
              <a:rPr lang="en-US" altLang="ko-KR" sz="1800" smtClean="0"/>
              <a:t>free </a:t>
            </a:r>
            <a:r>
              <a:rPr lang="ko-KR" altLang="en-US" sz="1800" smtClean="0"/>
              <a:t>디스크 공간의 최소 비율 </a:t>
            </a:r>
            <a:r>
              <a:rPr lang="en-US" altLang="ko-KR" sz="1800" smtClean="0"/>
              <a:t>(</a:t>
            </a:r>
            <a:r>
              <a:rPr lang="ko-KR" altLang="en-US" sz="1800" smtClean="0"/>
              <a:t>기본값</a:t>
            </a:r>
            <a:r>
              <a:rPr lang="en-US" altLang="ko-KR" sz="1800" smtClean="0"/>
              <a:t>: 10%)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special-device :  </a:t>
            </a:r>
            <a:r>
              <a:rPr lang="ko-KR" altLang="en-US" sz="1800" smtClean="0"/>
              <a:t>파일 시스템이 생성될 슬라이스의 </a:t>
            </a:r>
            <a:r>
              <a:rPr lang="en-US" altLang="ko-KR" sz="1800" smtClean="0"/>
              <a:t>Character </a:t>
            </a:r>
            <a:r>
              <a:rPr lang="ko-KR" altLang="en-US" sz="1800" smtClean="0"/>
              <a:t>디바이스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size :  </a:t>
            </a:r>
            <a:r>
              <a:rPr lang="ko-KR" altLang="en-US" sz="1800" smtClean="0"/>
              <a:t>파일 시스템 내의 물리적 블록 수</a:t>
            </a:r>
          </a:p>
        </p:txBody>
      </p:sp>
    </p:spTree>
    <p:extLst>
      <p:ext uri="{BB962C8B-B14F-4D97-AF65-F5344CB8AC3E}">
        <p14:creationId xmlns:p14="http://schemas.microsoft.com/office/powerpoint/2010/main" val="76579965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4CFDC1F-CCD5-485C-A65F-5829E2AFB46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Mount a File System</a:t>
            </a:r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Mount file systems and remote resources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 시스템을 특정한 디렉토리 이름으로 접근할 수 있게 함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/sbin/mount [-F </a:t>
            </a:r>
            <a:r>
              <a:rPr lang="en-US" altLang="ko-KR" sz="1800" i="1" smtClean="0">
                <a:solidFill>
                  <a:srgbClr val="FF0000"/>
                </a:solidFill>
              </a:rPr>
              <a:t>FSType</a:t>
            </a:r>
            <a:r>
              <a:rPr lang="en-US" altLang="ko-KR" sz="1800" smtClean="0">
                <a:solidFill>
                  <a:srgbClr val="FF0000"/>
                </a:solidFill>
              </a:rPr>
              <a:t>] [-v] [-r] [-o </a:t>
            </a:r>
            <a:r>
              <a:rPr lang="en-US" altLang="ko-KR" sz="1800" i="1" smtClean="0">
                <a:solidFill>
                  <a:srgbClr val="FF0000"/>
                </a:solidFill>
              </a:rPr>
              <a:t>arguments</a:t>
            </a:r>
            <a:r>
              <a:rPr lang="en-US" altLang="ko-KR" sz="1800" smtClean="0">
                <a:solidFill>
                  <a:srgbClr val="FF0000"/>
                </a:solidFill>
              </a:rPr>
              <a:t>] device dirname</a:t>
            </a:r>
          </a:p>
          <a:p>
            <a:pPr lvl="2" eaLnBrk="1" hangingPunct="1">
              <a:buFontTx/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ko-KR" sz="1800" smtClean="0"/>
              <a:t>-F </a:t>
            </a:r>
            <a:r>
              <a:rPr lang="en-US" altLang="ko-KR" sz="1800" i="1" smtClean="0"/>
              <a:t>FSType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마운트되는 파일 시스템의 형태를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-v :  </a:t>
            </a:r>
            <a:r>
              <a:rPr lang="ko-KR" altLang="en-US" sz="1800" smtClean="0"/>
              <a:t>실제로 마운트 작업은 진행되지 않고 명령어 라인만 검증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파일 시스템을 </a:t>
            </a:r>
            <a:r>
              <a:rPr lang="en-US" altLang="ko-KR" sz="1800" smtClean="0"/>
              <a:t>read-only </a:t>
            </a:r>
            <a:r>
              <a:rPr lang="ko-KR" altLang="en-US" sz="1800" smtClean="0"/>
              <a:t>로 마운트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-o </a:t>
            </a:r>
            <a:r>
              <a:rPr lang="en-US" altLang="ko-KR" sz="1800" i="1" smtClean="0"/>
              <a:t>arguments</a:t>
            </a:r>
            <a:r>
              <a:rPr lang="en-US" altLang="ko-KR" sz="1800" smtClean="0"/>
              <a:t> :  ro, nosuid, remount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device :  </a:t>
            </a:r>
            <a:r>
              <a:rPr lang="ko-KR" altLang="en-US" sz="1800" smtClean="0"/>
              <a:t>파일 시스템이 마운트되는 위치를 나타내는 </a:t>
            </a:r>
            <a:r>
              <a:rPr lang="en-US" altLang="ko-KR" sz="1800" smtClean="0"/>
              <a:t>Block </a:t>
            </a:r>
            <a:r>
              <a:rPr lang="ko-KR" altLang="en-US" sz="1800" smtClean="0"/>
              <a:t>디바이스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dirname :  </a:t>
            </a:r>
            <a:r>
              <a:rPr lang="ko-KR" altLang="en-US" sz="1800" smtClean="0"/>
              <a:t>파일 시스템이 마운트되는 디렉토리 경로명</a:t>
            </a:r>
          </a:p>
        </p:txBody>
      </p:sp>
    </p:spTree>
    <p:extLst>
      <p:ext uri="{BB962C8B-B14F-4D97-AF65-F5344CB8AC3E}">
        <p14:creationId xmlns:p14="http://schemas.microsoft.com/office/powerpoint/2010/main" val="53407500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0772C6F-0ACA-4502-B510-1017281C122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Umount a File System</a:t>
            </a:r>
          </a:p>
        </p:txBody>
      </p:sp>
      <p:sp>
        <p:nvSpPr>
          <p:cNvPr id="20275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Unmount file systems and remote resources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 시스템의 마운트를 해제함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/sbin/umount [-v] [special | dirname]</a:t>
            </a:r>
          </a:p>
          <a:p>
            <a:pPr lvl="2" eaLnBrk="1" hangingPunct="1">
              <a:buFontTx/>
              <a:buNone/>
            </a:pPr>
            <a:endParaRPr lang="en-US" altLang="ko-KR" sz="1800" smtClean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-v :  </a:t>
            </a:r>
            <a:r>
              <a:rPr lang="ko-KR" altLang="en-US" sz="1800" smtClean="0"/>
              <a:t>실제로 실행하지지 않고 명령어 라인만 검증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special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dirname :  </a:t>
            </a:r>
            <a:r>
              <a:rPr lang="ko-KR" altLang="en-US" sz="1800" smtClean="0"/>
              <a:t>마운트되어 있는 </a:t>
            </a:r>
            <a:r>
              <a:rPr lang="en-US" altLang="ko-KR" sz="1800" smtClean="0"/>
              <a:t>Block </a:t>
            </a:r>
            <a:r>
              <a:rPr lang="ko-KR" altLang="en-US" sz="1800" smtClean="0"/>
              <a:t>디바이스 파일이나 디렉토리 명을 지정</a:t>
            </a:r>
          </a:p>
        </p:txBody>
      </p:sp>
    </p:spTree>
    <p:extLst>
      <p:ext uri="{BB962C8B-B14F-4D97-AF65-F5344CB8AC3E}">
        <p14:creationId xmlns:p14="http://schemas.microsoft.com/office/powerpoint/2010/main" val="401981938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52660DB-780A-44CE-B02B-6E78929E61B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189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Using vfstab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Table of file system defaults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각 파일 시스템에 대한 마운트 정보와 파일 시스템에 대한 정보 유지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vfstab </a:t>
            </a:r>
            <a:r>
              <a:rPr lang="ko-KR" altLang="en-US" smtClean="0"/>
              <a:t>파일의 구성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special :  Block </a:t>
            </a:r>
            <a:r>
              <a:rPr lang="ko-KR" altLang="en-US" sz="1800" smtClean="0"/>
              <a:t>디바이스 파일명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fsckdev :  special</a:t>
            </a:r>
            <a:r>
              <a:rPr lang="ko-KR" altLang="en-US" sz="1800" smtClean="0"/>
              <a:t>에 대응되는 </a:t>
            </a:r>
            <a:r>
              <a:rPr lang="en-US" altLang="ko-KR" sz="1800" smtClean="0"/>
              <a:t>Character </a:t>
            </a:r>
            <a:r>
              <a:rPr lang="ko-KR" altLang="en-US" sz="1800" smtClean="0"/>
              <a:t>디바이스 파일명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mountp :  </a:t>
            </a:r>
            <a:r>
              <a:rPr lang="ko-KR" altLang="en-US" sz="1800" smtClean="0"/>
              <a:t>기본 마운트 디렉토리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fstype :  </a:t>
            </a:r>
            <a:r>
              <a:rPr lang="ko-KR" altLang="en-US" sz="1800" smtClean="0"/>
              <a:t>파일 시스템 형태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fsckpass :  </a:t>
            </a:r>
            <a:r>
              <a:rPr lang="ko-KR" altLang="en-US" sz="1800" smtClean="0"/>
              <a:t>자동으로 파일 시스템을 점검할 것인지를 결정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automnt :  </a:t>
            </a:r>
            <a:r>
              <a:rPr lang="ko-KR" altLang="en-US" sz="1800" smtClean="0"/>
              <a:t>파일 시스템이 자동으로 마운트될 것인지 결정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mntopts :  </a:t>
            </a:r>
            <a:r>
              <a:rPr lang="ko-KR" altLang="en-US" sz="1800" smtClean="0"/>
              <a:t>파일 시스템을 마운트할 때 사용하는 옵션</a:t>
            </a:r>
          </a:p>
        </p:txBody>
      </p:sp>
    </p:spTree>
    <p:extLst>
      <p:ext uri="{BB962C8B-B14F-4D97-AF65-F5344CB8AC3E}">
        <p14:creationId xmlns:p14="http://schemas.microsoft.com/office/powerpoint/2010/main" val="3947304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75C4343-8E84-4303-B657-C4D6734BD80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pwd, cd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pwd</a:t>
            </a:r>
          </a:p>
          <a:p>
            <a:pPr lvl="1" eaLnBrk="1" hangingPunct="1"/>
            <a:r>
              <a:rPr lang="en-US" altLang="ko-KR" smtClean="0"/>
              <a:t>Print Working Directory</a:t>
            </a:r>
          </a:p>
          <a:p>
            <a:pPr lvl="1" eaLnBrk="1" hangingPunct="1"/>
            <a:r>
              <a:rPr lang="ko-KR" altLang="en-US" smtClean="0"/>
              <a:t>현재 작업하고 있는 디렉토리의 경로명 출력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cd</a:t>
            </a:r>
          </a:p>
          <a:p>
            <a:pPr lvl="1" eaLnBrk="1" hangingPunct="1"/>
            <a:r>
              <a:rPr lang="en-US" altLang="ko-KR" smtClean="0"/>
              <a:t>Change Directory</a:t>
            </a:r>
          </a:p>
          <a:p>
            <a:pPr lvl="1" eaLnBrk="1" hangingPunct="1"/>
            <a:r>
              <a:rPr lang="ko-KR" altLang="en-US" smtClean="0"/>
              <a:t>현재 작업 디렉토리에서 다른 디렉토리로 이동할 때 사용</a:t>
            </a:r>
          </a:p>
          <a:p>
            <a:pPr lvl="1" eaLnBrk="1" hangingPunct="1"/>
            <a:r>
              <a:rPr lang="ko-KR" altLang="en-US" smtClean="0"/>
              <a:t>절대 경로 및 상대 경로를 이용할 수 있다</a:t>
            </a:r>
          </a:p>
        </p:txBody>
      </p:sp>
    </p:spTree>
    <p:extLst>
      <p:ext uri="{BB962C8B-B14F-4D97-AF65-F5344CB8AC3E}">
        <p14:creationId xmlns:p14="http://schemas.microsoft.com/office/powerpoint/2010/main" val="366231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B7D554E-69B2-4C59-9DF8-131D5105698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System Check &amp; Repair (1)</a:t>
            </a:r>
          </a:p>
        </p:txBody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디스크 사용량에 대한 정보 보기</a:t>
            </a:r>
          </a:p>
          <a:p>
            <a:pPr lvl="1" eaLnBrk="1" hangingPunct="1"/>
            <a:r>
              <a:rPr lang="en-US" altLang="ko-KR" smtClean="0"/>
              <a:t>df </a:t>
            </a:r>
            <a:r>
              <a:rPr lang="ko-KR" altLang="en-US" smtClean="0"/>
              <a:t>명령 이용</a:t>
            </a:r>
          </a:p>
        </p:txBody>
      </p:sp>
      <p:pic>
        <p:nvPicPr>
          <p:cNvPr id="204805" name="Picture 4" descr="filesystem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24830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9835924-1DE7-431A-9376-F682C542F36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System Check &amp; Repair (2)</a:t>
            </a:r>
          </a:p>
        </p:txBody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하드디스크 용량 관리 방법</a:t>
            </a:r>
          </a:p>
          <a:p>
            <a:pPr lvl="1" eaLnBrk="1" hangingPunct="1"/>
            <a:r>
              <a:rPr lang="ko-KR" altLang="en-US" smtClean="0"/>
              <a:t>파일의 크기가 커지는 파일은 수시로 관리</a:t>
            </a:r>
          </a:p>
          <a:p>
            <a:pPr lvl="2" eaLnBrk="1" hangingPunct="1"/>
            <a:r>
              <a:rPr lang="en-US" altLang="ko-KR" sz="1800" smtClean="0"/>
              <a:t>/var/adm/wtmp :  History of system logins</a:t>
            </a:r>
          </a:p>
          <a:p>
            <a:pPr lvl="2" eaLnBrk="1" hangingPunct="1"/>
            <a:r>
              <a:rPr lang="en-US" altLang="ko-KR" sz="1800" smtClean="0"/>
              <a:t>/var/adm/sulog :  History of su command</a:t>
            </a:r>
          </a:p>
          <a:p>
            <a:pPr lvl="2" eaLnBrk="1" hangingPunct="1"/>
            <a:r>
              <a:rPr lang="en-US" altLang="ko-KR" sz="1800" smtClean="0"/>
              <a:t>/var/cron/log :  History of actions of /usr/sbin/cron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사용하고 있지 않는 파일을 찾아서 삭제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파일의 크기가 너무 큰 파일을 찾아서 관리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core </a:t>
            </a:r>
            <a:r>
              <a:rPr lang="ko-KR" altLang="en-US" smtClean="0"/>
              <a:t>파일을 조사하여 삭제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자주 사용하지 않는 파일은 압축하여 관리</a:t>
            </a:r>
          </a:p>
        </p:txBody>
      </p:sp>
    </p:spTree>
    <p:extLst>
      <p:ext uri="{BB962C8B-B14F-4D97-AF65-F5344CB8AC3E}">
        <p14:creationId xmlns:p14="http://schemas.microsoft.com/office/powerpoint/2010/main" val="244592217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6D5D63E-E7E9-4114-83AB-7A0E9971BBF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2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System Check &amp; Repair (3)</a:t>
            </a:r>
          </a:p>
        </p:txBody>
      </p:sp>
      <p:sp>
        <p:nvSpPr>
          <p:cNvPr id="2068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파일 시스템 체크</a:t>
            </a:r>
          </a:p>
          <a:p>
            <a:pPr lvl="1" eaLnBrk="1" hangingPunct="1"/>
            <a:r>
              <a:rPr lang="en-US" altLang="ko-KR" smtClean="0"/>
              <a:t>Fsck </a:t>
            </a:r>
            <a:r>
              <a:rPr lang="ko-KR" altLang="en-US" smtClean="0"/>
              <a:t>명령을 이용</a:t>
            </a:r>
          </a:p>
          <a:p>
            <a:pPr lvl="1" eaLnBrk="1" hangingPunct="1"/>
            <a:r>
              <a:rPr lang="en-US" altLang="ko-KR" smtClean="0"/>
              <a:t>/etc/vfstab </a:t>
            </a:r>
            <a:r>
              <a:rPr lang="ko-KR" altLang="en-US" smtClean="0"/>
              <a:t>의 </a:t>
            </a:r>
            <a:r>
              <a:rPr lang="en-US" altLang="ko-KR" smtClean="0"/>
              <a:t>fsckpass </a:t>
            </a:r>
            <a:r>
              <a:rPr lang="ko-KR" altLang="en-US" smtClean="0"/>
              <a:t>필드값이 </a:t>
            </a:r>
            <a:r>
              <a:rPr lang="en-US" altLang="ko-KR" smtClean="0"/>
              <a:t>1</a:t>
            </a:r>
            <a:r>
              <a:rPr lang="ko-KR" altLang="en-US" smtClean="0"/>
              <a:t>이면</a:t>
            </a:r>
            <a:r>
              <a:rPr lang="en-US" altLang="ko-KR" smtClean="0"/>
              <a:t>, </a:t>
            </a:r>
            <a:r>
              <a:rPr lang="ko-KR" altLang="en-US" smtClean="0"/>
              <a:t>마운트될 때 자동으로 체크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fsck [-F </a:t>
            </a:r>
            <a:r>
              <a:rPr lang="en-US" altLang="ko-KR" sz="1800" i="1" smtClean="0">
                <a:solidFill>
                  <a:srgbClr val="FF0000"/>
                </a:solidFill>
              </a:rPr>
              <a:t>s5</a:t>
            </a:r>
            <a:r>
              <a:rPr lang="en-US" altLang="ko-KR" sz="1800" smtClean="0">
                <a:solidFill>
                  <a:srgbClr val="FF0000"/>
                </a:solidFill>
              </a:rPr>
              <a:t>] [generic_options] [-y] [-n] [-p] [-sX] [-SX] [-t </a:t>
            </a:r>
            <a:r>
              <a:rPr lang="en-US" altLang="ko-KR" sz="1800" i="1" smtClean="0">
                <a:solidFill>
                  <a:srgbClr val="FF0000"/>
                </a:solidFill>
              </a:rPr>
              <a:t>file</a:t>
            </a:r>
            <a:r>
              <a:rPr lang="en-US" altLang="ko-KR" sz="1800" smtClean="0">
                <a:solidFill>
                  <a:srgbClr val="FF0000"/>
                </a:solidFill>
              </a:rPr>
              <a:t>] [-l] [-q] [-D] [-f]</a:t>
            </a:r>
          </a:p>
          <a:p>
            <a:pPr lvl="2" eaLnBrk="1" hangingPunct="1"/>
            <a:endParaRPr lang="en-US" altLang="ko-KR" sz="1800" smtClean="0"/>
          </a:p>
          <a:p>
            <a:pPr lvl="2" eaLnBrk="1" hangingPunct="1"/>
            <a:r>
              <a:rPr lang="en-US" altLang="ko-KR" sz="1800" smtClean="0"/>
              <a:t>-y :  </a:t>
            </a:r>
            <a:r>
              <a:rPr lang="ko-KR" altLang="en-US" sz="1800" smtClean="0"/>
              <a:t>모든 질문에 </a:t>
            </a:r>
            <a:r>
              <a:rPr lang="en-US" altLang="ko-KR" sz="1800" smtClean="0"/>
              <a:t>yes</a:t>
            </a:r>
            <a:r>
              <a:rPr lang="ko-KR" altLang="en-US" sz="1800" smtClean="0"/>
              <a:t>로 응답</a:t>
            </a:r>
          </a:p>
          <a:p>
            <a:pPr lvl="2" eaLnBrk="1" hangingPunct="1"/>
            <a:r>
              <a:rPr lang="en-US" altLang="ko-KR" sz="1800" smtClean="0"/>
              <a:t>-n :  </a:t>
            </a:r>
            <a:r>
              <a:rPr lang="ko-KR" altLang="en-US" sz="1800" smtClean="0"/>
              <a:t>모든 질문에 </a:t>
            </a:r>
            <a:r>
              <a:rPr lang="en-US" altLang="ko-KR" sz="1800" smtClean="0"/>
              <a:t>no</a:t>
            </a:r>
            <a:r>
              <a:rPr lang="ko-KR" altLang="en-US" sz="1800" smtClean="0"/>
              <a:t>로 응답</a:t>
            </a:r>
          </a:p>
          <a:p>
            <a:pPr lvl="2" eaLnBrk="1" hangingPunct="1"/>
            <a:r>
              <a:rPr lang="en-US" altLang="ko-KR" sz="1800" smtClean="0"/>
              <a:t>-p :  </a:t>
            </a:r>
            <a:r>
              <a:rPr lang="ko-KR" altLang="en-US" sz="1800" smtClean="0"/>
              <a:t>참조하지 않은 블록들</a:t>
            </a:r>
            <a:r>
              <a:rPr lang="en-US" altLang="ko-KR" sz="1800" smtClean="0"/>
              <a:t>, </a:t>
            </a:r>
            <a:r>
              <a:rPr lang="ko-KR" altLang="en-US" sz="1800" smtClean="0"/>
              <a:t>정렬이 잘못된 디렉토리들 등의 자동 수정</a:t>
            </a:r>
          </a:p>
          <a:p>
            <a:pPr lvl="2" eaLnBrk="1" hangingPunct="1"/>
            <a:r>
              <a:rPr lang="en-US" altLang="ko-KR" sz="1800" smtClean="0"/>
              <a:t>-sX :  free list</a:t>
            </a:r>
            <a:r>
              <a:rPr lang="ko-KR" altLang="en-US" sz="1800" smtClean="0"/>
              <a:t>를 무조건 재구축</a:t>
            </a:r>
          </a:p>
          <a:p>
            <a:pPr lvl="2" eaLnBrk="1" hangingPunct="1"/>
            <a:r>
              <a:rPr lang="en-US" altLang="ko-KR" sz="1800" smtClean="0"/>
              <a:t>-SX :  </a:t>
            </a:r>
            <a:r>
              <a:rPr lang="ko-KR" altLang="en-US" sz="1800" smtClean="0"/>
              <a:t>장애가 감지될 때에만 </a:t>
            </a:r>
            <a:r>
              <a:rPr lang="en-US" altLang="ko-KR" sz="1800" smtClean="0"/>
              <a:t>free list</a:t>
            </a:r>
            <a:r>
              <a:rPr lang="ko-KR" altLang="en-US" sz="1800" smtClean="0"/>
              <a:t>를 재구축</a:t>
            </a:r>
          </a:p>
          <a:p>
            <a:pPr lvl="2" eaLnBrk="1" hangingPunct="1"/>
            <a:r>
              <a:rPr lang="en-US" altLang="ko-KR" sz="1800" smtClean="0"/>
              <a:t>-t file :  </a:t>
            </a:r>
            <a:r>
              <a:rPr lang="ko-KR" altLang="en-US" sz="1800" smtClean="0"/>
              <a:t>파일 시스템 체크 시의 임시 작업 파일</a:t>
            </a:r>
          </a:p>
          <a:p>
            <a:pPr lvl="2" eaLnBrk="1" hangingPunct="1"/>
            <a:r>
              <a:rPr lang="en-US" altLang="ko-KR" sz="1800" smtClean="0"/>
              <a:t>-l :  inode </a:t>
            </a:r>
            <a:r>
              <a:rPr lang="ko-KR" altLang="en-US" sz="1800" smtClean="0"/>
              <a:t>번호 뿐 아니라 논리적 이름으로 장애가 생긴 파일을 인식</a:t>
            </a:r>
          </a:p>
          <a:p>
            <a:pPr lvl="2" eaLnBrk="1" hangingPunct="1"/>
            <a:r>
              <a:rPr lang="en-US" altLang="ko-KR" sz="1800" smtClean="0"/>
              <a:t>-D :  </a:t>
            </a:r>
            <a:r>
              <a:rPr lang="ko-KR" altLang="en-US" sz="1800" smtClean="0"/>
              <a:t>잘못된 블록의 디렉토리를 점검</a:t>
            </a:r>
          </a:p>
        </p:txBody>
      </p:sp>
    </p:spTree>
    <p:extLst>
      <p:ext uri="{BB962C8B-B14F-4D97-AF65-F5344CB8AC3E}">
        <p14:creationId xmlns:p14="http://schemas.microsoft.com/office/powerpoint/2010/main" val="39309166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32227D9-EEE8-4930-9D6C-2A8DAFED7D3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System Check &amp; Repair (4)</a:t>
            </a:r>
          </a:p>
        </p:txBody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단계별 점검 내용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Phase 1 :  Checking Blocks and Size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i-node list</a:t>
            </a:r>
            <a:r>
              <a:rPr lang="ko-KR" altLang="en-US" smtClean="0"/>
              <a:t>를 점검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Phase 2 :  Check Pathname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1</a:t>
            </a:r>
            <a:r>
              <a:rPr lang="ko-KR" altLang="en-US" smtClean="0"/>
              <a:t>단계에서 찾아낸 잘못된 </a:t>
            </a:r>
            <a:r>
              <a:rPr lang="en-US" altLang="ko-KR" smtClean="0"/>
              <a:t>i-node</a:t>
            </a:r>
            <a:r>
              <a:rPr lang="ko-KR" altLang="en-US" smtClean="0"/>
              <a:t>의 디렉토리 엔트리 포인터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Phase 3 :  Check Connectivity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단계에서 조사된 디렉토리 체크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Phase 4 :  Check Reference Counts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2</a:t>
            </a:r>
            <a:r>
              <a:rPr lang="ko-KR" altLang="en-US" smtClean="0"/>
              <a:t>단계와 </a:t>
            </a:r>
            <a:r>
              <a:rPr lang="en-US" altLang="ko-KR" smtClean="0"/>
              <a:t>3</a:t>
            </a:r>
            <a:r>
              <a:rPr lang="ko-KR" altLang="en-US" smtClean="0"/>
              <a:t>단계에서 입수한 링크 카운트 정보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Phase 5 :  Check Free list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Free-block </a:t>
            </a:r>
            <a:r>
              <a:rPr lang="ko-KR" altLang="en-US" smtClean="0"/>
              <a:t>리스트 체크</a:t>
            </a:r>
          </a:p>
          <a:p>
            <a:pPr lvl="1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38266320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92FB498-E371-4F64-BC9E-8B0CFD4E226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Group &amp; User Administration (1)</a:t>
            </a:r>
          </a:p>
        </p:txBody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그룹 등록</a:t>
            </a:r>
          </a:p>
          <a:p>
            <a:pPr lvl="1" eaLnBrk="1" hangingPunct="1"/>
            <a:r>
              <a:rPr lang="en-US" altLang="ko-KR" smtClean="0"/>
              <a:t>Group name</a:t>
            </a:r>
          </a:p>
          <a:p>
            <a:pPr lvl="2" eaLnBrk="1" hangingPunct="1"/>
            <a:r>
              <a:rPr lang="ko-KR" altLang="en-US" sz="1800" smtClean="0"/>
              <a:t>사용자가 등록될 그룹 이름 지정</a:t>
            </a:r>
          </a:p>
          <a:p>
            <a:pPr lvl="1" eaLnBrk="1" hangingPunct="1"/>
            <a:r>
              <a:rPr lang="en-US" altLang="ko-KR" smtClean="0"/>
              <a:t>Group ID (gid)</a:t>
            </a:r>
          </a:p>
          <a:p>
            <a:pPr lvl="2" eaLnBrk="1" hangingPunct="1"/>
            <a:r>
              <a:rPr lang="ko-KR" altLang="en-US" sz="1800" smtClean="0"/>
              <a:t>시스템에서 그룹을 인식할 수 있는 숫자</a:t>
            </a:r>
          </a:p>
        </p:txBody>
      </p:sp>
    </p:spTree>
    <p:extLst>
      <p:ext uri="{BB962C8B-B14F-4D97-AF65-F5344CB8AC3E}">
        <p14:creationId xmlns:p14="http://schemas.microsoft.com/office/powerpoint/2010/main" val="302333133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0BBBD73-A9F8-4184-B466-15D2B33641A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Group &amp; User Administration (2)</a:t>
            </a:r>
          </a:p>
        </p:txBody>
      </p:sp>
      <p:sp>
        <p:nvSpPr>
          <p:cNvPr id="20992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사용자 등록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Comments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사용자 로그인 이름의 의미를 요약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보통 사용자의 완전한 이름이나 </a:t>
            </a:r>
            <a:r>
              <a:rPr lang="en-US" altLang="ko-KR" sz="1800" smtClean="0"/>
              <a:t>login</a:t>
            </a:r>
            <a:r>
              <a:rPr lang="ko-KR" altLang="en-US" sz="1800" smtClean="0"/>
              <a:t>명의 용도를 설명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Login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고유한 사용자 로그인 이름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1~8 </a:t>
            </a:r>
            <a:r>
              <a:rPr lang="ko-KR" altLang="en-US" sz="1800" smtClean="0"/>
              <a:t>자로 구성되며</a:t>
            </a:r>
            <a:r>
              <a:rPr lang="en-US" altLang="ko-KR" sz="1800" smtClean="0"/>
              <a:t>, </a:t>
            </a:r>
            <a:r>
              <a:rPr lang="ko-KR" altLang="en-US" sz="1800" smtClean="0"/>
              <a:t>공백 및 콜론을 포함하면 안됨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User ID (uid)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고유한 사용자 </a:t>
            </a:r>
            <a:r>
              <a:rPr lang="en-US" altLang="ko-KR" sz="1800" smtClean="0"/>
              <a:t>ID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800" smtClean="0"/>
              <a:t>100</a:t>
            </a:r>
            <a:r>
              <a:rPr lang="ko-KR" altLang="en-US" sz="1800" smtClean="0"/>
              <a:t>에서부터 시스템에서 정의한 최대값 </a:t>
            </a:r>
            <a:r>
              <a:rPr lang="en-US" altLang="ko-KR" sz="1800" smtClean="0"/>
              <a:t>(</a:t>
            </a:r>
            <a:r>
              <a:rPr lang="ko-KR" altLang="en-US" sz="1800" smtClean="0"/>
              <a:t>일반적으로 </a:t>
            </a:r>
            <a:r>
              <a:rPr lang="en-US" altLang="ko-KR" sz="1800" smtClean="0"/>
              <a:t>65535) </a:t>
            </a:r>
            <a:r>
              <a:rPr lang="ko-KR" altLang="en-US" sz="1800" smtClean="0"/>
              <a:t>사이의 숫자로 지정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Primary Group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로그인 사용자가 배정될 그룹 이름 지정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Supplementary Group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사용자가 속하는 다른 그룹 지정</a:t>
            </a:r>
          </a:p>
        </p:txBody>
      </p:sp>
    </p:spTree>
    <p:extLst>
      <p:ext uri="{BB962C8B-B14F-4D97-AF65-F5344CB8AC3E}">
        <p14:creationId xmlns:p14="http://schemas.microsoft.com/office/powerpoint/2010/main" val="98283914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CF4C565-6938-4AB3-AFF2-BDA9A5FCAB6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Group &amp; User Administration (3)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ko-KR" smtClean="0"/>
              <a:t>Home Directory</a:t>
            </a:r>
          </a:p>
          <a:p>
            <a:pPr lvl="2" eaLnBrk="1" hangingPunct="1"/>
            <a:r>
              <a:rPr lang="ko-KR" altLang="en-US" sz="1800" smtClean="0"/>
              <a:t>사용자가 시스템에 로그인하였을 때의 디렉토리</a:t>
            </a:r>
          </a:p>
          <a:p>
            <a:pPr lvl="2" eaLnBrk="1" hangingPunct="1"/>
            <a:r>
              <a:rPr lang="ko-KR" altLang="en-US" sz="1800" smtClean="0"/>
              <a:t>이 값은 </a:t>
            </a:r>
            <a:r>
              <a:rPr lang="en-US" altLang="ko-KR" sz="1800" smtClean="0"/>
              <a:t>HOME </a:t>
            </a:r>
            <a:r>
              <a:rPr lang="ko-KR" altLang="en-US" sz="1800" smtClean="0"/>
              <a:t>환경 변수에 들어가며 </a:t>
            </a:r>
            <a:r>
              <a:rPr lang="en-US" altLang="ko-KR" sz="1800" smtClean="0"/>
              <a:t>cd </a:t>
            </a:r>
            <a:r>
              <a:rPr lang="ko-KR" altLang="en-US" sz="1800" smtClean="0"/>
              <a:t>명령의 기본 목적지 디렉토리임</a:t>
            </a:r>
          </a:p>
          <a:p>
            <a:pPr lvl="1" eaLnBrk="1" hangingPunct="1"/>
            <a:r>
              <a:rPr lang="en-US" altLang="ko-KR" smtClean="0"/>
              <a:t>Shell</a:t>
            </a:r>
          </a:p>
          <a:p>
            <a:pPr lvl="2" eaLnBrk="1" hangingPunct="1"/>
            <a:r>
              <a:rPr lang="ko-KR" altLang="en-US" sz="1800" smtClean="0"/>
              <a:t>사용자가 로그인할 때 자동적으로 실행되는 실행 파일의 완전한 경로</a:t>
            </a:r>
          </a:p>
          <a:p>
            <a:pPr lvl="2" eaLnBrk="1" hangingPunct="1"/>
            <a:r>
              <a:rPr lang="ko-KR" altLang="en-US" sz="1800" smtClean="0"/>
              <a:t>보통 </a:t>
            </a:r>
            <a:r>
              <a:rPr lang="en-US" altLang="ko-KR" sz="1800" smtClean="0"/>
              <a:t>/sbin/sh </a:t>
            </a:r>
            <a:r>
              <a:rPr lang="ko-KR" altLang="en-US" sz="1800" smtClean="0"/>
              <a:t>나 </a:t>
            </a:r>
            <a:r>
              <a:rPr lang="en-US" altLang="ko-KR" sz="1800" smtClean="0"/>
              <a:t>/bin/csh </a:t>
            </a:r>
            <a:r>
              <a:rPr lang="ko-KR" altLang="en-US" sz="1800" smtClean="0"/>
              <a:t>등이 지정됨</a:t>
            </a:r>
          </a:p>
          <a:p>
            <a:pPr lvl="1" eaLnBrk="1" hangingPunct="1"/>
            <a:r>
              <a:rPr lang="en-US" altLang="ko-KR" smtClean="0"/>
              <a:t>Login Inactivity</a:t>
            </a:r>
          </a:p>
          <a:p>
            <a:pPr lvl="2" eaLnBrk="1" hangingPunct="1"/>
            <a:r>
              <a:rPr lang="ko-KR" altLang="en-US" sz="1800" smtClean="0"/>
              <a:t>사용자가 며칠간 로그인하지 않는 경우에 사용자 계정의 사용을 중지</a:t>
            </a:r>
          </a:p>
          <a:p>
            <a:pPr lvl="2" eaLnBrk="1" hangingPunct="1"/>
            <a:r>
              <a:rPr lang="ko-KR" altLang="en-US" sz="1800" smtClean="0"/>
              <a:t>이 값이 </a:t>
            </a:r>
            <a:r>
              <a:rPr lang="en-US" altLang="ko-KR" sz="1800" smtClean="0"/>
              <a:t>0</a:t>
            </a:r>
            <a:r>
              <a:rPr lang="ko-KR" altLang="en-US" sz="1800" smtClean="0"/>
              <a:t>이면</a:t>
            </a:r>
            <a:r>
              <a:rPr lang="en-US" altLang="ko-KR" sz="1800" smtClean="0"/>
              <a:t>, </a:t>
            </a:r>
            <a:r>
              <a:rPr lang="ko-KR" altLang="en-US" sz="1800" smtClean="0"/>
              <a:t>날짜 무제한</a:t>
            </a:r>
          </a:p>
          <a:p>
            <a:pPr lvl="1" eaLnBrk="1" hangingPunct="1"/>
            <a:r>
              <a:rPr lang="en-US" altLang="ko-KR" smtClean="0"/>
              <a:t>Login Expiration Date</a:t>
            </a:r>
          </a:p>
          <a:p>
            <a:pPr lvl="2" eaLnBrk="1" hangingPunct="1"/>
            <a:r>
              <a:rPr lang="en-US" altLang="ko-KR" sz="1800" smtClean="0"/>
              <a:t>mm/dd/yy</a:t>
            </a:r>
            <a:r>
              <a:rPr lang="ko-KR" altLang="en-US" sz="1800" smtClean="0"/>
              <a:t>의 형식으로 날짜를 지정하여 이 후로는 로그인할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87842730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8EE1891-CC78-45E6-964C-015FF54CF47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Files for Managing Users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사용자 및 그룹을 관리하는 파일</a:t>
            </a:r>
          </a:p>
          <a:p>
            <a:pPr lvl="1" eaLnBrk="1" hangingPunct="1"/>
            <a:r>
              <a:rPr lang="en-US" altLang="ko-KR" smtClean="0"/>
              <a:t>/etc/group</a:t>
            </a:r>
          </a:p>
          <a:p>
            <a:pPr lvl="2" eaLnBrk="1" hangingPunct="1"/>
            <a:r>
              <a:rPr lang="ko-KR" altLang="en-US" sz="1800" smtClean="0"/>
              <a:t>그룹 아이디 </a:t>
            </a:r>
            <a:r>
              <a:rPr lang="en-US" altLang="ko-KR" sz="1800" smtClean="0"/>
              <a:t>(gid) </a:t>
            </a:r>
            <a:r>
              <a:rPr lang="ko-KR" altLang="en-US" sz="1800" smtClean="0"/>
              <a:t>와 그룹 이름을 관리</a:t>
            </a:r>
          </a:p>
          <a:p>
            <a:pPr lvl="1" eaLnBrk="1" hangingPunct="1"/>
            <a:r>
              <a:rPr lang="en-US" altLang="ko-KR" smtClean="0"/>
              <a:t>/etc/passwd</a:t>
            </a:r>
          </a:p>
          <a:p>
            <a:pPr lvl="2" eaLnBrk="1" hangingPunct="1"/>
            <a:r>
              <a:rPr lang="ko-KR" altLang="en-US" sz="1800" smtClean="0"/>
              <a:t>사용자 계정에 관련된 내용을 관리</a:t>
            </a:r>
          </a:p>
          <a:p>
            <a:pPr lvl="2" eaLnBrk="1" hangingPunct="1"/>
            <a:r>
              <a:rPr lang="ko-KR" altLang="en-US" sz="1800" smtClean="0"/>
              <a:t>단</a:t>
            </a:r>
            <a:r>
              <a:rPr lang="en-US" altLang="ko-KR" sz="1800" smtClean="0"/>
              <a:t>, </a:t>
            </a:r>
            <a:r>
              <a:rPr lang="ko-KR" altLang="en-US" sz="1800" smtClean="0"/>
              <a:t>패스워드는 </a:t>
            </a:r>
            <a:r>
              <a:rPr lang="en-US" altLang="ko-KR" sz="1800" smtClean="0"/>
              <a:t>/etc/shadow </a:t>
            </a:r>
            <a:r>
              <a:rPr lang="ko-KR" altLang="en-US" sz="1800" smtClean="0"/>
              <a:t>파일에 따로 관리함</a:t>
            </a:r>
          </a:p>
          <a:p>
            <a:pPr lvl="1" eaLnBrk="1" hangingPunct="1"/>
            <a:r>
              <a:rPr lang="en-US" altLang="ko-KR" smtClean="0"/>
              <a:t>/etc/shadow</a:t>
            </a:r>
          </a:p>
          <a:p>
            <a:pPr lvl="2" eaLnBrk="1" hangingPunct="1"/>
            <a:r>
              <a:rPr lang="en-US" altLang="ko-KR" sz="1800" smtClean="0"/>
              <a:t>Crypted</a:t>
            </a:r>
            <a:r>
              <a:rPr lang="ko-KR" altLang="en-US" sz="1800" smtClean="0"/>
              <a:t>된 사용자 패스워드 관리</a:t>
            </a:r>
          </a:p>
        </p:txBody>
      </p:sp>
    </p:spTree>
    <p:extLst>
      <p:ext uri="{BB962C8B-B14F-4D97-AF65-F5344CB8AC3E}">
        <p14:creationId xmlns:p14="http://schemas.microsoft.com/office/powerpoint/2010/main" val="250254662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03D8579-A409-423D-BE7B-3CFDFB6311F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/</a:t>
            </a:r>
            <a:r>
              <a:rPr lang="en-US" altLang="ko-KR" smtClean="0"/>
              <a:t>etc/group</a:t>
            </a: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 smtClean="0"/>
              <a:t>Group name :  13</a:t>
            </a:r>
            <a:r>
              <a:rPr lang="ko-KR" altLang="en-US" sz="1800" smtClean="0"/>
              <a:t>문자까지 그룹 이름을 지정</a:t>
            </a:r>
          </a:p>
          <a:p>
            <a:pPr lvl="1" eaLnBrk="1" hangingPunct="1"/>
            <a:r>
              <a:rPr lang="en-US" altLang="ko-KR" sz="1800" smtClean="0"/>
              <a:t>Encrypted Password :  </a:t>
            </a:r>
            <a:r>
              <a:rPr lang="ko-KR" altLang="en-US" sz="1800" smtClean="0"/>
              <a:t>사용하지 않음</a:t>
            </a:r>
          </a:p>
          <a:p>
            <a:pPr lvl="1" eaLnBrk="1" hangingPunct="1"/>
            <a:r>
              <a:rPr lang="en-US" altLang="ko-KR" sz="1800" smtClean="0"/>
              <a:t>Group ID :  </a:t>
            </a:r>
            <a:r>
              <a:rPr lang="ko-KR" altLang="en-US" sz="1800" smtClean="0"/>
              <a:t>그룹의 고유 번호</a:t>
            </a:r>
          </a:p>
          <a:p>
            <a:pPr lvl="1" eaLnBrk="1" hangingPunct="1"/>
            <a:r>
              <a:rPr lang="en-US" altLang="ko-KR" sz="1800" smtClean="0"/>
              <a:t>User list :  </a:t>
            </a:r>
            <a:r>
              <a:rPr lang="ko-KR" altLang="en-US" sz="1800" smtClean="0"/>
              <a:t>그룹화된 사용자명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198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latin typeface="Courier New" pitchFamily="49" charset="0"/>
              </a:rPr>
              <a:t>root::0:root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other::1: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bin::2:root,bin,daemon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sys::3:orot,bin,sys,adm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adm::4:root,adm,daemon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lp::8:root,lp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506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9B3EF55-3718-4C1B-9D62-1D5E5937052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199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64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/</a:t>
            </a:r>
            <a:r>
              <a:rPr lang="en-US" altLang="ko-KR" smtClean="0"/>
              <a:t>etc/passwd</a:t>
            </a:r>
          </a:p>
        </p:txBody>
      </p:sp>
      <p:sp>
        <p:nvSpPr>
          <p:cNvPr id="21402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z="1800" smtClean="0"/>
              <a:t>User Login name :  1~8</a:t>
            </a:r>
            <a:r>
              <a:rPr lang="ko-KR" altLang="en-US" sz="1800" smtClean="0"/>
              <a:t>자의 사용자의 고유 이름</a:t>
            </a:r>
          </a:p>
          <a:p>
            <a:pPr lvl="1" eaLnBrk="1" hangingPunct="1"/>
            <a:r>
              <a:rPr lang="en-US" altLang="ko-KR" sz="1800" smtClean="0"/>
              <a:t>Password :  ‘x’ </a:t>
            </a:r>
            <a:r>
              <a:rPr lang="ko-KR" altLang="en-US" sz="1800" smtClean="0"/>
              <a:t>값을 가지며 암호화된 패스워드는 </a:t>
            </a:r>
            <a:r>
              <a:rPr lang="en-US" altLang="ko-KR" sz="1800" smtClean="0"/>
              <a:t>/etc/shadow </a:t>
            </a:r>
            <a:r>
              <a:rPr lang="ko-KR" altLang="en-US" sz="1800" smtClean="0"/>
              <a:t>에 기록</a:t>
            </a:r>
          </a:p>
          <a:p>
            <a:pPr lvl="1" eaLnBrk="1" hangingPunct="1"/>
            <a:r>
              <a:rPr lang="en-US" altLang="ko-KR" sz="1800" smtClean="0"/>
              <a:t>User ID :  </a:t>
            </a:r>
            <a:r>
              <a:rPr lang="ko-KR" altLang="en-US" sz="1800" smtClean="0"/>
              <a:t>각 로그인 명마다 배정되는 사용자 고유 식별 번호</a:t>
            </a:r>
          </a:p>
          <a:p>
            <a:pPr lvl="1" eaLnBrk="1" hangingPunct="1"/>
            <a:r>
              <a:rPr lang="en-US" altLang="ko-KR" sz="1800" smtClean="0"/>
              <a:t>Group ID :  </a:t>
            </a:r>
            <a:r>
              <a:rPr lang="ko-KR" altLang="en-US" sz="1800" smtClean="0"/>
              <a:t>그룹 고유 식별 번호</a:t>
            </a:r>
          </a:p>
          <a:p>
            <a:pPr lvl="1" eaLnBrk="1" hangingPunct="1"/>
            <a:r>
              <a:rPr lang="en-US" altLang="ko-KR" sz="1800" smtClean="0"/>
              <a:t>Comments :  </a:t>
            </a:r>
            <a:r>
              <a:rPr lang="ko-KR" altLang="en-US" sz="1800" smtClean="0"/>
              <a:t>로그인 명에 대한 설명</a:t>
            </a:r>
          </a:p>
          <a:p>
            <a:pPr lvl="1" eaLnBrk="1" hangingPunct="1"/>
            <a:r>
              <a:rPr lang="en-US" altLang="ko-KR" sz="1800" smtClean="0"/>
              <a:t>Home Directory :  </a:t>
            </a:r>
            <a:r>
              <a:rPr lang="ko-KR" altLang="en-US" sz="1800" smtClean="0"/>
              <a:t>사용자가 로그인한 뒤 위치하는 디렉토리 이름</a:t>
            </a:r>
          </a:p>
          <a:p>
            <a:pPr lvl="1" eaLnBrk="1" hangingPunct="1"/>
            <a:r>
              <a:rPr lang="en-US" altLang="ko-KR" sz="1800" smtClean="0"/>
              <a:t>Command (Shell) :  </a:t>
            </a:r>
            <a:r>
              <a:rPr lang="ko-KR" altLang="en-US" sz="1800" smtClean="0"/>
              <a:t>자동적으로 실행될 실행 파일명</a:t>
            </a:r>
          </a:p>
        </p:txBody>
      </p:sp>
      <p:sp>
        <p:nvSpPr>
          <p:cNvPr id="316420" name="Rectangle 1028"/>
          <p:cNvSpPr>
            <a:spLocks noChangeArrowheads="1"/>
          </p:cNvSpPr>
          <p:nvPr/>
        </p:nvSpPr>
        <p:spPr bwMode="auto">
          <a:xfrm>
            <a:off x="685800" y="1295400"/>
            <a:ext cx="7772400" cy="198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latin typeface="Courier New" pitchFamily="49" charset="0"/>
              </a:rPr>
              <a:t>root:x:0:1:0000-Admin(0000):/: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daemon:x:1:1:0000-Admin(0000):/: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adm:x:4:4:0000-Admin(0000):/var/adm: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lp:x:7:8:0000-LP(0000):/home/lp:/sbin/sh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listen:x:37:4:Network Admin:/usr/net/nls: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sysadm:x:0:0:administration:/usr/admin:/usr/sbin/sysadm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93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리눅스</a:t>
            </a:r>
            <a:r>
              <a:rPr lang="ko-KR" altLang="en-US" dirty="0" smtClean="0"/>
              <a:t> 소개</a:t>
            </a:r>
            <a:endParaRPr lang="en-US" altLang="ko-KR" dirty="0" smtClean="0"/>
          </a:p>
          <a:p>
            <a:r>
              <a:rPr lang="ko-KR" altLang="en-US" dirty="0" smtClean="0"/>
              <a:t>기본 명령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9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B610408-C410-41B6-9356-D09CDADFB60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ls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ls</a:t>
            </a:r>
          </a:p>
          <a:p>
            <a:pPr lvl="1" eaLnBrk="1" hangingPunct="1"/>
            <a:r>
              <a:rPr lang="en-US" altLang="ko-KR" smtClean="0"/>
              <a:t>List contents of directory</a:t>
            </a:r>
          </a:p>
          <a:p>
            <a:pPr lvl="1" eaLnBrk="1" hangingPunct="1"/>
            <a:r>
              <a:rPr lang="ko-KR" altLang="en-US" smtClean="0"/>
              <a:t>현재 디렉토리의 내용을 출력</a:t>
            </a:r>
          </a:p>
          <a:p>
            <a:pPr lvl="1" eaLnBrk="1" hangingPunct="1">
              <a:lnSpc>
                <a:spcPct val="50000"/>
              </a:lnSpc>
            </a:pPr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File mode, Link count, Username, Group name, bytes, last modified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-a :  “.” </a:t>
            </a:r>
            <a:r>
              <a:rPr lang="ko-KR" altLang="en-US" sz="1800" smtClean="0"/>
              <a:t>으로 시작하는 파일을 포함한 모든 디렉토리 정보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각 디렉토리와 파일의 </a:t>
            </a:r>
            <a:r>
              <a:rPr lang="en-US" altLang="ko-KR" sz="1800" smtClean="0"/>
              <a:t>I-node </a:t>
            </a:r>
            <a:r>
              <a:rPr lang="ko-KR" altLang="en-US" sz="1800" smtClean="0"/>
              <a:t>번호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-x :  </a:t>
            </a:r>
            <a:r>
              <a:rPr lang="ko-KR" altLang="en-US" sz="1800" smtClean="0"/>
              <a:t>복수 열로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</a:t>
            </a:r>
            <a:r>
              <a:rPr lang="ko-KR" altLang="en-US" sz="1800" smtClean="0"/>
              <a:t>파일 명 뒤에 파일의 종류를 첨부해서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하부 디렉토리의 내용을 재귀적으로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-t :  </a:t>
            </a:r>
            <a:r>
              <a:rPr lang="ko-KR" altLang="en-US" sz="1800" smtClean="0"/>
              <a:t>최근의 파일부터 시간에 따른 분류</a:t>
            </a:r>
          </a:p>
          <a:p>
            <a:pPr lvl="2" eaLnBrk="1" hangingPunct="1"/>
            <a:r>
              <a:rPr lang="en-US" altLang="ko-KR" sz="1800" smtClean="0"/>
              <a:t>-r :  </a:t>
            </a:r>
            <a:r>
              <a:rPr lang="ko-KR" altLang="en-US" sz="1800" smtClean="0"/>
              <a:t>파일명 또는 수정 시각을 역순으로 분류</a:t>
            </a:r>
          </a:p>
        </p:txBody>
      </p:sp>
    </p:spTree>
    <p:extLst>
      <p:ext uri="{BB962C8B-B14F-4D97-AF65-F5344CB8AC3E}">
        <p14:creationId xmlns:p14="http://schemas.microsoft.com/office/powerpoint/2010/main" val="129080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3CFB0F3-65AC-4280-95E7-EE4C501CF32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/</a:t>
            </a:r>
            <a:r>
              <a:rPr lang="en-US" altLang="ko-KR" smtClean="0"/>
              <a:t>etc/shadow</a:t>
            </a:r>
          </a:p>
        </p:txBody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endParaRPr lang="en-US" altLang="ko-KR" smtClean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User Login name :  /etc/passwd</a:t>
            </a:r>
            <a:r>
              <a:rPr lang="ko-KR" altLang="en-US" sz="1800" smtClean="0"/>
              <a:t>의 사용자 이름과 같아야 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Encrypted Password :  </a:t>
            </a:r>
            <a:r>
              <a:rPr lang="ko-KR" altLang="en-US" sz="1800" smtClean="0"/>
              <a:t>사용자의 패스워드가 암호화됨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Last Changed :  1970</a:t>
            </a:r>
            <a:r>
              <a:rPr lang="ko-KR" altLang="en-US" sz="1800" smtClean="0"/>
              <a:t>년 </a:t>
            </a:r>
            <a:r>
              <a:rPr lang="en-US" altLang="ko-KR" sz="1800" smtClean="0"/>
              <a:t>1</a:t>
            </a:r>
            <a:r>
              <a:rPr lang="ko-KR" altLang="en-US" sz="1800" smtClean="0"/>
              <a:t>월 </a:t>
            </a:r>
            <a:r>
              <a:rPr lang="en-US" altLang="ko-KR" sz="1800" smtClean="0"/>
              <a:t>1</a:t>
            </a:r>
            <a:r>
              <a:rPr lang="ko-KR" altLang="en-US" sz="1800" smtClean="0"/>
              <a:t>일부터 패스워드가 수정된 날짜까지 일수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Minimum :  </a:t>
            </a:r>
            <a:r>
              <a:rPr lang="ko-KR" altLang="en-US" sz="1800" smtClean="0"/>
              <a:t>최소한 패스워드를 사용해야 하는 일수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Maximum :  </a:t>
            </a:r>
            <a:r>
              <a:rPr lang="ko-KR" altLang="en-US" sz="1800" smtClean="0"/>
              <a:t>최대한 패스워드를 사용할 수 있는 일수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Warn :  </a:t>
            </a:r>
            <a:r>
              <a:rPr lang="ko-KR" altLang="en-US" sz="1800" smtClean="0"/>
              <a:t>패스워드 사용 만료일 전에 주의 메시지가 제공되는 일수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Inactive :  Login </a:t>
            </a:r>
            <a:r>
              <a:rPr lang="ko-KR" altLang="en-US" sz="1800" smtClean="0"/>
              <a:t>사용 금지를 위해 </a:t>
            </a:r>
            <a:r>
              <a:rPr lang="en-US" altLang="ko-KR" sz="1800" smtClean="0"/>
              <a:t>Login</a:t>
            </a:r>
            <a:r>
              <a:rPr lang="ko-KR" altLang="en-US" sz="1800" smtClean="0"/>
              <a:t>하지 않는 최대 일수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Expire :  Login</a:t>
            </a:r>
            <a:r>
              <a:rPr lang="ko-KR" altLang="en-US" sz="1800" smtClean="0"/>
              <a:t>을 사용할 수 없도록 지정한 일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smtClean="0"/>
              <a:t>Not Used :  </a:t>
            </a:r>
            <a:r>
              <a:rPr lang="ko-KR" altLang="en-US" sz="1800" smtClean="0"/>
              <a:t>현재 사용하지 않음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1295400"/>
            <a:ext cx="7772400" cy="152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altLang="ko-KR" sz="1800">
                <a:latin typeface="Courier New" pitchFamily="49" charset="0"/>
              </a:rPr>
              <a:t>root:NWWH/IZLPwa.c:7571:0:168:7:::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daemon:NONE:7571::::::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listen:np:7571::::::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1800">
                <a:latin typeface="Courier New" pitchFamily="49" charset="0"/>
              </a:rPr>
              <a:t>sysadm:dohsd/YFGSKOW:7602:0:168:7:::</a:t>
            </a:r>
            <a:endParaRPr lang="en-US" sz="180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190918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05680C8-CE0F-418C-BE96-3F21A546E30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관리 명령어 </a:t>
            </a:r>
            <a:r>
              <a:rPr lang="en-US" altLang="ko-KR" smtClean="0"/>
              <a:t>- groupadd</a:t>
            </a:r>
          </a:p>
        </p:txBody>
      </p:sp>
      <p:sp>
        <p:nvSpPr>
          <p:cNvPr id="216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Add (create) a new group definition on the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그룹을 생성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groupadd newgrp</a:t>
            </a:r>
          </a:p>
          <a:p>
            <a:pPr lvl="3" eaLnBrk="1" hangingPunct="1"/>
            <a:r>
              <a:rPr lang="ko-KR" altLang="en-US" smtClean="0"/>
              <a:t>시스템에서 기본 </a:t>
            </a:r>
            <a:r>
              <a:rPr lang="en-US" altLang="ko-KR" smtClean="0"/>
              <a:t>Group ID (gid) </a:t>
            </a:r>
            <a:r>
              <a:rPr lang="ko-KR" altLang="en-US" smtClean="0"/>
              <a:t>를 할당 받아 </a:t>
            </a:r>
            <a:r>
              <a:rPr lang="en-US" altLang="ko-KR" smtClean="0"/>
              <a:t>newgrp </a:t>
            </a:r>
            <a:r>
              <a:rPr lang="ko-KR" altLang="en-US" smtClean="0"/>
              <a:t>생성</a:t>
            </a:r>
          </a:p>
          <a:p>
            <a:pPr lvl="2" eaLnBrk="1" hangingPunct="1">
              <a:buFontTx/>
              <a:buNone/>
            </a:pPr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groupadd –g 100 newgrp</a:t>
            </a:r>
          </a:p>
          <a:p>
            <a:pPr lvl="3" eaLnBrk="1" hangingPunct="1"/>
            <a:r>
              <a:rPr lang="en-US" altLang="ko-KR" smtClean="0"/>
              <a:t>Group ID (gid) </a:t>
            </a:r>
            <a:r>
              <a:rPr lang="ko-KR" altLang="en-US" smtClean="0"/>
              <a:t>를 </a:t>
            </a:r>
            <a:r>
              <a:rPr lang="en-US" altLang="ko-KR" smtClean="0"/>
              <a:t>100</a:t>
            </a:r>
            <a:r>
              <a:rPr lang="ko-KR" altLang="en-US" smtClean="0"/>
              <a:t>으로 할당하여 </a:t>
            </a:r>
            <a:r>
              <a:rPr lang="en-US" altLang="ko-KR" smtClean="0"/>
              <a:t>newgrp </a:t>
            </a:r>
            <a:r>
              <a:rPr lang="ko-KR" altLang="en-US" smtClean="0"/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347297717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C69E30E-32F3-46CE-AEBF-056FF942F33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8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관리 명령어 </a:t>
            </a:r>
            <a:r>
              <a:rPr lang="en-US" altLang="ko-KR" smtClean="0"/>
              <a:t>- groupmod, groupdel</a:t>
            </a:r>
          </a:p>
        </p:txBody>
      </p:sp>
      <p:sp>
        <p:nvSpPr>
          <p:cNvPr id="2170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Modify or Delete a group definition on (from) the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그룹의 수정 및 삭제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groupmod –n testg testc</a:t>
            </a:r>
          </a:p>
          <a:p>
            <a:pPr lvl="3" eaLnBrk="1" hangingPunct="1"/>
            <a:r>
              <a:rPr lang="en-US" altLang="ko-KR" smtClean="0"/>
              <a:t>testg </a:t>
            </a:r>
            <a:r>
              <a:rPr lang="ko-KR" altLang="en-US" smtClean="0"/>
              <a:t>라는 그룹 이름을 </a:t>
            </a:r>
            <a:r>
              <a:rPr lang="en-US" altLang="ko-KR" smtClean="0"/>
              <a:t>testc </a:t>
            </a:r>
            <a:r>
              <a:rPr lang="ko-KR" altLang="en-US" smtClean="0"/>
              <a:t>로 변경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groupdel newgrp</a:t>
            </a:r>
          </a:p>
          <a:p>
            <a:pPr lvl="3" eaLnBrk="1" hangingPunct="1"/>
            <a:r>
              <a:rPr lang="en-US" altLang="ko-KR" smtClean="0"/>
              <a:t>newgrp </a:t>
            </a:r>
            <a:r>
              <a:rPr lang="ko-KR" altLang="en-US" smtClean="0"/>
              <a:t>그룹을 삭제</a:t>
            </a:r>
          </a:p>
        </p:txBody>
      </p:sp>
    </p:spTree>
    <p:extLst>
      <p:ext uri="{BB962C8B-B14F-4D97-AF65-F5344CB8AC3E}">
        <p14:creationId xmlns:p14="http://schemas.microsoft.com/office/powerpoint/2010/main" val="3886394595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1535983-1E86-4179-B232-759F06E9A68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관리 명령어 </a:t>
            </a:r>
            <a:r>
              <a:rPr lang="en-US" altLang="ko-KR" smtClean="0"/>
              <a:t>- useradd (1)</a:t>
            </a:r>
          </a:p>
        </p:txBody>
      </p:sp>
      <p:sp>
        <p:nvSpPr>
          <p:cNvPr id="2181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Administer a new user login on the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새로운 사용자 등록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-b </a:t>
            </a:r>
            <a:r>
              <a:rPr lang="en-US" altLang="ko-KR" sz="1800" i="1" smtClean="0"/>
              <a:t>base_dir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기본 베이스 디렉토리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</a:t>
            </a:r>
            <a:r>
              <a:rPr lang="en-US" altLang="ko-KR" sz="1800" i="1" smtClean="0"/>
              <a:t>comment</a:t>
            </a:r>
            <a:r>
              <a:rPr lang="en-US" altLang="ko-KR" sz="1800" smtClean="0"/>
              <a:t> :  comment line </a:t>
            </a:r>
            <a:r>
              <a:rPr lang="ko-KR" altLang="en-US" sz="1800" smtClean="0"/>
              <a:t>입력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</a:t>
            </a:r>
            <a:r>
              <a:rPr lang="en-US" altLang="ko-KR" sz="1800" i="1" smtClean="0"/>
              <a:t>dir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홈 디렉토리를 </a:t>
            </a:r>
            <a:r>
              <a:rPr lang="en-US" altLang="ko-KR" sz="1800" smtClean="0"/>
              <a:t>full path</a:t>
            </a:r>
            <a:r>
              <a:rPr lang="ko-KR" altLang="en-US" sz="1800" smtClean="0"/>
              <a:t>로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-e </a:t>
            </a:r>
            <a:r>
              <a:rPr lang="en-US" altLang="ko-KR" sz="1800" i="1" smtClean="0"/>
              <a:t>expire</a:t>
            </a:r>
            <a:r>
              <a:rPr lang="en-US" altLang="ko-KR" sz="1800" smtClean="0"/>
              <a:t> :  login </a:t>
            </a:r>
            <a:r>
              <a:rPr lang="ko-KR" altLang="en-US" sz="1800" smtClean="0"/>
              <a:t>사용기한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</a:t>
            </a:r>
            <a:r>
              <a:rPr lang="en-US" altLang="ko-KR" sz="1800" i="1" smtClean="0"/>
              <a:t>inactive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정식으로 </a:t>
            </a:r>
            <a:r>
              <a:rPr lang="en-US" altLang="ko-KR" sz="1800" smtClean="0"/>
              <a:t>login</a:t>
            </a:r>
            <a:r>
              <a:rPr lang="ko-KR" altLang="en-US" sz="1800" smtClean="0"/>
              <a:t>을 사용하기 전에 사용할 수 있는 최대 일수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-g </a:t>
            </a:r>
            <a:r>
              <a:rPr lang="en-US" altLang="ko-KR" sz="1800" i="1" smtClean="0"/>
              <a:t>group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초기 </a:t>
            </a:r>
            <a:r>
              <a:rPr lang="en-US" altLang="ko-KR" sz="1800" smtClean="0"/>
              <a:t>group </a:t>
            </a:r>
            <a:r>
              <a:rPr lang="ko-KR" altLang="en-US" sz="1800" smtClean="0"/>
              <a:t>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-k </a:t>
            </a:r>
            <a:r>
              <a:rPr lang="en-US" altLang="ko-KR" sz="1800" i="1" smtClean="0"/>
              <a:t>skel_dir</a:t>
            </a:r>
            <a:r>
              <a:rPr lang="en-US" altLang="ko-KR" sz="1800" smtClean="0"/>
              <a:t> :  skeleton </a:t>
            </a:r>
            <a:r>
              <a:rPr lang="ko-KR" altLang="en-US" sz="1800" smtClean="0"/>
              <a:t>디렉토리 파일 복사 </a:t>
            </a:r>
            <a:r>
              <a:rPr lang="en-US" altLang="ko-KR" sz="1800" smtClean="0"/>
              <a:t>(</a:t>
            </a:r>
            <a:r>
              <a:rPr lang="ko-KR" altLang="en-US" sz="1800" smtClean="0"/>
              <a:t>기본값</a:t>
            </a:r>
            <a:r>
              <a:rPr lang="en-US" altLang="ko-KR" sz="1800" smtClean="0"/>
              <a:t>: /etc/skel)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-m :  </a:t>
            </a:r>
            <a:r>
              <a:rPr lang="ko-KR" altLang="en-US" sz="1800" smtClean="0"/>
              <a:t>홈 디렉토리 생성</a:t>
            </a:r>
          </a:p>
        </p:txBody>
      </p:sp>
    </p:spTree>
    <p:extLst>
      <p:ext uri="{BB962C8B-B14F-4D97-AF65-F5344CB8AC3E}">
        <p14:creationId xmlns:p14="http://schemas.microsoft.com/office/powerpoint/2010/main" val="275338788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8CF01C5-CF19-4109-8501-1AC07DC8CED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관리 명령어 </a:t>
            </a:r>
            <a:r>
              <a:rPr lang="en-US" altLang="ko-KR" smtClean="0"/>
              <a:t>- useradd (2)</a:t>
            </a:r>
          </a:p>
        </p:txBody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  <a:p>
            <a:pPr eaLnBrk="1" hangingPunct="1"/>
            <a:endParaRPr lang="en-US" altLang="ko-KR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useradd -m guest</a:t>
            </a:r>
          </a:p>
          <a:p>
            <a:pPr lvl="3" eaLnBrk="1" hangingPunct="1"/>
            <a:r>
              <a:rPr lang="en-US" altLang="ko-KR" smtClean="0"/>
              <a:t>guest </a:t>
            </a:r>
            <a:r>
              <a:rPr lang="ko-KR" altLang="en-US" smtClean="0"/>
              <a:t>계정을 만들고</a:t>
            </a:r>
            <a:r>
              <a:rPr lang="en-US" altLang="ko-KR" smtClean="0"/>
              <a:t>, </a:t>
            </a:r>
            <a:r>
              <a:rPr lang="ko-KR" altLang="en-US" smtClean="0"/>
              <a:t>홈디렉토리 </a:t>
            </a:r>
            <a:r>
              <a:rPr lang="en-US" altLang="ko-KR" smtClean="0"/>
              <a:t>(/home/guest) </a:t>
            </a:r>
            <a:r>
              <a:rPr lang="ko-KR" altLang="en-US" smtClean="0"/>
              <a:t>를 생성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/>
              <a:t># useradd –d /usr1/abc guest</a:t>
            </a:r>
          </a:p>
          <a:p>
            <a:pPr lvl="2" eaLnBrk="1" hangingPunct="1"/>
            <a:endParaRPr lang="en-US" altLang="ko-KR" sz="1800" smtClean="0"/>
          </a:p>
          <a:p>
            <a:pPr lvl="2" eaLnBrk="1" hangingPunct="1"/>
            <a:endParaRPr lang="en-US" altLang="ko-KR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/>
              <a:t># useradd –m –d /usr1/abc guest</a:t>
            </a:r>
          </a:p>
          <a:p>
            <a:pPr lvl="2" eaLnBrk="1" hangingPunct="1">
              <a:buFontTx/>
              <a:buNone/>
            </a:pPr>
            <a:endParaRPr lang="en-US" altLang="ko-KR" sz="1800" smtClean="0"/>
          </a:p>
        </p:txBody>
      </p:sp>
    </p:spTree>
    <p:extLst>
      <p:ext uri="{BB962C8B-B14F-4D97-AF65-F5344CB8AC3E}">
        <p14:creationId xmlns:p14="http://schemas.microsoft.com/office/powerpoint/2010/main" val="172870437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B48E643-26C5-4FA3-B03C-32D7F2EDB20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관리 명령어 </a:t>
            </a:r>
            <a:r>
              <a:rPr lang="en-US" altLang="ko-KR" smtClean="0"/>
              <a:t>- userdel, usermod</a:t>
            </a:r>
          </a:p>
        </p:txBody>
      </p:sp>
      <p:sp>
        <p:nvSpPr>
          <p:cNvPr id="220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Delete or modify a user’s login from (on) the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사용자 계정을 삭제하거나 수정</a:t>
            </a:r>
          </a:p>
          <a:p>
            <a:pPr lvl="1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userdel login_name</a:t>
            </a:r>
          </a:p>
          <a:p>
            <a:pPr lvl="3" eaLnBrk="1" hangingPunct="1"/>
            <a:r>
              <a:rPr lang="ko-KR" altLang="en-US" smtClean="0"/>
              <a:t>사용자 </a:t>
            </a:r>
            <a:r>
              <a:rPr lang="en-US" altLang="ko-KR" smtClean="0"/>
              <a:t>login_name </a:t>
            </a:r>
            <a:r>
              <a:rPr lang="ko-KR" altLang="en-US" smtClean="0"/>
              <a:t>을 삭제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userdel -r login_name</a:t>
            </a:r>
          </a:p>
          <a:p>
            <a:pPr lvl="3" eaLnBrk="1" hangingPunct="1"/>
            <a:r>
              <a:rPr lang="ko-KR" altLang="en-US" smtClean="0"/>
              <a:t>사용자 </a:t>
            </a:r>
            <a:r>
              <a:rPr lang="en-US" altLang="ko-KR" smtClean="0"/>
              <a:t>login_name </a:t>
            </a:r>
            <a:r>
              <a:rPr lang="ko-KR" altLang="en-US" smtClean="0"/>
              <a:t>을 삭제하고 홈 디렉토리까지 삭제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usermod -f </a:t>
            </a:r>
            <a:r>
              <a:rPr lang="en-US" altLang="ko-KR" sz="1800" i="1" smtClean="0">
                <a:solidFill>
                  <a:srgbClr val="FF0000"/>
                </a:solidFill>
              </a:rPr>
              <a:t>n</a:t>
            </a:r>
            <a:r>
              <a:rPr lang="en-US" altLang="ko-KR" sz="1800" smtClean="0">
                <a:solidFill>
                  <a:srgbClr val="FF0000"/>
                </a:solidFill>
              </a:rPr>
              <a:t> login_name</a:t>
            </a:r>
          </a:p>
          <a:p>
            <a:pPr lvl="3" eaLnBrk="1" hangingPunct="1"/>
            <a:r>
              <a:rPr lang="ko-KR" altLang="en-US" smtClean="0"/>
              <a:t>마지막으로 로그인한 뒤 </a:t>
            </a:r>
            <a:r>
              <a:rPr lang="en-US" altLang="ko-KR" i="1" smtClean="0"/>
              <a:t>n</a:t>
            </a:r>
            <a:r>
              <a:rPr lang="en-US" altLang="ko-KR" smtClean="0"/>
              <a:t> </a:t>
            </a:r>
            <a:r>
              <a:rPr lang="ko-KR" altLang="en-US" smtClean="0"/>
              <a:t>날짜만큼 로그인을 하지 않으면 </a:t>
            </a:r>
            <a:r>
              <a:rPr lang="en-US" altLang="ko-KR" smtClean="0"/>
              <a:t>inactive </a:t>
            </a:r>
            <a:r>
              <a:rPr lang="ko-KR" altLang="en-US" smtClean="0"/>
              <a:t>상태로 설정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usermod -f 0 login_name</a:t>
            </a:r>
          </a:p>
          <a:p>
            <a:pPr lvl="3" eaLnBrk="1" hangingPunct="1"/>
            <a:r>
              <a:rPr lang="ko-KR" altLang="en-US" smtClean="0"/>
              <a:t>로그인 </a:t>
            </a:r>
            <a:r>
              <a:rPr lang="en-US" altLang="ko-KR" smtClean="0"/>
              <a:t>inactive </a:t>
            </a:r>
            <a:r>
              <a:rPr lang="ko-KR" altLang="en-US" smtClean="0"/>
              <a:t>상태 해제</a:t>
            </a:r>
          </a:p>
        </p:txBody>
      </p:sp>
    </p:spTree>
    <p:extLst>
      <p:ext uri="{BB962C8B-B14F-4D97-AF65-F5344CB8AC3E}">
        <p14:creationId xmlns:p14="http://schemas.microsoft.com/office/powerpoint/2010/main" val="189729901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5A9D132-9F54-4A18-A4B3-F6D47148EF0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Password </a:t>
            </a:r>
            <a:r>
              <a:rPr lang="ko-KR" altLang="en-US" smtClean="0"/>
              <a:t>관리 </a:t>
            </a:r>
            <a:r>
              <a:rPr lang="en-US" altLang="ko-KR" smtClean="0"/>
              <a:t>(1)</a:t>
            </a:r>
          </a:p>
        </p:txBody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Change login password and password attributes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지정한 로그인 명에 대한 패스워드를 설정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다음 로그인 세션에서 패스워드를 바꾸게 함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-x 84 –n 7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패스워드에 </a:t>
            </a:r>
            <a:r>
              <a:rPr lang="en-US" altLang="ko-KR" sz="1800" smtClean="0"/>
              <a:t>aging</a:t>
            </a:r>
            <a:r>
              <a:rPr lang="ko-KR" altLang="en-US" sz="1800" smtClean="0"/>
              <a:t>을 설정 </a:t>
            </a:r>
            <a:r>
              <a:rPr lang="en-US" altLang="ko-KR" sz="1800" smtClean="0"/>
              <a:t>(</a:t>
            </a:r>
            <a:r>
              <a:rPr lang="ko-KR" altLang="en-US" sz="1800" smtClean="0"/>
              <a:t>최소 </a:t>
            </a:r>
            <a:r>
              <a:rPr lang="en-US" altLang="ko-KR" sz="1800" smtClean="0"/>
              <a:t>7</a:t>
            </a:r>
            <a:r>
              <a:rPr lang="ko-KR" altLang="en-US" sz="1800" smtClean="0"/>
              <a:t>일</a:t>
            </a:r>
            <a:r>
              <a:rPr lang="en-US" altLang="ko-KR" sz="1800" smtClean="0"/>
              <a:t>, </a:t>
            </a:r>
            <a:r>
              <a:rPr lang="ko-KR" altLang="en-US" sz="1800" smtClean="0"/>
              <a:t>최대 </a:t>
            </a:r>
            <a:r>
              <a:rPr lang="en-US" altLang="ko-KR" sz="1800" smtClean="0"/>
              <a:t>84</a:t>
            </a:r>
            <a:r>
              <a:rPr lang="ko-KR" altLang="en-US" sz="1800" smtClean="0"/>
              <a:t>일</a:t>
            </a:r>
            <a:r>
              <a:rPr lang="en-US" altLang="ko-KR" sz="180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-x 7 –n 10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패스워드에 </a:t>
            </a:r>
            <a:r>
              <a:rPr lang="en-US" altLang="ko-KR" sz="1800" smtClean="0"/>
              <a:t>lock </a:t>
            </a:r>
            <a:r>
              <a:rPr lang="ko-KR" altLang="en-US" sz="1800" smtClean="0"/>
              <a:t>을 설정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-x –1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max</a:t>
            </a:r>
            <a:r>
              <a:rPr lang="ko-KR" altLang="en-US" sz="1800" smtClean="0"/>
              <a:t>에 음수 값을 설정하여 </a:t>
            </a:r>
            <a:r>
              <a:rPr lang="en-US" altLang="ko-KR" sz="1800" smtClean="0"/>
              <a:t>aging</a:t>
            </a:r>
            <a:r>
              <a:rPr lang="ko-KR" altLang="en-US" sz="1800" smtClean="0"/>
              <a:t>을 해제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-w 14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패스워드 만료 </a:t>
            </a:r>
            <a:r>
              <a:rPr lang="en-US" altLang="ko-KR" sz="1800" smtClean="0"/>
              <a:t>14</a:t>
            </a:r>
            <a:r>
              <a:rPr lang="ko-KR" altLang="en-US" sz="1800" smtClean="0"/>
              <a:t>일 전에 알림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</a:t>
            </a:r>
            <a:r>
              <a:rPr lang="en-US" altLang="ko-KR" sz="1800" i="1" smtClean="0"/>
              <a:t>login_name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사용하지 않는 패스워드에 </a:t>
            </a:r>
            <a:r>
              <a:rPr lang="en-US" altLang="ko-KR" sz="1800" smtClean="0"/>
              <a:t>lock </a:t>
            </a:r>
            <a:r>
              <a:rPr lang="ko-KR" altLang="en-US" sz="1800" smtClean="0"/>
              <a:t>을 설정</a:t>
            </a:r>
          </a:p>
        </p:txBody>
      </p:sp>
    </p:spTree>
    <p:extLst>
      <p:ext uri="{BB962C8B-B14F-4D97-AF65-F5344CB8AC3E}">
        <p14:creationId xmlns:p14="http://schemas.microsoft.com/office/powerpoint/2010/main" val="5658008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B3CCB06-FDEB-4C71-9828-512033F1DCF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19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Password </a:t>
            </a:r>
            <a:r>
              <a:rPr lang="ko-KR" altLang="en-US" smtClean="0"/>
              <a:t>관리 </a:t>
            </a:r>
            <a:r>
              <a:rPr lang="en-US" altLang="ko-KR" smtClean="0"/>
              <a:t>(2)</a:t>
            </a:r>
          </a:p>
        </p:txBody>
      </p:sp>
      <p:sp>
        <p:nvSpPr>
          <p:cNvPr id="2222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  <a:p>
            <a:pPr lvl="2" eaLnBrk="1" hangingPunct="1"/>
            <a:endParaRPr lang="en-US" altLang="ko-KR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passwd -f 7 login_name</a:t>
            </a:r>
          </a:p>
          <a:p>
            <a:pPr lvl="3" eaLnBrk="1" hangingPunct="1"/>
            <a:r>
              <a:rPr lang="ko-KR" altLang="en-US" smtClean="0"/>
              <a:t>최소한 </a:t>
            </a:r>
            <a:r>
              <a:rPr lang="en-US" altLang="ko-KR" smtClean="0"/>
              <a:t>7</a:t>
            </a:r>
            <a:r>
              <a:rPr lang="ko-KR" altLang="en-US" smtClean="0"/>
              <a:t>일간은 현재의 패스워드를 사용하도록 지정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passwd -w 10 login_name</a:t>
            </a:r>
          </a:p>
          <a:p>
            <a:pPr lvl="3" eaLnBrk="1" hangingPunct="1"/>
            <a:r>
              <a:rPr lang="ko-KR" altLang="en-US" smtClean="0"/>
              <a:t>현재 사용하는 패스워드의 </a:t>
            </a:r>
            <a:r>
              <a:rPr lang="en-US" altLang="ko-KR" smtClean="0"/>
              <a:t>expiration 10</a:t>
            </a:r>
            <a:r>
              <a:rPr lang="ko-KR" altLang="en-US" smtClean="0"/>
              <a:t>일 전에 사용자에게 경고 메시지를 보냄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passwd -x 10 login_name</a:t>
            </a:r>
          </a:p>
          <a:p>
            <a:pPr lvl="3" eaLnBrk="1" hangingPunct="1"/>
            <a:r>
              <a:rPr lang="ko-KR" altLang="en-US" smtClean="0"/>
              <a:t>현재의 패스워드는 최고 </a:t>
            </a:r>
            <a:r>
              <a:rPr lang="en-US" altLang="ko-KR" smtClean="0"/>
              <a:t>10</a:t>
            </a:r>
            <a:r>
              <a:rPr lang="ko-KR" altLang="en-US" smtClean="0"/>
              <a:t>일까지 사용할 수 있음</a:t>
            </a:r>
          </a:p>
          <a:p>
            <a:pPr lvl="3" eaLnBrk="1" hangingPunct="1"/>
            <a:endParaRPr lang="ko-KR" altLang="en-US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0000"/>
                </a:solidFill>
              </a:rPr>
              <a:t># passwd -l login_name</a:t>
            </a:r>
          </a:p>
          <a:p>
            <a:pPr lvl="3" eaLnBrk="1" hangingPunct="1"/>
            <a:r>
              <a:rPr lang="ko-KR" altLang="en-US" smtClean="0"/>
              <a:t>일시적으로 로그인 사용 중단</a:t>
            </a:r>
          </a:p>
          <a:p>
            <a:pPr lvl="3" eaLnBrk="1" hangingPunct="1"/>
            <a:r>
              <a:rPr lang="en-US" altLang="ko-KR" smtClean="0"/>
              <a:t>/etc/shadow </a:t>
            </a:r>
            <a:r>
              <a:rPr lang="ko-KR" altLang="en-US" smtClean="0"/>
              <a:t>파일의 두번째 필드가 *</a:t>
            </a:r>
            <a:r>
              <a:rPr lang="en-US" altLang="ko-KR" smtClean="0"/>
              <a:t>LK* </a:t>
            </a:r>
            <a:r>
              <a:rPr lang="ko-KR" altLang="en-US" smtClean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117415373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BADB39-0F5A-4C8B-8F8D-0DB6AF08362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User &amp; Group </a:t>
            </a:r>
            <a:r>
              <a:rPr lang="ko-KR" altLang="en-US" smtClean="0"/>
              <a:t>정보 보기</a:t>
            </a:r>
          </a:p>
        </p:txBody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List user and system login information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사용자와 그룹에 대한 모든 사용자 리스트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</a:t>
            </a:r>
            <a:r>
              <a:rPr lang="en-US" altLang="ko-KR" sz="1800" i="1" smtClean="0"/>
              <a:t>login1</a:t>
            </a:r>
            <a:r>
              <a:rPr lang="en-US" altLang="ko-KR" sz="1800" smtClean="0"/>
              <a:t> </a:t>
            </a:r>
            <a:r>
              <a:rPr lang="en-US" altLang="ko-KR" sz="1800" i="1" smtClean="0"/>
              <a:t>login2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하나 또는 여러 개의 사용자 리스트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-g </a:t>
            </a:r>
            <a:r>
              <a:rPr lang="en-US" altLang="ko-KR" sz="1800" i="1" smtClean="0"/>
              <a:t>group_list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초기 또는 두번째 그룹에 포함되는 사용자 리스트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:  </a:t>
            </a:r>
            <a:r>
              <a:rPr lang="ko-KR" altLang="en-US" sz="1800" smtClean="0"/>
              <a:t>중복되는 </a:t>
            </a:r>
            <a:r>
              <a:rPr lang="en-US" altLang="ko-KR" sz="1800" smtClean="0"/>
              <a:t>login ID</a:t>
            </a:r>
            <a:r>
              <a:rPr lang="ko-KR" altLang="en-US" sz="1800" smtClean="0"/>
              <a:t>를 가진 사용자 리스트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-m :  supplemental </a:t>
            </a:r>
            <a:r>
              <a:rPr lang="ko-KR" altLang="en-US" sz="1800" smtClean="0"/>
              <a:t>사용자 리스트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-p :  </a:t>
            </a:r>
            <a:r>
              <a:rPr lang="ko-KR" altLang="en-US" sz="1800" smtClean="0"/>
              <a:t>패스워드가 설정되어 있지 않은 사용자 리스트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-x :  </a:t>
            </a:r>
            <a:r>
              <a:rPr lang="ko-KR" altLang="en-US" sz="1800" smtClean="0"/>
              <a:t>로그인에 대한 확장된 정보 출력</a:t>
            </a:r>
          </a:p>
        </p:txBody>
      </p:sp>
    </p:spTree>
    <p:extLst>
      <p:ext uri="{BB962C8B-B14F-4D97-AF65-F5344CB8AC3E}">
        <p14:creationId xmlns:p14="http://schemas.microsoft.com/office/powerpoint/2010/main" val="399407844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F3D14A9-D78D-4941-8624-111D7CCADFE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209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20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환경 </a:t>
            </a:r>
            <a:r>
              <a:rPr lang="en-US" altLang="ko-KR" smtClean="0"/>
              <a:t>Customizing (1)</a:t>
            </a:r>
          </a:p>
        </p:txBody>
      </p:sp>
      <p:sp>
        <p:nvSpPr>
          <p:cNvPr id="2242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System profile (/etc/profile)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LOGNAME, PATH, TERM, TERMCAP </a:t>
            </a:r>
            <a:r>
              <a:rPr lang="ko-KR" altLang="en-US" smtClean="0"/>
              <a:t>환경 변수 정의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마운트된 파일 시스템을 터미널에 출력하고 각 파일 시스템에 대한 디스크 사용량 표시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/etc/motd </a:t>
            </a:r>
            <a:r>
              <a:rPr lang="ko-KR" altLang="en-US" smtClean="0"/>
              <a:t>파일에 내용이 있는지 검사하여 내용이 있으면 출력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del, kill, echo </a:t>
            </a:r>
            <a:r>
              <a:rPr lang="ko-KR" altLang="en-US" smtClean="0"/>
              <a:t>터미널 키 값 설정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메일을 확인하고</a:t>
            </a:r>
            <a:r>
              <a:rPr lang="en-US" altLang="ko-KR" smtClean="0"/>
              <a:t>, </a:t>
            </a:r>
            <a:r>
              <a:rPr lang="ko-KR" altLang="en-US" smtClean="0"/>
              <a:t>있으면 “</a:t>
            </a:r>
            <a:r>
              <a:rPr lang="en-US" altLang="ko-KR" smtClean="0"/>
              <a:t>You have mail” </a:t>
            </a:r>
            <a:r>
              <a:rPr lang="ko-KR" altLang="en-US" smtClean="0"/>
              <a:t>메시지를 터미널에 출력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umask </a:t>
            </a:r>
            <a:r>
              <a:rPr lang="ko-KR" altLang="en-US" smtClean="0"/>
              <a:t>값을 설정하여 기본 파일 퍼미션 지정</a:t>
            </a:r>
          </a:p>
        </p:txBody>
      </p:sp>
    </p:spTree>
    <p:extLst>
      <p:ext uri="{BB962C8B-B14F-4D97-AF65-F5344CB8AC3E}">
        <p14:creationId xmlns:p14="http://schemas.microsoft.com/office/powerpoint/2010/main" val="1123647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C825A4B-536F-47A4-8EA0-C12E6A6840B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cat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cat</a:t>
            </a:r>
          </a:p>
          <a:p>
            <a:pPr lvl="1" eaLnBrk="1" hangingPunct="1"/>
            <a:r>
              <a:rPr lang="en-US" altLang="ko-KR" smtClean="0"/>
              <a:t>Concatenate and display files</a:t>
            </a:r>
          </a:p>
          <a:p>
            <a:pPr lvl="1" eaLnBrk="1" hangingPunct="1"/>
            <a:r>
              <a:rPr lang="ko-KR" altLang="en-US" smtClean="0"/>
              <a:t>지정한 파일을 순차적으로 읽어 들이고</a:t>
            </a:r>
            <a:r>
              <a:rPr lang="en-US" altLang="ko-KR" smtClean="0"/>
              <a:t>, </a:t>
            </a:r>
            <a:r>
              <a:rPr lang="ko-KR" altLang="en-US" smtClean="0"/>
              <a:t>표준 출력으로 출력</a:t>
            </a:r>
          </a:p>
          <a:p>
            <a:pPr lvl="1" eaLnBrk="1" hangingPunct="1">
              <a:lnSpc>
                <a:spcPct val="50000"/>
              </a:lnSpc>
            </a:pPr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파일 처리에 대한 에러 메시지를 화면에 출력하지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-v :  </a:t>
            </a:r>
            <a:r>
              <a:rPr lang="ko-KR" altLang="en-US" sz="1800" smtClean="0"/>
              <a:t>인쇄 불능 문자를 식별할 수 있도록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-t :  TAB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^I</a:t>
            </a:r>
            <a:r>
              <a:rPr lang="ko-KR" altLang="en-US" sz="1800" smtClean="0"/>
              <a:t>로 출력</a:t>
            </a:r>
          </a:p>
          <a:p>
            <a:pPr lvl="2" eaLnBrk="1" hangingPunct="1"/>
            <a:r>
              <a:rPr lang="en-US" altLang="ko-KR" sz="1800" smtClean="0"/>
              <a:t>-e :  </a:t>
            </a:r>
            <a:r>
              <a:rPr lang="ko-KR" altLang="en-US" sz="1800" smtClean="0"/>
              <a:t>행 끝에 문자 </a:t>
            </a:r>
            <a:r>
              <a:rPr lang="en-US" altLang="ko-KR" sz="1800" smtClean="0"/>
              <a:t>$</a:t>
            </a:r>
            <a:r>
              <a:rPr lang="ko-KR" altLang="en-US" sz="1800" smtClean="0"/>
              <a:t>를 출력</a:t>
            </a:r>
          </a:p>
          <a:p>
            <a:pPr lvl="2" eaLnBrk="1" hangingPunct="1"/>
            <a:r>
              <a:rPr lang="en-US" altLang="ko-KR" sz="1800" smtClean="0"/>
              <a:t>-n :  </a:t>
            </a:r>
            <a:r>
              <a:rPr lang="ko-KR" altLang="en-US" sz="1800" smtClean="0"/>
              <a:t>라인 수 표시</a:t>
            </a:r>
          </a:p>
        </p:txBody>
      </p:sp>
    </p:spTree>
    <p:extLst>
      <p:ext uri="{BB962C8B-B14F-4D97-AF65-F5344CB8AC3E}">
        <p14:creationId xmlns:p14="http://schemas.microsoft.com/office/powerpoint/2010/main" val="19837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721B2A3-1925-47B6-9EC6-9B24326F131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1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사용자 환경 </a:t>
            </a:r>
            <a:r>
              <a:rPr lang="en-US" altLang="ko-KR" smtClean="0"/>
              <a:t>Customizing (2)</a:t>
            </a:r>
          </a:p>
        </p:txBody>
      </p:sp>
      <p:sp>
        <p:nvSpPr>
          <p:cNvPr id="2252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User profile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$HOME/profile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사용자가 원하는 작업 환경을 만들기 위해 환경 변수를 재설정</a:t>
            </a:r>
          </a:p>
        </p:txBody>
      </p:sp>
      <p:pic>
        <p:nvPicPr>
          <p:cNvPr id="225285" name="Picture 1028" descr="pro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590800"/>
            <a:ext cx="7367588" cy="165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64997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091914C-43F9-405E-B2CC-032AAE28EE9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Network?</a:t>
            </a:r>
          </a:p>
        </p:txBody>
      </p:sp>
      <p:sp>
        <p:nvSpPr>
          <p:cNvPr id="226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컴퓨터 네트웍의 등장 배경</a:t>
            </a:r>
          </a:p>
          <a:p>
            <a:pPr lvl="1" eaLnBrk="1" hangingPunct="1"/>
            <a:r>
              <a:rPr lang="ko-KR" altLang="en-US" smtClean="0"/>
              <a:t>고성능의 독립형 컴퓨터의 급격한 보급</a:t>
            </a:r>
          </a:p>
          <a:p>
            <a:pPr lvl="1" eaLnBrk="1" hangingPunct="1"/>
            <a:r>
              <a:rPr lang="ko-KR" altLang="en-US" smtClean="0"/>
              <a:t>고가의 주변 장치들을 공유하여 사용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프로토콜</a:t>
            </a:r>
          </a:p>
          <a:p>
            <a:pPr lvl="1" eaLnBrk="1" hangingPunct="1"/>
            <a:r>
              <a:rPr lang="ko-KR" altLang="en-US" smtClean="0"/>
              <a:t>네트웍에서 컴퓨터와 컴퓨터가 통신하기 위한 약속</a:t>
            </a:r>
          </a:p>
          <a:p>
            <a:pPr lvl="1" eaLnBrk="1" hangingPunct="1"/>
            <a:r>
              <a:rPr lang="en-US" altLang="ko-KR" smtClean="0"/>
              <a:t>UNIX </a:t>
            </a:r>
            <a:r>
              <a:rPr lang="ko-KR" altLang="en-US" smtClean="0"/>
              <a:t>환경의 </a:t>
            </a:r>
            <a:r>
              <a:rPr lang="en-US" altLang="ko-KR" smtClean="0"/>
              <a:t>TCP/IP, TELNET, FTP </a:t>
            </a:r>
            <a:r>
              <a:rPr lang="ko-KR" altLang="en-US" smtClean="0"/>
              <a:t>등</a:t>
            </a:r>
            <a:r>
              <a:rPr lang="en-US" altLang="ko-KR" smtClean="0"/>
              <a:t>, …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표준화</a:t>
            </a:r>
          </a:p>
          <a:p>
            <a:pPr lvl="1" eaLnBrk="1" hangingPunct="1"/>
            <a:r>
              <a:rPr lang="ko-KR" altLang="en-US" smtClean="0"/>
              <a:t>프로토콜 상의 호환성 유지</a:t>
            </a:r>
          </a:p>
          <a:p>
            <a:pPr lvl="1" eaLnBrk="1" hangingPunct="1"/>
            <a:r>
              <a:rPr lang="en-US" altLang="ko-KR" smtClean="0"/>
              <a:t>OSI 7 Layers</a:t>
            </a:r>
          </a:p>
        </p:txBody>
      </p:sp>
    </p:spTree>
    <p:extLst>
      <p:ext uri="{BB962C8B-B14F-4D97-AF65-F5344CB8AC3E}">
        <p14:creationId xmlns:p14="http://schemas.microsoft.com/office/powerpoint/2010/main" val="325060364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10EB8D8-3B40-4A16-95F5-DE381D34B65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OSI 7 Layers</a:t>
            </a:r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57200" y="12954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Application Layer</a:t>
            </a: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457200" y="19050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Presentation Layer</a:t>
            </a: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457200" y="25146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Session Layer</a:t>
            </a: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457200" y="31242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Transport Layer</a:t>
            </a: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457200" y="37338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Network Layer</a:t>
            </a: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457200" y="43434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Datalink Layer</a:t>
            </a: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457200" y="4953000"/>
            <a:ext cx="2590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>
                <a:latin typeface="Arial" charset="0"/>
              </a:rPr>
              <a:t>Physical Layer</a:t>
            </a:r>
          </a:p>
        </p:txBody>
      </p:sp>
      <p:sp>
        <p:nvSpPr>
          <p:cNvPr id="227339" name="Rectangle 22"/>
          <p:cNvSpPr>
            <a:spLocks noChangeArrowheads="1"/>
          </p:cNvSpPr>
          <p:nvPr/>
        </p:nvSpPr>
        <p:spPr bwMode="auto">
          <a:xfrm>
            <a:off x="3276600" y="12954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사용자</a:t>
            </a:r>
            <a:r>
              <a:rPr lang="en-US" altLang="ko-KR" sz="1600"/>
              <a:t>, </a:t>
            </a:r>
            <a:r>
              <a:rPr lang="ko-KR" altLang="en-US" sz="1600"/>
              <a:t>즉 단말기를 조작하는 사람이나 데이터 통신 서비</a:t>
            </a:r>
          </a:p>
          <a:p>
            <a:pPr eaLnBrk="1" hangingPunct="1"/>
            <a:r>
              <a:rPr lang="ko-KR" altLang="en-US" sz="1600"/>
              <a:t>스를 수행하는 프로그램 등에 여러 서비스를 제공하는 역할</a:t>
            </a:r>
          </a:p>
        </p:txBody>
      </p:sp>
      <p:sp>
        <p:nvSpPr>
          <p:cNvPr id="227340" name="Rectangle 23"/>
          <p:cNvSpPr>
            <a:spLocks noChangeArrowheads="1"/>
          </p:cNvSpPr>
          <p:nvPr/>
        </p:nvSpPr>
        <p:spPr bwMode="auto">
          <a:xfrm>
            <a:off x="3276600" y="19050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어플리케이션이 다루는 정보를 통신에 알맞은 형태로 만들</a:t>
            </a:r>
          </a:p>
          <a:p>
            <a:pPr eaLnBrk="1" hangingPunct="1"/>
            <a:r>
              <a:rPr lang="ko-KR" altLang="en-US" sz="1600"/>
              <a:t>거나 세션 계층에서 온 데이터를 변형하는 역할</a:t>
            </a:r>
          </a:p>
        </p:txBody>
      </p:sp>
      <p:sp>
        <p:nvSpPr>
          <p:cNvPr id="227341" name="Rectangle 26"/>
          <p:cNvSpPr>
            <a:spLocks noChangeArrowheads="1"/>
          </p:cNvSpPr>
          <p:nvPr/>
        </p:nvSpPr>
        <p:spPr bwMode="auto">
          <a:xfrm>
            <a:off x="3276600" y="25146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두 프로세스 사이에 데이터를 송수신할 수 있는 가상 경로</a:t>
            </a:r>
          </a:p>
          <a:p>
            <a:pPr eaLnBrk="1" hangingPunct="1"/>
            <a:r>
              <a:rPr lang="ko-KR" altLang="en-US" sz="1600"/>
              <a:t>를 확립하거나 해제하는 역할</a:t>
            </a:r>
          </a:p>
        </p:txBody>
      </p:sp>
      <p:sp>
        <p:nvSpPr>
          <p:cNvPr id="227342" name="Rectangle 27"/>
          <p:cNvSpPr>
            <a:spLocks noChangeArrowheads="1"/>
          </p:cNvSpPr>
          <p:nvPr/>
        </p:nvSpPr>
        <p:spPr bwMode="auto">
          <a:xfrm>
            <a:off x="3276600" y="31242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두 프로세스가 데이터를 능률적이고 확실하게 상대에게</a:t>
            </a:r>
          </a:p>
          <a:p>
            <a:pPr eaLnBrk="1" hangingPunct="1"/>
            <a:r>
              <a:rPr lang="ko-KR" altLang="en-US" sz="1600"/>
              <a:t>도달할 수 있도록 하는 역할</a:t>
            </a:r>
          </a:p>
        </p:txBody>
      </p:sp>
      <p:sp>
        <p:nvSpPr>
          <p:cNvPr id="227343" name="Rectangle 28"/>
          <p:cNvSpPr>
            <a:spLocks noChangeArrowheads="1"/>
          </p:cNvSpPr>
          <p:nvPr/>
        </p:nvSpPr>
        <p:spPr bwMode="auto">
          <a:xfrm>
            <a:off x="3276600" y="37338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데이터를 상대에게 전달</a:t>
            </a:r>
            <a:r>
              <a:rPr lang="en-US" altLang="ko-KR" sz="1600"/>
              <a:t>, </a:t>
            </a:r>
            <a:r>
              <a:rPr lang="ko-KR" altLang="en-US" sz="1600"/>
              <a:t>주소 지정이나 사용할 경로를 선</a:t>
            </a:r>
          </a:p>
          <a:p>
            <a:pPr eaLnBrk="1" hangingPunct="1"/>
            <a:r>
              <a:rPr lang="ko-KR" altLang="en-US" sz="1600"/>
              <a:t>택하는 역할</a:t>
            </a:r>
          </a:p>
        </p:txBody>
      </p:sp>
      <p:sp>
        <p:nvSpPr>
          <p:cNvPr id="227344" name="Rectangle 29"/>
          <p:cNvSpPr>
            <a:spLocks noChangeArrowheads="1"/>
          </p:cNvSpPr>
          <p:nvPr/>
        </p:nvSpPr>
        <p:spPr bwMode="auto">
          <a:xfrm>
            <a:off x="3276600" y="43434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상대와 물리적인 통신을 위한 통신 경로를 확립하고</a:t>
            </a:r>
            <a:r>
              <a:rPr lang="en-US" altLang="ko-KR" sz="1600"/>
              <a:t>, </a:t>
            </a:r>
            <a:r>
              <a:rPr lang="ko-KR" altLang="en-US" sz="1600"/>
              <a:t>통신</a:t>
            </a:r>
          </a:p>
          <a:p>
            <a:pPr eaLnBrk="1" hangingPunct="1"/>
            <a:r>
              <a:rPr lang="ko-KR" altLang="en-US" sz="1600"/>
              <a:t>로를 통과하는 동안 오류를 검사하는 기능을 제공</a:t>
            </a:r>
          </a:p>
        </p:txBody>
      </p:sp>
      <p:sp>
        <p:nvSpPr>
          <p:cNvPr id="227345" name="Rectangle 30"/>
          <p:cNvSpPr>
            <a:spLocks noChangeArrowheads="1"/>
          </p:cNvSpPr>
          <p:nvPr/>
        </p:nvSpPr>
        <p:spPr bwMode="auto">
          <a:xfrm>
            <a:off x="3276600" y="4953000"/>
            <a:ext cx="518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1600"/>
              <a:t>데이터를 나타내는 비트 정보를 회선에 내보내기 위한 전</a:t>
            </a:r>
          </a:p>
          <a:p>
            <a:pPr eaLnBrk="1" hangingPunct="1"/>
            <a:r>
              <a:rPr lang="ko-KR" altLang="en-US" sz="1600"/>
              <a:t>기적인 신호로 변환하는 작업</a:t>
            </a:r>
          </a:p>
        </p:txBody>
      </p:sp>
    </p:spTree>
    <p:extLst>
      <p:ext uri="{BB962C8B-B14F-4D97-AF65-F5344CB8AC3E}">
        <p14:creationId xmlns:p14="http://schemas.microsoft.com/office/powerpoint/2010/main" val="419433947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B744DDB-E112-4889-9EF6-6891F05A841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Connection Media (1)</a:t>
            </a:r>
          </a:p>
        </p:txBody>
      </p:sp>
      <p:sp>
        <p:nvSpPr>
          <p:cNvPr id="228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매체의 표준화</a:t>
            </a:r>
          </a:p>
        </p:txBody>
      </p:sp>
      <p:graphicFrame>
        <p:nvGraphicFramePr>
          <p:cNvPr id="130081" name="Group 33"/>
          <p:cNvGraphicFramePr>
            <a:graphicFrameLocks noGrp="1"/>
          </p:cNvGraphicFramePr>
          <p:nvPr/>
        </p:nvGraphicFramePr>
        <p:xfrm>
          <a:off x="685800" y="1676400"/>
          <a:ext cx="7848600" cy="4114800"/>
        </p:xfrm>
        <a:graphic>
          <a:graphicData uri="http://schemas.openxmlformats.org/drawingml/2006/table">
            <a:tbl>
              <a:tblPr/>
              <a:tblGrid>
                <a:gridCol w="2286000"/>
                <a:gridCol w="5562600"/>
              </a:tblGrid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매체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표준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Ethernet (CSMA/CD)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IEEE 802.3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Token Bus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IEEE 802.4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Token Ring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IEEE 802.5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Frame Relay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ANSI T1.6170SI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X.25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ITU-T Series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FDDI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ANSI X.3T9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45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C1ACDEE-D379-4586-BCB3-3819467A2EA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Connection Media (2)</a:t>
            </a:r>
          </a:p>
        </p:txBody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Ethernet</a:t>
            </a:r>
          </a:p>
          <a:p>
            <a:pPr lvl="1" eaLnBrk="1" hangingPunct="1"/>
            <a:r>
              <a:rPr lang="en-US" altLang="ko-KR" smtClean="0"/>
              <a:t>Xerox </a:t>
            </a:r>
            <a:r>
              <a:rPr lang="ko-KR" altLang="en-US" smtClean="0"/>
              <a:t>사에서 </a:t>
            </a:r>
            <a:r>
              <a:rPr lang="en-US" altLang="ko-KR" smtClean="0"/>
              <a:t>1970</a:t>
            </a:r>
            <a:r>
              <a:rPr lang="ko-KR" altLang="en-US" smtClean="0"/>
              <a:t>년대 초에 개방한 </a:t>
            </a:r>
            <a:r>
              <a:rPr lang="en-US" altLang="ko-KR" smtClean="0"/>
              <a:t>LAN</a:t>
            </a:r>
            <a:r>
              <a:rPr lang="ko-KR" altLang="en-US" smtClean="0"/>
              <a:t>용 패킷 교환기술</a:t>
            </a:r>
          </a:p>
          <a:p>
            <a:pPr lvl="1" eaLnBrk="1" hangingPunct="1"/>
            <a:r>
              <a:rPr lang="ko-KR" altLang="en-US" smtClean="0"/>
              <a:t>최대 길이가 </a:t>
            </a:r>
            <a:r>
              <a:rPr lang="en-US" altLang="ko-KR" smtClean="0"/>
              <a:t>500</a:t>
            </a:r>
            <a:r>
              <a:rPr lang="ko-KR" altLang="en-US" smtClean="0"/>
              <a:t>미터인 동축 케이블로 구성</a:t>
            </a:r>
          </a:p>
          <a:p>
            <a:pPr lvl="1" eaLnBrk="1" hangingPunct="1"/>
            <a:r>
              <a:rPr lang="en-US" altLang="ko-KR" smtClean="0"/>
              <a:t>10Mbps broadcast BUS </a:t>
            </a:r>
            <a:r>
              <a:rPr lang="ko-KR" altLang="en-US" smtClean="0"/>
              <a:t>기술</a:t>
            </a:r>
          </a:p>
          <a:p>
            <a:pPr lvl="1" eaLnBrk="1" hangingPunct="1"/>
            <a:r>
              <a:rPr lang="en-US" altLang="ko-KR" smtClean="0"/>
              <a:t>MAC :  CSMA/CD </a:t>
            </a:r>
            <a:r>
              <a:rPr lang="ko-KR" altLang="en-US" smtClean="0"/>
              <a:t>방식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CSMA/CD (802.3)</a:t>
            </a:r>
          </a:p>
          <a:p>
            <a:pPr lvl="1" eaLnBrk="1" hangingPunct="1"/>
            <a:r>
              <a:rPr lang="en-US" altLang="ko-KR" smtClean="0"/>
              <a:t>Carrier Sense</a:t>
            </a:r>
          </a:p>
          <a:p>
            <a:pPr lvl="2" eaLnBrk="1" hangingPunct="1"/>
            <a:r>
              <a:rPr lang="ko-KR" altLang="en-US" sz="1800" smtClean="0"/>
              <a:t>패킷을 전송하기 전에 전송 채널이 비어있는지 </a:t>
            </a:r>
            <a:r>
              <a:rPr lang="en-US" altLang="ko-KR" sz="1800" smtClean="0"/>
              <a:t>Listen</a:t>
            </a:r>
          </a:p>
          <a:p>
            <a:pPr lvl="1" eaLnBrk="1" hangingPunct="1"/>
            <a:r>
              <a:rPr lang="en-US" altLang="ko-KR" smtClean="0"/>
              <a:t>Multiple Access</a:t>
            </a:r>
          </a:p>
          <a:p>
            <a:pPr lvl="2" eaLnBrk="1" hangingPunct="1"/>
            <a:r>
              <a:rPr lang="ko-KR" altLang="en-US" sz="1800" smtClean="0"/>
              <a:t>선로에 연결된 모든 노드에서 패킷을 </a:t>
            </a:r>
            <a:r>
              <a:rPr lang="en-US" altLang="ko-KR" sz="1800" smtClean="0"/>
              <a:t>Access</a:t>
            </a:r>
          </a:p>
          <a:p>
            <a:pPr lvl="1" eaLnBrk="1" hangingPunct="1"/>
            <a:r>
              <a:rPr lang="en-US" altLang="ko-KR" smtClean="0"/>
              <a:t>Collision Detection</a:t>
            </a:r>
          </a:p>
          <a:p>
            <a:pPr lvl="2" eaLnBrk="1" hangingPunct="1"/>
            <a:r>
              <a:rPr lang="ko-KR" altLang="en-US" sz="1800" smtClean="0"/>
              <a:t>충돌이 일어난 경우 패킷을 재전송</a:t>
            </a:r>
          </a:p>
        </p:txBody>
      </p:sp>
    </p:spTree>
    <p:extLst>
      <p:ext uri="{BB962C8B-B14F-4D97-AF65-F5344CB8AC3E}">
        <p14:creationId xmlns:p14="http://schemas.microsoft.com/office/powerpoint/2010/main" val="75872595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2D3E5B3-F0F3-42BF-835D-B9D4CCEC85D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Connection Media (3)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Token Passing Bus (802.4)</a:t>
            </a:r>
          </a:p>
          <a:p>
            <a:pPr lvl="1" eaLnBrk="1" hangingPunct="1"/>
            <a:r>
              <a:rPr lang="ko-KR" altLang="en-US" smtClean="0"/>
              <a:t>물리적으로는 버스 구조</a:t>
            </a:r>
          </a:p>
          <a:p>
            <a:pPr lvl="1" eaLnBrk="1" hangingPunct="1"/>
            <a:r>
              <a:rPr lang="ko-KR" altLang="en-US" smtClean="0"/>
              <a:t>논리적으로는 링 형태</a:t>
            </a:r>
          </a:p>
          <a:p>
            <a:pPr lvl="1" eaLnBrk="1" hangingPunct="1"/>
            <a:r>
              <a:rPr lang="ko-KR" altLang="en-US" smtClean="0"/>
              <a:t>부하의 증가에 따른 영향이 적다</a:t>
            </a:r>
          </a:p>
          <a:p>
            <a:pPr lvl="1" eaLnBrk="1" hangingPunct="1"/>
            <a:r>
              <a:rPr lang="en-US" altLang="ko-KR" smtClean="0"/>
              <a:t>Data Point </a:t>
            </a:r>
            <a:r>
              <a:rPr lang="ko-KR" altLang="en-US" smtClean="0"/>
              <a:t>사의 </a:t>
            </a:r>
            <a:r>
              <a:rPr lang="en-US" altLang="ko-KR" smtClean="0"/>
              <a:t>ARCNET</a:t>
            </a:r>
            <a:r>
              <a:rPr lang="ko-KR" altLang="en-US" smtClean="0"/>
              <a:t>이 대표적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Token Passing Ring (802.5)</a:t>
            </a:r>
          </a:p>
          <a:p>
            <a:pPr lvl="1" eaLnBrk="1" hangingPunct="1"/>
            <a:r>
              <a:rPr lang="ko-KR" altLang="en-US" smtClean="0"/>
              <a:t>링 형태</a:t>
            </a:r>
          </a:p>
          <a:p>
            <a:pPr lvl="1" eaLnBrk="1" hangingPunct="1"/>
            <a:r>
              <a:rPr lang="ko-KR" altLang="en-US" smtClean="0"/>
              <a:t>부하의 증가에 따른 영향이 적다</a:t>
            </a:r>
          </a:p>
          <a:p>
            <a:pPr lvl="1" eaLnBrk="1" hangingPunct="1"/>
            <a:r>
              <a:rPr lang="en-US" altLang="ko-KR" smtClean="0"/>
              <a:t>IBM</a:t>
            </a:r>
            <a:r>
              <a:rPr lang="ko-KR" altLang="en-US" smtClean="0"/>
              <a:t>의 </a:t>
            </a:r>
            <a:r>
              <a:rPr lang="en-US" altLang="ko-KR" smtClean="0"/>
              <a:t>Ring-LAN</a:t>
            </a:r>
            <a:r>
              <a:rPr lang="ko-KR" altLang="en-US" smtClean="0"/>
              <a:t>이 대표적</a:t>
            </a:r>
          </a:p>
        </p:txBody>
      </p:sp>
    </p:spTree>
    <p:extLst>
      <p:ext uri="{BB962C8B-B14F-4D97-AF65-F5344CB8AC3E}">
        <p14:creationId xmlns:p14="http://schemas.microsoft.com/office/powerpoint/2010/main" val="140580991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370A5F-6861-47A4-8EEC-ED7D918EE44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Connection Media (4)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Transceiver</a:t>
            </a:r>
          </a:p>
          <a:p>
            <a:pPr lvl="1" eaLnBrk="1" hangingPunct="1"/>
            <a:r>
              <a:rPr lang="en-US" altLang="ko-KR" smtClean="0"/>
              <a:t>Ethernet Cable</a:t>
            </a:r>
            <a:r>
              <a:rPr lang="ko-KR" altLang="en-US" smtClean="0"/>
              <a:t>에서 신호를 추출하는 물리 계층 장치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Single Port :  </a:t>
            </a:r>
            <a:r>
              <a:rPr lang="ko-KR" altLang="en-US" sz="1800" smtClean="0"/>
              <a:t>하나의 트랜시버에 하나의 노드를 접속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Multi Port :  </a:t>
            </a:r>
            <a:r>
              <a:rPr lang="ko-KR" altLang="en-US" sz="1800" smtClean="0"/>
              <a:t>하나의 트랜시버에 </a:t>
            </a:r>
            <a:r>
              <a:rPr lang="en-US" altLang="ko-KR" sz="1800" smtClean="0"/>
              <a:t>4</a:t>
            </a:r>
            <a:r>
              <a:rPr lang="ko-KR" altLang="en-US" sz="1800" smtClean="0"/>
              <a:t>개 또는 </a:t>
            </a:r>
            <a:r>
              <a:rPr lang="en-US" altLang="ko-KR" sz="1800" smtClean="0"/>
              <a:t>8</a:t>
            </a:r>
            <a:r>
              <a:rPr lang="ko-KR" altLang="en-US" sz="1800" smtClean="0"/>
              <a:t>개의 노드를 접속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Repeater</a:t>
            </a:r>
          </a:p>
          <a:p>
            <a:pPr lvl="1" eaLnBrk="1" hangingPunct="1"/>
            <a:r>
              <a:rPr lang="en-US" altLang="ko-KR" smtClean="0"/>
              <a:t>Cable</a:t>
            </a:r>
            <a:r>
              <a:rPr lang="ko-KR" altLang="en-US" smtClean="0"/>
              <a:t>에 흐르는 신호를 재생하고 중계하는 역할</a:t>
            </a:r>
          </a:p>
          <a:p>
            <a:pPr lvl="1" eaLnBrk="1" hangingPunct="1"/>
            <a:r>
              <a:rPr lang="en-US" altLang="ko-KR" smtClean="0"/>
              <a:t>500</a:t>
            </a:r>
            <a:r>
              <a:rPr lang="ko-KR" altLang="en-US" smtClean="0"/>
              <a:t>미터가 넘는 거리의 노드를 연결하기 위해 사용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Bit Repeater :  </a:t>
            </a:r>
            <a:r>
              <a:rPr lang="ko-KR" altLang="en-US" sz="1800" smtClean="0"/>
              <a:t>전기적으로 신호를 재생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Buffer Repeater :  Ethernet</a:t>
            </a:r>
            <a:r>
              <a:rPr lang="ko-KR" altLang="en-US" sz="1800" smtClean="0"/>
              <a:t>에 흐르는 신호를 패킷으로 인식하여 수신하고 새로운 패킷을 생성하여 전달</a:t>
            </a:r>
          </a:p>
        </p:txBody>
      </p:sp>
    </p:spTree>
    <p:extLst>
      <p:ext uri="{BB962C8B-B14F-4D97-AF65-F5344CB8AC3E}">
        <p14:creationId xmlns:p14="http://schemas.microsoft.com/office/powerpoint/2010/main" val="214290281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CEAF6AF-1AA3-41D1-8187-1B2381C5100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5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Connection Media (5)</a:t>
            </a:r>
          </a:p>
        </p:txBody>
      </p:sp>
      <p:sp>
        <p:nvSpPr>
          <p:cNvPr id="23245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Bridge</a:t>
            </a:r>
          </a:p>
          <a:p>
            <a:pPr lvl="1" eaLnBrk="1" hangingPunct="1"/>
            <a:r>
              <a:rPr lang="ko-KR" altLang="en-US" smtClean="0"/>
              <a:t>패킷의 하드웨어 주소를 보고 인접 세그먼트에 패킷을 보낼 것인지의 여부를 판단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Source </a:t>
            </a:r>
            <a:r>
              <a:rPr lang="ko-KR" altLang="en-US" sz="1800" smtClean="0"/>
              <a:t>경로 </a:t>
            </a:r>
            <a:r>
              <a:rPr lang="en-US" altLang="ko-KR" sz="1800" smtClean="0"/>
              <a:t>:  </a:t>
            </a:r>
            <a:r>
              <a:rPr lang="ko-KR" altLang="en-US" sz="1800" smtClean="0"/>
              <a:t>링 형식의 </a:t>
            </a:r>
            <a:r>
              <a:rPr lang="en-US" altLang="ko-KR" sz="1800" smtClean="0"/>
              <a:t>LAN</a:t>
            </a:r>
            <a:r>
              <a:rPr lang="ko-KR" altLang="en-US" sz="1800" smtClean="0"/>
              <a:t>을 통해 패킷을 전달하는 경우 어떤 링을 경유해서 전송할 것인지를 판단하기 위한 정보를 패킷에 첨부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Transparent :  Ethernet</a:t>
            </a:r>
            <a:r>
              <a:rPr lang="ko-KR" altLang="en-US" sz="1800" smtClean="0"/>
              <a:t>과 </a:t>
            </a:r>
            <a:r>
              <a:rPr lang="en-US" altLang="ko-KR" sz="1800" smtClean="0"/>
              <a:t>Ethernet, FDDI</a:t>
            </a:r>
            <a:r>
              <a:rPr lang="ko-KR" altLang="en-US" sz="1800" smtClean="0"/>
              <a:t>와 </a:t>
            </a:r>
            <a:r>
              <a:rPr lang="en-US" altLang="ko-KR" sz="1800" smtClean="0"/>
              <a:t>FDDI</a:t>
            </a:r>
            <a:r>
              <a:rPr lang="ko-KR" altLang="en-US" sz="1800" smtClean="0"/>
              <a:t>처엄 같은 종류의 세그먼트나 매체를 접속하는 브리지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Encapsulation :  </a:t>
            </a:r>
            <a:r>
              <a:rPr lang="ko-KR" altLang="en-US" sz="1800" smtClean="0"/>
              <a:t>같은 종류의 세그먼트를 다른 매체로 접속할 때 사용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Converting :  </a:t>
            </a:r>
            <a:r>
              <a:rPr lang="ko-KR" altLang="en-US" sz="1800" smtClean="0"/>
              <a:t>매체의 종류가 서로 다른 여러 세그먼트를 접속할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05929683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B21FD19-CBCE-454D-8EDA-1B7B0BB1713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66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Connection Media (6)</a:t>
            </a:r>
          </a:p>
        </p:txBody>
      </p:sp>
      <p:sp>
        <p:nvSpPr>
          <p:cNvPr id="2334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Router</a:t>
            </a:r>
          </a:p>
          <a:p>
            <a:pPr lvl="1" eaLnBrk="1" hangingPunct="1"/>
            <a:r>
              <a:rPr lang="en-US" altLang="ko-KR" smtClean="0"/>
              <a:t>Bridge </a:t>
            </a:r>
            <a:r>
              <a:rPr lang="ko-KR" altLang="en-US" smtClean="0"/>
              <a:t>기능에 네트웍</a:t>
            </a:r>
            <a:r>
              <a:rPr lang="en-US" altLang="ko-KR" smtClean="0"/>
              <a:t>, </a:t>
            </a:r>
            <a:r>
              <a:rPr lang="ko-KR" altLang="en-US" smtClean="0"/>
              <a:t>전송 계층의 일부 프로토콜을 해석하여 전송</a:t>
            </a:r>
          </a:p>
          <a:p>
            <a:pPr lvl="1" eaLnBrk="1" hangingPunct="1"/>
            <a:r>
              <a:rPr lang="ko-KR" altLang="en-US" smtClean="0"/>
              <a:t>네트웍 계층 주소를 판단하여 불필요한 패킷을 버림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Multi Protocol :  </a:t>
            </a:r>
            <a:r>
              <a:rPr lang="ko-KR" altLang="en-US" sz="1800" smtClean="0"/>
              <a:t>여러 개의 프로토콜을 동시에 인식하여 전송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Multimedia :  </a:t>
            </a:r>
            <a:r>
              <a:rPr lang="ko-KR" altLang="en-US" sz="1800" smtClean="0"/>
              <a:t>각종 매체용 인터페이스 포트를 추가하여 여러 매체에서 사용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BROUTER :  Router</a:t>
            </a:r>
            <a:r>
              <a:rPr lang="ko-KR" altLang="en-US" sz="1800" smtClean="0"/>
              <a:t>의 기능에 </a:t>
            </a:r>
            <a:r>
              <a:rPr lang="en-US" altLang="ko-KR" sz="1800" smtClean="0"/>
              <a:t>Bridge </a:t>
            </a:r>
            <a:r>
              <a:rPr lang="ko-KR" altLang="en-US" sz="1800" smtClean="0"/>
              <a:t>기능을 추가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Gateway</a:t>
            </a:r>
          </a:p>
          <a:p>
            <a:pPr lvl="1" eaLnBrk="1" hangingPunct="1"/>
            <a:r>
              <a:rPr lang="en-US" altLang="ko-KR" smtClean="0"/>
              <a:t>OSI </a:t>
            </a:r>
            <a:r>
              <a:rPr lang="ko-KR" altLang="en-US" smtClean="0"/>
              <a:t>참조 모델의 물리 계층에서 어플리케이션 계층까지 인식하는 변환기의 역할</a:t>
            </a:r>
          </a:p>
          <a:p>
            <a:pPr lvl="1" eaLnBrk="1" hangingPunct="1"/>
            <a:r>
              <a:rPr lang="en-US" altLang="ko-KR" smtClean="0"/>
              <a:t>IBM</a:t>
            </a:r>
            <a:r>
              <a:rPr lang="ko-KR" altLang="en-US" smtClean="0"/>
              <a:t>의 </a:t>
            </a:r>
            <a:r>
              <a:rPr lang="en-US" altLang="ko-KR" smtClean="0"/>
              <a:t>SNA (System Network Architecture) Gateway</a:t>
            </a:r>
          </a:p>
        </p:txBody>
      </p:sp>
    </p:spTree>
    <p:extLst>
      <p:ext uri="{BB962C8B-B14F-4D97-AF65-F5344CB8AC3E}">
        <p14:creationId xmlns:p14="http://schemas.microsoft.com/office/powerpoint/2010/main" val="167739711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159BA24-0D17-4837-BB64-A35317AC2DF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219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TCP/IP</a:t>
            </a:r>
          </a:p>
        </p:txBody>
      </p:sp>
      <p:graphicFrame>
        <p:nvGraphicFramePr>
          <p:cNvPr id="131125" name="Group 53"/>
          <p:cNvGraphicFramePr>
            <a:graphicFrameLocks noGrp="1"/>
          </p:cNvGraphicFramePr>
          <p:nvPr/>
        </p:nvGraphicFramePr>
        <p:xfrm>
          <a:off x="533400" y="1219200"/>
          <a:ext cx="8077200" cy="4632325"/>
        </p:xfrm>
        <a:graphic>
          <a:graphicData uri="http://schemas.openxmlformats.org/drawingml/2006/table">
            <a:tbl>
              <a:tblPr/>
              <a:tblGrid>
                <a:gridCol w="4038600"/>
                <a:gridCol w="4038600"/>
              </a:tblGrid>
              <a:tr h="3657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OSI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참조 모델 </a:t>
                      </a: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7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계층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TCP/IP </a:t>
                      </a: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프로토콜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121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Application Layer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Presentation Layer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Session Layer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TELNET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FTP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SNMP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SMTP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278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Transport Layer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TCP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UDP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Network Layer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ICMP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ARP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RARP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12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Datalink Layer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Physical Layer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Ethernet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FDDI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X.25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ISDN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0290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AD7E5F4-B6BF-444E-B5B1-CE3A612D238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42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pg</a:t>
            </a:r>
          </a:p>
        </p:txBody>
      </p:sp>
      <p:sp>
        <p:nvSpPr>
          <p:cNvPr id="327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pg</a:t>
            </a:r>
          </a:p>
          <a:p>
            <a:pPr lvl="1" eaLnBrk="1" hangingPunct="1"/>
            <a:r>
              <a:rPr lang="ko-KR" altLang="en-US" smtClean="0"/>
              <a:t>한 번에 한 화면씩 </a:t>
            </a:r>
            <a:r>
              <a:rPr lang="en-US" altLang="ko-KR" smtClean="0"/>
              <a:t>File</a:t>
            </a:r>
            <a:r>
              <a:rPr lang="ko-KR" altLang="en-US" smtClean="0"/>
              <a:t>을 검사할 때</a:t>
            </a:r>
          </a:p>
          <a:p>
            <a:pPr lvl="1" eaLnBrk="1" hangingPunct="1"/>
            <a:r>
              <a:rPr lang="en-US" altLang="ko-KR" smtClean="0"/>
              <a:t>more </a:t>
            </a:r>
            <a:r>
              <a:rPr lang="ko-KR" altLang="en-US" smtClean="0"/>
              <a:t>명령과 비슷함</a:t>
            </a:r>
          </a:p>
          <a:p>
            <a:pPr lvl="1" eaLnBrk="1" hangingPunct="1">
              <a:lnSpc>
                <a:spcPct val="50000"/>
              </a:lnSpc>
            </a:pPr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-number :  pg </a:t>
            </a:r>
            <a:r>
              <a:rPr lang="ko-KR" altLang="en-US" sz="1800" smtClean="0"/>
              <a:t>의 기본값을 대신하여 사용할 창의 크기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-p </a:t>
            </a:r>
            <a:r>
              <a:rPr lang="en-US" altLang="ko-KR" sz="1800" i="1" smtClean="0"/>
              <a:t>string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지정하는 </a:t>
            </a:r>
            <a:r>
              <a:rPr lang="en-US" altLang="ko-KR" sz="1800" i="1" smtClean="0"/>
              <a:t>string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prompt</a:t>
            </a:r>
            <a:r>
              <a:rPr lang="ko-KR" altLang="en-US" sz="1800" smtClean="0"/>
              <a:t>로 사용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:  </a:t>
            </a:r>
            <a:r>
              <a:rPr lang="ko-KR" altLang="en-US" sz="1800" smtClean="0"/>
              <a:t>각 페이지를 표시하기 전에 커서를 홈 위치로 되돌리고 화면 지움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-e :  </a:t>
            </a:r>
            <a:r>
              <a:rPr lang="ko-KR" altLang="en-US" sz="1800" smtClean="0"/>
              <a:t>각 파일의 끝에서 정지하지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모든 메시지와 프롬프트를 반전하여 출력</a:t>
            </a:r>
          </a:p>
          <a:p>
            <a:pPr lvl="2" eaLnBrk="1" hangingPunct="1"/>
            <a:r>
              <a:rPr lang="en-US" altLang="ko-KR" sz="1800" smtClean="0"/>
              <a:t>+line_number :  line_number </a:t>
            </a:r>
            <a:r>
              <a:rPr lang="ko-KR" altLang="en-US" sz="1800" smtClean="0"/>
              <a:t>행부터 시작</a:t>
            </a:r>
          </a:p>
        </p:txBody>
      </p:sp>
    </p:spTree>
    <p:extLst>
      <p:ext uri="{BB962C8B-B14F-4D97-AF65-F5344CB8AC3E}">
        <p14:creationId xmlns:p14="http://schemas.microsoft.com/office/powerpoint/2010/main" val="125160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894C6D0-C3FB-4254-9505-B0A34D572B9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41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Data Transmission using TCP/IP</a:t>
            </a:r>
          </a:p>
        </p:txBody>
      </p:sp>
      <p:sp>
        <p:nvSpPr>
          <p:cNvPr id="304132" name="Rectangle 1028"/>
          <p:cNvSpPr>
            <a:spLocks noChangeArrowheads="1"/>
          </p:cNvSpPr>
          <p:nvPr/>
        </p:nvSpPr>
        <p:spPr bwMode="auto">
          <a:xfrm>
            <a:off x="609600" y="1752600"/>
            <a:ext cx="1524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 b="1"/>
              <a:t>안녕하세요</a:t>
            </a:r>
          </a:p>
        </p:txBody>
      </p:sp>
      <p:sp>
        <p:nvSpPr>
          <p:cNvPr id="304133" name="Rectangle 1029"/>
          <p:cNvSpPr>
            <a:spLocks noChangeArrowheads="1"/>
          </p:cNvSpPr>
          <p:nvPr/>
        </p:nvSpPr>
        <p:spPr bwMode="auto">
          <a:xfrm>
            <a:off x="609600" y="2819400"/>
            <a:ext cx="1524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 b="1"/>
              <a:t>안녕하세요</a:t>
            </a:r>
          </a:p>
        </p:txBody>
      </p:sp>
      <p:sp>
        <p:nvSpPr>
          <p:cNvPr id="304136" name="Rectangle 1032"/>
          <p:cNvSpPr>
            <a:spLocks noChangeArrowheads="1"/>
          </p:cNvSpPr>
          <p:nvPr/>
        </p:nvSpPr>
        <p:spPr bwMode="auto">
          <a:xfrm>
            <a:off x="609600" y="3886200"/>
            <a:ext cx="1524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 b="1"/>
              <a:t>안녕하세요</a:t>
            </a:r>
          </a:p>
        </p:txBody>
      </p:sp>
      <p:sp>
        <p:nvSpPr>
          <p:cNvPr id="304138" name="Rectangle 1034"/>
          <p:cNvSpPr>
            <a:spLocks noChangeArrowheads="1"/>
          </p:cNvSpPr>
          <p:nvPr/>
        </p:nvSpPr>
        <p:spPr bwMode="auto">
          <a:xfrm>
            <a:off x="609600" y="4953000"/>
            <a:ext cx="15240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ko-KR" altLang="en-US" sz="1800" b="1"/>
              <a:t>안녕하세요</a:t>
            </a:r>
          </a:p>
        </p:txBody>
      </p:sp>
      <p:sp>
        <p:nvSpPr>
          <p:cNvPr id="304139" name="Rectangle 1035"/>
          <p:cNvSpPr>
            <a:spLocks noChangeArrowheads="1"/>
          </p:cNvSpPr>
          <p:nvPr/>
        </p:nvSpPr>
        <p:spPr bwMode="auto">
          <a:xfrm>
            <a:off x="2133600" y="281940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TCP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0" name="Rectangle 1036"/>
          <p:cNvSpPr>
            <a:spLocks noChangeArrowheads="1"/>
          </p:cNvSpPr>
          <p:nvPr/>
        </p:nvSpPr>
        <p:spPr bwMode="auto">
          <a:xfrm>
            <a:off x="2133600" y="388620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TCP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1" name="Rectangle 1037"/>
          <p:cNvSpPr>
            <a:spLocks noChangeArrowheads="1"/>
          </p:cNvSpPr>
          <p:nvPr/>
        </p:nvSpPr>
        <p:spPr bwMode="auto">
          <a:xfrm>
            <a:off x="2133600" y="495300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TCP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2" name="Rectangle 1038"/>
          <p:cNvSpPr>
            <a:spLocks noChangeArrowheads="1"/>
          </p:cNvSpPr>
          <p:nvPr/>
        </p:nvSpPr>
        <p:spPr bwMode="auto">
          <a:xfrm>
            <a:off x="3048000" y="388620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IP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3" name="Rectangle 1039"/>
          <p:cNvSpPr>
            <a:spLocks noChangeArrowheads="1"/>
          </p:cNvSpPr>
          <p:nvPr/>
        </p:nvSpPr>
        <p:spPr bwMode="auto">
          <a:xfrm>
            <a:off x="3048000" y="4953000"/>
            <a:ext cx="914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IP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4" name="Rectangle 1040"/>
          <p:cNvSpPr>
            <a:spLocks noChangeArrowheads="1"/>
          </p:cNvSpPr>
          <p:nvPr/>
        </p:nvSpPr>
        <p:spPr bwMode="auto">
          <a:xfrm>
            <a:off x="3962400" y="4953000"/>
            <a:ext cx="14478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600" b="1"/>
              <a:t>Ethernet</a:t>
            </a:r>
          </a:p>
          <a:p>
            <a:pPr algn="ctr">
              <a:defRPr/>
            </a:pPr>
            <a:r>
              <a:rPr lang="en-US" altLang="ko-KR" sz="1600" b="1"/>
              <a:t>Header</a:t>
            </a:r>
          </a:p>
        </p:txBody>
      </p:sp>
      <p:sp>
        <p:nvSpPr>
          <p:cNvPr id="304145" name="Rectangle 1041"/>
          <p:cNvSpPr>
            <a:spLocks noChangeArrowheads="1"/>
          </p:cNvSpPr>
          <p:nvPr/>
        </p:nvSpPr>
        <p:spPr bwMode="auto">
          <a:xfrm>
            <a:off x="5867400" y="1752600"/>
            <a:ext cx="2438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800" b="1">
                <a:latin typeface="Arial" charset="0"/>
              </a:rPr>
              <a:t>Application Layer</a:t>
            </a:r>
          </a:p>
        </p:txBody>
      </p:sp>
      <p:sp>
        <p:nvSpPr>
          <p:cNvPr id="304146" name="Rectangle 1042"/>
          <p:cNvSpPr>
            <a:spLocks noChangeArrowheads="1"/>
          </p:cNvSpPr>
          <p:nvPr/>
        </p:nvSpPr>
        <p:spPr bwMode="auto">
          <a:xfrm>
            <a:off x="5867400" y="2819400"/>
            <a:ext cx="2438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800" b="1">
                <a:latin typeface="Arial" charset="0"/>
              </a:rPr>
              <a:t>Transport Layer</a:t>
            </a:r>
          </a:p>
        </p:txBody>
      </p:sp>
      <p:sp>
        <p:nvSpPr>
          <p:cNvPr id="304148" name="Rectangle 1044"/>
          <p:cNvSpPr>
            <a:spLocks noChangeArrowheads="1"/>
          </p:cNvSpPr>
          <p:nvPr/>
        </p:nvSpPr>
        <p:spPr bwMode="auto">
          <a:xfrm>
            <a:off x="5867400" y="3886200"/>
            <a:ext cx="2438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800" b="1">
                <a:latin typeface="Arial" charset="0"/>
              </a:rPr>
              <a:t>Network Layer</a:t>
            </a:r>
          </a:p>
        </p:txBody>
      </p:sp>
      <p:sp>
        <p:nvSpPr>
          <p:cNvPr id="304150" name="Rectangle 1046"/>
          <p:cNvSpPr>
            <a:spLocks noChangeArrowheads="1"/>
          </p:cNvSpPr>
          <p:nvPr/>
        </p:nvSpPr>
        <p:spPr bwMode="auto">
          <a:xfrm>
            <a:off x="5867400" y="4953000"/>
            <a:ext cx="24384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ko-KR" sz="1800" b="1">
                <a:latin typeface="Arial" charset="0"/>
              </a:rPr>
              <a:t>DataLink Layer</a:t>
            </a:r>
          </a:p>
        </p:txBody>
      </p:sp>
      <p:sp>
        <p:nvSpPr>
          <p:cNvPr id="304151" name="Line 1047"/>
          <p:cNvSpPr>
            <a:spLocks noChangeShapeType="1"/>
          </p:cNvSpPr>
          <p:nvPr/>
        </p:nvSpPr>
        <p:spPr bwMode="auto">
          <a:xfrm>
            <a:off x="1371600" y="22860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4152" name="Line 1048"/>
          <p:cNvSpPr>
            <a:spLocks noChangeShapeType="1"/>
          </p:cNvSpPr>
          <p:nvPr/>
        </p:nvSpPr>
        <p:spPr bwMode="auto">
          <a:xfrm>
            <a:off x="1371600" y="33528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4153" name="Line 1049"/>
          <p:cNvSpPr>
            <a:spLocks noChangeShapeType="1"/>
          </p:cNvSpPr>
          <p:nvPr/>
        </p:nvSpPr>
        <p:spPr bwMode="auto">
          <a:xfrm>
            <a:off x="1371600" y="4419600"/>
            <a:ext cx="0" cy="5334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04154" name="Line 1050"/>
          <p:cNvSpPr>
            <a:spLocks noChangeShapeType="1"/>
          </p:cNvSpPr>
          <p:nvPr/>
        </p:nvSpPr>
        <p:spPr bwMode="auto">
          <a:xfrm>
            <a:off x="8610600" y="1752600"/>
            <a:ext cx="0" cy="3733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triangle" w="med" len="med"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35542" name="Rectangle 1051"/>
          <p:cNvSpPr>
            <a:spLocks noChangeArrowheads="1"/>
          </p:cNvSpPr>
          <p:nvPr/>
        </p:nvSpPr>
        <p:spPr bwMode="auto">
          <a:xfrm>
            <a:off x="2590800" y="17526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TCP Header</a:t>
            </a:r>
            <a:r>
              <a:rPr lang="ko-KR" altLang="en-US" sz="1400"/>
              <a:t>를 첨부</a:t>
            </a:r>
          </a:p>
        </p:txBody>
      </p:sp>
      <p:sp>
        <p:nvSpPr>
          <p:cNvPr id="235543" name="Rectangle 1052"/>
          <p:cNvSpPr>
            <a:spLocks noChangeArrowheads="1"/>
          </p:cNvSpPr>
          <p:nvPr/>
        </p:nvSpPr>
        <p:spPr bwMode="auto">
          <a:xfrm>
            <a:off x="3200400" y="28194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IP Header</a:t>
            </a:r>
            <a:r>
              <a:rPr lang="ko-KR" altLang="en-US" sz="1400"/>
              <a:t>를 첨부</a:t>
            </a:r>
          </a:p>
        </p:txBody>
      </p:sp>
      <p:sp>
        <p:nvSpPr>
          <p:cNvPr id="235544" name="Rectangle 1053"/>
          <p:cNvSpPr>
            <a:spLocks noChangeArrowheads="1"/>
          </p:cNvSpPr>
          <p:nvPr/>
        </p:nvSpPr>
        <p:spPr bwMode="auto">
          <a:xfrm>
            <a:off x="4114800" y="38862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400"/>
              <a:t>Ethernet Header</a:t>
            </a:r>
            <a:r>
              <a:rPr lang="ko-KR" altLang="en-US" sz="1400"/>
              <a:t>를 첨부</a:t>
            </a:r>
          </a:p>
        </p:txBody>
      </p:sp>
      <p:sp>
        <p:nvSpPr>
          <p:cNvPr id="235545" name="Line 1054"/>
          <p:cNvSpPr>
            <a:spLocks noChangeShapeType="1"/>
          </p:cNvSpPr>
          <p:nvPr/>
        </p:nvSpPr>
        <p:spPr bwMode="auto">
          <a:xfrm flipH="1">
            <a:off x="2590800" y="2209800"/>
            <a:ext cx="5334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46" name="Line 1055"/>
          <p:cNvSpPr>
            <a:spLocks noChangeShapeType="1"/>
          </p:cNvSpPr>
          <p:nvPr/>
        </p:nvSpPr>
        <p:spPr bwMode="auto">
          <a:xfrm flipH="1">
            <a:off x="3429000" y="327660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35547" name="Line 1056"/>
          <p:cNvSpPr>
            <a:spLocks noChangeShapeType="1"/>
          </p:cNvSpPr>
          <p:nvPr/>
        </p:nvSpPr>
        <p:spPr bwMode="auto">
          <a:xfrm flipH="1">
            <a:off x="4648200" y="4267200"/>
            <a:ext cx="30480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48497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7C8CCBD-C66C-4BAD-BF64-A2FEF247ECC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Layer</a:t>
            </a:r>
          </a:p>
        </p:txBody>
      </p:sp>
      <p:sp>
        <p:nvSpPr>
          <p:cNvPr id="236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Network Layer</a:t>
            </a:r>
          </a:p>
          <a:p>
            <a:pPr lvl="1" eaLnBrk="1" hangingPunct="1"/>
            <a:r>
              <a:rPr lang="ko-KR" altLang="en-US" smtClean="0"/>
              <a:t>같은 세그먼트에 연결되어 있지 않은 두 노드 사이에 데이터를 전송</a:t>
            </a:r>
          </a:p>
          <a:p>
            <a:pPr lvl="1" eaLnBrk="1" hangingPunct="1"/>
            <a:r>
              <a:rPr lang="ko-KR" altLang="en-US" smtClean="0"/>
              <a:t>데이터 링크 계층에서 제공하는 데이터 전송 기능 이용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프로토콜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IP :  Internet Protocol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ICMP :  Internet Control Message Protocol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ARP :  Address Resolution Protocol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RARP :  Reverse Address Resolution Protocol</a:t>
            </a:r>
          </a:p>
        </p:txBody>
      </p:sp>
    </p:spTree>
    <p:extLst>
      <p:ext uri="{BB962C8B-B14F-4D97-AF65-F5344CB8AC3E}">
        <p14:creationId xmlns:p14="http://schemas.microsoft.com/office/powerpoint/2010/main" val="49837187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BEDACD3-3C8F-43E3-984C-E0D7AC5EF31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</a:t>
            </a:r>
            <a:r>
              <a:rPr lang="en-US" altLang="ko-KR" smtClean="0"/>
              <a:t>P (1)</a:t>
            </a:r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Internet Protocol</a:t>
            </a:r>
          </a:p>
          <a:p>
            <a:pPr lvl="1" eaLnBrk="1" hangingPunct="1"/>
            <a:r>
              <a:rPr lang="ko-KR" altLang="en-US" smtClean="0"/>
              <a:t>네트웍에 접속되어 있는 노드들을 식별하기 위한 주소 지정과 패킷을 어떤 경로를 통해서 전송할 것인가를 결정하는 경로 배정 기능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IP </a:t>
            </a:r>
            <a:r>
              <a:rPr lang="ko-KR" altLang="en-US" smtClean="0"/>
              <a:t>주소</a:t>
            </a:r>
          </a:p>
          <a:p>
            <a:pPr lvl="1" eaLnBrk="1" hangingPunct="1"/>
            <a:r>
              <a:rPr lang="en-US" altLang="ko-KR" smtClean="0"/>
              <a:t>32</a:t>
            </a:r>
            <a:r>
              <a:rPr lang="ko-KR" altLang="en-US" smtClean="0"/>
              <a:t>비트의 </a:t>
            </a:r>
            <a:r>
              <a:rPr lang="en-US" altLang="ko-KR" smtClean="0"/>
              <a:t>2</a:t>
            </a:r>
            <a:r>
              <a:rPr lang="ko-KR" altLang="en-US" smtClean="0"/>
              <a:t>진 데이터로 지정</a:t>
            </a:r>
          </a:p>
          <a:p>
            <a:pPr lvl="1" eaLnBrk="1" hangingPunct="1"/>
            <a:r>
              <a:rPr lang="en-US" altLang="ko-KR" smtClean="0"/>
              <a:t>4</a:t>
            </a:r>
            <a:r>
              <a:rPr lang="ko-KR" altLang="en-US" smtClean="0"/>
              <a:t>개의 클래스</a:t>
            </a:r>
          </a:p>
          <a:p>
            <a:pPr lvl="1" eaLnBrk="1" hangingPunct="1"/>
            <a:r>
              <a:rPr lang="ko-KR" altLang="en-US" smtClean="0"/>
              <a:t>두개의 주소</a:t>
            </a:r>
          </a:p>
        </p:txBody>
      </p:sp>
    </p:spTree>
    <p:extLst>
      <p:ext uri="{BB962C8B-B14F-4D97-AF65-F5344CB8AC3E}">
        <p14:creationId xmlns:p14="http://schemas.microsoft.com/office/powerpoint/2010/main" val="1803785288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2ED2EBD-5033-4C25-8E66-4221D1F903D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IP (2)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A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첫번째 비트가 </a:t>
            </a:r>
            <a:r>
              <a:rPr lang="en-US" altLang="ko-KR" smtClean="0"/>
              <a:t>0</a:t>
            </a:r>
            <a:r>
              <a:rPr lang="ko-KR" altLang="en-US" smtClean="0"/>
              <a:t>로 설정</a:t>
            </a:r>
          </a:p>
          <a:p>
            <a:pPr lvl="1" eaLnBrk="1" hangingPunct="1"/>
            <a:r>
              <a:rPr lang="ko-KR" altLang="en-US" smtClean="0"/>
              <a:t>처음 한 개 바이트가 네트웍 번호 지정</a:t>
            </a:r>
          </a:p>
          <a:p>
            <a:pPr lvl="1" eaLnBrk="1" hangingPunct="1"/>
            <a:r>
              <a:rPr lang="ko-KR" altLang="en-US" smtClean="0"/>
              <a:t>나머지 </a:t>
            </a:r>
            <a:r>
              <a:rPr lang="en-US" altLang="ko-KR" smtClean="0"/>
              <a:t>3</a:t>
            </a:r>
            <a:r>
              <a:rPr lang="ko-KR" altLang="en-US" smtClean="0"/>
              <a:t>개 바이트가 호스트 번호 지정</a:t>
            </a:r>
          </a:p>
          <a:p>
            <a:pPr lvl="1" eaLnBrk="1" hangingPunct="1"/>
            <a:r>
              <a:rPr lang="ko-KR" altLang="en-US" smtClean="0"/>
              <a:t>네트웍 번호의 범위 </a:t>
            </a:r>
            <a:r>
              <a:rPr lang="en-US" altLang="ko-KR" smtClean="0"/>
              <a:t>:  0 ~ 127</a:t>
            </a:r>
          </a:p>
          <a:p>
            <a:pPr lvl="1" eaLnBrk="1" hangingPunct="1"/>
            <a:r>
              <a:rPr lang="ko-KR" altLang="en-US" smtClean="0"/>
              <a:t>단</a:t>
            </a:r>
            <a:r>
              <a:rPr lang="en-US" altLang="ko-KR" smtClean="0"/>
              <a:t>, 0.0.0.0 </a:t>
            </a:r>
            <a:r>
              <a:rPr lang="ko-KR" altLang="en-US" smtClean="0"/>
              <a:t>과 </a:t>
            </a:r>
            <a:r>
              <a:rPr lang="en-US" altLang="ko-KR" smtClean="0"/>
              <a:t>127.0.0.0 </a:t>
            </a:r>
            <a:r>
              <a:rPr lang="ko-KR" altLang="en-US" smtClean="0"/>
              <a:t>은 예약</a:t>
            </a:r>
          </a:p>
          <a:p>
            <a:pPr lvl="1" eaLnBrk="1" hangingPunct="1"/>
            <a:r>
              <a:rPr lang="ko-KR" altLang="en-US" smtClean="0"/>
              <a:t>한 네트웍당 </a:t>
            </a:r>
            <a:r>
              <a:rPr lang="en-US" altLang="ko-KR" smtClean="0"/>
              <a:t>16,777,214</a:t>
            </a:r>
            <a:r>
              <a:rPr lang="ko-KR" altLang="en-US" smtClean="0"/>
              <a:t>개의 호스트 주소를 지정할 수 있음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914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0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295400" y="1752600"/>
            <a:ext cx="1447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7 bits</a:t>
            </a:r>
          </a:p>
        </p:txBody>
      </p:sp>
      <p:sp>
        <p:nvSpPr>
          <p:cNvPr id="328711" name="Rectangle 7"/>
          <p:cNvSpPr>
            <a:spLocks noChangeArrowheads="1"/>
          </p:cNvSpPr>
          <p:nvPr/>
        </p:nvSpPr>
        <p:spPr bwMode="auto">
          <a:xfrm>
            <a:off x="27432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28712" name="Rectangle 8"/>
          <p:cNvSpPr>
            <a:spLocks noChangeArrowheads="1"/>
          </p:cNvSpPr>
          <p:nvPr/>
        </p:nvSpPr>
        <p:spPr bwMode="auto">
          <a:xfrm>
            <a:off x="45720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28713" name="Rectangle 9"/>
          <p:cNvSpPr>
            <a:spLocks noChangeArrowheads="1"/>
          </p:cNvSpPr>
          <p:nvPr/>
        </p:nvSpPr>
        <p:spPr bwMode="auto">
          <a:xfrm>
            <a:off x="64008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188650478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C76389E-9EC6-49BE-9C60-B93DC761D4F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IP (3)</a:t>
            </a:r>
          </a:p>
        </p:txBody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B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처음 두 개 비트가 </a:t>
            </a:r>
            <a:r>
              <a:rPr lang="en-US" altLang="ko-KR" smtClean="0"/>
              <a:t>10</a:t>
            </a:r>
            <a:r>
              <a:rPr lang="ko-KR" altLang="en-US" smtClean="0"/>
              <a:t>으로 설정</a:t>
            </a:r>
          </a:p>
          <a:p>
            <a:pPr lvl="1" eaLnBrk="1" hangingPunct="1"/>
            <a:r>
              <a:rPr lang="ko-KR" altLang="en-US" smtClean="0"/>
              <a:t>처음 두 개 바이트가 네트웍 번호 지정</a:t>
            </a:r>
          </a:p>
          <a:p>
            <a:pPr lvl="1" eaLnBrk="1" hangingPunct="1"/>
            <a:r>
              <a:rPr lang="ko-KR" altLang="en-US" smtClean="0"/>
              <a:t>나머지 두 개 바이트가 호스트 번호 지정</a:t>
            </a:r>
          </a:p>
          <a:p>
            <a:pPr lvl="1" eaLnBrk="1" hangingPunct="1"/>
            <a:r>
              <a:rPr lang="ko-KR" altLang="en-US" smtClean="0"/>
              <a:t>네트웍 번호의 범위 </a:t>
            </a:r>
            <a:r>
              <a:rPr lang="en-US" altLang="ko-KR" smtClean="0"/>
              <a:t>:  128.0 ~ 191.255</a:t>
            </a:r>
          </a:p>
          <a:p>
            <a:pPr lvl="1" eaLnBrk="1" hangingPunct="1"/>
            <a:r>
              <a:rPr lang="ko-KR" altLang="en-US" smtClean="0"/>
              <a:t>단</a:t>
            </a:r>
            <a:r>
              <a:rPr lang="en-US" altLang="ko-KR" smtClean="0"/>
              <a:t>, 128.0 </a:t>
            </a:r>
            <a:r>
              <a:rPr lang="ko-KR" altLang="en-US" smtClean="0"/>
              <a:t>과 </a:t>
            </a:r>
            <a:r>
              <a:rPr lang="en-US" altLang="ko-KR" smtClean="0"/>
              <a:t>128.255 </a:t>
            </a:r>
            <a:r>
              <a:rPr lang="ko-KR" altLang="en-US" smtClean="0"/>
              <a:t>는 예약</a:t>
            </a:r>
          </a:p>
          <a:p>
            <a:pPr lvl="1" eaLnBrk="1" hangingPunct="1"/>
            <a:r>
              <a:rPr lang="ko-KR" altLang="en-US" smtClean="0"/>
              <a:t>한 네트웍당 </a:t>
            </a:r>
            <a:r>
              <a:rPr lang="en-US" altLang="ko-KR" smtClean="0"/>
              <a:t>65,534</a:t>
            </a:r>
            <a:r>
              <a:rPr lang="ko-KR" altLang="en-US" smtClean="0"/>
              <a:t>개의 호스트 주소를 지정할 수 있음</a:t>
            </a:r>
          </a:p>
        </p:txBody>
      </p:sp>
      <p:sp>
        <p:nvSpPr>
          <p:cNvPr id="329732" name="Rectangle 4"/>
          <p:cNvSpPr>
            <a:spLocks noChangeArrowheads="1"/>
          </p:cNvSpPr>
          <p:nvPr/>
        </p:nvSpPr>
        <p:spPr bwMode="auto">
          <a:xfrm>
            <a:off x="914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29737" name="Rectangle 9"/>
          <p:cNvSpPr>
            <a:spLocks noChangeArrowheads="1"/>
          </p:cNvSpPr>
          <p:nvPr/>
        </p:nvSpPr>
        <p:spPr bwMode="auto">
          <a:xfrm>
            <a:off x="1295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0</a:t>
            </a:r>
          </a:p>
        </p:txBody>
      </p:sp>
      <p:sp>
        <p:nvSpPr>
          <p:cNvPr id="329733" name="Rectangle 5"/>
          <p:cNvSpPr>
            <a:spLocks noChangeArrowheads="1"/>
          </p:cNvSpPr>
          <p:nvPr/>
        </p:nvSpPr>
        <p:spPr bwMode="auto">
          <a:xfrm>
            <a:off x="1676400" y="1752600"/>
            <a:ext cx="1066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6 bits</a:t>
            </a: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7432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29735" name="Rectangle 7"/>
          <p:cNvSpPr>
            <a:spLocks noChangeArrowheads="1"/>
          </p:cNvSpPr>
          <p:nvPr/>
        </p:nvSpPr>
        <p:spPr bwMode="auto">
          <a:xfrm>
            <a:off x="45720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29736" name="Rectangle 8"/>
          <p:cNvSpPr>
            <a:spLocks noChangeArrowheads="1"/>
          </p:cNvSpPr>
          <p:nvPr/>
        </p:nvSpPr>
        <p:spPr bwMode="auto">
          <a:xfrm>
            <a:off x="64008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3781573007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FC51689-3D89-44DE-A2E8-4CA89A9A871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IP (4)</a:t>
            </a:r>
          </a:p>
        </p:txBody>
      </p:sp>
      <p:sp>
        <p:nvSpPr>
          <p:cNvPr id="2406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C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처음 세 개 비트가 </a:t>
            </a:r>
            <a:r>
              <a:rPr lang="en-US" altLang="ko-KR" smtClean="0"/>
              <a:t>110</a:t>
            </a:r>
            <a:r>
              <a:rPr lang="ko-KR" altLang="en-US" smtClean="0"/>
              <a:t>으로 설정</a:t>
            </a:r>
          </a:p>
          <a:p>
            <a:pPr lvl="1" eaLnBrk="1" hangingPunct="1"/>
            <a:r>
              <a:rPr lang="ko-KR" altLang="en-US" smtClean="0"/>
              <a:t>처음 세 개 바이트가 네트웍 번호 지정</a:t>
            </a:r>
          </a:p>
          <a:p>
            <a:pPr lvl="1" eaLnBrk="1" hangingPunct="1"/>
            <a:r>
              <a:rPr lang="ko-KR" altLang="en-US" smtClean="0"/>
              <a:t>나머지 한 개 바이트가 호스트 번호 지정</a:t>
            </a:r>
          </a:p>
          <a:p>
            <a:pPr lvl="1" eaLnBrk="1" hangingPunct="1"/>
            <a:r>
              <a:rPr lang="ko-KR" altLang="en-US" smtClean="0"/>
              <a:t>네트웍 번호의 범위 </a:t>
            </a:r>
            <a:r>
              <a:rPr lang="en-US" altLang="ko-KR" smtClean="0"/>
              <a:t>:  192.0.0 ~ 223.255.255</a:t>
            </a:r>
          </a:p>
          <a:p>
            <a:pPr lvl="1" eaLnBrk="1" hangingPunct="1"/>
            <a:r>
              <a:rPr lang="ko-KR" altLang="en-US" smtClean="0"/>
              <a:t>단</a:t>
            </a:r>
            <a:r>
              <a:rPr lang="en-US" altLang="ko-KR" smtClean="0"/>
              <a:t>, 192.0.0.0 </a:t>
            </a:r>
            <a:r>
              <a:rPr lang="ko-KR" altLang="en-US" smtClean="0"/>
              <a:t>과 </a:t>
            </a:r>
            <a:r>
              <a:rPr lang="en-US" altLang="ko-KR" smtClean="0"/>
              <a:t>223.255.255.0 </a:t>
            </a:r>
            <a:r>
              <a:rPr lang="ko-KR" altLang="en-US" smtClean="0"/>
              <a:t>는 예약</a:t>
            </a:r>
          </a:p>
          <a:p>
            <a:pPr lvl="1" eaLnBrk="1" hangingPunct="1"/>
            <a:r>
              <a:rPr lang="ko-KR" altLang="en-US" smtClean="0"/>
              <a:t>한 네트웍당 </a:t>
            </a:r>
            <a:r>
              <a:rPr lang="en-US" altLang="ko-KR" smtClean="0"/>
              <a:t>254</a:t>
            </a:r>
            <a:r>
              <a:rPr lang="ko-KR" altLang="en-US" smtClean="0"/>
              <a:t>개의 호스트 주소를 지정할 수 있음</a:t>
            </a:r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914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30757" name="Rectangle 5"/>
          <p:cNvSpPr>
            <a:spLocks noChangeArrowheads="1"/>
          </p:cNvSpPr>
          <p:nvPr/>
        </p:nvSpPr>
        <p:spPr bwMode="auto">
          <a:xfrm>
            <a:off x="1295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1676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0</a:t>
            </a: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2057400" y="1752600"/>
            <a:ext cx="685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5 bits</a:t>
            </a:r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27432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45720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400800" y="1752600"/>
            <a:ext cx="18288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8 bits</a:t>
            </a:r>
          </a:p>
        </p:txBody>
      </p:sp>
    </p:spTree>
    <p:extLst>
      <p:ext uri="{BB962C8B-B14F-4D97-AF65-F5344CB8AC3E}">
        <p14:creationId xmlns:p14="http://schemas.microsoft.com/office/powerpoint/2010/main" val="359154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BE64E73-BCC4-475A-803D-BC90A380938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IP (5)</a:t>
            </a:r>
          </a:p>
        </p:txBody>
      </p:sp>
      <p:sp>
        <p:nvSpPr>
          <p:cNvPr id="241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Class D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처음 네 개 비트가 </a:t>
            </a:r>
            <a:r>
              <a:rPr lang="en-US" altLang="ko-KR" smtClean="0"/>
              <a:t>1110</a:t>
            </a:r>
            <a:r>
              <a:rPr lang="ko-KR" altLang="en-US" smtClean="0"/>
              <a:t>으로 설정</a:t>
            </a:r>
          </a:p>
          <a:p>
            <a:pPr lvl="1" eaLnBrk="1" hangingPunct="1"/>
            <a:r>
              <a:rPr lang="ko-KR" altLang="en-US" smtClean="0"/>
              <a:t>네 개 바이트가 네트웍 번호 지정</a:t>
            </a:r>
          </a:p>
          <a:p>
            <a:pPr lvl="1" eaLnBrk="1" hangingPunct="1"/>
            <a:r>
              <a:rPr lang="ko-KR" altLang="en-US" smtClean="0"/>
              <a:t>네트웍 번호의 범위 </a:t>
            </a:r>
            <a:r>
              <a:rPr lang="en-US" altLang="ko-KR" smtClean="0"/>
              <a:t>:  224.0.0.0 ~ 239.255.255.255</a:t>
            </a:r>
          </a:p>
          <a:p>
            <a:pPr lvl="1" eaLnBrk="1" hangingPunct="1"/>
            <a:r>
              <a:rPr lang="en-US" altLang="ko-KR" smtClean="0"/>
              <a:t>IP </a:t>
            </a:r>
            <a:r>
              <a:rPr lang="ko-KR" altLang="en-US" smtClean="0"/>
              <a:t>다중 방송 통신 </a:t>
            </a:r>
            <a:r>
              <a:rPr lang="en-US" altLang="ko-KR" smtClean="0"/>
              <a:t>(Multicast </a:t>
            </a:r>
            <a:r>
              <a:rPr lang="ko-KR" altLang="en-US" smtClean="0"/>
              <a:t>용</a:t>
            </a:r>
            <a:r>
              <a:rPr lang="en-US" altLang="ko-KR" smtClean="0"/>
              <a:t>)</a:t>
            </a:r>
          </a:p>
        </p:txBody>
      </p:sp>
      <p:sp>
        <p:nvSpPr>
          <p:cNvPr id="331780" name="Rectangle 4"/>
          <p:cNvSpPr>
            <a:spLocks noChangeArrowheads="1"/>
          </p:cNvSpPr>
          <p:nvPr/>
        </p:nvSpPr>
        <p:spPr bwMode="auto">
          <a:xfrm>
            <a:off x="914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31781" name="Rectangle 5"/>
          <p:cNvSpPr>
            <a:spLocks noChangeArrowheads="1"/>
          </p:cNvSpPr>
          <p:nvPr/>
        </p:nvSpPr>
        <p:spPr bwMode="auto">
          <a:xfrm>
            <a:off x="1295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1676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</a:p>
        </p:txBody>
      </p:sp>
      <p:sp>
        <p:nvSpPr>
          <p:cNvPr id="331787" name="Rectangle 11"/>
          <p:cNvSpPr>
            <a:spLocks noChangeArrowheads="1"/>
          </p:cNvSpPr>
          <p:nvPr/>
        </p:nvSpPr>
        <p:spPr bwMode="auto">
          <a:xfrm>
            <a:off x="2057400" y="1752600"/>
            <a:ext cx="3810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0</a:t>
            </a:r>
          </a:p>
        </p:txBody>
      </p:sp>
      <p:sp>
        <p:nvSpPr>
          <p:cNvPr id="331786" name="Rectangle 10"/>
          <p:cNvSpPr>
            <a:spLocks noChangeArrowheads="1"/>
          </p:cNvSpPr>
          <p:nvPr/>
        </p:nvSpPr>
        <p:spPr bwMode="auto">
          <a:xfrm>
            <a:off x="2438400" y="1752600"/>
            <a:ext cx="5791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/>
              <a:t>28 bits</a:t>
            </a:r>
          </a:p>
        </p:txBody>
      </p:sp>
    </p:spTree>
    <p:extLst>
      <p:ext uri="{BB962C8B-B14F-4D97-AF65-F5344CB8AC3E}">
        <p14:creationId xmlns:p14="http://schemas.microsoft.com/office/powerpoint/2010/main" val="374727250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DB85D2B-4496-4830-8748-F60407111E9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IP (6)</a:t>
            </a:r>
          </a:p>
        </p:txBody>
      </p:sp>
      <p:sp>
        <p:nvSpPr>
          <p:cNvPr id="24269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Subnet Mask</a:t>
            </a:r>
          </a:p>
          <a:p>
            <a:pPr lvl="1" eaLnBrk="1" hangingPunct="1"/>
            <a:r>
              <a:rPr lang="en-US" altLang="ko-KR" smtClean="0"/>
              <a:t>IP </a:t>
            </a:r>
            <a:r>
              <a:rPr lang="ko-KR" altLang="en-US" smtClean="0"/>
              <a:t>주소에서 네트웍 주소 부분을 나타내는 범위의 기본값</a:t>
            </a:r>
          </a:p>
        </p:txBody>
      </p:sp>
      <p:graphicFrame>
        <p:nvGraphicFramePr>
          <p:cNvPr id="332825" name="Group 1049"/>
          <p:cNvGraphicFramePr>
            <a:graphicFrameLocks noGrp="1"/>
          </p:cNvGraphicFramePr>
          <p:nvPr/>
        </p:nvGraphicFramePr>
        <p:xfrm>
          <a:off x="1143000" y="2057400"/>
          <a:ext cx="7010400" cy="2057400"/>
        </p:xfrm>
        <a:graphic>
          <a:graphicData uri="http://schemas.openxmlformats.org/drawingml/2006/table">
            <a:tbl>
              <a:tblPr/>
              <a:tblGrid>
                <a:gridCol w="2590800"/>
                <a:gridCol w="4419600"/>
              </a:tblGrid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Class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Subnet Mask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Class 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255.0.0.0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Class 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255.255.0.0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1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Class 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255.255.255.0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98857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182B8A7-4916-4610-9E3A-E1B3F05C4FA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382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IP (7)</a:t>
            </a:r>
          </a:p>
        </p:txBody>
      </p:sp>
      <p:sp>
        <p:nvSpPr>
          <p:cNvPr id="2437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Broadcast</a:t>
            </a:r>
          </a:p>
          <a:p>
            <a:pPr lvl="1" eaLnBrk="1" hangingPunct="1"/>
            <a:r>
              <a:rPr lang="en-US" altLang="ko-KR" smtClean="0"/>
              <a:t>Network </a:t>
            </a:r>
            <a:r>
              <a:rPr lang="ko-KR" altLang="en-US" smtClean="0"/>
              <a:t>주소 </a:t>
            </a:r>
            <a:r>
              <a:rPr lang="en-US" altLang="ko-KR" smtClean="0"/>
              <a:t>:  0</a:t>
            </a:r>
          </a:p>
          <a:p>
            <a:pPr lvl="1" eaLnBrk="1" hangingPunct="1"/>
            <a:r>
              <a:rPr lang="en-US" altLang="ko-KR" smtClean="0"/>
              <a:t>Broadcast </a:t>
            </a:r>
            <a:r>
              <a:rPr lang="ko-KR" altLang="en-US" smtClean="0"/>
              <a:t>주소 </a:t>
            </a:r>
            <a:r>
              <a:rPr lang="en-US" altLang="ko-KR" smtClean="0"/>
              <a:t>:  255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같은 클래스에 있는 모든 노드에 데이터를 전송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네트웍 주소가 </a:t>
            </a:r>
            <a:r>
              <a:rPr lang="en-US" altLang="ko-KR" smtClean="0"/>
              <a:t>157.2.0.0 </a:t>
            </a:r>
            <a:r>
              <a:rPr lang="ko-KR" altLang="en-US" smtClean="0"/>
              <a:t>이라면 </a:t>
            </a:r>
            <a:r>
              <a:rPr lang="en-US" altLang="ko-KR" smtClean="0"/>
              <a:t>157.2.255.255 </a:t>
            </a:r>
            <a:r>
              <a:rPr lang="ko-KR" altLang="en-US" smtClean="0"/>
              <a:t>가 브로드캐스트 주소</a:t>
            </a:r>
          </a:p>
        </p:txBody>
      </p:sp>
    </p:spTree>
    <p:extLst>
      <p:ext uri="{BB962C8B-B14F-4D97-AF65-F5344CB8AC3E}">
        <p14:creationId xmlns:p14="http://schemas.microsoft.com/office/powerpoint/2010/main" val="190724128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FAD1A70-6F4F-4E0D-86FD-D98F7E88F96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229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ICMP</a:t>
            </a:r>
          </a:p>
        </p:txBody>
      </p:sp>
      <p:sp>
        <p:nvSpPr>
          <p:cNvPr id="244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Internet Control Message Protocol</a:t>
            </a:r>
          </a:p>
          <a:p>
            <a:pPr lvl="1" eaLnBrk="1" hangingPunct="1"/>
            <a:r>
              <a:rPr lang="ko-KR" altLang="en-US" smtClean="0"/>
              <a:t>송신지에 수신지에 대한 상황을 알려줄 때 사용</a:t>
            </a:r>
          </a:p>
          <a:p>
            <a:pPr lvl="1" eaLnBrk="1" hangingPunct="1"/>
            <a:r>
              <a:rPr lang="en-US" altLang="ko-KR" smtClean="0"/>
              <a:t>IP </a:t>
            </a:r>
            <a:r>
              <a:rPr lang="ko-KR" altLang="en-US" smtClean="0"/>
              <a:t>의 상위 계층에 위치하고 </a:t>
            </a:r>
            <a:r>
              <a:rPr lang="en-US" altLang="ko-KR" smtClean="0"/>
              <a:t>IP </a:t>
            </a:r>
            <a:r>
              <a:rPr lang="ko-KR" altLang="en-US" smtClean="0"/>
              <a:t>프로토콜 상에서 동작</a:t>
            </a:r>
          </a:p>
          <a:p>
            <a:pPr lvl="1" eaLnBrk="1" hangingPunct="1"/>
            <a:r>
              <a:rPr lang="ko-KR" altLang="en-US" smtClean="0"/>
              <a:t>오류 통지를 위한 오류 메시지와 진단용 문답을 하는 메시지</a:t>
            </a:r>
          </a:p>
        </p:txBody>
      </p:sp>
      <p:graphicFrame>
        <p:nvGraphicFramePr>
          <p:cNvPr id="133148" name="Group 28"/>
          <p:cNvGraphicFramePr>
            <a:graphicFrameLocks noGrp="1"/>
          </p:cNvGraphicFramePr>
          <p:nvPr/>
        </p:nvGraphicFramePr>
        <p:xfrm>
          <a:off x="1066800" y="2819400"/>
          <a:ext cx="7315200" cy="3152775"/>
        </p:xfrm>
        <a:graphic>
          <a:graphicData uri="http://schemas.openxmlformats.org/drawingml/2006/table">
            <a:tbl>
              <a:tblPr/>
              <a:tblGrid>
                <a:gridCol w="2743200"/>
                <a:gridCol w="4572000"/>
              </a:tblGrid>
              <a:tr h="3656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ICMP Message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의미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928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Destination Unreachable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라우터 등이 목적지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IP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주소의 경로 정보를 가지고 있지 않는 경우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300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Time Exceeded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IP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데이터그램의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TTL (Time To Live)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값이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으로 되는 경우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패킷이 폐기되었다는 것을 알려주기 위해 사용됨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285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Echo Request</a:t>
                      </a:r>
                    </a:p>
                  </a:txBody>
                  <a:tcPr marT="45711" marB="4571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통신 상대인 노드 또는 라우터 등에 대해 도착할 수 있는지의 여부를 확인하는 데 사용</a:t>
                      </a:r>
                    </a:p>
                  </a:txBody>
                  <a:tcPr marT="45711" marB="4571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44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122D212-B65F-45CA-AA0A-44784B650C8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pr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pr</a:t>
            </a:r>
          </a:p>
          <a:p>
            <a:pPr lvl="1" eaLnBrk="1" hangingPunct="1"/>
            <a:r>
              <a:rPr lang="en-US" altLang="ko-KR" smtClean="0"/>
              <a:t>Print files</a:t>
            </a:r>
          </a:p>
          <a:p>
            <a:pPr lvl="1" eaLnBrk="1" hangingPunct="1"/>
            <a:r>
              <a:rPr lang="ko-KR" altLang="en-US" smtClean="0"/>
              <a:t>지정된 파일을 표준 출력으로 출력</a:t>
            </a:r>
          </a:p>
          <a:p>
            <a:pPr lvl="1" eaLnBrk="1" hangingPunct="1"/>
            <a:r>
              <a:rPr lang="ko-KR" altLang="en-US" smtClean="0"/>
              <a:t>일반적으로 프린터 출력할 때 사용하는 명령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+page :  </a:t>
            </a:r>
            <a:r>
              <a:rPr lang="ko-KR" altLang="en-US" sz="1800" smtClean="0"/>
              <a:t>지정한 </a:t>
            </a:r>
            <a:r>
              <a:rPr lang="en-US" altLang="ko-KR" sz="1800" smtClean="0"/>
              <a:t>page </a:t>
            </a:r>
            <a:r>
              <a:rPr lang="ko-KR" altLang="en-US" sz="1800" smtClean="0"/>
              <a:t>부터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-column :  </a:t>
            </a:r>
            <a:r>
              <a:rPr lang="ko-KR" altLang="en-US" sz="1800" smtClean="0"/>
              <a:t>출력 열의 수를 </a:t>
            </a:r>
            <a:r>
              <a:rPr lang="en-US" altLang="ko-KR" sz="1800" smtClean="0"/>
              <a:t>column </a:t>
            </a:r>
            <a:r>
              <a:rPr lang="ko-KR" altLang="en-US" sz="1800" smtClean="0"/>
              <a:t>으로 정의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-n :  </a:t>
            </a:r>
            <a:r>
              <a:rPr lang="ko-KR" altLang="en-US" sz="1800" smtClean="0"/>
              <a:t>행 번호를 붙여서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:  </a:t>
            </a:r>
            <a:r>
              <a:rPr lang="ko-KR" altLang="en-US" sz="1800" smtClean="0"/>
              <a:t>행 사이를 </a:t>
            </a:r>
            <a:r>
              <a:rPr lang="en-US" altLang="ko-KR" sz="1800" smtClean="0"/>
              <a:t>1</a:t>
            </a:r>
            <a:r>
              <a:rPr lang="ko-KR" altLang="en-US" sz="1800" smtClean="0"/>
              <a:t>행씩 띄워서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-w 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행 폭을 </a:t>
            </a:r>
            <a:r>
              <a:rPr lang="en-US" altLang="ko-KR" sz="1800" i="1" smtClean="0"/>
              <a:t>width</a:t>
            </a:r>
            <a:r>
              <a:rPr lang="en-US" altLang="ko-KR" sz="1800" smtClean="0"/>
              <a:t> </a:t>
            </a:r>
            <a:r>
              <a:rPr lang="ko-KR" altLang="en-US" sz="1800" smtClean="0"/>
              <a:t>로 한다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</a:t>
            </a:r>
            <a:r>
              <a:rPr lang="en-US" altLang="ko-KR" sz="1800" i="1" smtClean="0"/>
              <a:t>length</a:t>
            </a:r>
            <a:r>
              <a:rPr lang="en-US" altLang="ko-KR" sz="1800" smtClean="0"/>
              <a:t> :  1 </a:t>
            </a:r>
            <a:r>
              <a:rPr lang="ko-KR" altLang="en-US" sz="1800" smtClean="0"/>
              <a:t>페이지의 행수를 </a:t>
            </a:r>
            <a:r>
              <a:rPr lang="en-US" altLang="ko-KR" sz="1800" i="1" smtClean="0"/>
              <a:t>length</a:t>
            </a:r>
            <a:r>
              <a:rPr lang="en-US" altLang="ko-KR" sz="1800" smtClean="0"/>
              <a:t> </a:t>
            </a:r>
            <a:r>
              <a:rPr lang="ko-KR" altLang="en-US" sz="1800" smtClean="0"/>
              <a:t>로 지정한다</a:t>
            </a:r>
          </a:p>
          <a:p>
            <a:pPr lvl="2" eaLnBrk="1" hangingPunct="1"/>
            <a:r>
              <a:rPr lang="en-US" altLang="ko-KR" sz="1800" smtClean="0"/>
              <a:t>-h </a:t>
            </a:r>
            <a:r>
              <a:rPr lang="en-US" altLang="ko-KR" sz="1800" i="1" smtClean="0"/>
              <a:t>header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파일명 대신에 지정한</a:t>
            </a:r>
            <a:r>
              <a:rPr lang="ko-KR" altLang="en-US" sz="1800" i="1" smtClean="0"/>
              <a:t> </a:t>
            </a:r>
            <a:r>
              <a:rPr lang="en-US" altLang="ko-KR" sz="1800" i="1" smtClean="0"/>
              <a:t>header</a:t>
            </a:r>
            <a:r>
              <a:rPr lang="en-US" altLang="ko-KR" sz="1800" smtClean="0"/>
              <a:t> </a:t>
            </a:r>
            <a:r>
              <a:rPr lang="ko-KR" altLang="en-US" sz="1800" smtClean="0"/>
              <a:t>를 표제의 문서행으로 사용</a:t>
            </a:r>
          </a:p>
        </p:txBody>
      </p:sp>
    </p:spTree>
    <p:extLst>
      <p:ext uri="{BB962C8B-B14F-4D97-AF65-F5344CB8AC3E}">
        <p14:creationId xmlns:p14="http://schemas.microsoft.com/office/powerpoint/2010/main" val="380203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598C42F-85B4-4F0B-AEEB-FE8ED78495D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ARP</a:t>
            </a:r>
          </a:p>
        </p:txBody>
      </p:sp>
      <p:sp>
        <p:nvSpPr>
          <p:cNvPr id="2457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Address Resolution Protocol</a:t>
            </a:r>
          </a:p>
          <a:p>
            <a:pPr lvl="1" eaLnBrk="1" hangingPunct="1"/>
            <a:r>
              <a:rPr lang="en-US" altLang="ko-KR" smtClean="0"/>
              <a:t>Network Layer :  IP </a:t>
            </a:r>
            <a:r>
              <a:rPr lang="ko-KR" altLang="en-US" smtClean="0"/>
              <a:t>주소 사용</a:t>
            </a:r>
          </a:p>
          <a:p>
            <a:pPr lvl="1" eaLnBrk="1" hangingPunct="1"/>
            <a:r>
              <a:rPr lang="en-US" altLang="ko-KR" smtClean="0"/>
              <a:t>Datalink Layer :  MAC </a:t>
            </a:r>
            <a:r>
              <a:rPr lang="ko-KR" altLang="en-US" smtClean="0"/>
              <a:t>주소 사용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MAC </a:t>
            </a:r>
            <a:r>
              <a:rPr lang="ko-KR" altLang="en-US" smtClean="0"/>
              <a:t>주소</a:t>
            </a:r>
          </a:p>
          <a:p>
            <a:pPr lvl="2" eaLnBrk="1" hangingPunct="1"/>
            <a:r>
              <a:rPr lang="ko-KR" altLang="en-US" sz="1800" smtClean="0"/>
              <a:t>상위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 바이트는 네트웍 카드를 생산한 하드웨어 벤더 번호</a:t>
            </a:r>
          </a:p>
          <a:p>
            <a:pPr lvl="2" eaLnBrk="1" hangingPunct="1"/>
            <a:r>
              <a:rPr lang="ko-KR" altLang="en-US" sz="1800" smtClean="0"/>
              <a:t>하위 </a:t>
            </a:r>
            <a:r>
              <a:rPr lang="en-US" altLang="ko-KR" sz="1800" smtClean="0"/>
              <a:t>3</a:t>
            </a:r>
            <a:r>
              <a:rPr lang="ko-KR" altLang="en-US" sz="1800" smtClean="0"/>
              <a:t>개는 고유 번호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en-US" altLang="ko-KR" smtClean="0"/>
              <a:t>IP </a:t>
            </a:r>
            <a:r>
              <a:rPr lang="ko-KR" altLang="en-US" smtClean="0"/>
              <a:t>주소를 </a:t>
            </a:r>
            <a:r>
              <a:rPr lang="en-US" altLang="ko-KR" smtClean="0"/>
              <a:t>MAC </a:t>
            </a:r>
            <a:r>
              <a:rPr lang="ko-KR" altLang="en-US" smtClean="0"/>
              <a:t>주소로 변환</a:t>
            </a:r>
          </a:p>
        </p:txBody>
      </p:sp>
    </p:spTree>
    <p:extLst>
      <p:ext uri="{BB962C8B-B14F-4D97-AF65-F5344CB8AC3E}">
        <p14:creationId xmlns:p14="http://schemas.microsoft.com/office/powerpoint/2010/main" val="3288335131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87208BE-020E-43FE-8E46-4722287BCBF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RARP</a:t>
            </a:r>
          </a:p>
        </p:txBody>
      </p:sp>
      <p:sp>
        <p:nvSpPr>
          <p:cNvPr id="2467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Reverse Address Resolution Protocol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ARP </a:t>
            </a:r>
            <a:r>
              <a:rPr lang="ko-KR" altLang="en-US" smtClean="0"/>
              <a:t>와 반대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MAC </a:t>
            </a:r>
            <a:r>
              <a:rPr lang="ko-KR" altLang="en-US" smtClean="0"/>
              <a:t>주소로부터 </a:t>
            </a:r>
            <a:r>
              <a:rPr lang="en-US" altLang="ko-KR" smtClean="0"/>
              <a:t>IP </a:t>
            </a:r>
            <a:r>
              <a:rPr lang="ko-KR" altLang="en-US" smtClean="0"/>
              <a:t>주소를 알아냄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주로 </a:t>
            </a:r>
            <a:r>
              <a:rPr lang="en-US" altLang="ko-KR" smtClean="0"/>
              <a:t>BOOTP </a:t>
            </a:r>
            <a:r>
              <a:rPr lang="ko-KR" altLang="en-US" smtClean="0"/>
              <a:t>웍스테이션에서 사용됨</a:t>
            </a:r>
          </a:p>
        </p:txBody>
      </p:sp>
    </p:spTree>
    <p:extLst>
      <p:ext uri="{BB962C8B-B14F-4D97-AF65-F5344CB8AC3E}">
        <p14:creationId xmlns:p14="http://schemas.microsoft.com/office/powerpoint/2010/main" val="55042964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FC895A1-06EA-4A75-B125-BF8475586EF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TCP</a:t>
            </a:r>
          </a:p>
        </p:txBody>
      </p:sp>
      <p:sp>
        <p:nvSpPr>
          <p:cNvPr id="2478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Transmission Control Protocol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연결형 전송 계층의 프로토콜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단말 장치간의 신뢰할 수 있는 통신을 제공하는 프로토콜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흐름 제어 및 전송 순서 확인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전송 속도보다 데이터의 신뢰성을 더 중요시하는 어플리케이션에 의해 사용</a:t>
            </a:r>
          </a:p>
        </p:txBody>
      </p:sp>
    </p:spTree>
    <p:extLst>
      <p:ext uri="{BB962C8B-B14F-4D97-AF65-F5344CB8AC3E}">
        <p14:creationId xmlns:p14="http://schemas.microsoft.com/office/powerpoint/2010/main" val="133192455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EE9D684-6560-4B27-B24E-668A275BAC7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58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TCP</a:t>
            </a:r>
            <a:r>
              <a:rPr lang="ko-KR" altLang="en-US" smtClean="0"/>
              <a:t>의 주요 기능 </a:t>
            </a:r>
            <a:r>
              <a:rPr lang="en-US" altLang="ko-KR" smtClean="0"/>
              <a:t>(1)</a:t>
            </a:r>
          </a:p>
        </p:txBody>
      </p:sp>
      <p:sp>
        <p:nvSpPr>
          <p:cNvPr id="24883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연결 관리 </a:t>
            </a:r>
            <a:r>
              <a:rPr lang="en-US" altLang="ko-KR" smtClean="0"/>
              <a:t>(</a:t>
            </a:r>
            <a:r>
              <a:rPr lang="ko-KR" altLang="en-US" smtClean="0"/>
              <a:t>가상 회로</a:t>
            </a:r>
            <a:r>
              <a:rPr lang="en-US" altLang="ko-KR" smtClean="0"/>
              <a:t>)</a:t>
            </a:r>
          </a:p>
          <a:p>
            <a:pPr lvl="1" eaLnBrk="1" hangingPunct="1"/>
            <a:r>
              <a:rPr lang="ko-KR" altLang="en-US" smtClean="0"/>
              <a:t>네트웍 상에서 통신하는 두 어플리케이션이 정보 전달을 위해 독점으로 사용할 수 있는 가상의 통신로</a:t>
            </a:r>
          </a:p>
          <a:p>
            <a:pPr lvl="1" eaLnBrk="1" hangingPunct="1"/>
            <a:r>
              <a:rPr lang="ko-KR" altLang="en-US" smtClean="0"/>
              <a:t>접속 요청</a:t>
            </a:r>
            <a:r>
              <a:rPr lang="en-US" altLang="ko-KR" smtClean="0"/>
              <a:t>, </a:t>
            </a:r>
            <a:r>
              <a:rPr lang="ko-KR" altLang="en-US" smtClean="0"/>
              <a:t>접속 확인</a:t>
            </a:r>
            <a:r>
              <a:rPr lang="en-US" altLang="ko-KR" smtClean="0"/>
              <a:t>, </a:t>
            </a:r>
            <a:r>
              <a:rPr lang="ko-KR" altLang="en-US" smtClean="0"/>
              <a:t>끊기 요청</a:t>
            </a:r>
            <a:r>
              <a:rPr lang="en-US" altLang="ko-KR" smtClean="0"/>
              <a:t>, </a:t>
            </a:r>
            <a:r>
              <a:rPr lang="ko-KR" altLang="en-US" smtClean="0"/>
              <a:t>끊기 확인</a:t>
            </a:r>
            <a:r>
              <a:rPr lang="en-US" altLang="ko-KR" smtClean="0"/>
              <a:t>, </a:t>
            </a:r>
            <a:r>
              <a:rPr lang="ko-KR" altLang="en-US" smtClean="0"/>
              <a:t>응답 확인 등의 처리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응답 확인</a:t>
            </a:r>
          </a:p>
          <a:p>
            <a:pPr lvl="1" eaLnBrk="1" hangingPunct="1"/>
            <a:r>
              <a:rPr lang="ko-KR" altLang="en-US" smtClean="0"/>
              <a:t>송신된 데이터가 수신 쪽에 도착할 때 도착한 사실을 송신쪽에 알려 줌</a:t>
            </a:r>
          </a:p>
          <a:p>
            <a:pPr lvl="1" eaLnBrk="1" hangingPunct="1"/>
            <a:r>
              <a:rPr lang="ko-KR" altLang="en-US" smtClean="0"/>
              <a:t>일정 시간이 지나도 </a:t>
            </a:r>
            <a:r>
              <a:rPr lang="en-US" altLang="ko-KR" smtClean="0"/>
              <a:t>ACK </a:t>
            </a:r>
            <a:r>
              <a:rPr lang="ko-KR" altLang="en-US" smtClean="0"/>
              <a:t>신호가 수신되지 않으면 재전송</a:t>
            </a:r>
          </a:p>
        </p:txBody>
      </p:sp>
      <p:sp>
        <p:nvSpPr>
          <p:cNvPr id="248837" name="Line 1028"/>
          <p:cNvSpPr>
            <a:spLocks noChangeShapeType="1"/>
          </p:cNvSpPr>
          <p:nvPr/>
        </p:nvSpPr>
        <p:spPr bwMode="auto">
          <a:xfrm>
            <a:off x="1905000" y="4267200"/>
            <a:ext cx="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38" name="Line 1029"/>
          <p:cNvSpPr>
            <a:spLocks noChangeShapeType="1"/>
          </p:cNvSpPr>
          <p:nvPr/>
        </p:nvSpPr>
        <p:spPr bwMode="auto">
          <a:xfrm>
            <a:off x="6553200" y="4267200"/>
            <a:ext cx="0" cy="19050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39" name="Line 1030"/>
          <p:cNvSpPr>
            <a:spLocks noChangeShapeType="1"/>
          </p:cNvSpPr>
          <p:nvPr/>
        </p:nvSpPr>
        <p:spPr bwMode="auto">
          <a:xfrm>
            <a:off x="1905000" y="4572000"/>
            <a:ext cx="4648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40" name="Line 1031"/>
          <p:cNvSpPr>
            <a:spLocks noChangeShapeType="1"/>
          </p:cNvSpPr>
          <p:nvPr/>
        </p:nvSpPr>
        <p:spPr bwMode="auto">
          <a:xfrm flipH="1">
            <a:off x="1905000" y="48006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41" name="Line 1032"/>
          <p:cNvSpPr>
            <a:spLocks noChangeShapeType="1"/>
          </p:cNvSpPr>
          <p:nvPr/>
        </p:nvSpPr>
        <p:spPr bwMode="auto">
          <a:xfrm>
            <a:off x="1905000" y="5105400"/>
            <a:ext cx="464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42" name="Line 1033"/>
          <p:cNvSpPr>
            <a:spLocks noChangeShapeType="1"/>
          </p:cNvSpPr>
          <p:nvPr/>
        </p:nvSpPr>
        <p:spPr bwMode="auto">
          <a:xfrm flipH="1">
            <a:off x="1905000" y="5410200"/>
            <a:ext cx="464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48843" name="Rectangle 1034"/>
          <p:cNvSpPr>
            <a:spLocks noChangeArrowheads="1"/>
          </p:cNvSpPr>
          <p:nvPr/>
        </p:nvSpPr>
        <p:spPr bwMode="auto">
          <a:xfrm>
            <a:off x="4800600" y="4343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latin typeface="Arial" panose="020B0604020202020204" pitchFamily="34" charset="0"/>
              </a:rPr>
              <a:t>SEND 1</a:t>
            </a:r>
          </a:p>
        </p:txBody>
      </p:sp>
      <p:sp>
        <p:nvSpPr>
          <p:cNvPr id="248844" name="Rectangle 1035"/>
          <p:cNvSpPr>
            <a:spLocks noChangeArrowheads="1"/>
          </p:cNvSpPr>
          <p:nvPr/>
        </p:nvSpPr>
        <p:spPr bwMode="auto">
          <a:xfrm>
            <a:off x="3276600" y="47244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248845" name="Rectangle 1036"/>
          <p:cNvSpPr>
            <a:spLocks noChangeArrowheads="1"/>
          </p:cNvSpPr>
          <p:nvPr/>
        </p:nvSpPr>
        <p:spPr bwMode="auto">
          <a:xfrm>
            <a:off x="4876800" y="5029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latin typeface="Arial" panose="020B0604020202020204" pitchFamily="34" charset="0"/>
              </a:rPr>
              <a:t>SEND 2</a:t>
            </a:r>
          </a:p>
        </p:txBody>
      </p:sp>
      <p:sp>
        <p:nvSpPr>
          <p:cNvPr id="248846" name="Rectangle 1037"/>
          <p:cNvSpPr>
            <a:spLocks noChangeArrowheads="1"/>
          </p:cNvSpPr>
          <p:nvPr/>
        </p:nvSpPr>
        <p:spPr bwMode="auto">
          <a:xfrm>
            <a:off x="2743200" y="5410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>
                <a:latin typeface="Arial" panose="020B0604020202020204" pitchFamily="34" charset="0"/>
              </a:rPr>
              <a:t>ACK 2</a:t>
            </a:r>
          </a:p>
        </p:txBody>
      </p:sp>
    </p:spTree>
    <p:extLst>
      <p:ext uri="{BB962C8B-B14F-4D97-AF65-F5344CB8AC3E}">
        <p14:creationId xmlns:p14="http://schemas.microsoft.com/office/powerpoint/2010/main" val="209349655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B2EE132-B282-4EDD-9C7F-2139A7FF468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TCP</a:t>
            </a:r>
            <a:r>
              <a:rPr lang="ko-KR" altLang="en-US" smtClean="0"/>
              <a:t>의 주요 기능 </a:t>
            </a:r>
            <a:r>
              <a:rPr lang="en-US" altLang="ko-KR" smtClean="0"/>
              <a:t>(2)</a:t>
            </a:r>
          </a:p>
        </p:txBody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순서 번호 관리</a:t>
            </a:r>
          </a:p>
          <a:p>
            <a:pPr lvl="1" eaLnBrk="1" hangingPunct="1"/>
            <a:r>
              <a:rPr lang="ko-KR" altLang="en-US" smtClean="0"/>
              <a:t>송신 측에서 일정 시간이 지나도 </a:t>
            </a:r>
            <a:r>
              <a:rPr lang="en-US" altLang="ko-KR" smtClean="0"/>
              <a:t>ACK </a:t>
            </a:r>
            <a:r>
              <a:rPr lang="ko-KR" altLang="en-US" smtClean="0"/>
              <a:t>신호가 수신되지 않는 경우 재 전송을 실행</a:t>
            </a:r>
          </a:p>
          <a:p>
            <a:pPr lvl="1" eaLnBrk="1" hangingPunct="1"/>
            <a:r>
              <a:rPr lang="ko-KR" altLang="en-US" smtClean="0"/>
              <a:t>재 전송 후 </a:t>
            </a:r>
            <a:r>
              <a:rPr lang="en-US" altLang="ko-KR" smtClean="0"/>
              <a:t>ACK </a:t>
            </a:r>
            <a:r>
              <a:rPr lang="ko-KR" altLang="en-US" smtClean="0"/>
              <a:t>신호가 수신되었을 경우 중복된 패킷을 파기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창 제어</a:t>
            </a:r>
          </a:p>
          <a:p>
            <a:pPr lvl="1" eaLnBrk="1" hangingPunct="1"/>
            <a:r>
              <a:rPr lang="ko-KR" altLang="en-US" smtClean="0"/>
              <a:t>버퍼를 여러 개 가지고 있어서 패킷을 집단으로 처리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흐름 제어</a:t>
            </a:r>
          </a:p>
          <a:p>
            <a:pPr lvl="1" eaLnBrk="1" hangingPunct="1"/>
            <a:r>
              <a:rPr lang="ko-KR" altLang="en-US" smtClean="0"/>
              <a:t>성능의 차이가 있는 두 노드 사이의 송수신에서 수신측은 자신이 수신할 수 있는 한계를 미리 송신 쪽에 알려 패킷의 흐름을 조정할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9057567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E158941-D479-41E6-BABF-CD9A9131731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UDP</a:t>
            </a:r>
          </a:p>
        </p:txBody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User Datagram Protocol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비 연결형 전송 계층의 프로토콜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데이터그램을 전달한 후 상대가 수신했는지의 여부를 확인하지 않음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고속의 처리가 필요한 어플리케이션에 의해 사용</a:t>
            </a:r>
          </a:p>
        </p:txBody>
      </p:sp>
    </p:spTree>
    <p:extLst>
      <p:ext uri="{BB962C8B-B14F-4D97-AF65-F5344CB8AC3E}">
        <p14:creationId xmlns:p14="http://schemas.microsoft.com/office/powerpoint/2010/main" val="159654344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A9B5CF5-7F20-4ED5-B80B-2E2CAE4546B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7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Port Number (1)</a:t>
            </a:r>
          </a:p>
        </p:txBody>
      </p:sp>
      <p:sp>
        <p:nvSpPr>
          <p:cNvPr id="2519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TCP Port Number</a:t>
            </a:r>
          </a:p>
        </p:txBody>
      </p:sp>
      <p:graphicFrame>
        <p:nvGraphicFramePr>
          <p:cNvPr id="337976" name="Group 1080"/>
          <p:cNvGraphicFramePr>
            <a:graphicFrameLocks noGrp="1"/>
          </p:cNvGraphicFramePr>
          <p:nvPr/>
        </p:nvGraphicFramePr>
        <p:xfrm>
          <a:off x="685800" y="1676400"/>
          <a:ext cx="7848600" cy="4191000"/>
        </p:xfrm>
        <a:graphic>
          <a:graphicData uri="http://schemas.openxmlformats.org/drawingml/2006/table">
            <a:tbl>
              <a:tblPr/>
              <a:tblGrid>
                <a:gridCol w="1295400"/>
                <a:gridCol w="2362200"/>
                <a:gridCol w="4191000"/>
              </a:tblGrid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포트 번호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키워드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예약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TCP MUX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TCP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멀티플렉서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RJE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원격 작업 항목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21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FTP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파일 전송 프로토콜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23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TELNET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단말기 연결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53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NAMESERVER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도메인 네임 서버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80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HTTP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웹 서버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2096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63004A0-3E6F-4CC6-A720-7742705EB96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8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Port Number (2)</a:t>
            </a:r>
          </a:p>
        </p:txBody>
      </p:sp>
      <p:sp>
        <p:nvSpPr>
          <p:cNvPr id="25293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UDP Port Number</a:t>
            </a:r>
          </a:p>
        </p:txBody>
      </p:sp>
      <p:graphicFrame>
        <p:nvGraphicFramePr>
          <p:cNvPr id="338948" name="Group 1028"/>
          <p:cNvGraphicFramePr>
            <a:graphicFrameLocks noGrp="1"/>
          </p:cNvGraphicFramePr>
          <p:nvPr/>
        </p:nvGraphicFramePr>
        <p:xfrm>
          <a:off x="685800" y="1676400"/>
          <a:ext cx="7848600" cy="4191000"/>
        </p:xfrm>
        <a:graphic>
          <a:graphicData uri="http://schemas.openxmlformats.org/drawingml/2006/table">
            <a:tbl>
              <a:tblPr/>
              <a:tblGrid>
                <a:gridCol w="1295400"/>
                <a:gridCol w="2362200"/>
                <a:gridCol w="4191000"/>
              </a:tblGrid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포트 번호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키워드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내용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예약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ECHO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반향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DISCARD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삭제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42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호스트 이름 서버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53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NAMESERVER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도메인 이름 서버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69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TFTP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파일 전송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161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SNMP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SNMP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네트웍 모니터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19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굴림" panose="020B0600000101010101" pitchFamily="50" charset="-127"/>
                        </a:rPr>
                        <a:t>. . 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굴림" panose="020B0600000101010101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kumimoji="1"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47567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6F6FB3C-FD92-4048-A585-2E95E8F1AD0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Services using TCP/IP</a:t>
            </a:r>
          </a:p>
        </p:txBody>
      </p:sp>
      <p:sp>
        <p:nvSpPr>
          <p:cNvPr id="2539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어플리케이션 계층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TELNET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네트웍을 통해 가상 단말기 기능 제공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FTP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File Transfer Protocol, </a:t>
            </a:r>
            <a:r>
              <a:rPr lang="ko-KR" altLang="en-US" sz="1800" smtClean="0"/>
              <a:t>파일을 송수신할 수 있는 기능 제공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SMTP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Simple Mail Transfer Protocol, </a:t>
            </a:r>
            <a:r>
              <a:rPr lang="ko-KR" altLang="en-US" sz="1800" smtClean="0"/>
              <a:t>전자우편 서비스 제공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NNTP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뉴스 전송 제공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SNMP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Simple Network Management Protocol, </a:t>
            </a:r>
            <a:r>
              <a:rPr lang="ko-KR" altLang="en-US" sz="1800" smtClean="0"/>
              <a:t>네트웍 관리 기능 제공</a:t>
            </a:r>
          </a:p>
        </p:txBody>
      </p:sp>
    </p:spTree>
    <p:extLst>
      <p:ext uri="{BB962C8B-B14F-4D97-AF65-F5344CB8AC3E}">
        <p14:creationId xmlns:p14="http://schemas.microsoft.com/office/powerpoint/2010/main" val="3286307879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913DE05-F14E-4271-AE3A-070FE8B2565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239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TCP/IP Network Service Daemon</a:t>
            </a:r>
          </a:p>
        </p:txBody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UNIX</a:t>
            </a:r>
            <a:r>
              <a:rPr lang="ko-KR" altLang="en-US" smtClean="0"/>
              <a:t>의 </a:t>
            </a:r>
            <a:r>
              <a:rPr lang="en-US" altLang="ko-KR" smtClean="0"/>
              <a:t>TCP/IP </a:t>
            </a:r>
            <a:r>
              <a:rPr lang="ko-KR" altLang="en-US" smtClean="0"/>
              <a:t>네트웍 서비스</a:t>
            </a:r>
          </a:p>
          <a:p>
            <a:pPr lvl="1" eaLnBrk="1" hangingPunct="1"/>
            <a:r>
              <a:rPr lang="en-US" altLang="ko-KR" smtClean="0"/>
              <a:t>inetd</a:t>
            </a:r>
          </a:p>
          <a:p>
            <a:pPr lvl="2" eaLnBrk="1" hangingPunct="1"/>
            <a:r>
              <a:rPr lang="ko-KR" altLang="en-US" sz="1800" smtClean="0"/>
              <a:t>중요한 </a:t>
            </a:r>
            <a:r>
              <a:rPr lang="en-US" altLang="ko-KR" sz="1800" smtClean="0"/>
              <a:t>TCP/IP </a:t>
            </a:r>
            <a:r>
              <a:rPr lang="ko-KR" altLang="en-US" sz="1800" smtClean="0"/>
              <a:t>서버</a:t>
            </a:r>
          </a:p>
          <a:p>
            <a:pPr lvl="2" eaLnBrk="1" hangingPunct="1"/>
            <a:r>
              <a:rPr lang="en-US" altLang="ko-KR" sz="1800" smtClean="0"/>
              <a:t>/etc/inetd.conf </a:t>
            </a:r>
            <a:r>
              <a:rPr lang="ko-KR" altLang="en-US" sz="1800" smtClean="0"/>
              <a:t>파일에 정의</a:t>
            </a:r>
            <a:r>
              <a:rPr lang="en-US" altLang="ko-KR" sz="1800" smtClean="0"/>
              <a:t>, telnet, ftp, rcp, rlogin, … </a:t>
            </a:r>
            <a:r>
              <a:rPr lang="ko-KR" altLang="en-US" sz="1800" smtClean="0"/>
              <a:t>과 같은 명령어 포함</a:t>
            </a:r>
          </a:p>
          <a:p>
            <a:pPr lvl="1" eaLnBrk="1" hangingPunct="1"/>
            <a:r>
              <a:rPr lang="en-US" altLang="ko-KR" smtClean="0"/>
              <a:t>named</a:t>
            </a:r>
          </a:p>
          <a:p>
            <a:pPr lvl="2" eaLnBrk="1" hangingPunct="1"/>
            <a:r>
              <a:rPr lang="en-US" altLang="ko-KR" sz="1800" smtClean="0"/>
              <a:t>Domain name system</a:t>
            </a:r>
            <a:r>
              <a:rPr lang="ko-KR" altLang="en-US" sz="1800" smtClean="0"/>
              <a:t>을 구현</a:t>
            </a:r>
          </a:p>
          <a:p>
            <a:pPr lvl="2" eaLnBrk="1" hangingPunct="1"/>
            <a:r>
              <a:rPr lang="en-US" altLang="ko-KR" sz="1800" smtClean="0"/>
              <a:t>/etc/hosts </a:t>
            </a:r>
            <a:r>
              <a:rPr lang="ko-KR" altLang="en-US" sz="1800" smtClean="0"/>
              <a:t>에 기술되어 있지 않은 시스템의 주소를 참조할 때 사용</a:t>
            </a:r>
          </a:p>
          <a:p>
            <a:pPr lvl="1" eaLnBrk="1" hangingPunct="1"/>
            <a:r>
              <a:rPr lang="en-US" altLang="ko-KR" smtClean="0"/>
              <a:t>routed, gated</a:t>
            </a:r>
          </a:p>
          <a:p>
            <a:pPr lvl="2" eaLnBrk="1" hangingPunct="1"/>
            <a:r>
              <a:rPr lang="ko-KR" altLang="en-US" sz="1800" smtClean="0"/>
              <a:t>데이터를 어느 경로로 전송할지를 정할 때 사용되는 네트웍에 대한 동적 정보 관리</a:t>
            </a:r>
          </a:p>
          <a:p>
            <a:pPr lvl="1" eaLnBrk="1" hangingPunct="1"/>
            <a:r>
              <a:rPr lang="en-US" altLang="ko-KR" smtClean="0"/>
              <a:t>timed</a:t>
            </a:r>
          </a:p>
          <a:p>
            <a:pPr lvl="2" eaLnBrk="1" hangingPunct="1"/>
            <a:r>
              <a:rPr lang="ko-KR" altLang="en-US" sz="1800" smtClean="0"/>
              <a:t>시스템 클럭이 네트웍 상의 모든 시스템에서 동기화되게 설정</a:t>
            </a:r>
          </a:p>
          <a:p>
            <a:pPr lvl="1" eaLnBrk="1" hangingPunct="1"/>
            <a:r>
              <a:rPr lang="en-US" altLang="ko-KR" smtClean="0"/>
              <a:t>rwhod</a:t>
            </a:r>
          </a:p>
          <a:p>
            <a:pPr lvl="2" eaLnBrk="1" hangingPunct="1"/>
            <a:r>
              <a:rPr lang="ko-KR" altLang="en-US" sz="1800" smtClean="0"/>
              <a:t>주기적으로 현재 호스트에 로그인해 있는 유저에 대한 정보를 보여 줌</a:t>
            </a:r>
          </a:p>
        </p:txBody>
      </p:sp>
    </p:spTree>
    <p:extLst>
      <p:ext uri="{BB962C8B-B14F-4D97-AF65-F5344CB8AC3E}">
        <p14:creationId xmlns:p14="http://schemas.microsoft.com/office/powerpoint/2010/main" val="3226557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77DB482-1FA1-4CDB-9BF7-12FEE69135C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grep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grep</a:t>
            </a:r>
          </a:p>
          <a:p>
            <a:pPr lvl="1" eaLnBrk="1" hangingPunct="1"/>
            <a:r>
              <a:rPr lang="en-US" altLang="ko-KR" smtClean="0"/>
              <a:t>Global Regular Expression &amp; Print</a:t>
            </a:r>
          </a:p>
          <a:p>
            <a:pPr lvl="1" eaLnBrk="1" hangingPunct="1"/>
            <a:r>
              <a:rPr lang="ko-KR" altLang="en-US" smtClean="0"/>
              <a:t>지정하는 패턴과 일치하는 내용이 있으면 표준 출력으로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:  </a:t>
            </a:r>
            <a:r>
              <a:rPr lang="ko-KR" altLang="en-US" sz="1800" smtClean="0"/>
              <a:t>패턴과 일치하는 라인의 수만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패턴을 검색하는 동안 대소문자를 구분하지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</a:t>
            </a:r>
            <a:r>
              <a:rPr lang="ko-KR" altLang="en-US" sz="1800" smtClean="0"/>
              <a:t>패턴과 일치하는 라인을 가진 파일의 이름만 화면에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-n :  </a:t>
            </a:r>
            <a:r>
              <a:rPr lang="ko-KR" altLang="en-US" sz="1800" smtClean="0"/>
              <a:t>패턴과 일치하는 라인의 내용을 번호를 붙여서 화면에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-v :  </a:t>
            </a:r>
            <a:r>
              <a:rPr lang="ko-KR" altLang="en-US" sz="1800" smtClean="0"/>
              <a:t>패턴과 일치하지 않는 라인만 화면에 출력</a:t>
            </a:r>
          </a:p>
        </p:txBody>
      </p:sp>
    </p:spTree>
    <p:extLst>
      <p:ext uri="{BB962C8B-B14F-4D97-AF65-F5344CB8AC3E}">
        <p14:creationId xmlns:p14="http://schemas.microsoft.com/office/powerpoint/2010/main" val="29306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80F22EE-B1AC-45CD-9AB6-95620EF8803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rlogin</a:t>
            </a:r>
          </a:p>
        </p:txBody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Remote login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 상의 다른 유닉스 시스템으로 </a:t>
            </a:r>
            <a:r>
              <a:rPr lang="en-US" altLang="ko-KR" smtClean="0"/>
              <a:t>login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/>
            <a:r>
              <a:rPr lang="en-US" altLang="ko-KR" sz="1800" smtClean="0"/>
              <a:t>-l </a:t>
            </a:r>
            <a:r>
              <a:rPr lang="en-US" altLang="ko-KR" sz="1800" i="1" smtClean="0"/>
              <a:t>username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다른 시스템에 다른 사용자 이름으로 </a:t>
            </a:r>
            <a:r>
              <a:rPr lang="en-US" altLang="ko-KR" sz="1800" smtClean="0"/>
              <a:t>login</a:t>
            </a:r>
          </a:p>
          <a:p>
            <a:pPr lvl="2" eaLnBrk="1" hangingPunct="1"/>
            <a:endParaRPr lang="en-US" altLang="ko-KR" sz="1800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56005" name="Picture 4" descr="rlog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67200"/>
            <a:ext cx="7367588" cy="1028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650449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C39DDD5-9B00-44B4-8EAF-5C2EC699F92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telnet</a:t>
            </a:r>
          </a:p>
        </p:txBody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User interface to a remote system using the TELNET protocol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네트웍에 연결된 다른 컴퓨터에 단말기로 접속</a:t>
            </a:r>
          </a:p>
          <a:p>
            <a:pPr lvl="1" eaLnBrk="1" hangingPunct="1"/>
            <a:r>
              <a:rPr lang="en-US" altLang="ko-KR" smtClean="0"/>
              <a:t>^] (Ctrl-^) </a:t>
            </a:r>
            <a:r>
              <a:rPr lang="ko-KR" altLang="en-US" smtClean="0"/>
              <a:t>키를 이용하여 </a:t>
            </a:r>
            <a:r>
              <a:rPr lang="en-US" altLang="ko-KR" smtClean="0"/>
              <a:t>telnet </a:t>
            </a:r>
            <a:r>
              <a:rPr lang="ko-KR" altLang="en-US" smtClean="0"/>
              <a:t>프롬프트로 나올 수 있음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57029" name="Picture 4" descr="tel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67588" cy="2247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907335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EFF5AB-9A19-4A04-BD9E-7CAF54B36CB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ftp (1)</a:t>
            </a:r>
          </a:p>
        </p:txBody>
      </p:sp>
      <p:sp>
        <p:nvSpPr>
          <p:cNvPr id="258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File transfer program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외부 호스트와의 파일 전송 또는 수신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58053" name="Picture 4" descr="ft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7588" cy="1917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217316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D4B0457-46B0-4E7E-B170-86653590202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ftp (2)</a:t>
            </a:r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eaLnBrk="1" hangingPunct="1"/>
            <a:r>
              <a:rPr lang="en-US" altLang="ko-KR" smtClean="0"/>
              <a:t>ftp </a:t>
            </a:r>
            <a:r>
              <a:rPr lang="ko-KR" altLang="en-US" smtClean="0"/>
              <a:t>명령어</a:t>
            </a:r>
          </a:p>
          <a:p>
            <a:pPr lvl="2" eaLnBrk="1" hangingPunct="1"/>
            <a:r>
              <a:rPr lang="en-US" altLang="ko-KR" sz="1800" smtClean="0"/>
              <a:t>open </a:t>
            </a:r>
            <a:r>
              <a:rPr lang="en-US" altLang="ko-KR" sz="1800" i="1" smtClean="0"/>
              <a:t>host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</a:t>
            </a:r>
            <a:r>
              <a:rPr lang="en-US" altLang="ko-KR" sz="1800" smtClean="0"/>
              <a:t>ftp </a:t>
            </a:r>
            <a:r>
              <a:rPr lang="ko-KR" altLang="en-US" sz="1800" smtClean="0"/>
              <a:t>서버와 연결</a:t>
            </a:r>
          </a:p>
          <a:p>
            <a:pPr lvl="2" eaLnBrk="1" hangingPunct="1"/>
            <a:r>
              <a:rPr lang="en-US" altLang="ko-KR" sz="1800" smtClean="0"/>
              <a:t>close :  </a:t>
            </a:r>
            <a:r>
              <a:rPr lang="ko-KR" altLang="en-US" sz="1800" smtClean="0"/>
              <a:t>명령어 인터프리터로 돌아감</a:t>
            </a:r>
          </a:p>
          <a:p>
            <a:pPr lvl="2" eaLnBrk="1" hangingPunct="1"/>
            <a:r>
              <a:rPr lang="en-US" altLang="ko-KR" sz="1800" smtClean="0"/>
              <a:t>! [</a:t>
            </a:r>
            <a:r>
              <a:rPr lang="en-US" altLang="ko-KR" sz="1800" i="1" smtClean="0"/>
              <a:t>command</a:t>
            </a:r>
            <a:r>
              <a:rPr lang="en-US" altLang="ko-KR" sz="1800" smtClean="0"/>
              <a:t>] :  local machine </a:t>
            </a:r>
            <a:r>
              <a:rPr lang="ko-KR" altLang="en-US" sz="1800" smtClean="0"/>
              <a:t>상에서 쉘 명령어를 실행</a:t>
            </a:r>
          </a:p>
          <a:p>
            <a:pPr lvl="2" eaLnBrk="1" hangingPunct="1"/>
            <a:r>
              <a:rPr lang="en-US" altLang="ko-KR" sz="1800" smtClean="0"/>
              <a:t>ls [</a:t>
            </a:r>
            <a:r>
              <a:rPr lang="en-US" altLang="ko-KR" sz="1800" i="1" smtClean="0"/>
              <a:t>remote-directory</a:t>
            </a:r>
            <a:r>
              <a:rPr lang="en-US" altLang="ko-KR" sz="1800" smtClean="0"/>
              <a:t>] :  remote machine </a:t>
            </a:r>
            <a:r>
              <a:rPr lang="ko-KR" altLang="en-US" sz="1800" smtClean="0"/>
              <a:t>상의 디렉토리 리스트 출력</a:t>
            </a:r>
          </a:p>
          <a:p>
            <a:pPr lvl="2" eaLnBrk="1" hangingPunct="1"/>
            <a:r>
              <a:rPr lang="en-US" altLang="ko-KR" sz="1800" smtClean="0"/>
              <a:t>cd </a:t>
            </a:r>
            <a:r>
              <a:rPr lang="en-US" altLang="ko-KR" sz="1800" i="1" smtClean="0"/>
              <a:t>remote-directory</a:t>
            </a:r>
            <a:r>
              <a:rPr lang="en-US" altLang="ko-KR" sz="1800" smtClean="0"/>
              <a:t> :  remote machine </a:t>
            </a:r>
            <a:r>
              <a:rPr lang="ko-KR" altLang="en-US" sz="1800" smtClean="0"/>
              <a:t>상에서 디렉토리 이동</a:t>
            </a:r>
          </a:p>
          <a:p>
            <a:pPr lvl="2" eaLnBrk="1" hangingPunct="1"/>
            <a:r>
              <a:rPr lang="en-US" altLang="ko-KR" sz="1800" smtClean="0"/>
              <a:t>bye :  </a:t>
            </a:r>
            <a:r>
              <a:rPr lang="ko-KR" altLang="en-US" sz="1800" smtClean="0"/>
              <a:t>연결 종료</a:t>
            </a:r>
          </a:p>
          <a:p>
            <a:pPr lvl="2" eaLnBrk="1" hangingPunct="1"/>
            <a:r>
              <a:rPr lang="en-US" altLang="ko-KR" sz="1800" smtClean="0"/>
              <a:t>get </a:t>
            </a:r>
            <a:r>
              <a:rPr lang="en-US" altLang="ko-KR" sz="1800" i="1" smtClean="0"/>
              <a:t>remote-file</a:t>
            </a:r>
            <a:r>
              <a:rPr lang="en-US" altLang="ko-KR" sz="1800" smtClean="0"/>
              <a:t> [</a:t>
            </a:r>
            <a:r>
              <a:rPr lang="en-US" altLang="ko-KR" sz="1800" i="1" smtClean="0"/>
              <a:t>local-file</a:t>
            </a:r>
            <a:r>
              <a:rPr lang="en-US" altLang="ko-KR" sz="1800" smtClean="0"/>
              <a:t>] :  </a:t>
            </a:r>
            <a:r>
              <a:rPr lang="en-US" altLang="ko-KR" sz="1800" i="1" smtClean="0"/>
              <a:t>remote file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local machine</a:t>
            </a:r>
            <a:r>
              <a:rPr lang="ko-KR" altLang="en-US" sz="1800" smtClean="0"/>
              <a:t>으로 가져 옴</a:t>
            </a:r>
          </a:p>
          <a:p>
            <a:pPr lvl="2" eaLnBrk="1" hangingPunct="1"/>
            <a:r>
              <a:rPr lang="en-US" altLang="ko-KR" sz="1800" smtClean="0"/>
              <a:t>mget </a:t>
            </a:r>
            <a:r>
              <a:rPr lang="en-US" altLang="ko-KR" sz="1800" i="1" smtClean="0"/>
              <a:t>remote-files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여러 개의 </a:t>
            </a:r>
            <a:r>
              <a:rPr lang="en-US" altLang="ko-KR" sz="1800" i="1" smtClean="0"/>
              <a:t>remote-files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local machine</a:t>
            </a:r>
            <a:r>
              <a:rPr lang="ko-KR" altLang="en-US" sz="1800" smtClean="0"/>
              <a:t>으로 가져 옴</a:t>
            </a:r>
          </a:p>
          <a:p>
            <a:pPr lvl="2" eaLnBrk="1" hangingPunct="1"/>
            <a:r>
              <a:rPr lang="en-US" altLang="ko-KR" sz="1800" smtClean="0"/>
              <a:t>put </a:t>
            </a:r>
            <a:r>
              <a:rPr lang="en-US" altLang="ko-KR" sz="1800" i="1" smtClean="0"/>
              <a:t>local-file</a:t>
            </a:r>
            <a:r>
              <a:rPr lang="en-US" altLang="ko-KR" sz="1800" smtClean="0"/>
              <a:t> [</a:t>
            </a:r>
            <a:r>
              <a:rPr lang="en-US" altLang="ko-KR" sz="1800" i="1" smtClean="0"/>
              <a:t>remote-file</a:t>
            </a:r>
            <a:r>
              <a:rPr lang="en-US" altLang="ko-KR" sz="1800" smtClean="0"/>
              <a:t>] :  </a:t>
            </a:r>
            <a:r>
              <a:rPr lang="en-US" altLang="ko-KR" sz="1800" i="1" smtClean="0"/>
              <a:t>local-file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remote machine</a:t>
            </a:r>
            <a:r>
              <a:rPr lang="ko-KR" altLang="en-US" sz="1800" smtClean="0"/>
              <a:t>으로 저장</a:t>
            </a:r>
          </a:p>
          <a:p>
            <a:pPr lvl="2" eaLnBrk="1" hangingPunct="1"/>
            <a:r>
              <a:rPr lang="en-US" altLang="ko-KR" sz="1800" smtClean="0"/>
              <a:t>mput </a:t>
            </a:r>
            <a:r>
              <a:rPr lang="en-US" altLang="ko-KR" sz="1800" i="1" smtClean="0"/>
              <a:t>local-files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여러 개의 </a:t>
            </a:r>
            <a:r>
              <a:rPr lang="en-US" altLang="ko-KR" sz="1800" i="1" smtClean="0"/>
              <a:t>local-files</a:t>
            </a:r>
            <a:r>
              <a:rPr lang="ko-KR" altLang="en-US" sz="1800" smtClean="0"/>
              <a:t>를 </a:t>
            </a:r>
            <a:r>
              <a:rPr lang="en-US" altLang="ko-KR" sz="1800" smtClean="0"/>
              <a:t>remote machine</a:t>
            </a:r>
            <a:r>
              <a:rPr lang="ko-KR" altLang="en-US" sz="1800" smtClean="0"/>
              <a:t>으로 저장</a:t>
            </a:r>
          </a:p>
          <a:p>
            <a:pPr lvl="2" eaLnBrk="1" hangingPunct="1"/>
            <a:r>
              <a:rPr lang="en-US" altLang="ko-KR" sz="1800" smtClean="0"/>
              <a:t>prompt :  </a:t>
            </a:r>
            <a:r>
              <a:rPr lang="ko-KR" altLang="en-US" sz="1800" smtClean="0"/>
              <a:t>여러 개의 파일 송수신 시에 사용자에게 물어보는지 설정</a:t>
            </a:r>
          </a:p>
          <a:p>
            <a:pPr lvl="2" eaLnBrk="1" hangingPunct="1"/>
            <a:r>
              <a:rPr lang="en-US" altLang="ko-KR" sz="1800" smtClean="0"/>
              <a:t>hash :  </a:t>
            </a:r>
            <a:r>
              <a:rPr lang="ko-KR" altLang="en-US" sz="1800" smtClean="0"/>
              <a:t>파일 전송 진행 정도를 표시</a:t>
            </a:r>
          </a:p>
          <a:p>
            <a:pPr lvl="2" eaLnBrk="1" hangingPunct="1"/>
            <a:r>
              <a:rPr lang="en-US" altLang="ko-KR" sz="1800" smtClean="0"/>
              <a:t>ascii :  </a:t>
            </a:r>
            <a:r>
              <a:rPr lang="ko-KR" altLang="en-US" sz="1800" smtClean="0"/>
              <a:t>아스키 문자 파일을 송수신할 때 지정</a:t>
            </a:r>
          </a:p>
          <a:p>
            <a:pPr lvl="2" eaLnBrk="1" hangingPunct="1"/>
            <a:r>
              <a:rPr lang="en-US" altLang="ko-KR" sz="1800" smtClean="0"/>
              <a:t>binary :  </a:t>
            </a:r>
            <a:r>
              <a:rPr lang="ko-KR" altLang="en-US" sz="1800" smtClean="0"/>
              <a:t>바이너리 파일을 송수신할 때 지정</a:t>
            </a:r>
          </a:p>
        </p:txBody>
      </p:sp>
    </p:spTree>
    <p:extLst>
      <p:ext uri="{BB962C8B-B14F-4D97-AF65-F5344CB8AC3E}">
        <p14:creationId xmlns:p14="http://schemas.microsoft.com/office/powerpoint/2010/main" val="2803736257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9074C95-D0F9-4523-BD52-13ED2C37190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rcp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Remote file copy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네트웍으로 연결된 호스트 간의 파일 전송</a:t>
            </a:r>
          </a:p>
          <a:p>
            <a:pPr lvl="1" eaLnBrk="1" hangingPunct="1"/>
            <a:r>
              <a:rPr lang="en-US" altLang="ko-KR" smtClean="0"/>
              <a:t>Remote machine</a:t>
            </a:r>
            <a:r>
              <a:rPr lang="ko-KR" altLang="en-US" smtClean="0"/>
              <a:t>의 </a:t>
            </a:r>
            <a:r>
              <a:rPr lang="en-US" altLang="ko-KR" smtClean="0"/>
              <a:t>/etc/hosts.equiv </a:t>
            </a:r>
            <a:r>
              <a:rPr lang="ko-KR" altLang="en-US" smtClean="0"/>
              <a:t>파일에 </a:t>
            </a:r>
            <a:r>
              <a:rPr lang="en-US" altLang="ko-KR" smtClean="0"/>
              <a:t>local machine</a:t>
            </a:r>
            <a:r>
              <a:rPr lang="ko-KR" altLang="en-US" smtClean="0"/>
              <a:t>의 이름이 등록되어 있어야 함</a:t>
            </a:r>
          </a:p>
          <a:p>
            <a:pPr lvl="1" eaLnBrk="1" hangingPunct="1"/>
            <a:r>
              <a:rPr lang="en-US" altLang="ko-KR" smtClean="0"/>
              <a:t>Remote machine</a:t>
            </a:r>
            <a:r>
              <a:rPr lang="ko-KR" altLang="en-US" smtClean="0"/>
              <a:t>의 </a:t>
            </a:r>
            <a:r>
              <a:rPr lang="en-US" altLang="ko-KR" smtClean="0"/>
              <a:t>$HOME </a:t>
            </a:r>
            <a:r>
              <a:rPr lang="ko-KR" altLang="en-US" smtClean="0"/>
              <a:t>디렉토리의 </a:t>
            </a:r>
            <a:r>
              <a:rPr lang="en-US" altLang="ko-KR" smtClean="0"/>
              <a:t>.rhosts </a:t>
            </a:r>
            <a:r>
              <a:rPr lang="ko-KR" altLang="en-US" smtClean="0"/>
              <a:t>파일에 등록되어 있어야 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보안 문제로 인해 </a:t>
            </a:r>
            <a:r>
              <a:rPr lang="en-US" altLang="ko-KR" smtClean="0"/>
              <a:t>scp (rcp using Secure Shell) </a:t>
            </a:r>
            <a:r>
              <a:rPr lang="ko-KR" altLang="en-US" smtClean="0"/>
              <a:t>로 많이 대체됨</a:t>
            </a:r>
          </a:p>
        </p:txBody>
      </p:sp>
    </p:spTree>
    <p:extLst>
      <p:ext uri="{BB962C8B-B14F-4D97-AF65-F5344CB8AC3E}">
        <p14:creationId xmlns:p14="http://schemas.microsoft.com/office/powerpoint/2010/main" val="3655834419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036EBC2-8859-4FE2-BA02-2B010C8C287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관련 명령어 </a:t>
            </a:r>
            <a:r>
              <a:rPr lang="en-US" altLang="ko-KR" smtClean="0"/>
              <a:t>- rsh</a:t>
            </a:r>
          </a:p>
        </p:txBody>
      </p:sp>
      <p:sp>
        <p:nvSpPr>
          <p:cNvPr id="261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Remote shell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외부 호스트 상의 명령어를 </a:t>
            </a:r>
            <a:r>
              <a:rPr lang="en-US" altLang="ko-KR" smtClean="0"/>
              <a:t>local</a:t>
            </a:r>
            <a:r>
              <a:rPr lang="ko-KR" altLang="en-US" smtClean="0"/>
              <a:t>에서 실행</a:t>
            </a:r>
          </a:p>
          <a:p>
            <a:pPr lvl="1" eaLnBrk="1" hangingPunct="1"/>
            <a:r>
              <a:rPr lang="en-US" altLang="ko-KR" smtClean="0"/>
              <a:t>Remote machine</a:t>
            </a:r>
            <a:r>
              <a:rPr lang="ko-KR" altLang="en-US" smtClean="0"/>
              <a:t>에 로그인하지 않고서도 그 시스템 상에 있는 명령을 실행할 수 있음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보안 문제로 인해 </a:t>
            </a:r>
            <a:r>
              <a:rPr lang="en-US" altLang="ko-KR" smtClean="0"/>
              <a:t>ssh (Secure Shell) </a:t>
            </a:r>
            <a:r>
              <a:rPr lang="ko-KR" altLang="en-US" smtClean="0"/>
              <a:t>로 많이 대체됨</a:t>
            </a:r>
          </a:p>
        </p:txBody>
      </p:sp>
    </p:spTree>
    <p:extLst>
      <p:ext uri="{BB962C8B-B14F-4D97-AF65-F5344CB8AC3E}">
        <p14:creationId xmlns:p14="http://schemas.microsoft.com/office/powerpoint/2010/main" val="1351508439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C017974-96E3-46EC-BE2C-EBA4FDF5962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</a:t>
            </a:r>
            <a:r>
              <a:rPr lang="ko-KR" altLang="en-US" smtClean="0"/>
              <a:t>정보 보기 </a:t>
            </a:r>
            <a:r>
              <a:rPr lang="en-US" altLang="ko-KR" smtClean="0"/>
              <a:t>- rusers</a:t>
            </a:r>
          </a:p>
        </p:txBody>
      </p:sp>
      <p:sp>
        <p:nvSpPr>
          <p:cNvPr id="262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Who is logged in on remote machines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 상의 각 시스템에 현재 사용 중인 사용자 정보를 출력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62149" name="Picture 4" descr="rus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35793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B6EA0C6-5844-4B96-AA2A-0D04D9CA4A2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정보 보기 </a:t>
            </a:r>
            <a:r>
              <a:rPr lang="en-US" altLang="ko-KR" smtClean="0"/>
              <a:t>- w</a:t>
            </a:r>
          </a:p>
        </p:txBody>
      </p:sp>
      <p:sp>
        <p:nvSpPr>
          <p:cNvPr id="263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information about currently logged-in users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시스템 정보와 시스템의 최종 재부팅 후 현재까지의 시간</a:t>
            </a:r>
            <a:r>
              <a:rPr lang="en-US" altLang="ko-KR" smtClean="0"/>
              <a:t>, </a:t>
            </a:r>
            <a:r>
              <a:rPr lang="ko-KR" altLang="en-US" smtClean="0"/>
              <a:t>시스템에서 수행중인 단말기 수</a:t>
            </a:r>
            <a:r>
              <a:rPr lang="en-US" altLang="ko-KR" smtClean="0"/>
              <a:t>, </a:t>
            </a:r>
            <a:r>
              <a:rPr lang="ko-KR" altLang="en-US" smtClean="0"/>
              <a:t>시스템 로드 정보를 출력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63173" name="Picture 4" descr="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7367588" cy="124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791884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58C280-F99C-445E-B4E1-7DB984FC533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81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정보 보기 </a:t>
            </a:r>
            <a:r>
              <a:rPr lang="en-US" altLang="ko-KR" smtClean="0"/>
              <a:t>- finger (1)</a:t>
            </a:r>
          </a:p>
        </p:txBody>
      </p:sp>
      <p:sp>
        <p:nvSpPr>
          <p:cNvPr id="26419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information about local and remote users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 상의 사용자에 대한 정보를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출력되는 정보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사용자의 로그인 명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사용자의 실제 이름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사용자의 홈디렉토리와 </a:t>
            </a:r>
            <a:r>
              <a:rPr lang="en-US" altLang="ko-KR" sz="1800" smtClean="0"/>
              <a:t>Login Shell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사용자가 마지막으로 </a:t>
            </a:r>
            <a:r>
              <a:rPr lang="en-US" altLang="ko-KR" sz="1800" smtClean="0"/>
              <a:t>Login</a:t>
            </a:r>
            <a:r>
              <a:rPr lang="ko-KR" altLang="en-US" sz="1800" smtClean="0"/>
              <a:t>한 시간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사용자가 마지막으로 </a:t>
            </a:r>
            <a:r>
              <a:rPr lang="en-US" altLang="ko-KR" sz="1800" smtClean="0"/>
              <a:t>mail</a:t>
            </a:r>
            <a:r>
              <a:rPr lang="ko-KR" altLang="en-US" sz="1800" smtClean="0"/>
              <a:t>을 받은 시간과 읽은 시간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사용자의 단말기 이름과 </a:t>
            </a:r>
            <a:r>
              <a:rPr lang="en-US" altLang="ko-KR" sz="1800" smtClean="0"/>
              <a:t>idle time</a:t>
            </a:r>
          </a:p>
        </p:txBody>
      </p:sp>
    </p:spTree>
    <p:extLst>
      <p:ext uri="{BB962C8B-B14F-4D97-AF65-F5344CB8AC3E}">
        <p14:creationId xmlns:p14="http://schemas.microsoft.com/office/powerpoint/2010/main" val="323409133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416F261-8EF1-46EC-AFAD-462B0B3911D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249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정보 보기 </a:t>
            </a:r>
            <a:r>
              <a:rPr lang="en-US" altLang="ko-KR" smtClean="0"/>
              <a:t>- finger (2)</a:t>
            </a:r>
          </a:p>
        </p:txBody>
      </p:sp>
      <p:sp>
        <p:nvSpPr>
          <p:cNvPr id="265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/>
            <a:r>
              <a:rPr lang="en-US" altLang="ko-KR" sz="1800" smtClean="0"/>
              <a:t>-m :  </a:t>
            </a:r>
            <a:r>
              <a:rPr lang="ko-KR" altLang="en-US" sz="1800" smtClean="0"/>
              <a:t>사용자 이름으로 검색</a:t>
            </a:r>
          </a:p>
          <a:p>
            <a:pPr lvl="2" eaLnBrk="1" hangingPunct="1"/>
            <a:r>
              <a:rPr lang="en-US" altLang="ko-KR" sz="1800" smtClean="0"/>
              <a:t>-l :  </a:t>
            </a:r>
            <a:r>
              <a:rPr lang="ko-KR" altLang="en-US" sz="1800" smtClean="0"/>
              <a:t>자세한 출력 형식으로 지정</a:t>
            </a:r>
          </a:p>
          <a:p>
            <a:pPr lvl="2" eaLnBrk="1" hangingPunct="1"/>
            <a:r>
              <a:rPr lang="en-US" altLang="ko-KR" sz="1800" smtClean="0"/>
              <a:t>-s :  </a:t>
            </a:r>
            <a:r>
              <a:rPr lang="ko-KR" altLang="en-US" sz="1800" smtClean="0"/>
              <a:t>간단한 출력 형식으로 지정</a:t>
            </a:r>
          </a:p>
          <a:p>
            <a:pPr lvl="2" eaLnBrk="1" hangingPunct="1"/>
            <a:endParaRPr lang="ko-KR" altLang="en-US" sz="1800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65221" name="Picture 4" descr="fin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7367588" cy="1447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48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3030573-996A-4168-92D7-D1A8AE54F89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mkdir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mkdir</a:t>
            </a:r>
          </a:p>
          <a:p>
            <a:pPr lvl="1" eaLnBrk="1" hangingPunct="1"/>
            <a:r>
              <a:rPr lang="en-US" altLang="ko-KR" smtClean="0"/>
              <a:t>Make Directory</a:t>
            </a:r>
          </a:p>
          <a:p>
            <a:pPr lvl="1" eaLnBrk="1" hangingPunct="1"/>
            <a:r>
              <a:rPr lang="ko-KR" altLang="en-US" smtClean="0"/>
              <a:t>디렉토리를 생성하는 명령	</a:t>
            </a:r>
          </a:p>
          <a:p>
            <a:pPr lvl="1" eaLnBrk="1" hangingPunct="1"/>
            <a:r>
              <a:rPr lang="ko-KR" altLang="en-US" smtClean="0"/>
              <a:t>디렉토리의 기본 퍼미션 </a:t>
            </a:r>
            <a:r>
              <a:rPr lang="en-US" altLang="ko-KR" smtClean="0"/>
              <a:t>(Permission) </a:t>
            </a:r>
            <a:r>
              <a:rPr lang="ko-KR" altLang="en-US" smtClean="0"/>
              <a:t>은 </a:t>
            </a:r>
            <a:r>
              <a:rPr lang="en-US" altLang="ko-KR" smtClean="0"/>
              <a:t>umask </a:t>
            </a:r>
            <a:r>
              <a:rPr lang="ko-KR" altLang="en-US" smtClean="0"/>
              <a:t>값에 의해 결정됨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-m </a:t>
            </a:r>
            <a:r>
              <a:rPr lang="en-US" altLang="ko-KR" sz="1800" i="1" smtClean="0"/>
              <a:t>mode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사용자가 생성하는 디렉토리의 기본 퍼미션을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-p :  </a:t>
            </a:r>
            <a:r>
              <a:rPr lang="ko-KR" altLang="en-US" sz="1800" smtClean="0"/>
              <a:t>존재하지 않는 디렉토리를 한꺼번에 생성</a:t>
            </a:r>
          </a:p>
        </p:txBody>
      </p:sp>
    </p:spTree>
    <p:extLst>
      <p:ext uri="{BB962C8B-B14F-4D97-AF65-F5344CB8AC3E}">
        <p14:creationId xmlns:p14="http://schemas.microsoft.com/office/powerpoint/2010/main" val="23816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39B03A-F477-4FA0-BEEF-739A087EA09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ping</a:t>
            </a:r>
          </a:p>
        </p:txBody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Send ICMP ECHO_REQUEST packets to network hosts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 계층을 통해 검사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66245" name="Picture 4" descr="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367588" cy="287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12165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5064448-4478-4F8B-A88C-8B99902EB16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traceroute</a:t>
            </a:r>
          </a:p>
        </p:txBody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Print the route packets take to network host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최종 목적지 노드까지의 라우팅 경로 정보를 출력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67269" name="Picture 4" descr="tracero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367588" cy="124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27136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29C1E9C-7CC2-4646-9CBA-259525FB942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netstat (1)</a:t>
            </a:r>
          </a:p>
        </p:txBody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Show network status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네트웍의 상태를 보여 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네트웍 인터페이스의 상태를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local routing table</a:t>
            </a:r>
            <a:r>
              <a:rPr lang="ko-KR" altLang="en-US" sz="1800" smtClean="0"/>
              <a:t>에 있는 라우팅 정보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-rs :  </a:t>
            </a:r>
            <a:r>
              <a:rPr lang="ko-KR" altLang="en-US" sz="1800" smtClean="0"/>
              <a:t>경로 지정 통계 출력</a:t>
            </a:r>
          </a:p>
        </p:txBody>
      </p:sp>
    </p:spTree>
    <p:extLst>
      <p:ext uri="{BB962C8B-B14F-4D97-AF65-F5344CB8AC3E}">
        <p14:creationId xmlns:p14="http://schemas.microsoft.com/office/powerpoint/2010/main" val="2816078438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9D734A3-17AF-4EBE-8ED0-912858AEDA8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502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netstat (2)</a:t>
            </a:r>
          </a:p>
        </p:txBody>
      </p:sp>
      <p:sp>
        <p:nvSpPr>
          <p:cNvPr id="2693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Example (1)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2" eaLnBrk="1" hangingPunct="1"/>
            <a:r>
              <a:rPr lang="en-US" altLang="ko-KR" sz="1800" smtClean="0"/>
              <a:t>Name :  </a:t>
            </a:r>
            <a:r>
              <a:rPr lang="ko-KR" altLang="en-US" sz="1800" smtClean="0"/>
              <a:t>네트웍 인터페이스 이름</a:t>
            </a:r>
          </a:p>
          <a:p>
            <a:pPr lvl="2" eaLnBrk="1" hangingPunct="1"/>
            <a:r>
              <a:rPr lang="en-US" altLang="ko-KR" sz="1800" smtClean="0"/>
              <a:t>Mtu :  </a:t>
            </a:r>
            <a:r>
              <a:rPr lang="ko-KR" altLang="en-US" sz="1800" smtClean="0"/>
              <a:t>최대 전송 단위</a:t>
            </a:r>
            <a:r>
              <a:rPr lang="en-US" altLang="ko-KR" sz="1800" smtClean="0"/>
              <a:t>, </a:t>
            </a:r>
            <a:r>
              <a:rPr lang="ko-KR" altLang="en-US" sz="1800" smtClean="0"/>
              <a:t>프레임의 가장 큰 크기</a:t>
            </a:r>
          </a:p>
          <a:p>
            <a:pPr lvl="2" eaLnBrk="1" hangingPunct="1"/>
            <a:r>
              <a:rPr lang="en-US" altLang="ko-KR" sz="1800" smtClean="0"/>
              <a:t>Net/Dest :  </a:t>
            </a:r>
            <a:r>
              <a:rPr lang="ko-KR" altLang="en-US" sz="1800" smtClean="0"/>
              <a:t>인터페이스가 속해 있는 네트웍의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 또는 이름</a:t>
            </a:r>
          </a:p>
          <a:p>
            <a:pPr lvl="2" eaLnBrk="1" hangingPunct="1"/>
            <a:r>
              <a:rPr lang="en-US" altLang="ko-KR" sz="1800" smtClean="0"/>
              <a:t>Address :  </a:t>
            </a:r>
            <a:r>
              <a:rPr lang="ko-KR" altLang="en-US" sz="1800" smtClean="0"/>
              <a:t>인터페이스의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 또는 이름</a:t>
            </a:r>
          </a:p>
          <a:p>
            <a:pPr lvl="2" eaLnBrk="1" hangingPunct="1"/>
            <a:r>
              <a:rPr lang="en-US" altLang="ko-KR" sz="1800" smtClean="0"/>
              <a:t>Ipkts :  </a:t>
            </a:r>
            <a:r>
              <a:rPr lang="ko-KR" altLang="en-US" sz="1800" smtClean="0"/>
              <a:t>입력 패킷의 수</a:t>
            </a:r>
          </a:p>
          <a:p>
            <a:pPr lvl="2" eaLnBrk="1" hangingPunct="1"/>
            <a:r>
              <a:rPr lang="en-US" altLang="ko-KR" sz="1800" smtClean="0"/>
              <a:t>Ierrs :  </a:t>
            </a:r>
            <a:r>
              <a:rPr lang="ko-KR" altLang="en-US" sz="1800" smtClean="0"/>
              <a:t>입력 패킷 오류의 수</a:t>
            </a:r>
          </a:p>
          <a:p>
            <a:pPr lvl="2" eaLnBrk="1" hangingPunct="1"/>
            <a:r>
              <a:rPr lang="en-US" altLang="ko-KR" sz="1800" smtClean="0"/>
              <a:t>Opkts :  </a:t>
            </a:r>
            <a:r>
              <a:rPr lang="ko-KR" altLang="en-US" sz="1800" smtClean="0"/>
              <a:t>출력 패킷의 수</a:t>
            </a:r>
          </a:p>
          <a:p>
            <a:pPr lvl="2" eaLnBrk="1" hangingPunct="1"/>
            <a:r>
              <a:rPr lang="en-US" altLang="ko-KR" sz="1800" smtClean="0"/>
              <a:t>Oerrs :  </a:t>
            </a:r>
            <a:r>
              <a:rPr lang="ko-KR" altLang="en-US" sz="1800" smtClean="0"/>
              <a:t>출력 패킷 오류의 수</a:t>
            </a:r>
          </a:p>
          <a:p>
            <a:pPr lvl="2" eaLnBrk="1" hangingPunct="1"/>
            <a:r>
              <a:rPr lang="en-US" altLang="ko-KR" sz="1800" smtClean="0"/>
              <a:t>Collis :  </a:t>
            </a:r>
            <a:r>
              <a:rPr lang="ko-KR" altLang="en-US" sz="1800" smtClean="0"/>
              <a:t>충돌의 수</a:t>
            </a:r>
          </a:p>
        </p:txBody>
      </p:sp>
      <p:pic>
        <p:nvPicPr>
          <p:cNvPr id="269317" name="Picture 1028" descr="netstat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614902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94CE9FD-FC1F-46BE-8FF2-F097B3870A9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netstat (3)</a:t>
            </a:r>
          </a:p>
        </p:txBody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 (2)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2" eaLnBrk="1" hangingPunct="1"/>
            <a:r>
              <a:rPr lang="en-US" altLang="ko-KR" sz="1800" smtClean="0"/>
              <a:t>Destination :  </a:t>
            </a:r>
            <a:r>
              <a:rPr lang="ko-KR" altLang="en-US" sz="1800" smtClean="0"/>
              <a:t>목적지</a:t>
            </a:r>
          </a:p>
          <a:p>
            <a:pPr lvl="2" eaLnBrk="1" hangingPunct="1"/>
            <a:r>
              <a:rPr lang="en-US" altLang="ko-KR" sz="1800" smtClean="0"/>
              <a:t>Gateway :  </a:t>
            </a:r>
            <a:r>
              <a:rPr lang="ko-KR" altLang="en-US" sz="1800" smtClean="0"/>
              <a:t>라우터 또는 게이트웨이</a:t>
            </a:r>
          </a:p>
          <a:p>
            <a:pPr lvl="2" eaLnBrk="1" hangingPunct="1"/>
            <a:r>
              <a:rPr lang="en-US" altLang="ko-KR" sz="1800" smtClean="0"/>
              <a:t>Flags :  U (</a:t>
            </a:r>
            <a:r>
              <a:rPr lang="ko-KR" altLang="en-US" sz="1800" smtClean="0"/>
              <a:t>경로 지정 프로그램이 연결</a:t>
            </a:r>
            <a:r>
              <a:rPr lang="en-US" altLang="ko-KR" sz="1800" smtClean="0"/>
              <a:t>),  G (</a:t>
            </a:r>
            <a:r>
              <a:rPr lang="ko-KR" altLang="en-US" sz="1800" smtClean="0"/>
              <a:t>게이트웨이</a:t>
            </a:r>
            <a:r>
              <a:rPr lang="en-US" altLang="ko-KR" sz="1800" smtClean="0"/>
              <a:t>),  H (</a:t>
            </a:r>
            <a:r>
              <a:rPr lang="ko-KR" altLang="en-US" sz="1800" smtClean="0"/>
              <a:t>호스트</a:t>
            </a:r>
            <a:r>
              <a:rPr lang="en-US" altLang="ko-KR" sz="1800" smtClean="0"/>
              <a:t>)</a:t>
            </a:r>
          </a:p>
          <a:p>
            <a:pPr lvl="2" eaLnBrk="1" hangingPunct="1"/>
            <a:r>
              <a:rPr lang="en-US" altLang="ko-KR" sz="1800" smtClean="0"/>
              <a:t>Refs :  </a:t>
            </a:r>
            <a:r>
              <a:rPr lang="ko-KR" altLang="en-US" sz="1800" smtClean="0"/>
              <a:t>현재 사용 중인 경로의 수</a:t>
            </a:r>
          </a:p>
          <a:p>
            <a:pPr lvl="2" eaLnBrk="1" hangingPunct="1"/>
            <a:r>
              <a:rPr lang="en-US" altLang="ko-KR" sz="1800" smtClean="0"/>
              <a:t>Use :   </a:t>
            </a:r>
            <a:r>
              <a:rPr lang="ko-KR" altLang="en-US" sz="1800" smtClean="0"/>
              <a:t>이 경로를 사용하여 전송된 패킷의 수</a:t>
            </a:r>
          </a:p>
        </p:txBody>
      </p:sp>
      <p:pic>
        <p:nvPicPr>
          <p:cNvPr id="270341" name="Picture 4" descr="netstat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7367588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689205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A8D7259-3933-452B-A5C8-5511A1F370A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ifconfig</a:t>
            </a:r>
          </a:p>
        </p:txBody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Configure network interface parameters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네트웍 인터페이스 설정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271365" name="Picture 4" descr="ifconf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0400"/>
            <a:ext cx="7367588" cy="124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26789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EBAA4F-C7D9-4BFF-ADE4-2BC1273AB42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route</a:t>
            </a:r>
          </a:p>
        </p:txBody>
      </p:sp>
      <p:sp>
        <p:nvSpPr>
          <p:cNvPr id="272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Manually manipulate the routing tables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라우팅 테이블을 추가</a:t>
            </a:r>
            <a:r>
              <a:rPr lang="en-US" altLang="ko-KR" smtClean="0"/>
              <a:t>, </a:t>
            </a:r>
            <a:r>
              <a:rPr lang="ko-KR" altLang="en-US" smtClean="0"/>
              <a:t>삭제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add :  </a:t>
            </a:r>
            <a:r>
              <a:rPr lang="ko-KR" altLang="en-US" sz="1800" smtClean="0"/>
              <a:t>라우팅 테이블 추가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delete :  </a:t>
            </a:r>
            <a:r>
              <a:rPr lang="ko-KR" altLang="en-US" sz="1800" smtClean="0"/>
              <a:t>라우팅 테이블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</a:t>
            </a:r>
            <a:r>
              <a:rPr lang="ko-KR" altLang="en-US" sz="1800" smtClean="0"/>
              <a:t>라우팅 테이블 초기화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destination :  </a:t>
            </a:r>
            <a:r>
              <a:rPr lang="ko-KR" altLang="en-US" sz="1800" smtClean="0"/>
              <a:t>목적지 호스트의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 또는 이름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gateway :  </a:t>
            </a:r>
            <a:r>
              <a:rPr lang="ko-KR" altLang="en-US" sz="1800" smtClean="0"/>
              <a:t>게이트웨이의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 또는 이름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metric :  Hop </a:t>
            </a:r>
            <a:r>
              <a:rPr lang="ko-KR" altLang="en-US" sz="1800" smtClean="0"/>
              <a:t>수</a:t>
            </a:r>
          </a:p>
        </p:txBody>
      </p:sp>
    </p:spTree>
    <p:extLst>
      <p:ext uri="{BB962C8B-B14F-4D97-AF65-F5344CB8AC3E}">
        <p14:creationId xmlns:p14="http://schemas.microsoft.com/office/powerpoint/2010/main" val="4287870973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5DD3234-3CBB-4BEF-91EB-962806372C7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Network </a:t>
            </a:r>
            <a:r>
              <a:rPr lang="ko-KR" altLang="en-US" smtClean="0"/>
              <a:t>관리 명령어 </a:t>
            </a:r>
            <a:r>
              <a:rPr lang="en-US" altLang="ko-KR" smtClean="0"/>
              <a:t>- arp</a:t>
            </a:r>
          </a:p>
        </p:txBody>
      </p:sp>
      <p:sp>
        <p:nvSpPr>
          <p:cNvPr id="273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Address resolution display and control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ARP </a:t>
            </a:r>
            <a:r>
              <a:rPr lang="ko-KR" altLang="en-US" smtClean="0"/>
              <a:t>테이블을 출력 또는 변경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hostname :  </a:t>
            </a:r>
            <a:r>
              <a:rPr lang="ko-KR" altLang="en-US" sz="1800" smtClean="0"/>
              <a:t>호스트 명에 대한 </a:t>
            </a:r>
            <a:r>
              <a:rPr lang="en-US" altLang="ko-KR" sz="1800" smtClean="0"/>
              <a:t>ARP </a:t>
            </a:r>
            <a:r>
              <a:rPr lang="ko-KR" altLang="en-US" sz="1800" smtClean="0"/>
              <a:t>항목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-a :  </a:t>
            </a:r>
            <a:r>
              <a:rPr lang="ko-KR" altLang="en-US" sz="1800" smtClean="0"/>
              <a:t>전체 </a:t>
            </a:r>
            <a:r>
              <a:rPr lang="en-US" altLang="ko-KR" sz="1800" smtClean="0"/>
              <a:t>ARP </a:t>
            </a:r>
            <a:r>
              <a:rPr lang="ko-KR" altLang="en-US" sz="1800" smtClean="0"/>
              <a:t>항목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</a:t>
            </a:r>
            <a:r>
              <a:rPr lang="en-US" altLang="ko-KR" sz="1800" i="1" smtClean="0"/>
              <a:t>hostname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</a:t>
            </a:r>
            <a:r>
              <a:rPr lang="en-US" altLang="ko-KR" sz="1800" i="1" smtClean="0"/>
              <a:t>hostname</a:t>
            </a:r>
            <a:r>
              <a:rPr lang="ko-KR" altLang="en-US" sz="1800" smtClean="0"/>
              <a:t>의 </a:t>
            </a:r>
            <a:r>
              <a:rPr lang="en-US" altLang="ko-KR" sz="1800" smtClean="0"/>
              <a:t>ARP </a:t>
            </a:r>
            <a:r>
              <a:rPr lang="ko-KR" altLang="en-US" sz="1800" smtClean="0"/>
              <a:t>항목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새로운 이더넷 주소가 있는 호스트에 대한 </a:t>
            </a:r>
            <a:r>
              <a:rPr lang="en-US" altLang="ko-KR" sz="1800" smtClean="0"/>
              <a:t>ARP </a:t>
            </a:r>
            <a:r>
              <a:rPr lang="ko-KR" altLang="en-US" sz="1800" smtClean="0"/>
              <a:t>항목 생성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</a:t>
            </a:r>
            <a:r>
              <a:rPr lang="en-US" altLang="ko-KR" sz="1800" i="1" smtClean="0"/>
              <a:t>filename</a:t>
            </a:r>
            <a:r>
              <a:rPr lang="en-US" altLang="ko-KR" sz="1800" smtClean="0"/>
              <a:t> :  </a:t>
            </a:r>
            <a:r>
              <a:rPr lang="en-US" altLang="ko-KR" sz="1800" i="1" smtClean="0"/>
              <a:t>filename</a:t>
            </a:r>
            <a:r>
              <a:rPr lang="en-US" altLang="ko-KR" sz="1800" smtClean="0"/>
              <a:t> </a:t>
            </a:r>
            <a:r>
              <a:rPr lang="ko-KR" altLang="en-US" sz="1800" smtClean="0"/>
              <a:t>을 읽어서 여러 개의 </a:t>
            </a:r>
            <a:r>
              <a:rPr lang="en-US" altLang="ko-KR" sz="1800" smtClean="0"/>
              <a:t>ARP </a:t>
            </a:r>
            <a:r>
              <a:rPr lang="ko-KR" altLang="en-US" sz="1800" smtClean="0"/>
              <a:t>항목 설정</a:t>
            </a:r>
          </a:p>
        </p:txBody>
      </p:sp>
    </p:spTree>
    <p:extLst>
      <p:ext uri="{BB962C8B-B14F-4D97-AF65-F5344CB8AC3E}">
        <p14:creationId xmlns:p14="http://schemas.microsoft.com/office/powerpoint/2010/main" val="3187981673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BC6E1F0-109D-4D85-BD93-E2F63BD3FB6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Domain Name System</a:t>
            </a:r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57200" y="1295400"/>
            <a:ext cx="815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Root Domain                                                       root</a:t>
            </a:r>
          </a:p>
        </p:txBody>
      </p:sp>
      <p:sp>
        <p:nvSpPr>
          <p:cNvPr id="274437" name="Rectangle 8"/>
          <p:cNvSpPr>
            <a:spLocks noChangeArrowheads="1"/>
          </p:cNvSpPr>
          <p:nvPr/>
        </p:nvSpPr>
        <p:spPr bwMode="auto">
          <a:xfrm>
            <a:off x="457200" y="2209800"/>
            <a:ext cx="815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Top Level                edu            com           org          net        kr        uk        jp        ca</a:t>
            </a:r>
          </a:p>
        </p:txBody>
      </p:sp>
      <p:sp>
        <p:nvSpPr>
          <p:cNvPr id="274438" name="Rectangle 9"/>
          <p:cNvSpPr>
            <a:spLocks noChangeArrowheads="1"/>
          </p:cNvSpPr>
          <p:nvPr/>
        </p:nvSpPr>
        <p:spPr bwMode="auto">
          <a:xfrm>
            <a:off x="457200" y="3124200"/>
            <a:ext cx="815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Second Level                           ac         re         go        co         or          nm</a:t>
            </a:r>
          </a:p>
        </p:txBody>
      </p:sp>
      <p:sp>
        <p:nvSpPr>
          <p:cNvPr id="274439" name="Rectangle 10"/>
          <p:cNvSpPr>
            <a:spLocks noChangeArrowheads="1"/>
          </p:cNvSpPr>
          <p:nvPr/>
        </p:nvSpPr>
        <p:spPr bwMode="auto">
          <a:xfrm>
            <a:off x="457200" y="4038600"/>
            <a:ext cx="815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Third Level                                                                        company</a:t>
            </a:r>
          </a:p>
        </p:txBody>
      </p:sp>
      <p:sp>
        <p:nvSpPr>
          <p:cNvPr id="274440" name="Rectangle 11"/>
          <p:cNvSpPr>
            <a:spLocks noChangeArrowheads="1"/>
          </p:cNvSpPr>
          <p:nvPr/>
        </p:nvSpPr>
        <p:spPr bwMode="auto">
          <a:xfrm>
            <a:off x="457200" y="4953000"/>
            <a:ext cx="81534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Hosts and                                                             host1                         host2</a:t>
            </a:r>
          </a:p>
          <a:p>
            <a:pPr eaLnBrk="1" hangingPunct="1"/>
            <a:r>
              <a:rPr lang="en-US" altLang="ko-KR" sz="1800"/>
              <a:t>Subdomain</a:t>
            </a:r>
          </a:p>
        </p:txBody>
      </p:sp>
      <p:sp>
        <p:nvSpPr>
          <p:cNvPr id="274441" name="Line 12"/>
          <p:cNvSpPr>
            <a:spLocks noChangeShapeType="1"/>
          </p:cNvSpPr>
          <p:nvPr/>
        </p:nvSpPr>
        <p:spPr bwMode="auto">
          <a:xfrm flipH="1">
            <a:off x="2590800" y="1676400"/>
            <a:ext cx="2362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2" name="Line 13"/>
          <p:cNvSpPr>
            <a:spLocks noChangeShapeType="1"/>
          </p:cNvSpPr>
          <p:nvPr/>
        </p:nvSpPr>
        <p:spPr bwMode="auto">
          <a:xfrm flipH="1">
            <a:off x="3657600" y="1676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3" name="Line 14"/>
          <p:cNvSpPr>
            <a:spLocks noChangeShapeType="1"/>
          </p:cNvSpPr>
          <p:nvPr/>
        </p:nvSpPr>
        <p:spPr bwMode="auto">
          <a:xfrm flipH="1">
            <a:off x="4648200" y="1676400"/>
            <a:ext cx="457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4" name="Line 15"/>
          <p:cNvSpPr>
            <a:spLocks noChangeShapeType="1"/>
          </p:cNvSpPr>
          <p:nvPr/>
        </p:nvSpPr>
        <p:spPr bwMode="auto">
          <a:xfrm>
            <a:off x="5181600" y="16764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5" name="Line 16"/>
          <p:cNvSpPr>
            <a:spLocks noChangeShapeType="1"/>
          </p:cNvSpPr>
          <p:nvPr/>
        </p:nvSpPr>
        <p:spPr bwMode="auto">
          <a:xfrm>
            <a:off x="5257800" y="16764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6" name="Line 17"/>
          <p:cNvSpPr>
            <a:spLocks noChangeShapeType="1"/>
          </p:cNvSpPr>
          <p:nvPr/>
        </p:nvSpPr>
        <p:spPr bwMode="auto">
          <a:xfrm>
            <a:off x="5334000" y="1676400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7" name="Line 18"/>
          <p:cNvSpPr>
            <a:spLocks noChangeShapeType="1"/>
          </p:cNvSpPr>
          <p:nvPr/>
        </p:nvSpPr>
        <p:spPr bwMode="auto">
          <a:xfrm>
            <a:off x="5410200" y="1676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8" name="Line 19"/>
          <p:cNvSpPr>
            <a:spLocks noChangeShapeType="1"/>
          </p:cNvSpPr>
          <p:nvPr/>
        </p:nvSpPr>
        <p:spPr bwMode="auto">
          <a:xfrm>
            <a:off x="5562600" y="1676400"/>
            <a:ext cx="2590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49" name="Line 20"/>
          <p:cNvSpPr>
            <a:spLocks noChangeShapeType="1"/>
          </p:cNvSpPr>
          <p:nvPr/>
        </p:nvSpPr>
        <p:spPr bwMode="auto">
          <a:xfrm flipH="1">
            <a:off x="3505200" y="2590800"/>
            <a:ext cx="2514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0" name="Line 21"/>
          <p:cNvSpPr>
            <a:spLocks noChangeShapeType="1"/>
          </p:cNvSpPr>
          <p:nvPr/>
        </p:nvSpPr>
        <p:spPr bwMode="auto">
          <a:xfrm flipH="1">
            <a:off x="4191000" y="2590800"/>
            <a:ext cx="1905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1" name="Line 22"/>
          <p:cNvSpPr>
            <a:spLocks noChangeShapeType="1"/>
          </p:cNvSpPr>
          <p:nvPr/>
        </p:nvSpPr>
        <p:spPr bwMode="auto">
          <a:xfrm flipH="1">
            <a:off x="4876800" y="2590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2" name="Line 23"/>
          <p:cNvSpPr>
            <a:spLocks noChangeShapeType="1"/>
          </p:cNvSpPr>
          <p:nvPr/>
        </p:nvSpPr>
        <p:spPr bwMode="auto">
          <a:xfrm flipH="1">
            <a:off x="5562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3" name="Line 24"/>
          <p:cNvSpPr>
            <a:spLocks noChangeShapeType="1"/>
          </p:cNvSpPr>
          <p:nvPr/>
        </p:nvSpPr>
        <p:spPr bwMode="auto">
          <a:xfrm>
            <a:off x="6172200" y="2590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4" name="Line 25"/>
          <p:cNvSpPr>
            <a:spLocks noChangeShapeType="1"/>
          </p:cNvSpPr>
          <p:nvPr/>
        </p:nvSpPr>
        <p:spPr bwMode="auto">
          <a:xfrm>
            <a:off x="6172200" y="2590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5" name="Line 26"/>
          <p:cNvSpPr>
            <a:spLocks noChangeShapeType="1"/>
          </p:cNvSpPr>
          <p:nvPr/>
        </p:nvSpPr>
        <p:spPr bwMode="auto">
          <a:xfrm>
            <a:off x="5638800" y="3505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6" name="Line 27"/>
          <p:cNvSpPr>
            <a:spLocks noChangeShapeType="1"/>
          </p:cNvSpPr>
          <p:nvPr/>
        </p:nvSpPr>
        <p:spPr bwMode="auto">
          <a:xfrm flipH="1">
            <a:off x="5181600" y="4419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4457" name="Line 28"/>
          <p:cNvSpPr>
            <a:spLocks noChangeShapeType="1"/>
          </p:cNvSpPr>
          <p:nvPr/>
        </p:nvSpPr>
        <p:spPr bwMode="auto">
          <a:xfrm>
            <a:off x="6248400" y="4419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23013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C14BEAC-F966-4534-AFD8-68882BDC7F2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259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BIND</a:t>
            </a:r>
          </a:p>
        </p:txBody>
      </p:sp>
      <p:sp>
        <p:nvSpPr>
          <p:cNvPr id="275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Berkely Internet Name Domain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Caching only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호스트가 클라이언트 모드로 동작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/etc/resolv.conf </a:t>
            </a:r>
            <a:r>
              <a:rPr lang="ko-KR" altLang="en-US" sz="1800" smtClean="0"/>
              <a:t>파일에 자신이 포함된 도메인에 대한 정보와 네임 서버의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주소를 저장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en-US" altLang="ko-KR" smtClean="0"/>
              <a:t>Primary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특정 도메인에 포함된 노드에 대한 이름과 </a:t>
            </a:r>
            <a:r>
              <a:rPr lang="en-US" altLang="ko-KR" sz="1800" smtClean="0"/>
              <a:t>IP </a:t>
            </a:r>
            <a:r>
              <a:rPr lang="ko-KR" altLang="en-US" sz="1800" smtClean="0"/>
              <a:t>주소 정보를 저장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en-US" altLang="ko-KR" smtClean="0"/>
              <a:t>Secondary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특정 도메인의 </a:t>
            </a:r>
            <a:r>
              <a:rPr lang="en-US" altLang="ko-KR" sz="1800" smtClean="0"/>
              <a:t>Primary </a:t>
            </a:r>
            <a:r>
              <a:rPr lang="ko-KR" altLang="en-US" sz="1800" smtClean="0"/>
              <a:t>서버의 정보를 백업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Primary </a:t>
            </a:r>
            <a:r>
              <a:rPr lang="ko-KR" altLang="en-US" sz="1800" smtClean="0"/>
              <a:t>서버의 부재 시에 네임 서버 대체</a:t>
            </a:r>
          </a:p>
        </p:txBody>
      </p:sp>
    </p:spTree>
    <p:extLst>
      <p:ext uri="{BB962C8B-B14F-4D97-AF65-F5344CB8AC3E}">
        <p14:creationId xmlns:p14="http://schemas.microsoft.com/office/powerpoint/2010/main" val="1401458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7A08F51-7C57-4C8E-B7EB-F1A8FE917C3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rmdir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rmdir</a:t>
            </a:r>
          </a:p>
          <a:p>
            <a:pPr lvl="1" eaLnBrk="1" hangingPunct="1"/>
            <a:r>
              <a:rPr lang="en-US" altLang="ko-KR" smtClean="0"/>
              <a:t>Remove Directory</a:t>
            </a:r>
          </a:p>
          <a:p>
            <a:pPr lvl="1" eaLnBrk="1" hangingPunct="1"/>
            <a:r>
              <a:rPr lang="ko-KR" altLang="en-US" smtClean="0"/>
              <a:t>디렉토리를 삭제하는 명령</a:t>
            </a:r>
          </a:p>
          <a:p>
            <a:pPr lvl="1" eaLnBrk="1" hangingPunct="1"/>
            <a:r>
              <a:rPr lang="ko-KR" altLang="en-US" smtClean="0"/>
              <a:t>단</a:t>
            </a:r>
            <a:r>
              <a:rPr lang="en-US" altLang="ko-KR" smtClean="0"/>
              <a:t>, </a:t>
            </a:r>
            <a:r>
              <a:rPr lang="ko-KR" altLang="en-US" smtClean="0"/>
              <a:t>삭제하고자 하는 디렉토리가 비어있는 경우에만 실행됨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-p :  </a:t>
            </a:r>
            <a:r>
              <a:rPr lang="ko-KR" altLang="en-US" sz="1800" smtClean="0"/>
              <a:t>디렉토리를 순차적으로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-p </a:t>
            </a:r>
            <a:r>
              <a:rPr lang="ko-KR" altLang="en-US" sz="1800" smtClean="0"/>
              <a:t>항목 지정시 표준 오류에 출력되는 메시지를 보여주지 않음</a:t>
            </a:r>
          </a:p>
        </p:txBody>
      </p:sp>
    </p:spTree>
    <p:extLst>
      <p:ext uri="{BB962C8B-B14F-4D97-AF65-F5344CB8AC3E}">
        <p14:creationId xmlns:p14="http://schemas.microsoft.com/office/powerpoint/2010/main" val="324825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EE04D9D-4685-47B4-8D16-833612C4E58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NFS</a:t>
            </a:r>
          </a:p>
        </p:txBody>
      </p:sp>
      <p:sp>
        <p:nvSpPr>
          <p:cNvPr id="276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Network file system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NFS </a:t>
            </a:r>
            <a:r>
              <a:rPr lang="ko-KR" altLang="en-US" smtClean="0"/>
              <a:t>구성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/etc/vfstab :  NFS</a:t>
            </a:r>
            <a:r>
              <a:rPr lang="ko-KR" altLang="en-US" sz="1800" smtClean="0"/>
              <a:t>를 마운트하기 위한 정보를 담고 있는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/etc/exports :  NFS</a:t>
            </a:r>
            <a:r>
              <a:rPr lang="ko-KR" altLang="en-US" sz="1800" smtClean="0"/>
              <a:t>로 마운트하기 위하여 원격 호스트에 대한 권한을 설정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en-US" altLang="ko-KR" smtClean="0"/>
              <a:t>NFS Daemon</a:t>
            </a:r>
            <a:r>
              <a:rPr lang="ko-KR" altLang="en-US" smtClean="0"/>
              <a:t>들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nfsd :  </a:t>
            </a:r>
            <a:r>
              <a:rPr lang="ko-KR" altLang="en-US" sz="1800" smtClean="0"/>
              <a:t>파일 시스템의 </a:t>
            </a:r>
            <a:r>
              <a:rPr lang="en-US" altLang="ko-KR" sz="1800" smtClean="0"/>
              <a:t>exports</a:t>
            </a:r>
            <a:r>
              <a:rPr lang="ko-KR" altLang="en-US" sz="1800" smtClean="0"/>
              <a:t>와 원격 시스템으로부터의 파일 접근 처리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rpc.mountd :  </a:t>
            </a:r>
            <a:r>
              <a:rPr lang="ko-KR" altLang="en-US" sz="1800" smtClean="0"/>
              <a:t>원격 시스템으로부터의 마운트 요구 처리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rpc.lockd :  </a:t>
            </a:r>
            <a:r>
              <a:rPr lang="ko-KR" altLang="en-US" sz="1800" smtClean="0"/>
              <a:t>서버와 클라이언트 시스템에서 파일 잠금을 관리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rpc.statd :  lock</a:t>
            </a:r>
            <a:r>
              <a:rPr lang="ko-KR" altLang="en-US" sz="1800" smtClean="0"/>
              <a:t>의 해제와 복구 서비스를 관리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portmap :  </a:t>
            </a:r>
            <a:r>
              <a:rPr lang="ko-KR" altLang="en-US" sz="1800" smtClean="0"/>
              <a:t>로컬과 원격 서버 사이의 초기 연결을 수행</a:t>
            </a:r>
          </a:p>
        </p:txBody>
      </p:sp>
    </p:spTree>
    <p:extLst>
      <p:ext uri="{BB962C8B-B14F-4D97-AF65-F5344CB8AC3E}">
        <p14:creationId xmlns:p14="http://schemas.microsoft.com/office/powerpoint/2010/main" val="236955458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BDA3856-28AE-49DD-9B33-98D6F0A2CB5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SMTP</a:t>
            </a:r>
          </a:p>
        </p:txBody>
      </p:sp>
      <p:sp>
        <p:nvSpPr>
          <p:cNvPr id="277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Simple Mail Transfer Protocol (sendmail)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User Agents</a:t>
            </a:r>
          </a:p>
          <a:p>
            <a:pPr lvl="2" eaLnBrk="1" hangingPunct="1"/>
            <a:r>
              <a:rPr lang="en-US" altLang="ko-KR" sz="1800" smtClean="0"/>
              <a:t>mailx</a:t>
            </a:r>
          </a:p>
          <a:p>
            <a:pPr lvl="2" eaLnBrk="1" hangingPunct="1"/>
            <a:r>
              <a:rPr lang="en-US" altLang="ko-KR" sz="1800" smtClean="0"/>
              <a:t>mail</a:t>
            </a:r>
          </a:p>
          <a:p>
            <a:pPr lvl="2" eaLnBrk="1" hangingPunct="1"/>
            <a:r>
              <a:rPr lang="en-US" altLang="ko-KR" sz="1800" smtClean="0"/>
              <a:t>elm</a:t>
            </a:r>
          </a:p>
          <a:p>
            <a:pPr lvl="2" eaLnBrk="1" hangingPunct="1"/>
            <a:r>
              <a:rPr lang="en-US" altLang="ko-KR" sz="1800" smtClean="0"/>
              <a:t>pine</a:t>
            </a:r>
          </a:p>
          <a:p>
            <a:pPr lvl="2" eaLnBrk="1" hangingPunct="1"/>
            <a:r>
              <a:rPr lang="en-US" altLang="ko-KR" sz="1800" smtClean="0"/>
              <a:t>mutt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en-US" altLang="ko-KR" smtClean="0"/>
              <a:t>Delivery Agents</a:t>
            </a:r>
          </a:p>
          <a:p>
            <a:pPr lvl="2" eaLnBrk="1" hangingPunct="1"/>
            <a:r>
              <a:rPr lang="en-US" altLang="ko-KR" sz="1800" smtClean="0"/>
              <a:t>OpenMail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X.400 Network</a:t>
            </a:r>
            <a:r>
              <a:rPr lang="ko-KR" altLang="en-US" sz="1800" smtClean="0"/>
              <a:t>을 통한 </a:t>
            </a:r>
            <a:r>
              <a:rPr lang="en-US" altLang="ko-KR" sz="1800" smtClean="0"/>
              <a:t>Open Mail Delivery Agent</a:t>
            </a:r>
          </a:p>
          <a:p>
            <a:pPr lvl="2" eaLnBrk="1" hangingPunct="1"/>
            <a:r>
              <a:rPr lang="en-US" altLang="ko-KR" sz="1800" smtClean="0"/>
              <a:t>X.400 Network</a:t>
            </a:r>
            <a:r>
              <a:rPr lang="ko-KR" altLang="en-US" sz="1800" smtClean="0"/>
              <a:t>을 통한 </a:t>
            </a:r>
            <a:r>
              <a:rPr lang="en-US" altLang="ko-KR" sz="1800" smtClean="0"/>
              <a:t>X.400 Delivery Agent</a:t>
            </a:r>
          </a:p>
          <a:p>
            <a:pPr lvl="2" eaLnBrk="1" hangingPunct="1"/>
            <a:r>
              <a:rPr lang="en-US" altLang="ko-KR" sz="1800" smtClean="0"/>
              <a:t>Local Area Network</a:t>
            </a:r>
            <a:r>
              <a:rPr lang="ko-KR" altLang="en-US" sz="1800" smtClean="0"/>
              <a:t>을 통한 </a:t>
            </a:r>
            <a:r>
              <a:rPr lang="en-US" altLang="ko-KR" sz="1800" smtClean="0"/>
              <a:t>SMTP Delivery Agent</a:t>
            </a:r>
          </a:p>
          <a:p>
            <a:pPr lvl="2" eaLnBrk="1" hangingPunct="1"/>
            <a:r>
              <a:rPr lang="en-US" altLang="ko-KR" sz="1800" smtClean="0"/>
              <a:t>Telephone Line</a:t>
            </a:r>
            <a:r>
              <a:rPr lang="ko-KR" altLang="en-US" sz="1800" smtClean="0"/>
              <a:t>을 통한 </a:t>
            </a:r>
            <a:r>
              <a:rPr lang="en-US" altLang="ko-KR" sz="1800" smtClean="0"/>
              <a:t>UUCP</a:t>
            </a:r>
          </a:p>
          <a:p>
            <a:pPr lvl="2" eaLnBrk="1" hangingPunct="1"/>
            <a:r>
              <a:rPr lang="en-US" altLang="ko-KR" sz="1800" smtClean="0"/>
              <a:t>Local Mail Boxes</a:t>
            </a:r>
            <a:r>
              <a:rPr lang="ko-KR" altLang="en-US" sz="1800" smtClean="0"/>
              <a:t>를 통한 </a:t>
            </a:r>
            <a:r>
              <a:rPr lang="en-US" altLang="ko-KR" sz="1800" smtClean="0"/>
              <a:t>Local Mailer</a:t>
            </a:r>
          </a:p>
        </p:txBody>
      </p:sp>
    </p:spTree>
    <p:extLst>
      <p:ext uri="{BB962C8B-B14F-4D97-AF65-F5344CB8AC3E}">
        <p14:creationId xmlns:p14="http://schemas.microsoft.com/office/powerpoint/2010/main" val="3319209558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77754C1-55B0-4CC7-B58E-1CD57C6ED33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Sendmail Server Mode</a:t>
            </a: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838200" y="1143000"/>
            <a:ext cx="1371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hosts1</a:t>
            </a:r>
          </a:p>
        </p:txBody>
      </p:sp>
      <p:sp>
        <p:nvSpPr>
          <p:cNvPr id="278533" name="Rectangle 5"/>
          <p:cNvSpPr>
            <a:spLocks noChangeArrowheads="1"/>
          </p:cNvSpPr>
          <p:nvPr/>
        </p:nvSpPr>
        <p:spPr bwMode="auto">
          <a:xfrm>
            <a:off x="6553200" y="1143000"/>
            <a:ext cx="13716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hosts2</a:t>
            </a:r>
          </a:p>
        </p:txBody>
      </p:sp>
      <p:sp>
        <p:nvSpPr>
          <p:cNvPr id="278534" name="Line 6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457200" y="19812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$ mail user01$host2</a:t>
            </a:r>
          </a:p>
        </p:txBody>
      </p:sp>
      <p:sp>
        <p:nvSpPr>
          <p:cNvPr id="278536" name="Rectangle 8"/>
          <p:cNvSpPr>
            <a:spLocks noChangeArrowheads="1"/>
          </p:cNvSpPr>
          <p:nvPr/>
        </p:nvSpPr>
        <p:spPr bwMode="auto">
          <a:xfrm>
            <a:off x="6477000" y="19812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$ mail</a:t>
            </a:r>
          </a:p>
        </p:txBody>
      </p:sp>
      <p:sp>
        <p:nvSpPr>
          <p:cNvPr id="278537" name="Oval 9"/>
          <p:cNvSpPr>
            <a:spLocks noChangeArrowheads="1"/>
          </p:cNvSpPr>
          <p:nvPr/>
        </p:nvSpPr>
        <p:spPr bwMode="auto">
          <a:xfrm>
            <a:off x="914400" y="2743200"/>
            <a:ext cx="1219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</a:t>
            </a:r>
          </a:p>
        </p:txBody>
      </p:sp>
      <p:sp>
        <p:nvSpPr>
          <p:cNvPr id="278538" name="Oval 10"/>
          <p:cNvSpPr>
            <a:spLocks noChangeArrowheads="1"/>
          </p:cNvSpPr>
          <p:nvPr/>
        </p:nvSpPr>
        <p:spPr bwMode="auto">
          <a:xfrm>
            <a:off x="762000" y="3581400"/>
            <a:ext cx="1600200" cy="685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/>
              <a:t>sendmail</a:t>
            </a:r>
          </a:p>
        </p:txBody>
      </p:sp>
      <p:sp>
        <p:nvSpPr>
          <p:cNvPr id="278539" name="Oval 11"/>
          <p:cNvSpPr>
            <a:spLocks noChangeArrowheads="1"/>
          </p:cNvSpPr>
          <p:nvPr/>
        </p:nvSpPr>
        <p:spPr bwMode="auto">
          <a:xfrm>
            <a:off x="6553200" y="4953000"/>
            <a:ext cx="1600200" cy="685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/>
              <a:t>sendmail</a:t>
            </a:r>
          </a:p>
        </p:txBody>
      </p:sp>
      <p:sp>
        <p:nvSpPr>
          <p:cNvPr id="278540" name="Rectangle 12"/>
          <p:cNvSpPr>
            <a:spLocks noChangeArrowheads="1"/>
          </p:cNvSpPr>
          <p:nvPr/>
        </p:nvSpPr>
        <p:spPr bwMode="auto">
          <a:xfrm>
            <a:off x="533400" y="4953000"/>
            <a:ext cx="2209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 queue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ko-KR" sz="1800"/>
              <a:t>/var/spool/mqueue/*</a:t>
            </a:r>
          </a:p>
        </p:txBody>
      </p:sp>
      <p:sp>
        <p:nvSpPr>
          <p:cNvPr id="278541" name="Rectangle 13"/>
          <p:cNvSpPr>
            <a:spLocks noChangeArrowheads="1"/>
          </p:cNvSpPr>
          <p:nvPr/>
        </p:nvSpPr>
        <p:spPr bwMode="auto">
          <a:xfrm>
            <a:off x="6248400" y="3733800"/>
            <a:ext cx="2209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Mailbox</a:t>
            </a:r>
          </a:p>
        </p:txBody>
      </p:sp>
      <p:sp>
        <p:nvSpPr>
          <p:cNvPr id="278542" name="Oval 14"/>
          <p:cNvSpPr>
            <a:spLocks noChangeArrowheads="1"/>
          </p:cNvSpPr>
          <p:nvPr/>
        </p:nvSpPr>
        <p:spPr bwMode="auto">
          <a:xfrm>
            <a:off x="6705600" y="2819400"/>
            <a:ext cx="1219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</a:t>
            </a:r>
          </a:p>
        </p:txBody>
      </p:sp>
      <p:sp>
        <p:nvSpPr>
          <p:cNvPr id="278543" name="Rectangle 15"/>
          <p:cNvSpPr>
            <a:spLocks noChangeArrowheads="1"/>
          </p:cNvSpPr>
          <p:nvPr/>
        </p:nvSpPr>
        <p:spPr bwMode="auto">
          <a:xfrm>
            <a:off x="3429000" y="12954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LAN </a:t>
            </a:r>
            <a:r>
              <a:rPr lang="ko-KR" altLang="en-US" sz="1800"/>
              <a:t>또는 </a:t>
            </a:r>
            <a:r>
              <a:rPr lang="en-US" altLang="ko-KR" sz="1800"/>
              <a:t>WAN</a:t>
            </a:r>
          </a:p>
        </p:txBody>
      </p:sp>
      <p:sp>
        <p:nvSpPr>
          <p:cNvPr id="278544" name="Line 16"/>
          <p:cNvSpPr>
            <a:spLocks noChangeShapeType="1"/>
          </p:cNvSpPr>
          <p:nvPr/>
        </p:nvSpPr>
        <p:spPr bwMode="auto">
          <a:xfrm>
            <a:off x="1524000" y="3276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45" name="Line 17"/>
          <p:cNvSpPr>
            <a:spLocks noChangeShapeType="1"/>
          </p:cNvSpPr>
          <p:nvPr/>
        </p:nvSpPr>
        <p:spPr bwMode="auto">
          <a:xfrm>
            <a:off x="1524000" y="4267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46" name="Line 18"/>
          <p:cNvSpPr>
            <a:spLocks noChangeShapeType="1"/>
          </p:cNvSpPr>
          <p:nvPr/>
        </p:nvSpPr>
        <p:spPr bwMode="auto">
          <a:xfrm flipV="1">
            <a:off x="7315200" y="4343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47" name="Line 19"/>
          <p:cNvSpPr>
            <a:spLocks noChangeShapeType="1"/>
          </p:cNvSpPr>
          <p:nvPr/>
        </p:nvSpPr>
        <p:spPr bwMode="auto">
          <a:xfrm flipV="1">
            <a:off x="73152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48" name="Line 20"/>
          <p:cNvSpPr>
            <a:spLocks noChangeShapeType="1"/>
          </p:cNvSpPr>
          <p:nvPr/>
        </p:nvSpPr>
        <p:spPr bwMode="auto">
          <a:xfrm>
            <a:off x="2362200" y="3886200"/>
            <a:ext cx="41910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49" name="Rectangle 21"/>
          <p:cNvSpPr>
            <a:spLocks noChangeArrowheads="1"/>
          </p:cNvSpPr>
          <p:nvPr/>
        </p:nvSpPr>
        <p:spPr bwMode="auto">
          <a:xfrm>
            <a:off x="3200400" y="37338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Network</a:t>
            </a:r>
          </a:p>
        </p:txBody>
      </p:sp>
      <p:sp>
        <p:nvSpPr>
          <p:cNvPr id="278550" name="Line 22"/>
          <p:cNvSpPr>
            <a:spLocks noChangeShapeType="1"/>
          </p:cNvSpPr>
          <p:nvPr/>
        </p:nvSpPr>
        <p:spPr bwMode="auto">
          <a:xfrm>
            <a:off x="15240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8551" name="Line 23"/>
          <p:cNvSpPr>
            <a:spLocks noChangeShapeType="1"/>
          </p:cNvSpPr>
          <p:nvPr/>
        </p:nvSpPr>
        <p:spPr bwMode="auto">
          <a:xfrm>
            <a:off x="72390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93656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77FDB1D-F78A-45AA-B123-CD2D0D72522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Sendmail Client Mode (Remote Mode)</a:t>
            </a:r>
          </a:p>
        </p:txBody>
      </p:sp>
      <p:sp>
        <p:nvSpPr>
          <p:cNvPr id="279556" name="Rectangle 3"/>
          <p:cNvSpPr>
            <a:spLocks noChangeArrowheads="1"/>
          </p:cNvSpPr>
          <p:nvPr/>
        </p:nvSpPr>
        <p:spPr bwMode="auto">
          <a:xfrm>
            <a:off x="533400" y="11430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hosts1</a:t>
            </a: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58" name="Rectangle 6"/>
          <p:cNvSpPr>
            <a:spLocks noChangeArrowheads="1"/>
          </p:cNvSpPr>
          <p:nvPr/>
        </p:nvSpPr>
        <p:spPr bwMode="auto">
          <a:xfrm>
            <a:off x="457200" y="19812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$ mail user01$host2</a:t>
            </a:r>
          </a:p>
        </p:txBody>
      </p:sp>
      <p:sp>
        <p:nvSpPr>
          <p:cNvPr id="279559" name="Rectangle 7"/>
          <p:cNvSpPr>
            <a:spLocks noChangeArrowheads="1"/>
          </p:cNvSpPr>
          <p:nvPr/>
        </p:nvSpPr>
        <p:spPr bwMode="auto">
          <a:xfrm>
            <a:off x="6477000" y="19812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$ mail</a:t>
            </a:r>
          </a:p>
        </p:txBody>
      </p:sp>
      <p:sp>
        <p:nvSpPr>
          <p:cNvPr id="279560" name="Oval 8"/>
          <p:cNvSpPr>
            <a:spLocks noChangeArrowheads="1"/>
          </p:cNvSpPr>
          <p:nvPr/>
        </p:nvSpPr>
        <p:spPr bwMode="auto">
          <a:xfrm>
            <a:off x="457200" y="2743200"/>
            <a:ext cx="1219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</a:t>
            </a:r>
          </a:p>
        </p:txBody>
      </p:sp>
      <p:sp>
        <p:nvSpPr>
          <p:cNvPr id="279561" name="Oval 9"/>
          <p:cNvSpPr>
            <a:spLocks noChangeArrowheads="1"/>
          </p:cNvSpPr>
          <p:nvPr/>
        </p:nvSpPr>
        <p:spPr bwMode="auto">
          <a:xfrm>
            <a:off x="1752600" y="3200400"/>
            <a:ext cx="1981200" cy="685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800" b="1"/>
              <a:t>임시 </a:t>
            </a:r>
            <a:r>
              <a:rPr lang="en-US" altLang="ko-KR" sz="1800" b="1"/>
              <a:t>sendmail</a:t>
            </a:r>
          </a:p>
        </p:txBody>
      </p:sp>
      <p:sp>
        <p:nvSpPr>
          <p:cNvPr id="279562" name="Oval 10"/>
          <p:cNvSpPr>
            <a:spLocks noChangeArrowheads="1"/>
          </p:cNvSpPr>
          <p:nvPr/>
        </p:nvSpPr>
        <p:spPr bwMode="auto">
          <a:xfrm>
            <a:off x="5562600" y="5181600"/>
            <a:ext cx="1600200" cy="685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/>
              <a:t>sendmail</a:t>
            </a:r>
          </a:p>
        </p:txBody>
      </p:sp>
      <p:sp>
        <p:nvSpPr>
          <p:cNvPr id="279563" name="Rectangle 11"/>
          <p:cNvSpPr>
            <a:spLocks noChangeArrowheads="1"/>
          </p:cNvSpPr>
          <p:nvPr/>
        </p:nvSpPr>
        <p:spPr bwMode="auto">
          <a:xfrm>
            <a:off x="914400" y="5181600"/>
            <a:ext cx="2209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 queue</a:t>
            </a:r>
          </a:p>
          <a:p>
            <a:pPr algn="ctr" eaLnBrk="1" hangingPunct="1">
              <a:lnSpc>
                <a:spcPct val="120000"/>
              </a:lnSpc>
            </a:pPr>
            <a:r>
              <a:rPr lang="en-US" altLang="ko-KR" sz="1800"/>
              <a:t>/var/spool/mqueue/*</a:t>
            </a:r>
          </a:p>
        </p:txBody>
      </p:sp>
      <p:sp>
        <p:nvSpPr>
          <p:cNvPr id="279564" name="Rectangle 12"/>
          <p:cNvSpPr>
            <a:spLocks noChangeArrowheads="1"/>
          </p:cNvSpPr>
          <p:nvPr/>
        </p:nvSpPr>
        <p:spPr bwMode="auto">
          <a:xfrm>
            <a:off x="7010400" y="35052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---------------------</a:t>
            </a:r>
          </a:p>
        </p:txBody>
      </p:sp>
      <p:sp>
        <p:nvSpPr>
          <p:cNvPr id="279565" name="Oval 13"/>
          <p:cNvSpPr>
            <a:spLocks noChangeArrowheads="1"/>
          </p:cNvSpPr>
          <p:nvPr/>
        </p:nvSpPr>
        <p:spPr bwMode="auto">
          <a:xfrm>
            <a:off x="5791200" y="2590800"/>
            <a:ext cx="12192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</a:t>
            </a:r>
          </a:p>
        </p:txBody>
      </p:sp>
      <p:sp>
        <p:nvSpPr>
          <p:cNvPr id="279566" name="Rectangle 14"/>
          <p:cNvSpPr>
            <a:spLocks noChangeArrowheads="1"/>
          </p:cNvSpPr>
          <p:nvPr/>
        </p:nvSpPr>
        <p:spPr bwMode="auto">
          <a:xfrm>
            <a:off x="3276600" y="12954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/>
              <a:t>LAN </a:t>
            </a:r>
            <a:r>
              <a:rPr lang="ko-KR" altLang="en-US" sz="1800"/>
              <a:t>또는 </a:t>
            </a:r>
            <a:r>
              <a:rPr lang="en-US" altLang="ko-KR" sz="1800"/>
              <a:t>WAN</a:t>
            </a:r>
          </a:p>
        </p:txBody>
      </p:sp>
      <p:sp>
        <p:nvSpPr>
          <p:cNvPr id="279567" name="Line 21"/>
          <p:cNvSpPr>
            <a:spLocks noChangeShapeType="1"/>
          </p:cNvSpPr>
          <p:nvPr/>
        </p:nvSpPr>
        <p:spPr bwMode="auto">
          <a:xfrm>
            <a:off x="9906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68" name="Rectangle 23"/>
          <p:cNvSpPr>
            <a:spLocks noChangeArrowheads="1"/>
          </p:cNvSpPr>
          <p:nvPr/>
        </p:nvSpPr>
        <p:spPr bwMode="auto">
          <a:xfrm>
            <a:off x="1676400" y="11430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Arial" panose="020B0604020202020204" pitchFamily="34" charset="0"/>
              </a:rPr>
              <a:t>Mail</a:t>
            </a:r>
          </a:p>
          <a:p>
            <a:pPr algn="ctr" eaLnBrk="1" hangingPunct="1"/>
            <a:r>
              <a:rPr lang="en-US" altLang="ko-KR" sz="1600" b="1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279569" name="Line 24"/>
          <p:cNvSpPr>
            <a:spLocks noChangeShapeType="1"/>
          </p:cNvSpPr>
          <p:nvPr/>
        </p:nvSpPr>
        <p:spPr bwMode="auto">
          <a:xfrm>
            <a:off x="21336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0" name="Line 26"/>
          <p:cNvSpPr>
            <a:spLocks noChangeShapeType="1"/>
          </p:cNvSpPr>
          <p:nvPr/>
        </p:nvSpPr>
        <p:spPr bwMode="auto">
          <a:xfrm>
            <a:off x="64770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1" name="Line 28"/>
          <p:cNvSpPr>
            <a:spLocks noChangeShapeType="1"/>
          </p:cNvSpPr>
          <p:nvPr/>
        </p:nvSpPr>
        <p:spPr bwMode="auto">
          <a:xfrm>
            <a:off x="7620000" y="1676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2" name="Rectangle 29"/>
          <p:cNvSpPr>
            <a:spLocks noChangeArrowheads="1"/>
          </p:cNvSpPr>
          <p:nvPr/>
        </p:nvSpPr>
        <p:spPr bwMode="auto">
          <a:xfrm>
            <a:off x="6019800" y="11430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600" b="1">
                <a:latin typeface="Arial" panose="020B0604020202020204" pitchFamily="34" charset="0"/>
              </a:rPr>
              <a:t>Mail</a:t>
            </a:r>
          </a:p>
          <a:p>
            <a:pPr algn="ctr" eaLnBrk="1" hangingPunct="1"/>
            <a:r>
              <a:rPr lang="en-US" altLang="ko-KR" sz="1600" b="1"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279573" name="Rectangle 30"/>
          <p:cNvSpPr>
            <a:spLocks noChangeArrowheads="1"/>
          </p:cNvSpPr>
          <p:nvPr/>
        </p:nvSpPr>
        <p:spPr bwMode="auto">
          <a:xfrm>
            <a:off x="7162800" y="1143000"/>
            <a:ext cx="9144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hosts2</a:t>
            </a:r>
          </a:p>
        </p:txBody>
      </p:sp>
      <p:sp>
        <p:nvSpPr>
          <p:cNvPr id="279574" name="Oval 31"/>
          <p:cNvSpPr>
            <a:spLocks noChangeArrowheads="1"/>
          </p:cNvSpPr>
          <p:nvPr/>
        </p:nvSpPr>
        <p:spPr bwMode="auto">
          <a:xfrm>
            <a:off x="457200" y="3962400"/>
            <a:ext cx="1600200" cy="685800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/>
              <a:t>sendmail</a:t>
            </a:r>
          </a:p>
        </p:txBody>
      </p:sp>
      <p:sp>
        <p:nvSpPr>
          <p:cNvPr id="279575" name="Rectangle 32"/>
          <p:cNvSpPr>
            <a:spLocks noChangeArrowheads="1"/>
          </p:cNvSpPr>
          <p:nvPr/>
        </p:nvSpPr>
        <p:spPr bwMode="auto">
          <a:xfrm>
            <a:off x="6019800" y="4495800"/>
            <a:ext cx="2590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/>
              <a:t>Mailbox /var/mail/*</a:t>
            </a:r>
          </a:p>
        </p:txBody>
      </p:sp>
      <p:sp>
        <p:nvSpPr>
          <p:cNvPr id="279576" name="Line 33"/>
          <p:cNvSpPr>
            <a:spLocks noChangeShapeType="1"/>
          </p:cNvSpPr>
          <p:nvPr/>
        </p:nvSpPr>
        <p:spPr bwMode="auto">
          <a:xfrm>
            <a:off x="1676400" y="3048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7" name="Line 34"/>
          <p:cNvSpPr>
            <a:spLocks noChangeShapeType="1"/>
          </p:cNvSpPr>
          <p:nvPr/>
        </p:nvSpPr>
        <p:spPr bwMode="auto">
          <a:xfrm flipH="1">
            <a:off x="1600200" y="38100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8" name="Line 35"/>
          <p:cNvSpPr>
            <a:spLocks noChangeShapeType="1"/>
          </p:cNvSpPr>
          <p:nvPr/>
        </p:nvSpPr>
        <p:spPr bwMode="auto">
          <a:xfrm>
            <a:off x="1295400" y="46482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79" name="Line 36"/>
          <p:cNvSpPr>
            <a:spLocks noChangeShapeType="1"/>
          </p:cNvSpPr>
          <p:nvPr/>
        </p:nvSpPr>
        <p:spPr bwMode="auto">
          <a:xfrm>
            <a:off x="2057400" y="4419600"/>
            <a:ext cx="3581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80" name="Line 37"/>
          <p:cNvSpPr>
            <a:spLocks noChangeShapeType="1"/>
          </p:cNvSpPr>
          <p:nvPr/>
        </p:nvSpPr>
        <p:spPr bwMode="auto">
          <a:xfrm flipV="1">
            <a:off x="6477000" y="48768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81" name="Line 38"/>
          <p:cNvSpPr>
            <a:spLocks noChangeShapeType="1"/>
          </p:cNvSpPr>
          <p:nvPr/>
        </p:nvSpPr>
        <p:spPr bwMode="auto">
          <a:xfrm flipV="1">
            <a:off x="7315200" y="4038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9582" name="Line 39"/>
          <p:cNvSpPr>
            <a:spLocks noChangeShapeType="1"/>
          </p:cNvSpPr>
          <p:nvPr/>
        </p:nvSpPr>
        <p:spPr bwMode="auto">
          <a:xfrm flipH="1" flipV="1">
            <a:off x="6858000" y="2971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147698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CC3CE89-80A8-4392-9ABE-77042F7B9DD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264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55229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7E8516D-01DF-4993-8FCE-7DE1CB5B385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rm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rm</a:t>
            </a:r>
          </a:p>
          <a:p>
            <a:pPr lvl="1" eaLnBrk="1" hangingPunct="1"/>
            <a:r>
              <a:rPr lang="en-US" altLang="ko-KR" smtClean="0"/>
              <a:t>Remove</a:t>
            </a:r>
          </a:p>
          <a:p>
            <a:pPr lvl="1" eaLnBrk="1" hangingPunct="1"/>
            <a:r>
              <a:rPr lang="ko-KR" altLang="en-US" smtClean="0"/>
              <a:t>파일 또는 디렉토리를 삭제하는 명령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</a:t>
            </a:r>
            <a:r>
              <a:rPr lang="ko-KR" altLang="en-US" sz="1800" smtClean="0"/>
              <a:t>쓰기 퍼미션이 없는 파일을 삭제할 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</a:t>
            </a:r>
            <a:r>
              <a:rPr lang="ko-KR" altLang="en-US" sz="1800" smtClean="0"/>
              <a:t>디렉토리 및 파일을 재귀적으로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파일 삭제를 위해 사용자에게 물어봄</a:t>
            </a:r>
          </a:p>
        </p:txBody>
      </p:sp>
    </p:spTree>
    <p:extLst>
      <p:ext uri="{BB962C8B-B14F-4D97-AF65-F5344CB8AC3E}">
        <p14:creationId xmlns:p14="http://schemas.microsoft.com/office/powerpoint/2010/main" val="11873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EA76E98-62F3-4FF3-97E3-AC7D0797BFC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cp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cp</a:t>
            </a:r>
          </a:p>
          <a:p>
            <a:pPr lvl="1" eaLnBrk="1" hangingPunct="1"/>
            <a:r>
              <a:rPr lang="en-US" altLang="ko-KR" smtClean="0"/>
              <a:t>Copy</a:t>
            </a:r>
          </a:p>
          <a:p>
            <a:pPr lvl="1" eaLnBrk="1" hangingPunct="1"/>
            <a:r>
              <a:rPr lang="ko-KR" altLang="en-US" smtClean="0"/>
              <a:t>한 개 또는 여러 개의 파일을 다른 파일 또는 디렉토리에 복사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이미 파일이 있는 경우 </a:t>
            </a:r>
            <a:r>
              <a:rPr lang="en-US" altLang="ko-KR" sz="1800" smtClean="0"/>
              <a:t>overwrite </a:t>
            </a:r>
            <a:r>
              <a:rPr lang="ko-KR" altLang="en-US" sz="1800" smtClean="0"/>
              <a:t>할 것인지 사용자에게 물어봄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디렉토리를 복사</a:t>
            </a:r>
          </a:p>
        </p:txBody>
      </p:sp>
    </p:spTree>
    <p:extLst>
      <p:ext uri="{BB962C8B-B14F-4D97-AF65-F5344CB8AC3E}">
        <p14:creationId xmlns:p14="http://schemas.microsoft.com/office/powerpoint/2010/main" val="69281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7CF3BAF-ED87-43F2-88B8-5CC48A490CC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29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mv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mv</a:t>
            </a:r>
          </a:p>
          <a:p>
            <a:pPr lvl="1" eaLnBrk="1" hangingPunct="1"/>
            <a:r>
              <a:rPr lang="en-US" altLang="ko-KR" smtClean="0"/>
              <a:t>Move</a:t>
            </a:r>
          </a:p>
          <a:p>
            <a:pPr lvl="1" eaLnBrk="1" hangingPunct="1"/>
            <a:r>
              <a:rPr lang="ko-KR" altLang="en-US" smtClean="0"/>
              <a:t>한 개 또는 여러 개의 파일을 다른 파일 또는 디렉토리로 이동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-i :  </a:t>
            </a:r>
            <a:r>
              <a:rPr lang="ko-KR" altLang="en-US" sz="1800" smtClean="0"/>
              <a:t>파일이 이미 있는 경우 </a:t>
            </a:r>
            <a:r>
              <a:rPr lang="en-US" altLang="ko-KR" sz="1800" smtClean="0"/>
              <a:t>overwrite </a:t>
            </a:r>
            <a:r>
              <a:rPr lang="ko-KR" altLang="en-US" sz="1800" smtClean="0"/>
              <a:t>할 것인지 사용자에게 물어봄</a:t>
            </a:r>
          </a:p>
        </p:txBody>
      </p:sp>
    </p:spTree>
    <p:extLst>
      <p:ext uri="{BB962C8B-B14F-4D97-AF65-F5344CB8AC3E}">
        <p14:creationId xmlns:p14="http://schemas.microsoft.com/office/powerpoint/2010/main" val="59326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mtClean="0"/>
              <a:t>UNIX </a:t>
            </a:r>
            <a:r>
              <a:rPr lang="ko-KR" altLang="en-US" smtClean="0"/>
              <a:t>종합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28800" y="4508500"/>
            <a:ext cx="548640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100" kern="0">
                <a:latin typeface="Arial" charset="0"/>
                <a:ea typeface="+mn-ea"/>
              </a:rPr>
              <a:t>University of Seoul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100" kern="0">
                <a:latin typeface="Arial" charset="0"/>
                <a:ea typeface="+mn-ea"/>
              </a:rPr>
              <a:t>Computer Science 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2100" kern="0">
                <a:latin typeface="Arial" charset="0"/>
                <a:ea typeface="+mn-ea"/>
              </a:rPr>
              <a:t>Park Jong wook</a:t>
            </a: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kern="0">
                <a:latin typeface="Arial" charset="0"/>
                <a:ea typeface="+mn-ea"/>
              </a:rPr>
              <a:t>E-mail: </a:t>
            </a:r>
            <a:r>
              <a:rPr lang="en-US" altLang="ko-KR" sz="1600" kern="0">
                <a:latin typeface="Arial" charset="0"/>
                <a:ea typeface="+mn-ea"/>
                <a:hlinkClick r:id="rId3"/>
              </a:rPr>
              <a:t>niceilm@gmail.com</a:t>
            </a:r>
            <a:endParaRPr lang="en-US" altLang="ko-KR" sz="1600" kern="0">
              <a:latin typeface="Arial" charset="0"/>
              <a:ea typeface="+mn-ea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600" kern="0">
                <a:latin typeface="Arial" charset="0"/>
                <a:ea typeface="+mn-ea"/>
              </a:rPr>
              <a:t>MSN: </a:t>
            </a:r>
            <a:r>
              <a:rPr lang="en-US" altLang="ko-KR" sz="1600" kern="0">
                <a:latin typeface="Arial" charset="0"/>
                <a:ea typeface="+mn-ea"/>
                <a:hlinkClick r:id="rId4"/>
              </a:rPr>
              <a:t>niceilm@hanmail.net</a:t>
            </a:r>
            <a:endParaRPr lang="en-US" altLang="ko-KR" sz="1600" kern="0" dirty="0">
              <a:latin typeface="Arial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167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410C56D-4E8F-4DB6-A408-2F7E237951A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File, Directory </a:t>
            </a:r>
            <a:r>
              <a:rPr lang="ko-KR" altLang="en-US" smtClean="0"/>
              <a:t>명령어 </a:t>
            </a:r>
            <a:r>
              <a:rPr lang="en-US" altLang="ko-KR" smtClean="0"/>
              <a:t>- ln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ln</a:t>
            </a:r>
          </a:p>
          <a:p>
            <a:pPr lvl="1" eaLnBrk="1" hangingPunct="1"/>
            <a:r>
              <a:rPr lang="en-US" altLang="ko-KR" smtClean="0"/>
              <a:t>Make Link to files</a:t>
            </a:r>
          </a:p>
          <a:p>
            <a:pPr lvl="1" eaLnBrk="1" hangingPunct="1"/>
            <a:r>
              <a:rPr lang="ko-KR" altLang="en-US" smtClean="0"/>
              <a:t>파일 또는 디렉토리를 다른 이름으로 연결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Hard Link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하나의 파일을 다른 여러 이름을 사용할 수 있게 함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다른 파일 시스템이나 디렉토리의 </a:t>
            </a:r>
            <a:r>
              <a:rPr lang="en-US" altLang="ko-KR" sz="1800" smtClean="0"/>
              <a:t>Hard Link</a:t>
            </a:r>
            <a:r>
              <a:rPr lang="ko-KR" altLang="en-US" sz="1800" smtClean="0"/>
              <a:t>는 불가능함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ko-KR" altLang="en-US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% ln file1 file2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endParaRPr lang="en-US" altLang="ko-KR" sz="1800" smtClean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Symbolic Link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원래 파일의 경로만을 저장하여 접근할 수 있게 함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MS Windows</a:t>
            </a:r>
            <a:r>
              <a:rPr lang="ko-KR" altLang="en-US" sz="1800" smtClean="0"/>
              <a:t>의 단축 아이콘과 비슷한 기능</a:t>
            </a: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ko-KR" altLang="en-US" sz="1800" smtClean="0">
                <a:solidFill>
                  <a:srgbClr val="FFFF00"/>
                </a:solidFill>
                <a:latin typeface="Courier New" panose="02070309020205020404" pitchFamily="49" charset="0"/>
              </a:rPr>
              <a:t>	</a:t>
            </a:r>
            <a:r>
              <a:rPr lang="en-US" altLang="ko-KR" sz="1800" smtClean="0">
                <a:solidFill>
                  <a:srgbClr val="FF0000"/>
                </a:solidFill>
                <a:latin typeface="Courier New" panose="02070309020205020404" pitchFamily="49" charset="0"/>
              </a:rPr>
              <a:t>% ln –s file1 file2</a:t>
            </a:r>
          </a:p>
        </p:txBody>
      </p:sp>
    </p:spTree>
    <p:extLst>
      <p:ext uri="{BB962C8B-B14F-4D97-AF65-F5344CB8AC3E}">
        <p14:creationId xmlns:p14="http://schemas.microsoft.com/office/powerpoint/2010/main" val="401443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9B86D59-A505-4349-9328-E968200DCC2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df (1)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number of free disk blocks and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사용 가능한 디스크 블록과 </a:t>
            </a:r>
            <a:r>
              <a:rPr lang="en-US" altLang="ko-KR" smtClean="0"/>
              <a:t>free i-node </a:t>
            </a:r>
            <a:r>
              <a:rPr lang="ko-KR" altLang="en-US" smtClean="0"/>
              <a:t>수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local file system </a:t>
            </a:r>
            <a:r>
              <a:rPr lang="ko-KR" altLang="en-US" sz="1800" smtClean="0"/>
              <a:t>에 대해서만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-t :  </a:t>
            </a:r>
            <a:r>
              <a:rPr lang="ko-KR" altLang="en-US" sz="1800" smtClean="0"/>
              <a:t>할당된 전체 블록과 </a:t>
            </a:r>
            <a:r>
              <a:rPr lang="en-US" altLang="ko-KR" sz="1800" smtClean="0"/>
              <a:t>i-node </a:t>
            </a:r>
            <a:r>
              <a:rPr lang="ko-KR" altLang="en-US" sz="1800" smtClean="0"/>
              <a:t>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-k :  </a:t>
            </a:r>
            <a:r>
              <a:rPr lang="ko-KR" altLang="en-US" sz="1800" smtClean="0"/>
              <a:t>할당된 블록을 </a:t>
            </a:r>
            <a:r>
              <a:rPr lang="en-US" altLang="ko-KR" sz="1800" smtClean="0"/>
              <a:t>kilo bytes </a:t>
            </a:r>
            <a:r>
              <a:rPr lang="ko-KR" altLang="en-US" sz="1800" smtClean="0"/>
              <a:t>단위로 출력</a:t>
            </a:r>
          </a:p>
        </p:txBody>
      </p:sp>
    </p:spTree>
    <p:extLst>
      <p:ext uri="{BB962C8B-B14F-4D97-AF65-F5344CB8AC3E}">
        <p14:creationId xmlns:p14="http://schemas.microsoft.com/office/powerpoint/2010/main" val="47115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E02F941-8F46-4605-AFE9-C8AED7CBA51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df (2)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43013" name="Picture 4" descr="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55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C724613-346F-47A7-820D-802EB08ED9A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du (1)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Summarize disk usage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디스크 사용 상황 보여주기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전체 총계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-a :  </a:t>
            </a:r>
            <a:r>
              <a:rPr lang="ko-KR" altLang="en-US" sz="1800" smtClean="0"/>
              <a:t>각 파일마다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판독할 수 없는 디렉토리</a:t>
            </a:r>
            <a:r>
              <a:rPr lang="en-US" altLang="ko-KR" sz="1800" smtClean="0"/>
              <a:t>, </a:t>
            </a:r>
            <a:r>
              <a:rPr lang="ko-KR" altLang="en-US" sz="1800" smtClean="0"/>
              <a:t>오픈할 수 없는 파일 등에 대한 메시지 작성</a:t>
            </a:r>
          </a:p>
        </p:txBody>
      </p:sp>
    </p:spTree>
    <p:extLst>
      <p:ext uri="{BB962C8B-B14F-4D97-AF65-F5344CB8AC3E}">
        <p14:creationId xmlns:p14="http://schemas.microsoft.com/office/powerpoint/2010/main" val="4865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EDF52EE-4B80-43A6-BF32-281E4E261BB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du (2)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45061" name="Picture 4" descr="d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9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6ADDA7A-D583-4F60-A400-27410043C56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find (1)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Find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지정한 디렉토리로부터 디렉토리 계층을 재귀적으로 논리식과 일치하는 파일을 찾아 내려감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-name </a:t>
            </a:r>
            <a:r>
              <a:rPr lang="en-US" altLang="ko-KR" sz="1800" i="1" smtClean="0"/>
              <a:t>file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파일의 </a:t>
            </a:r>
            <a:r>
              <a:rPr lang="en-US" altLang="ko-KR" sz="1800" i="1" smtClean="0"/>
              <a:t>file</a:t>
            </a:r>
            <a:r>
              <a:rPr lang="ko-KR" altLang="en-US" sz="1800" smtClean="0"/>
              <a:t>명과 일치하는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-type </a:t>
            </a:r>
            <a:r>
              <a:rPr lang="en-US" altLang="ko-KR" sz="1800" i="1" smtClean="0"/>
              <a:t>c</a:t>
            </a:r>
            <a:r>
              <a:rPr lang="en-US" altLang="ko-KR" sz="1800" smtClean="0"/>
              <a:t> :  file type </a:t>
            </a:r>
            <a:r>
              <a:rPr lang="ko-KR" altLang="en-US" sz="1800" smtClean="0"/>
              <a:t>이 </a:t>
            </a:r>
            <a:r>
              <a:rPr lang="en-US" altLang="ko-KR" sz="1800" i="1" smtClean="0"/>
              <a:t>c</a:t>
            </a:r>
            <a:r>
              <a:rPr lang="en-US" altLang="ko-KR" sz="1800" smtClean="0"/>
              <a:t> </a:t>
            </a:r>
            <a:r>
              <a:rPr lang="ko-KR" altLang="en-US" sz="1800" smtClean="0"/>
              <a:t>인 경우의 파일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b :  block special file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c :  character special file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d :  directory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p :  fifo (pipe)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f :  general file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-links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파일에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개의 </a:t>
            </a:r>
            <a:r>
              <a:rPr lang="en-US" altLang="ko-KR" sz="1800" smtClean="0"/>
              <a:t>link</a:t>
            </a:r>
            <a:r>
              <a:rPr lang="ko-KR" altLang="en-US" sz="1800" smtClean="0"/>
              <a:t>가 있는 경우의 파일</a:t>
            </a:r>
          </a:p>
        </p:txBody>
      </p:sp>
    </p:spTree>
    <p:extLst>
      <p:ext uri="{BB962C8B-B14F-4D97-AF65-F5344CB8AC3E}">
        <p14:creationId xmlns:p14="http://schemas.microsoft.com/office/powerpoint/2010/main" val="40516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1440B12-58EC-4513-8D12-71DFD2F4873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find (2)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-user </a:t>
            </a:r>
            <a:r>
              <a:rPr lang="en-US" altLang="ko-KR" sz="1800" i="1" smtClean="0"/>
              <a:t>uname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파일의 소유자가 </a:t>
            </a:r>
            <a:r>
              <a:rPr lang="en-US" altLang="ko-KR" sz="1800" i="1" smtClean="0"/>
              <a:t>uname</a:t>
            </a:r>
            <a:r>
              <a:rPr lang="ko-KR" altLang="en-US" sz="1800" smtClean="0"/>
              <a:t>인 파일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-group </a:t>
            </a:r>
            <a:r>
              <a:rPr lang="en-US" altLang="ko-KR" sz="1800" i="1" smtClean="0"/>
              <a:t>gname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파일의 소유 그룹이 </a:t>
            </a:r>
            <a:r>
              <a:rPr lang="en-US" altLang="ko-KR" sz="1800" i="1" smtClean="0"/>
              <a:t>gname</a:t>
            </a:r>
            <a:r>
              <a:rPr lang="ko-KR" altLang="en-US" sz="1800" smtClean="0"/>
              <a:t>인 파일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-size </a:t>
            </a:r>
            <a:r>
              <a:rPr lang="en-US" altLang="ko-KR" sz="1800" i="1" smtClean="0"/>
              <a:t>n[c]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파일의 크기가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</a:t>
            </a:r>
            <a:r>
              <a:rPr lang="ko-KR" altLang="en-US" sz="1800" smtClean="0"/>
              <a:t>블록인 파일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-atime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파일이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</a:t>
            </a:r>
            <a:r>
              <a:rPr lang="ko-KR" altLang="en-US" sz="1800" smtClean="0"/>
              <a:t>날짜 이내에 액세스된 경우의 파일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-mtime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파일이 </a:t>
            </a:r>
            <a:r>
              <a:rPr lang="en-US" altLang="ko-KR" sz="1800" i="1" smtClean="0"/>
              <a:t>n</a:t>
            </a:r>
            <a:r>
              <a:rPr lang="en-US" altLang="ko-KR" sz="1800" smtClean="0"/>
              <a:t> </a:t>
            </a:r>
            <a:r>
              <a:rPr lang="ko-KR" altLang="en-US" sz="1800" smtClean="0"/>
              <a:t>날짜 이내에 수정된 경우의 파일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-print :  </a:t>
            </a:r>
            <a:r>
              <a:rPr lang="ko-KR" altLang="en-US" sz="1800" smtClean="0"/>
              <a:t>현재의 경로명으로 출력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 sz="1800" smtClean="0"/>
              <a:t>-exec </a:t>
            </a:r>
            <a:r>
              <a:rPr lang="en-US" altLang="ko-KR" sz="1800" i="1" smtClean="0"/>
              <a:t>command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지정한 </a:t>
            </a:r>
            <a:r>
              <a:rPr lang="en-US" altLang="ko-KR" sz="1800" i="1" smtClean="0"/>
              <a:t>command</a:t>
            </a:r>
            <a:r>
              <a:rPr lang="ko-KR" altLang="en-US" sz="1800" smtClean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1647803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D55755D-68F1-41B6-8831-E12C4D2068F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29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find (3)</a:t>
            </a:r>
          </a:p>
        </p:txBody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48133" name="Picture 1028" descr="fi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27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250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E626CB9-A876-4E2B-B06B-AA15AD8F9F8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file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Determine file types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파일의 종류를 알아보기 위해서 사용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49157" name="Picture 4" descr="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818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0566150-5600-4122-A785-55B8F7E9AA00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39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wc (1)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word count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지정된 파일 또는 표준 입력에 대한 행</a:t>
            </a:r>
            <a:r>
              <a:rPr lang="en-US" altLang="ko-KR" smtClean="0"/>
              <a:t>, </a:t>
            </a:r>
            <a:r>
              <a:rPr lang="ko-KR" altLang="en-US" smtClean="0"/>
              <a:t>단어</a:t>
            </a:r>
            <a:r>
              <a:rPr lang="en-US" altLang="ko-KR" smtClean="0"/>
              <a:t>, </a:t>
            </a:r>
            <a:r>
              <a:rPr lang="ko-KR" altLang="en-US" smtClean="0"/>
              <a:t>문자 수를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</a:t>
            </a:r>
            <a:r>
              <a:rPr lang="ko-KR" altLang="en-US" sz="1800" smtClean="0"/>
              <a:t>행을 계산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-w :  </a:t>
            </a:r>
            <a:r>
              <a:rPr lang="ko-KR" altLang="en-US" sz="1800" smtClean="0"/>
              <a:t>단어를 계산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:  </a:t>
            </a:r>
            <a:r>
              <a:rPr lang="ko-KR" altLang="en-US" sz="1800" smtClean="0"/>
              <a:t>문자를 계산</a:t>
            </a:r>
          </a:p>
        </p:txBody>
      </p:sp>
    </p:spTree>
    <p:extLst>
      <p:ext uri="{BB962C8B-B14F-4D97-AF65-F5344CB8AC3E}">
        <p14:creationId xmlns:p14="http://schemas.microsoft.com/office/powerpoint/2010/main" val="240468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CCC589A-BE04-4889-9C16-650E8D3D08F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UNIX?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UNIX </a:t>
            </a:r>
            <a:r>
              <a:rPr lang="ko-KR" altLang="en-US" smtClean="0"/>
              <a:t>시스템의 개요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Bell </a:t>
            </a:r>
            <a:r>
              <a:rPr lang="ko-KR" altLang="en-US" smtClean="0"/>
              <a:t>연구소에서 개발된 운영체제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커널의 일부분을 제외하고 고급언어인 </a:t>
            </a:r>
            <a:r>
              <a:rPr lang="en-US" altLang="ko-KR" smtClean="0"/>
              <a:t>C </a:t>
            </a:r>
            <a:r>
              <a:rPr lang="ko-KR" altLang="en-US" smtClean="0"/>
              <a:t>로 작성됨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시분할에 의한 멀티 유저 환경</a:t>
            </a:r>
          </a:p>
          <a:p>
            <a:pPr lvl="1" eaLnBrk="1" hangingPunct="1">
              <a:lnSpc>
                <a:spcPct val="120000"/>
              </a:lnSpc>
            </a:pPr>
            <a:endParaRPr lang="ko-KR" altLang="en-US" smtClean="0"/>
          </a:p>
          <a:p>
            <a:pPr eaLnBrk="1" hangingPunct="1">
              <a:lnSpc>
                <a:spcPct val="120000"/>
              </a:lnSpc>
            </a:pPr>
            <a:r>
              <a:rPr lang="en-US" altLang="ko-KR" smtClean="0"/>
              <a:t>UNIX </a:t>
            </a:r>
            <a:r>
              <a:rPr lang="ko-KR" altLang="en-US" smtClean="0"/>
              <a:t>의 역할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고성능 </a:t>
            </a:r>
            <a:r>
              <a:rPr lang="en-US" altLang="ko-KR" smtClean="0"/>
              <a:t>I/O :  </a:t>
            </a:r>
            <a:r>
              <a:rPr lang="ko-KR" altLang="en-US" smtClean="0"/>
              <a:t>보조기억장치 및 네트워크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각종 네트워크 서비스 용 서버 </a:t>
            </a:r>
            <a:r>
              <a:rPr lang="en-US" altLang="ko-KR" smtClean="0"/>
              <a:t>:  Mail, News, WWW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멀티태스킹 서버</a:t>
            </a:r>
          </a:p>
        </p:txBody>
      </p:sp>
    </p:spTree>
    <p:extLst>
      <p:ext uri="{BB962C8B-B14F-4D97-AF65-F5344CB8AC3E}">
        <p14:creationId xmlns:p14="http://schemas.microsoft.com/office/powerpoint/2010/main" val="300603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B3AC086-B0DB-486D-B291-43F6E2E01E0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wc (2)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51205" name="Picture 4" descr="w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701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C9FFF77-1764-463F-A48A-9BF96DD7820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head, tail (1)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first (last) few lines of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파일의 처음이나 마지막 부분을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+</a:t>
            </a:r>
            <a:r>
              <a:rPr lang="en-US" altLang="ko-KR" sz="1800" i="1" smtClean="0"/>
              <a:t>number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파일의 처음에서부터 </a:t>
            </a:r>
            <a:r>
              <a:rPr lang="en-US" altLang="ko-KR" sz="1800" i="1" smtClean="0"/>
              <a:t>number</a:t>
            </a:r>
            <a:r>
              <a:rPr lang="en-US" altLang="ko-KR" sz="1800" smtClean="0"/>
              <a:t> </a:t>
            </a:r>
            <a:r>
              <a:rPr lang="ko-KR" altLang="en-US" sz="1800" smtClean="0"/>
              <a:t>까지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</a:t>
            </a:r>
            <a:r>
              <a:rPr lang="en-US" altLang="ko-KR" sz="1800" i="1" smtClean="0"/>
              <a:t>number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파일의 끝에서부터 </a:t>
            </a:r>
            <a:r>
              <a:rPr lang="en-US" altLang="ko-KR" sz="1800" i="1" smtClean="0"/>
              <a:t>number</a:t>
            </a:r>
            <a:r>
              <a:rPr lang="ko-KR" altLang="en-US" sz="1800" smtClean="0"/>
              <a:t>까지</a:t>
            </a:r>
          </a:p>
        </p:txBody>
      </p:sp>
    </p:spTree>
    <p:extLst>
      <p:ext uri="{BB962C8B-B14F-4D97-AF65-F5344CB8AC3E}">
        <p14:creationId xmlns:p14="http://schemas.microsoft.com/office/powerpoint/2010/main" val="3223315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0029AF5-A010-499D-85CB-8AAC2E7E8F7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head, tail (2)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53253" name="Picture 5" descr="headta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367588" cy="4090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477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F2AEFE8-1E3A-47EE-8377-513BCCB078D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paste (1)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Merge corresponding or subsequent lines of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여러 개의 파일에서 같은 행을 붙임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</a:t>
            </a:r>
            <a:r>
              <a:rPr lang="en-US" altLang="ko-KR" sz="1800" i="1" smtClean="0"/>
              <a:t>list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결합하는 라인 구분자 지정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같은 파일로부터 라인을 결합</a:t>
            </a:r>
          </a:p>
        </p:txBody>
      </p:sp>
    </p:spTree>
    <p:extLst>
      <p:ext uri="{BB962C8B-B14F-4D97-AF65-F5344CB8AC3E}">
        <p14:creationId xmlns:p14="http://schemas.microsoft.com/office/powerpoint/2010/main" val="18739649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B610E53-7189-47C7-AD9C-BEB747927A9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paste (2)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55301" name="Picture 4" descr="pas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308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773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CAE7AF4-A700-4AC4-8EF0-2BB15280D9D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diff (1)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Display line-by-line differences between pairs of text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파일의 차이 비교</a:t>
            </a:r>
          </a:p>
          <a:p>
            <a:pPr lvl="1" eaLnBrk="1" hangingPunct="1"/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-b :  </a:t>
            </a:r>
            <a:r>
              <a:rPr lang="ko-KR" altLang="en-US" sz="1800" smtClean="0"/>
              <a:t>행위 뒤에 계속되는 공백을 무시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-e :  ed </a:t>
            </a:r>
            <a:r>
              <a:rPr lang="ko-KR" altLang="en-US" sz="1800" smtClean="0"/>
              <a:t>편집기를 위한 명령 순서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-e </a:t>
            </a:r>
            <a:r>
              <a:rPr lang="ko-KR" altLang="en-US" sz="1800" smtClean="0"/>
              <a:t>옵션과 비슷하지만</a:t>
            </a:r>
            <a:r>
              <a:rPr lang="en-US" altLang="ko-KR" sz="1800" smtClean="0"/>
              <a:t>, </a:t>
            </a:r>
            <a:r>
              <a:rPr lang="ko-KR" altLang="en-US" sz="1800" smtClean="0"/>
              <a:t>순서가 반대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-h :  </a:t>
            </a:r>
            <a:r>
              <a:rPr lang="ko-KR" altLang="en-US" sz="1800" smtClean="0"/>
              <a:t>변경 범위가 좁고 확실히 구분되는 경우에만 사용할 수 있음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-w :  </a:t>
            </a:r>
            <a:r>
              <a:rPr lang="en-US" altLang="ko-KR" sz="1800" i="1" smtClean="0"/>
              <a:t>white space</a:t>
            </a:r>
            <a:r>
              <a:rPr lang="en-US" altLang="ko-KR" sz="1800" smtClean="0"/>
              <a:t> </a:t>
            </a:r>
            <a:r>
              <a:rPr lang="ko-KR" altLang="en-US" sz="1800" smtClean="0"/>
              <a:t>를 무시함</a:t>
            </a:r>
          </a:p>
        </p:txBody>
      </p:sp>
    </p:spTree>
    <p:extLst>
      <p:ext uri="{BB962C8B-B14F-4D97-AF65-F5344CB8AC3E}">
        <p14:creationId xmlns:p14="http://schemas.microsoft.com/office/powerpoint/2010/main" val="3412744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26301F8-1F4C-4A5F-980A-B9D9ECB5C50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diff (2)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57349" name="Picture 4" descr="d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3697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734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712C479-5621-4377-9788-ABCE3CBB7B3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cmp (1)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Compare two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파일에 서로 차이가 있을 때 차이가 있는 부분을 표시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</a:t>
            </a:r>
            <a:r>
              <a:rPr lang="ko-KR" altLang="en-US" sz="1800" smtClean="0"/>
              <a:t>각 차이점에 대해 바이트 수와 서로 다른 바이트 수를 출력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파일의 차이점에 관해서 아무 것도 출력하지 않고 코드만 출력</a:t>
            </a: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ko-KR" smtClean="0"/>
              <a:t>0 :  </a:t>
            </a:r>
            <a:r>
              <a:rPr lang="ko-KR" altLang="en-US" smtClean="0"/>
              <a:t>두 파일이 같은 경우</a:t>
            </a: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ko-KR" smtClean="0"/>
              <a:t>1 :  </a:t>
            </a:r>
            <a:r>
              <a:rPr lang="ko-KR" altLang="en-US" smtClean="0"/>
              <a:t>두 파일에 서로 다른 것이 있는 경우</a:t>
            </a:r>
          </a:p>
          <a:p>
            <a:pPr lvl="3" eaLnBrk="1" hangingPunct="1">
              <a:lnSpc>
                <a:spcPct val="120000"/>
              </a:lnSpc>
              <a:buFontTx/>
              <a:buNone/>
            </a:pPr>
            <a:r>
              <a:rPr lang="en-US" altLang="ko-KR" smtClean="0"/>
              <a:t>2 :  </a:t>
            </a:r>
            <a:r>
              <a:rPr lang="ko-KR" altLang="en-US" smtClean="0"/>
              <a:t>접근 불능 또는 인수가 없는 경우</a:t>
            </a:r>
          </a:p>
        </p:txBody>
      </p:sp>
    </p:spTree>
    <p:extLst>
      <p:ext uri="{BB962C8B-B14F-4D97-AF65-F5344CB8AC3E}">
        <p14:creationId xmlns:p14="http://schemas.microsoft.com/office/powerpoint/2010/main" val="18285294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C21B239-E66D-41C7-8DF7-50169B6752B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cmp (2)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59397" name="Picture 4" descr="c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186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94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E484943-38F1-48B1-8394-93527DF4E2B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49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cut (1)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Cut out selected fields of each line of a file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파일의 각 행에서 선택된 필드를 잘라서 출력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i="1" smtClean="0"/>
              <a:t>list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정수의 필드 번호를 </a:t>
            </a:r>
            <a:r>
              <a:rPr lang="en-US" altLang="ko-KR" sz="1800" smtClean="0"/>
              <a:t>, </a:t>
            </a:r>
            <a:r>
              <a:rPr lang="ko-KR" altLang="en-US" sz="1800" smtClean="0"/>
              <a:t>로 분리하고 증가하는 순으로 나열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</a:t>
            </a:r>
            <a:r>
              <a:rPr lang="en-US" altLang="ko-KR" sz="1800" i="1" smtClean="0"/>
              <a:t>list</a:t>
            </a:r>
            <a:r>
              <a:rPr lang="en-US" altLang="ko-KR" sz="1800" smtClean="0"/>
              <a:t> :  </a:t>
            </a:r>
            <a:r>
              <a:rPr lang="en-US" altLang="ko-KR" sz="1800" i="1" smtClean="0"/>
              <a:t>list</a:t>
            </a:r>
            <a:r>
              <a:rPr lang="ko-KR" altLang="en-US" sz="1800" smtClean="0"/>
              <a:t>에 정의하는 문자의 위치를 기준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</a:t>
            </a:r>
            <a:r>
              <a:rPr lang="en-US" altLang="ko-KR" sz="1800" i="1" smtClean="0"/>
              <a:t>list</a:t>
            </a:r>
            <a:r>
              <a:rPr lang="en-US" altLang="ko-KR" sz="1800" smtClean="0"/>
              <a:t> :  </a:t>
            </a:r>
            <a:r>
              <a:rPr lang="en-US" altLang="ko-KR" sz="1800" i="1" smtClean="0"/>
              <a:t>list</a:t>
            </a:r>
            <a:r>
              <a:rPr lang="ko-KR" altLang="en-US" sz="1800" smtClean="0"/>
              <a:t>에 정의하는 필드의 위치를 기준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-d </a:t>
            </a:r>
            <a:r>
              <a:rPr lang="en-US" altLang="ko-KR" sz="1800" i="1" smtClean="0"/>
              <a:t>char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필드 구분 문자 정의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-s :  </a:t>
            </a:r>
            <a:r>
              <a:rPr lang="ko-KR" altLang="en-US" sz="1800" smtClean="0"/>
              <a:t>필드 구별 문자가 없는 행은 무시</a:t>
            </a:r>
          </a:p>
        </p:txBody>
      </p:sp>
    </p:spTree>
    <p:extLst>
      <p:ext uri="{BB962C8B-B14F-4D97-AF65-F5344CB8AC3E}">
        <p14:creationId xmlns:p14="http://schemas.microsoft.com/office/powerpoint/2010/main" val="169053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6EF94E0-9E50-4803-AB24-8B233ABE473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</a:t>
            </a:r>
            <a:r>
              <a:rPr lang="ko-KR" altLang="en-US" smtClean="0"/>
              <a:t>시스템의 특징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다중 작업 기능 </a:t>
            </a:r>
            <a:r>
              <a:rPr lang="en-US" altLang="ko-KR" smtClean="0"/>
              <a:t>(Multi-Tasking)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다중 사용자 기능 </a:t>
            </a:r>
            <a:r>
              <a:rPr lang="en-US" altLang="ko-KR" smtClean="0"/>
              <a:t>(Multi-User)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이식성 </a:t>
            </a:r>
            <a:r>
              <a:rPr lang="en-US" altLang="ko-KR" smtClean="0"/>
              <a:t>(Portability)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다양하고 강력한 유틸리티 프로그램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통신 및 전자 우편</a:t>
            </a:r>
          </a:p>
          <a:p>
            <a:pPr eaLnBrk="1" hangingPunct="1">
              <a:lnSpc>
                <a:spcPct val="150000"/>
              </a:lnSpc>
            </a:pPr>
            <a:r>
              <a:rPr lang="ko-KR" altLang="en-US" smtClean="0"/>
              <a:t>응용 프로그램</a:t>
            </a:r>
          </a:p>
        </p:txBody>
      </p:sp>
    </p:spTree>
    <p:extLst>
      <p:ext uri="{BB962C8B-B14F-4D97-AF65-F5344CB8AC3E}">
        <p14:creationId xmlns:p14="http://schemas.microsoft.com/office/powerpoint/2010/main" val="10207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BFFB2DA-7FA7-4A5A-9035-05023B7E39B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cut (2)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61445" name="Picture 4" descr="cu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67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390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DE603D3-7256-41E1-A94B-9977A2AC5BC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sort (1)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Sort, merge, or sequence check text files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지정된 파일의 내용을 정렬하여 보여줌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-c :  </a:t>
            </a:r>
            <a:r>
              <a:rPr lang="ko-KR" altLang="en-US" sz="1800" smtClean="0"/>
              <a:t>입력 파일이 순서 규칙을 따라 분류되어 있는지 검사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-m :  </a:t>
            </a:r>
            <a:r>
              <a:rPr lang="ko-KR" altLang="en-US" sz="1800" smtClean="0"/>
              <a:t>파일의 병합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-u :  </a:t>
            </a:r>
            <a:r>
              <a:rPr lang="ko-KR" altLang="en-US" sz="1800" smtClean="0"/>
              <a:t>같은 내용을 가진 행이 있으면 그 중 하나는 삭제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</a:t>
            </a:r>
            <a:r>
              <a:rPr lang="ko-KR" altLang="en-US" sz="1800" smtClean="0"/>
              <a:t>대문자와 소문자를 구별하지 않음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-r :  </a:t>
            </a:r>
            <a:r>
              <a:rPr lang="ko-KR" altLang="en-US" sz="1800" smtClean="0"/>
              <a:t>역순으로 분류</a:t>
            </a:r>
          </a:p>
        </p:txBody>
      </p:sp>
    </p:spTree>
    <p:extLst>
      <p:ext uri="{BB962C8B-B14F-4D97-AF65-F5344CB8AC3E}">
        <p14:creationId xmlns:p14="http://schemas.microsoft.com/office/powerpoint/2010/main" val="2212561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74A8D1C-9ADB-4EE7-BD3D-CD8F7246232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File Processing </a:t>
            </a:r>
            <a:r>
              <a:rPr lang="ko-KR" altLang="en-US" smtClean="0"/>
              <a:t>명령어 </a:t>
            </a:r>
            <a:r>
              <a:rPr lang="en-US" altLang="ko-KR" smtClean="0"/>
              <a:t>- sort (2)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63493" name="Picture 4" descr="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679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008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F0E50F8-C735-4B4C-B4BF-233CF1A031A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Permission (1)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파일에 대한 접근 권한</a:t>
            </a:r>
          </a:p>
          <a:p>
            <a:pPr lvl="1" eaLnBrk="1" hangingPunct="1"/>
            <a:r>
              <a:rPr lang="en-US" altLang="ko-KR" smtClean="0"/>
              <a:t>Multi-User </a:t>
            </a:r>
            <a:r>
              <a:rPr lang="ko-KR" altLang="en-US" smtClean="0"/>
              <a:t>운영체제이기 때문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접근 권한의 종류</a:t>
            </a:r>
          </a:p>
        </p:txBody>
      </p:sp>
      <p:sp>
        <p:nvSpPr>
          <p:cNvPr id="64517" name="Rectangle 4"/>
          <p:cNvSpPr>
            <a:spLocks noChangeArrowheads="1"/>
          </p:cNvSpPr>
          <p:nvPr/>
        </p:nvSpPr>
        <p:spPr bwMode="auto">
          <a:xfrm>
            <a:off x="838200" y="2971800"/>
            <a:ext cx="7467600" cy="6858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>
                <a:latin typeface="Courier New" panose="02070309020205020404" pitchFamily="49" charset="0"/>
              </a:rPr>
              <a:t> - rwx rwx rwx</a:t>
            </a:r>
          </a:p>
        </p:txBody>
      </p:sp>
      <p:sp>
        <p:nvSpPr>
          <p:cNvPr id="64518" name="Line 5"/>
          <p:cNvSpPr>
            <a:spLocks noChangeShapeType="1"/>
          </p:cNvSpPr>
          <p:nvPr/>
        </p:nvSpPr>
        <p:spPr bwMode="auto">
          <a:xfrm flipH="1" flipV="1">
            <a:off x="1219200" y="3429000"/>
            <a:ext cx="381000" cy="1752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19" name="Rectangle 6"/>
          <p:cNvSpPr>
            <a:spLocks noChangeArrowheads="1"/>
          </p:cNvSpPr>
          <p:nvPr/>
        </p:nvSpPr>
        <p:spPr bwMode="auto">
          <a:xfrm>
            <a:off x="609600" y="5257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파일의 종류</a:t>
            </a:r>
          </a:p>
        </p:txBody>
      </p:sp>
      <p:sp>
        <p:nvSpPr>
          <p:cNvPr id="64520" name="Line 7"/>
          <p:cNvSpPr>
            <a:spLocks noChangeShapeType="1"/>
          </p:cNvSpPr>
          <p:nvPr/>
        </p:nvSpPr>
        <p:spPr bwMode="auto">
          <a:xfrm flipH="1" flipV="1">
            <a:off x="1828800" y="3429000"/>
            <a:ext cx="1143000" cy="1600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1" name="Rectangle 8"/>
          <p:cNvSpPr>
            <a:spLocks noChangeArrowheads="1"/>
          </p:cNvSpPr>
          <p:nvPr/>
        </p:nvSpPr>
        <p:spPr bwMode="auto">
          <a:xfrm>
            <a:off x="2133600" y="5105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소유자에 대한 권한</a:t>
            </a:r>
          </a:p>
        </p:txBody>
      </p:sp>
      <p:sp>
        <p:nvSpPr>
          <p:cNvPr id="64522" name="Line 9"/>
          <p:cNvSpPr>
            <a:spLocks noChangeShapeType="1"/>
          </p:cNvSpPr>
          <p:nvPr/>
        </p:nvSpPr>
        <p:spPr bwMode="auto">
          <a:xfrm flipH="1" flipV="1">
            <a:off x="2514600" y="3429000"/>
            <a:ext cx="2057400" cy="1447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3" name="Rectangle 10"/>
          <p:cNvSpPr>
            <a:spLocks noChangeArrowheads="1"/>
          </p:cNvSpPr>
          <p:nvPr/>
        </p:nvSpPr>
        <p:spPr bwMode="auto">
          <a:xfrm>
            <a:off x="4267200" y="4953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소유 그룹에 대한 권한</a:t>
            </a:r>
          </a:p>
        </p:txBody>
      </p:sp>
      <p:sp>
        <p:nvSpPr>
          <p:cNvPr id="64524" name="Line 11"/>
          <p:cNvSpPr>
            <a:spLocks noChangeShapeType="1"/>
          </p:cNvSpPr>
          <p:nvPr/>
        </p:nvSpPr>
        <p:spPr bwMode="auto">
          <a:xfrm flipH="1" flipV="1">
            <a:off x="3276600" y="3429000"/>
            <a:ext cx="3048000" cy="914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64525" name="Rectangle 12"/>
          <p:cNvSpPr>
            <a:spLocks noChangeArrowheads="1"/>
          </p:cNvSpPr>
          <p:nvPr/>
        </p:nvSpPr>
        <p:spPr bwMode="auto">
          <a:xfrm>
            <a:off x="5410200" y="4343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1500" b="1">
                <a:solidFill>
                  <a:srgbClr val="000066"/>
                </a:solidFill>
              </a:rPr>
              <a:t>다른 사용자에 대한 권한</a:t>
            </a:r>
          </a:p>
        </p:txBody>
      </p:sp>
    </p:spTree>
    <p:extLst>
      <p:ext uri="{BB962C8B-B14F-4D97-AF65-F5344CB8AC3E}">
        <p14:creationId xmlns:p14="http://schemas.microsoft.com/office/powerpoint/2010/main" val="19899830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7E9CCE2-C81C-4084-8583-00DDCDA111B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Permission (2)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항목의 분류</a:t>
            </a:r>
          </a:p>
          <a:p>
            <a:pPr lvl="1" eaLnBrk="1" hangingPunct="1"/>
            <a:r>
              <a:rPr lang="ko-KR" altLang="en-US" smtClean="0"/>
              <a:t>파일의 종류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 :  </a:t>
            </a:r>
            <a:r>
              <a:rPr lang="ko-KR" altLang="en-US" sz="1800" smtClean="0"/>
              <a:t>일반적인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b :  </a:t>
            </a:r>
            <a:r>
              <a:rPr lang="ko-KR" altLang="en-US" sz="1800" smtClean="0"/>
              <a:t>블록 디바이스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c :  </a:t>
            </a:r>
            <a:r>
              <a:rPr lang="ko-KR" altLang="en-US" sz="1800" smtClean="0"/>
              <a:t>캐릭터 디바이스 파일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d :  </a:t>
            </a:r>
            <a:r>
              <a:rPr lang="ko-KR" altLang="en-US" sz="1800" smtClean="0"/>
              <a:t>디렉토리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l :  Symbolic Link</a:t>
            </a:r>
            <a:r>
              <a:rPr lang="ko-KR" altLang="en-US" sz="1800" smtClean="0"/>
              <a:t>된 파일</a:t>
            </a:r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ko-KR" altLang="en-US" smtClean="0"/>
              <a:t>파일에 대한 접근 모드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r (Read) :  </a:t>
            </a:r>
            <a:r>
              <a:rPr lang="ko-KR" altLang="en-US" sz="1800" smtClean="0"/>
              <a:t>읽기 권한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w (Write) :  </a:t>
            </a:r>
            <a:r>
              <a:rPr lang="ko-KR" altLang="en-US" sz="1800" smtClean="0"/>
              <a:t>쓰기 권한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x (Execute) :  </a:t>
            </a:r>
            <a:r>
              <a:rPr lang="ko-KR" altLang="en-US" sz="1800" smtClean="0"/>
              <a:t>실행 권한</a:t>
            </a:r>
          </a:p>
        </p:txBody>
      </p:sp>
    </p:spTree>
    <p:extLst>
      <p:ext uri="{BB962C8B-B14F-4D97-AF65-F5344CB8AC3E}">
        <p14:creationId xmlns:p14="http://schemas.microsoft.com/office/powerpoint/2010/main" val="2124104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7E5BFF5-4576-45F2-9F2B-99ED1633FCB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Permission </a:t>
            </a:r>
            <a:r>
              <a:rPr lang="ko-KR" altLang="en-US" smtClean="0"/>
              <a:t>관련 명령어 </a:t>
            </a:r>
            <a:r>
              <a:rPr lang="en-US" altLang="ko-KR" smtClean="0"/>
              <a:t>- chmod (1)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Change the permissions mode of a file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지정된 파일 및 디렉토리에 대한 접근 모드 변경</a:t>
            </a:r>
          </a:p>
          <a:p>
            <a:pPr lvl="1" eaLnBrk="1" hangingPunct="1"/>
            <a:r>
              <a:rPr lang="ko-KR" altLang="en-US" smtClean="0"/>
              <a:t>기호 표현법 </a:t>
            </a:r>
            <a:r>
              <a:rPr lang="en-US" altLang="ko-KR" smtClean="0"/>
              <a:t>(Symbol Format), </a:t>
            </a:r>
            <a:r>
              <a:rPr lang="ko-KR" altLang="en-US" smtClean="0"/>
              <a:t>절대 숫자 표현법 </a:t>
            </a:r>
            <a:r>
              <a:rPr lang="en-US" altLang="ko-KR" smtClean="0"/>
              <a:t>(Absolute Format)</a:t>
            </a:r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ko-KR" altLang="en-US" smtClean="0"/>
              <a:t>기호 표현법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who :  u (</a:t>
            </a:r>
            <a:r>
              <a:rPr lang="ko-KR" altLang="en-US" sz="1800" smtClean="0"/>
              <a:t>소유자</a:t>
            </a:r>
            <a:r>
              <a:rPr lang="en-US" altLang="ko-KR" sz="1800" smtClean="0"/>
              <a:t>), g (</a:t>
            </a:r>
            <a:r>
              <a:rPr lang="ko-KR" altLang="en-US" sz="1800" smtClean="0"/>
              <a:t>소유그룹</a:t>
            </a:r>
            <a:r>
              <a:rPr lang="en-US" altLang="ko-KR" sz="1800" smtClean="0"/>
              <a:t>), o (</a:t>
            </a:r>
            <a:r>
              <a:rPr lang="ko-KR" altLang="en-US" sz="1800" smtClean="0"/>
              <a:t>다른 사용자</a:t>
            </a:r>
            <a:r>
              <a:rPr lang="en-US" altLang="ko-KR" sz="1800" smtClean="0"/>
              <a:t>), a (</a:t>
            </a:r>
            <a:r>
              <a:rPr lang="ko-KR" altLang="en-US" sz="1800" smtClean="0"/>
              <a:t>모든 사용자</a:t>
            </a:r>
            <a:r>
              <a:rPr lang="en-US" altLang="ko-KR" sz="180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op-code :  + (</a:t>
            </a:r>
            <a:r>
              <a:rPr lang="ko-KR" altLang="en-US" sz="1800" smtClean="0"/>
              <a:t>접근 허용</a:t>
            </a:r>
            <a:r>
              <a:rPr lang="en-US" altLang="ko-KR" sz="1800" smtClean="0"/>
              <a:t>), - (</a:t>
            </a:r>
            <a:r>
              <a:rPr lang="ko-KR" altLang="en-US" sz="1800" smtClean="0"/>
              <a:t>접근 불가</a:t>
            </a:r>
            <a:r>
              <a:rPr lang="en-US" altLang="ko-KR" sz="180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mode :  r (</a:t>
            </a:r>
            <a:r>
              <a:rPr lang="ko-KR" altLang="en-US" sz="1800" smtClean="0"/>
              <a:t>읽기</a:t>
            </a:r>
            <a:r>
              <a:rPr lang="en-US" altLang="ko-KR" sz="1800" smtClean="0"/>
              <a:t>), w (</a:t>
            </a:r>
            <a:r>
              <a:rPr lang="ko-KR" altLang="en-US" sz="1800" smtClean="0"/>
              <a:t>쓰기</a:t>
            </a:r>
            <a:r>
              <a:rPr lang="en-US" altLang="ko-KR" sz="1800" smtClean="0"/>
              <a:t>), x (</a:t>
            </a:r>
            <a:r>
              <a:rPr lang="ko-KR" altLang="en-US" sz="1800" smtClean="0"/>
              <a:t>실행</a:t>
            </a:r>
            <a:r>
              <a:rPr lang="en-US" altLang="ko-KR" sz="1800" smtClean="0"/>
              <a:t>)</a:t>
            </a:r>
          </a:p>
          <a:p>
            <a:pPr lvl="2" eaLnBrk="1" hangingPunct="1">
              <a:lnSpc>
                <a:spcPct val="120000"/>
              </a:lnSpc>
            </a:pPr>
            <a:endParaRPr lang="en-US" altLang="ko-KR" sz="1800" smtClean="0"/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ko-KR" sz="1800" smtClean="0">
                <a:solidFill>
                  <a:srgbClr val="FF3300"/>
                </a:solidFill>
                <a:latin typeface="Courier New" panose="02070309020205020404" pitchFamily="49" charset="0"/>
              </a:rPr>
              <a:t>% chmod uo-w file1</a:t>
            </a:r>
          </a:p>
        </p:txBody>
      </p:sp>
    </p:spTree>
    <p:extLst>
      <p:ext uri="{BB962C8B-B14F-4D97-AF65-F5344CB8AC3E}">
        <p14:creationId xmlns:p14="http://schemas.microsoft.com/office/powerpoint/2010/main" val="827545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8A8AA89-4BCA-47F2-9F29-D93B33C37EF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Permission </a:t>
            </a:r>
            <a:r>
              <a:rPr lang="ko-KR" altLang="en-US" smtClean="0"/>
              <a:t>관련 명령어 </a:t>
            </a:r>
            <a:r>
              <a:rPr lang="en-US" altLang="ko-KR" smtClean="0"/>
              <a:t>- chmod (2)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절대 숫자 표현법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4 :  </a:t>
            </a:r>
            <a:r>
              <a:rPr lang="ko-KR" altLang="en-US" sz="1800" smtClean="0"/>
              <a:t>읽기 </a:t>
            </a:r>
            <a:r>
              <a:rPr lang="en-US" altLang="ko-KR" sz="1800" smtClean="0"/>
              <a:t>(Read)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2 :  </a:t>
            </a:r>
            <a:r>
              <a:rPr lang="ko-KR" altLang="en-US" sz="1800" smtClean="0"/>
              <a:t>쓰기 </a:t>
            </a:r>
            <a:r>
              <a:rPr lang="en-US" altLang="ko-KR" sz="1800" smtClean="0"/>
              <a:t>(Write)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1 :  </a:t>
            </a:r>
            <a:r>
              <a:rPr lang="ko-KR" altLang="en-US" sz="1800" smtClean="0"/>
              <a:t>실행 </a:t>
            </a:r>
            <a:r>
              <a:rPr lang="en-US" altLang="ko-KR" sz="1800" smtClean="0"/>
              <a:t>(Execute)</a:t>
            </a:r>
          </a:p>
          <a:p>
            <a:pPr lvl="2" eaLnBrk="1" hangingPunct="1"/>
            <a:endParaRPr lang="en-US" altLang="ko-KR" sz="1800" smtClean="0"/>
          </a:p>
          <a:p>
            <a:pPr lvl="2" eaLnBrk="1" hangingPunct="1">
              <a:buFontTx/>
              <a:buNone/>
            </a:pPr>
            <a:r>
              <a:rPr lang="en-US" altLang="ko-KR" sz="1800" smtClean="0">
                <a:solidFill>
                  <a:srgbClr val="FF3300"/>
                </a:solidFill>
                <a:latin typeface="Courier New" panose="02070309020205020404" pitchFamily="49" charset="0"/>
              </a:rPr>
              <a:t>% chmod 755 file1</a:t>
            </a:r>
          </a:p>
        </p:txBody>
      </p:sp>
    </p:spTree>
    <p:extLst>
      <p:ext uri="{BB962C8B-B14F-4D97-AF65-F5344CB8AC3E}">
        <p14:creationId xmlns:p14="http://schemas.microsoft.com/office/powerpoint/2010/main" val="31266027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2E42534-3998-42C6-826F-F34D778E6D8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Permission </a:t>
            </a:r>
            <a:r>
              <a:rPr lang="ko-KR" altLang="en-US" smtClean="0"/>
              <a:t>관련 명령어 </a:t>
            </a:r>
            <a:r>
              <a:rPr lang="en-US" altLang="ko-KR" smtClean="0"/>
              <a:t>- chown, chgrp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Change file (group) ownership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파일에 대한 소유자 및 그룹을 변경 </a:t>
            </a:r>
            <a:r>
              <a:rPr lang="en-US" altLang="ko-KR" smtClean="0"/>
              <a:t>(</a:t>
            </a:r>
            <a:r>
              <a:rPr lang="ko-KR" altLang="en-US" smtClean="0"/>
              <a:t>관리자만 실행 가능</a:t>
            </a:r>
            <a:r>
              <a:rPr lang="en-US" altLang="ko-KR" smtClean="0"/>
              <a:t>)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68613" name="Picture 4" descr="chownchg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6600"/>
            <a:ext cx="7367588" cy="2463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779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93885E1-ECA7-437C-8146-4BBCAE957F3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ps (1)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Report process status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현재 실행 중인 프로세스의 상태를 보여 줌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-e :  </a:t>
            </a:r>
            <a:r>
              <a:rPr lang="ko-KR" altLang="en-US" sz="1800" smtClean="0"/>
              <a:t>현재 실행 중인 모든 프로세스에 관한 정보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-a :  </a:t>
            </a:r>
            <a:r>
              <a:rPr lang="ko-KR" altLang="en-US" sz="1800" smtClean="0"/>
              <a:t>가장 빈번하게 요구되는 프로세스에 관한 정보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-f :  </a:t>
            </a:r>
            <a:r>
              <a:rPr lang="ko-KR" altLang="en-US" sz="1800" smtClean="0"/>
              <a:t>프로세스 상태를 </a:t>
            </a:r>
            <a:r>
              <a:rPr lang="en-US" altLang="ko-KR" sz="1800" i="1" smtClean="0"/>
              <a:t>full list</a:t>
            </a:r>
            <a:r>
              <a:rPr lang="en-US" altLang="ko-KR" sz="1800" smtClean="0"/>
              <a:t> </a:t>
            </a:r>
            <a:r>
              <a:rPr lang="ko-KR" altLang="en-US" sz="1800" smtClean="0"/>
              <a:t>로 보여줌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-l :  </a:t>
            </a:r>
            <a:r>
              <a:rPr lang="ko-KR" altLang="en-US" sz="1800" smtClean="0"/>
              <a:t>프로세스 상태를 </a:t>
            </a:r>
            <a:r>
              <a:rPr lang="en-US" altLang="ko-KR" sz="1800" i="1" smtClean="0"/>
              <a:t>long list</a:t>
            </a:r>
            <a:r>
              <a:rPr lang="en-US" altLang="ko-KR" sz="1800" smtClean="0"/>
              <a:t> </a:t>
            </a:r>
            <a:r>
              <a:rPr lang="ko-KR" altLang="en-US" sz="1800" smtClean="0"/>
              <a:t>로 보여줌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-u </a:t>
            </a:r>
            <a:r>
              <a:rPr lang="en-US" altLang="ko-KR" sz="1800" i="1" smtClean="0"/>
              <a:t>uid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 </a:t>
            </a:r>
            <a:r>
              <a:rPr lang="en-US" altLang="ko-KR" sz="1800" i="1" smtClean="0"/>
              <a:t>uid</a:t>
            </a:r>
            <a:r>
              <a:rPr lang="ko-KR" altLang="en-US" sz="1800" smtClean="0"/>
              <a:t>를 가진 프로세스 정보를 보여줌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-g </a:t>
            </a:r>
            <a:r>
              <a:rPr lang="en-US" altLang="ko-KR" sz="1800" i="1" smtClean="0"/>
              <a:t>gid</a:t>
            </a:r>
            <a:r>
              <a:rPr lang="en-US" altLang="ko-KR" sz="1800" smtClean="0"/>
              <a:t> :  </a:t>
            </a:r>
            <a:r>
              <a:rPr lang="ko-KR" altLang="en-US" sz="1800" smtClean="0"/>
              <a:t>지정 </a:t>
            </a:r>
            <a:r>
              <a:rPr lang="en-US" altLang="ko-KR" sz="1800" i="1" smtClean="0"/>
              <a:t>gid</a:t>
            </a:r>
            <a:r>
              <a:rPr lang="ko-KR" altLang="en-US" sz="1800" smtClean="0"/>
              <a:t>를 가진 프로세스 정보를 보여줌</a:t>
            </a:r>
          </a:p>
        </p:txBody>
      </p:sp>
    </p:spTree>
    <p:extLst>
      <p:ext uri="{BB962C8B-B14F-4D97-AF65-F5344CB8AC3E}">
        <p14:creationId xmlns:p14="http://schemas.microsoft.com/office/powerpoint/2010/main" val="36926495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73594AA-B68F-4E0C-8189-F027BC149F3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59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ps (2)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출력 형식 </a:t>
            </a:r>
            <a:r>
              <a:rPr lang="en-US" altLang="ko-KR" smtClean="0"/>
              <a:t>(1)</a:t>
            </a:r>
          </a:p>
          <a:p>
            <a:pPr lvl="2" eaLnBrk="1" hangingPunct="1"/>
            <a:r>
              <a:rPr lang="en-US" altLang="ko-KR" sz="1800" smtClean="0"/>
              <a:t>F :  </a:t>
            </a:r>
            <a:r>
              <a:rPr lang="ko-KR" altLang="en-US" sz="1800" smtClean="0"/>
              <a:t>프로세스에 관련된 </a:t>
            </a:r>
            <a:r>
              <a:rPr lang="en-US" altLang="ko-KR" sz="1800" smtClean="0"/>
              <a:t>flag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00 :  </a:t>
            </a:r>
            <a:r>
              <a:rPr lang="ko-KR" altLang="en-US" smtClean="0"/>
              <a:t>프로세스 종료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01 :  </a:t>
            </a:r>
            <a:r>
              <a:rPr lang="ko-KR" altLang="en-US" smtClean="0"/>
              <a:t>시스템 프로세스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08 :  </a:t>
            </a:r>
            <a:r>
              <a:rPr lang="ko-KR" altLang="en-US" smtClean="0"/>
              <a:t>프로세스가 현재 메모리에 있음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10 :  </a:t>
            </a:r>
            <a:r>
              <a:rPr lang="ko-KR" altLang="en-US" smtClean="0"/>
              <a:t>프로세스는 메모리에 있고 </a:t>
            </a:r>
            <a:r>
              <a:rPr lang="en-US" altLang="ko-KR" i="1" smtClean="0"/>
              <a:t>lock</a:t>
            </a:r>
            <a:r>
              <a:rPr lang="en-US" altLang="ko-KR" smtClean="0"/>
              <a:t> </a:t>
            </a:r>
            <a:r>
              <a:rPr lang="ko-KR" altLang="en-US" smtClean="0"/>
              <a:t>되어 있음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r>
              <a:rPr lang="en-US" altLang="ko-KR" sz="1800" smtClean="0"/>
              <a:t>S :  </a:t>
            </a:r>
            <a:r>
              <a:rPr lang="ko-KR" altLang="en-US" sz="1800" smtClean="0"/>
              <a:t>프로세스 상태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O :  </a:t>
            </a:r>
            <a:r>
              <a:rPr lang="ko-KR" altLang="en-US" smtClean="0"/>
              <a:t>현재 실행 중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S :  </a:t>
            </a:r>
            <a:r>
              <a:rPr lang="ko-KR" altLang="en-US" smtClean="0"/>
              <a:t>휴식 상태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R :  </a:t>
            </a:r>
            <a:r>
              <a:rPr lang="ko-KR" altLang="en-US" smtClean="0"/>
              <a:t>실행 가능한 상태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I :  Idle </a:t>
            </a:r>
            <a:r>
              <a:rPr lang="ko-KR" altLang="en-US" smtClean="0"/>
              <a:t>상태</a:t>
            </a:r>
          </a:p>
          <a:p>
            <a:pPr lvl="3" eaLnBrk="1" hangingPunct="1">
              <a:lnSpc>
                <a:spcPct val="120000"/>
              </a:lnSpc>
            </a:pPr>
            <a:r>
              <a:rPr lang="en-US" altLang="ko-KR" smtClean="0"/>
              <a:t>Z :  Zombie </a:t>
            </a:r>
            <a:r>
              <a:rPr lang="ko-KR" altLang="en-US" smtClean="0"/>
              <a:t>상태</a:t>
            </a:r>
          </a:p>
        </p:txBody>
      </p:sp>
    </p:spTree>
    <p:extLst>
      <p:ext uri="{BB962C8B-B14F-4D97-AF65-F5344CB8AC3E}">
        <p14:creationId xmlns:p14="http://schemas.microsoft.com/office/powerpoint/2010/main" val="198439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68E4AA7-7331-418B-9652-A6D258E1A82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Utilities</a:t>
            </a:r>
          </a:p>
        </p:txBody>
      </p:sp>
      <p:graphicFrame>
        <p:nvGraphicFramePr>
          <p:cNvPr id="40023" name="Group 1111"/>
          <p:cNvGraphicFramePr>
            <a:graphicFrameLocks noGrp="1"/>
          </p:cNvGraphicFramePr>
          <p:nvPr/>
        </p:nvGraphicFramePr>
        <p:xfrm>
          <a:off x="419100" y="1219200"/>
          <a:ext cx="8343900" cy="4892675"/>
        </p:xfrm>
        <a:graphic>
          <a:graphicData uri="http://schemas.openxmlformats.org/drawingml/2006/table">
            <a:tbl>
              <a:tblPr/>
              <a:tblGrid>
                <a:gridCol w="2754313"/>
                <a:gridCol w="5589587"/>
              </a:tblGrid>
              <a:tr h="4115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응용분야</a:t>
                      </a:r>
                      <a:endParaRPr kumimoji="1" lang="ko-KR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1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UNIX Utilities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4811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단어 검사기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탁상 계산기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문서 편집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텍스트 포맷팅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전자 우편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온라인 매뉴얼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서비스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프로그래밍 언어 컴파일러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라인프린터 스풀러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스트림 에디터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명령어 처리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유닉스 시스템간 통신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컴파일러 생성기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파일 및 디렉토리 관리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spell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dc, bc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ed, vi, ex, emacs, pico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roff, nroff, groff, troff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mail, elm, pine, mutt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man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date, time, cal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cc, gcc, g++, f77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lpr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sh, csh, bash, tcsh, ksh, zsh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uucp, wall, talk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lex, yacc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cd, chgrp, chown, cp, diff, find, ln, ls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89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F523099-2288-4B1C-A468-91FB22AA180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ps (3)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ko-KR" altLang="en-US" smtClean="0"/>
              <a:t>출력 형식 </a:t>
            </a:r>
            <a:r>
              <a:rPr lang="en-US" altLang="ko-KR" smtClean="0"/>
              <a:t>(2)</a:t>
            </a:r>
          </a:p>
          <a:p>
            <a:pPr lvl="2" eaLnBrk="1" hangingPunct="1"/>
            <a:r>
              <a:rPr lang="en-US" altLang="ko-KR" sz="1800" smtClean="0"/>
              <a:t>UID :  </a:t>
            </a:r>
            <a:r>
              <a:rPr lang="ko-KR" altLang="en-US" sz="1800" smtClean="0"/>
              <a:t>사용자 </a:t>
            </a:r>
            <a:r>
              <a:rPr lang="en-US" altLang="ko-KR" sz="1800" smtClean="0"/>
              <a:t>ID </a:t>
            </a:r>
            <a:r>
              <a:rPr lang="ko-KR" altLang="en-US" sz="1800" smtClean="0"/>
              <a:t>또는 사용자 명</a:t>
            </a:r>
          </a:p>
          <a:p>
            <a:pPr lvl="2" eaLnBrk="1" hangingPunct="1"/>
            <a:r>
              <a:rPr lang="en-US" altLang="ko-KR" sz="1800" smtClean="0"/>
              <a:t>GID :  </a:t>
            </a:r>
            <a:r>
              <a:rPr lang="ko-KR" altLang="en-US" sz="1800" smtClean="0"/>
              <a:t>그룹 </a:t>
            </a:r>
            <a:r>
              <a:rPr lang="en-US" altLang="ko-KR" sz="1800" smtClean="0"/>
              <a:t>ID</a:t>
            </a:r>
          </a:p>
          <a:p>
            <a:pPr lvl="2" eaLnBrk="1" hangingPunct="1"/>
            <a:r>
              <a:rPr lang="en-US" altLang="ko-KR" sz="1800" smtClean="0"/>
              <a:t>PID :  </a:t>
            </a:r>
            <a:r>
              <a:rPr lang="ko-KR" altLang="en-US" sz="1800" smtClean="0"/>
              <a:t>프로세스 </a:t>
            </a:r>
            <a:r>
              <a:rPr lang="en-US" altLang="ko-KR" sz="1800" smtClean="0"/>
              <a:t>ID</a:t>
            </a:r>
          </a:p>
          <a:p>
            <a:pPr lvl="2" eaLnBrk="1" hangingPunct="1"/>
            <a:r>
              <a:rPr lang="en-US" altLang="ko-KR" sz="1800" smtClean="0"/>
              <a:t>PPID :  </a:t>
            </a:r>
            <a:r>
              <a:rPr lang="ko-KR" altLang="en-US" sz="1800" smtClean="0"/>
              <a:t>부모 프로세스 </a:t>
            </a:r>
            <a:r>
              <a:rPr lang="en-US" altLang="ko-KR" sz="1800" smtClean="0"/>
              <a:t>ID</a:t>
            </a:r>
          </a:p>
          <a:p>
            <a:pPr lvl="2" eaLnBrk="1" hangingPunct="1"/>
            <a:r>
              <a:rPr lang="en-US" altLang="ko-KR" sz="1800" smtClean="0"/>
              <a:t>C :  </a:t>
            </a:r>
            <a:r>
              <a:rPr lang="ko-KR" altLang="en-US" sz="1800" smtClean="0"/>
              <a:t>스케쥴링을 위한 프로세스 소모량</a:t>
            </a:r>
          </a:p>
          <a:p>
            <a:pPr lvl="2" eaLnBrk="1" hangingPunct="1"/>
            <a:r>
              <a:rPr lang="en-US" altLang="ko-KR" sz="1800" smtClean="0"/>
              <a:t>PRI :  </a:t>
            </a:r>
            <a:r>
              <a:rPr lang="ko-KR" altLang="en-US" sz="1800" smtClean="0"/>
              <a:t>프로세스의 우선 순위</a:t>
            </a:r>
          </a:p>
          <a:p>
            <a:pPr lvl="2" eaLnBrk="1" hangingPunct="1"/>
            <a:r>
              <a:rPr lang="en-US" altLang="ko-KR" sz="1800" smtClean="0"/>
              <a:t>NICE :  </a:t>
            </a:r>
            <a:r>
              <a:rPr lang="en-US" altLang="ko-KR" sz="1800" i="1" smtClean="0"/>
              <a:t>nice</a:t>
            </a:r>
            <a:r>
              <a:rPr lang="ko-KR" altLang="en-US" sz="1800" smtClean="0"/>
              <a:t>값</a:t>
            </a:r>
          </a:p>
          <a:p>
            <a:pPr lvl="2" eaLnBrk="1" hangingPunct="1"/>
            <a:r>
              <a:rPr lang="en-US" altLang="ko-KR" sz="1800" smtClean="0"/>
              <a:t>ADDR :  </a:t>
            </a:r>
            <a:r>
              <a:rPr lang="ko-KR" altLang="en-US" sz="1800" smtClean="0"/>
              <a:t>프로세스의 메모리 주소</a:t>
            </a:r>
          </a:p>
          <a:p>
            <a:pPr lvl="2" eaLnBrk="1" hangingPunct="1"/>
            <a:r>
              <a:rPr lang="en-US" altLang="ko-KR" sz="1800" smtClean="0"/>
              <a:t>SZ :  </a:t>
            </a:r>
            <a:r>
              <a:rPr lang="ko-KR" altLang="en-US" sz="1800" smtClean="0"/>
              <a:t>메모리 내에 교체 가능한 프로세스 이미지의 크기</a:t>
            </a:r>
          </a:p>
          <a:p>
            <a:pPr lvl="2" eaLnBrk="1" hangingPunct="1"/>
            <a:r>
              <a:rPr lang="en-US" altLang="ko-KR" sz="1800" smtClean="0"/>
              <a:t>WCHAN :  </a:t>
            </a:r>
            <a:r>
              <a:rPr lang="en-US" altLang="ko-KR" sz="1800" i="1" smtClean="0"/>
              <a:t>sleep</a:t>
            </a:r>
            <a:r>
              <a:rPr lang="en-US" altLang="ko-KR" sz="1800" smtClean="0"/>
              <a:t> </a:t>
            </a:r>
            <a:r>
              <a:rPr lang="ko-KR" altLang="en-US" sz="1800" smtClean="0"/>
              <a:t>또는 </a:t>
            </a:r>
            <a:r>
              <a:rPr lang="en-US" altLang="ko-KR" sz="1800" smtClean="0"/>
              <a:t>SXBRK </a:t>
            </a:r>
            <a:r>
              <a:rPr lang="ko-KR" altLang="en-US" sz="1800" smtClean="0"/>
              <a:t>상태로 되어 있는 프로세스 이벤트 주소</a:t>
            </a:r>
          </a:p>
          <a:p>
            <a:pPr lvl="2" eaLnBrk="1" hangingPunct="1"/>
            <a:r>
              <a:rPr lang="en-US" altLang="ko-KR" sz="1800" smtClean="0"/>
              <a:t>TTY :  </a:t>
            </a:r>
            <a:r>
              <a:rPr lang="ko-KR" altLang="en-US" sz="1800" smtClean="0"/>
              <a:t>실행 터미널 번호</a:t>
            </a:r>
          </a:p>
          <a:p>
            <a:pPr lvl="2" eaLnBrk="1" hangingPunct="1"/>
            <a:r>
              <a:rPr lang="en-US" altLang="ko-KR" sz="1800" smtClean="0"/>
              <a:t>TIME :  </a:t>
            </a:r>
            <a:r>
              <a:rPr lang="ko-KR" altLang="en-US" sz="1800" smtClean="0"/>
              <a:t>프로세스의 누적 실행 시간</a:t>
            </a:r>
          </a:p>
        </p:txBody>
      </p:sp>
    </p:spTree>
    <p:extLst>
      <p:ext uri="{BB962C8B-B14F-4D97-AF65-F5344CB8AC3E}">
        <p14:creationId xmlns:p14="http://schemas.microsoft.com/office/powerpoint/2010/main" val="1772556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36B81DB-8B0C-48B1-8AB7-DD35BCC12CBD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ps (4)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72709" name="Picture 4" descr="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2264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9A1C14B0-AAB2-4C58-8AA2-9142318971C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kill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Terminate or Signal processes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프로세스를 강제 종료하는 경우 사용</a:t>
            </a:r>
          </a:p>
          <a:p>
            <a:pPr lvl="1" eaLnBrk="1" hangingPunct="1"/>
            <a:r>
              <a:rPr lang="en-US" altLang="ko-KR" smtClean="0"/>
              <a:t>Signal </a:t>
            </a:r>
            <a:r>
              <a:rPr lang="ko-KR" altLang="en-US" smtClean="0"/>
              <a:t>번호로 </a:t>
            </a:r>
            <a:r>
              <a:rPr lang="en-US" altLang="ko-KR" smtClean="0"/>
              <a:t>9</a:t>
            </a:r>
            <a:r>
              <a:rPr lang="ko-KR" altLang="en-US" smtClean="0"/>
              <a:t>번 </a:t>
            </a:r>
            <a:r>
              <a:rPr lang="en-US" altLang="ko-KR" smtClean="0"/>
              <a:t>(</a:t>
            </a:r>
            <a:r>
              <a:rPr lang="ko-KR" altLang="en-US" smtClean="0"/>
              <a:t>강제 종료</a:t>
            </a:r>
            <a:r>
              <a:rPr lang="en-US" altLang="ko-KR" smtClean="0"/>
              <a:t>) </a:t>
            </a:r>
            <a:r>
              <a:rPr lang="ko-KR" altLang="en-US" smtClean="0"/>
              <a:t>을 가장 많이 사용함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73733" name="Picture 4" descr="ki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367588" cy="124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701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F709B5A-6AB2-416F-A1FE-6E27FD51489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nohup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Run a command immune to hangups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종료나 중지를 무시하고 명령어를 실행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주로 로그아웃을 한 후에도 명령어를 계속 실행시키기 위해 사용됨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실행 중에 발생되는 표준 출력과 표준 오류는 </a:t>
            </a:r>
            <a:r>
              <a:rPr lang="en-US" altLang="ko-KR" smtClean="0"/>
              <a:t>nohup.out </a:t>
            </a:r>
            <a:r>
              <a:rPr lang="ko-KR" altLang="en-US" smtClean="0"/>
              <a:t>에 저장</a:t>
            </a:r>
          </a:p>
        </p:txBody>
      </p:sp>
    </p:spTree>
    <p:extLst>
      <p:ext uri="{BB962C8B-B14F-4D97-AF65-F5344CB8AC3E}">
        <p14:creationId xmlns:p14="http://schemas.microsoft.com/office/powerpoint/2010/main" val="389244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D100819-0786-4FF3-BA93-8EBBA76F094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nice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Invoke a command with an altered scheduling priority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낮은 우선 순위로 명령어 실행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숫자가 낮을수록</a:t>
            </a:r>
            <a:r>
              <a:rPr lang="en-US" altLang="ko-KR" smtClean="0"/>
              <a:t>, </a:t>
            </a:r>
            <a:r>
              <a:rPr lang="ko-KR" altLang="en-US" smtClean="0"/>
              <a:t>우선 순위는 높음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nice </a:t>
            </a:r>
            <a:r>
              <a:rPr lang="ko-KR" altLang="en-US" smtClean="0"/>
              <a:t>값은 </a:t>
            </a:r>
            <a:r>
              <a:rPr lang="en-US" altLang="ko-KR" smtClean="0"/>
              <a:t>0~39</a:t>
            </a:r>
            <a:r>
              <a:rPr lang="ko-KR" altLang="en-US" smtClean="0"/>
              <a:t>까지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일반 사용자는 </a:t>
            </a:r>
            <a:r>
              <a:rPr lang="en-US" altLang="ko-KR" smtClean="0"/>
              <a:t>incremental </a:t>
            </a:r>
            <a:r>
              <a:rPr lang="ko-KR" altLang="en-US" smtClean="0"/>
              <a:t>에 </a:t>
            </a:r>
            <a:r>
              <a:rPr lang="en-US" altLang="ko-KR" smtClean="0"/>
              <a:t>1~19</a:t>
            </a:r>
            <a:r>
              <a:rPr lang="ko-KR" altLang="en-US" smtClean="0"/>
              <a:t>까지의 수를 지정할 수 있음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관리자는 </a:t>
            </a:r>
            <a:r>
              <a:rPr lang="en-US" altLang="ko-KR" smtClean="0"/>
              <a:t>incremental </a:t>
            </a:r>
            <a:r>
              <a:rPr lang="ko-KR" altLang="en-US" smtClean="0"/>
              <a:t>에 음수 값을 지정할 수 있음</a:t>
            </a:r>
          </a:p>
        </p:txBody>
      </p:sp>
    </p:spTree>
    <p:extLst>
      <p:ext uri="{BB962C8B-B14F-4D97-AF65-F5344CB8AC3E}">
        <p14:creationId xmlns:p14="http://schemas.microsoft.com/office/powerpoint/2010/main" val="35266401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521B1B7-91BE-4B2A-9358-029349DA907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time (1)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Time a simple command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명령어의 실행 시간 측정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실행 중 총 소요된 시간</a:t>
            </a:r>
            <a:r>
              <a:rPr lang="en-US" altLang="ko-KR" smtClean="0"/>
              <a:t>, </a:t>
            </a:r>
            <a:r>
              <a:rPr lang="ko-KR" altLang="en-US" smtClean="0"/>
              <a:t>시스템 사용 시간</a:t>
            </a:r>
            <a:r>
              <a:rPr lang="en-US" altLang="ko-KR" smtClean="0"/>
              <a:t>, </a:t>
            </a:r>
            <a:r>
              <a:rPr lang="ko-KR" altLang="en-US" smtClean="0"/>
              <a:t>명령어 실행에 소비한 시간을 출력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초 단위로 출력됨</a:t>
            </a:r>
          </a:p>
        </p:txBody>
      </p:sp>
    </p:spTree>
    <p:extLst>
      <p:ext uri="{BB962C8B-B14F-4D97-AF65-F5344CB8AC3E}">
        <p14:creationId xmlns:p14="http://schemas.microsoft.com/office/powerpoint/2010/main" val="31427282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D1058E2-3545-406B-AC24-94E18CED673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597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time (2)</a:t>
            </a:r>
          </a:p>
        </p:txBody>
      </p:sp>
      <p:sp>
        <p:nvSpPr>
          <p:cNvPr id="778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77829" name="Picture 1028" descr="t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3086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1958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D5D6C10-B419-41C4-8614-21E3BE8F60D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wait</a:t>
            </a:r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Await process completion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작업 종료 대기 명령</a:t>
            </a:r>
          </a:p>
          <a:p>
            <a:pPr lvl="1" eaLnBrk="1" hangingPunct="1"/>
            <a:r>
              <a:rPr lang="ko-KR" altLang="en-US" smtClean="0"/>
              <a:t>프로세스 </a:t>
            </a:r>
            <a:r>
              <a:rPr lang="en-US" altLang="ko-KR" smtClean="0"/>
              <a:t>id</a:t>
            </a:r>
            <a:r>
              <a:rPr lang="ko-KR" altLang="en-US" smtClean="0"/>
              <a:t>를 지정하고</a:t>
            </a:r>
            <a:r>
              <a:rPr lang="en-US" altLang="ko-KR" smtClean="0"/>
              <a:t>, </a:t>
            </a:r>
            <a:r>
              <a:rPr lang="ko-KR" altLang="en-US" smtClean="0"/>
              <a:t>반환 부호는 </a:t>
            </a:r>
            <a:r>
              <a:rPr lang="en-US" altLang="ko-KR" smtClean="0"/>
              <a:t>0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78853" name="Picture 4" descr="wai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367588" cy="1041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0000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50E787B-84D4-4838-B533-7C2B6B6FE9F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Process </a:t>
            </a:r>
            <a:r>
              <a:rPr lang="ko-KR" altLang="en-US" smtClean="0"/>
              <a:t>관련 명령어 </a:t>
            </a:r>
            <a:r>
              <a:rPr lang="en-US" altLang="ko-KR" smtClean="0"/>
              <a:t>- sleep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Suspend execution for an interval</a:t>
            </a:r>
          </a:p>
          <a:p>
            <a:pPr lvl="2" eaLnBrk="1" hangingPunct="1"/>
            <a:endParaRPr lang="en-US" altLang="ko-KR" sz="1800" smtClean="0"/>
          </a:p>
          <a:p>
            <a:pPr lvl="1" eaLnBrk="1" hangingPunct="1"/>
            <a:r>
              <a:rPr lang="ko-KR" altLang="en-US" smtClean="0"/>
              <a:t>지정된 시간 동안 실행을 일시 중지</a:t>
            </a:r>
          </a:p>
          <a:p>
            <a:pPr lvl="1" eaLnBrk="1" hangingPunct="1"/>
            <a:r>
              <a:rPr lang="ko-KR" altLang="en-US" smtClean="0"/>
              <a:t>주로 쉘 스크립트에서 많이 사용됨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79877" name="Picture 4" descr="slee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7367588" cy="635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0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2D8C009-ACD8-4F2E-B327-27943712B1D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69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(1)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Shell</a:t>
            </a:r>
          </a:p>
          <a:p>
            <a:pPr lvl="1" eaLnBrk="1" hangingPunct="1"/>
            <a:r>
              <a:rPr lang="ko-KR" altLang="en-US" smtClean="0"/>
              <a:t>터미널에서 입력되는 명령어를 받아 들여 시스템이 이해할 수 있는 구문으로 해독하는 프로그램</a:t>
            </a:r>
          </a:p>
          <a:p>
            <a:pPr lvl="1" eaLnBrk="1" hangingPunct="1"/>
            <a:r>
              <a:rPr lang="ko-KR" altLang="en-US" smtClean="0"/>
              <a:t>시스템과 사용자의 중간에 위치하여 사용자가 입력하는 일반 명령어를 시스템이 실행할 수 있는 기계어로 변환하여 사용자 인터페이스를 제공</a:t>
            </a:r>
          </a:p>
          <a:p>
            <a:pPr lvl="1" eaLnBrk="1" hangingPunct="1"/>
            <a:r>
              <a:rPr lang="en-US" altLang="ko-KR" smtClean="0"/>
              <a:t>UNIX </a:t>
            </a:r>
            <a:r>
              <a:rPr lang="ko-KR" altLang="en-US" smtClean="0"/>
              <a:t>시스템의 대부분의 기능이 쉘로 구현됨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Shell </a:t>
            </a:r>
            <a:r>
              <a:rPr lang="ko-KR" altLang="en-US" smtClean="0"/>
              <a:t>의 종류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sh, bash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csh, tcsh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ksh</a:t>
            </a:r>
          </a:p>
        </p:txBody>
      </p:sp>
    </p:spTree>
    <p:extLst>
      <p:ext uri="{BB962C8B-B14F-4D97-AF65-F5344CB8AC3E}">
        <p14:creationId xmlns:p14="http://schemas.microsoft.com/office/powerpoint/2010/main" val="2991636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B1A7F58-6B39-4A48-9F66-C28DF2B8B84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</a:t>
            </a:r>
            <a:r>
              <a:rPr lang="ko-KR" altLang="en-US" smtClean="0"/>
              <a:t>동향</a:t>
            </a:r>
            <a:r>
              <a:rPr lang="en-US" altLang="ko-KR" smtClean="0"/>
              <a:t>, </a:t>
            </a:r>
            <a:r>
              <a:rPr lang="ko-KR" altLang="en-US" smtClean="0"/>
              <a:t>다양한 </a:t>
            </a:r>
            <a:r>
              <a:rPr lang="en-US" altLang="ko-KR" smtClean="0"/>
              <a:t>UNIX Version</a:t>
            </a:r>
          </a:p>
        </p:txBody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UNIX </a:t>
            </a:r>
            <a:r>
              <a:rPr lang="ko-KR" altLang="en-US" smtClean="0"/>
              <a:t>동향</a:t>
            </a:r>
          </a:p>
          <a:p>
            <a:pPr lvl="1" eaLnBrk="1" hangingPunct="1"/>
            <a:r>
              <a:rPr lang="en-US" altLang="ko-KR" smtClean="0"/>
              <a:t>AT&amp;T, UNIX System V Interface Definition</a:t>
            </a:r>
          </a:p>
          <a:p>
            <a:pPr lvl="1" eaLnBrk="1" hangingPunct="1"/>
            <a:r>
              <a:rPr lang="en-US" altLang="ko-KR" smtClean="0"/>
              <a:t>IEEE, POSIX (Portable Operating System Interface for UNIX)</a:t>
            </a:r>
          </a:p>
          <a:p>
            <a:pPr lvl="1" eaLnBrk="1" hangingPunct="1"/>
            <a:r>
              <a:rPr lang="en-US" altLang="ko-KR" smtClean="0"/>
              <a:t>Unix International, Inc.</a:t>
            </a:r>
          </a:p>
          <a:p>
            <a:pPr lvl="1" eaLnBrk="1" hangingPunct="1"/>
            <a:r>
              <a:rPr lang="en-US" altLang="ko-KR" smtClean="0"/>
              <a:t>Open Software Foundation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다양한 </a:t>
            </a:r>
            <a:r>
              <a:rPr lang="en-US" altLang="ko-KR" smtClean="0"/>
              <a:t>UNIX Version</a:t>
            </a:r>
          </a:p>
          <a:p>
            <a:pPr lvl="1" eaLnBrk="1" hangingPunct="1"/>
            <a:r>
              <a:rPr lang="en-US" altLang="ko-KR" smtClean="0"/>
              <a:t>UNIX System V R 4.0</a:t>
            </a:r>
          </a:p>
          <a:p>
            <a:pPr lvl="1" eaLnBrk="1" hangingPunct="1"/>
            <a:r>
              <a:rPr lang="en-US" altLang="ko-KR" smtClean="0"/>
              <a:t>SCO UNIX</a:t>
            </a:r>
          </a:p>
          <a:p>
            <a:pPr lvl="1" eaLnBrk="1" hangingPunct="1"/>
            <a:r>
              <a:rPr lang="en-US" altLang="ko-KR" smtClean="0"/>
              <a:t>SunOS, Solaris</a:t>
            </a:r>
          </a:p>
          <a:p>
            <a:pPr lvl="1" eaLnBrk="1" hangingPunct="1"/>
            <a:r>
              <a:rPr lang="en-US" altLang="ko-KR" smtClean="0"/>
              <a:t>HP-UX</a:t>
            </a:r>
          </a:p>
          <a:p>
            <a:pPr lvl="1" eaLnBrk="1" hangingPunct="1"/>
            <a:r>
              <a:rPr lang="en-US" altLang="ko-KR" smtClean="0"/>
              <a:t>Digital Unix</a:t>
            </a:r>
          </a:p>
          <a:p>
            <a:pPr lvl="1" eaLnBrk="1" hangingPunct="1"/>
            <a:r>
              <a:rPr lang="en-US" altLang="ko-KR" smtClean="0"/>
              <a:t>AIX</a:t>
            </a:r>
          </a:p>
        </p:txBody>
      </p:sp>
    </p:spTree>
    <p:extLst>
      <p:ext uri="{BB962C8B-B14F-4D97-AF65-F5344CB8AC3E}">
        <p14:creationId xmlns:p14="http://schemas.microsoft.com/office/powerpoint/2010/main" val="196618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D9CAE39-BC7C-4ED3-AD9C-CBA3EC01809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Shell </a:t>
            </a:r>
            <a:r>
              <a:rPr lang="en-US" altLang="ko-KR" smtClean="0"/>
              <a:t>(2)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Shell </a:t>
            </a:r>
            <a:r>
              <a:rPr lang="ko-KR" altLang="en-US" smtClean="0"/>
              <a:t>의 기능과 특징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대화식 처리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백그라운드 처리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입출력 방향 변경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파이프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와일드</a:t>
            </a:r>
            <a:r>
              <a:rPr lang="en-US" altLang="ko-KR" smtClean="0"/>
              <a:t>-</a:t>
            </a:r>
            <a:r>
              <a:rPr lang="ko-KR" altLang="en-US" smtClean="0"/>
              <a:t>글자 매칭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쉘 스크립트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쉘 변수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프로그래밍 언어 구조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History </a:t>
            </a:r>
            <a:r>
              <a:rPr lang="ko-KR" altLang="en-US" smtClean="0"/>
              <a:t>기능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Alias </a:t>
            </a:r>
            <a:r>
              <a:rPr lang="ko-KR" altLang="en-US" smtClean="0"/>
              <a:t>기능</a:t>
            </a:r>
          </a:p>
        </p:txBody>
      </p:sp>
    </p:spTree>
    <p:extLst>
      <p:ext uri="{BB962C8B-B14F-4D97-AF65-F5344CB8AC3E}">
        <p14:creationId xmlns:p14="http://schemas.microsoft.com/office/powerpoint/2010/main" val="1321430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EA63B30-AAF7-432E-B680-4CF40C8B7B4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Environmental Variables (1)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“</a:t>
            </a:r>
            <a:r>
              <a:rPr lang="ko-KR" altLang="en-US" smtClean="0"/>
              <a:t>변수명</a:t>
            </a:r>
            <a:r>
              <a:rPr lang="en-US" altLang="ko-KR" smtClean="0"/>
              <a:t>=</a:t>
            </a:r>
            <a:r>
              <a:rPr lang="ko-KR" altLang="en-US" smtClean="0"/>
              <a:t>값” 의 형태</a:t>
            </a:r>
          </a:p>
          <a:p>
            <a:pPr eaLnBrk="1" hangingPunct="1"/>
            <a:r>
              <a:rPr lang="ko-KR" altLang="en-US" smtClean="0"/>
              <a:t>환경 변수의 이름은 대문자로 정의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82949" name="Picture 4" descr="shell_e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24200"/>
            <a:ext cx="7367588" cy="124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2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9694886-2657-4A5C-9BF8-3360E7A5D041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0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Environmental Variables (2)</a:t>
            </a:r>
          </a:p>
        </p:txBody>
      </p:sp>
      <p:sp>
        <p:nvSpPr>
          <p:cNvPr id="8397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시스템에서 사용하는 기본 환경 변수</a:t>
            </a:r>
          </a:p>
        </p:txBody>
      </p:sp>
      <p:pic>
        <p:nvPicPr>
          <p:cNvPr id="83973" name="Picture 1028" descr="en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273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883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EC166BE-1A52-4BE6-A746-9E006C7EEAE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Environmental Variables (3)</a:t>
            </a:r>
          </a:p>
        </p:txBody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ksh</a:t>
            </a:r>
            <a:r>
              <a:rPr lang="ko-KR" altLang="en-US" smtClean="0"/>
              <a:t>에 의해 사용되는 기본 변수</a:t>
            </a:r>
          </a:p>
        </p:txBody>
      </p:sp>
      <p:graphicFrame>
        <p:nvGraphicFramePr>
          <p:cNvPr id="161830" name="Group 38"/>
          <p:cNvGraphicFramePr>
            <a:graphicFrameLocks noGrp="1"/>
          </p:cNvGraphicFramePr>
          <p:nvPr/>
        </p:nvGraphicFramePr>
        <p:xfrm>
          <a:off x="685800" y="1676400"/>
          <a:ext cx="7696200" cy="4410075"/>
        </p:xfrm>
        <a:graphic>
          <a:graphicData uri="http://schemas.openxmlformats.org/drawingml/2006/table">
            <a:tbl>
              <a:tblPr/>
              <a:tblGrid>
                <a:gridCol w="1905000"/>
                <a:gridCol w="5791200"/>
              </a:tblGrid>
              <a:tr h="3657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변수명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의미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40443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VISUAL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HISTSIZE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HOME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MAIL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MAILCHECK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MAILPATH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PS1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PS2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SHELL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TMOUT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굴림" pitchFamily="50" charset="-127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기본적으로 사용할 편집기 설정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히스토리의 크기를 지정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기본값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 128)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홈 디렉토리의 위치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메일 도착을 정기적으로 체크하는 파일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메일의 도착을 체크하는 간격을 지정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기본값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 10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분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메일 도착이 체크되는 파일들의 목록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기본적인 명령 프롬프트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기본값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 “$ 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2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차적 명령 프롬프트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기본값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 “&gt;”)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사용하는 쉘 이름 지정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작동 중단된 후 지정한 시간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초 단위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) 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뒤에 자동적으로 로그아웃됨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8751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D3D3A57-0D78-4FA3-ACD5-40B239BA29C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Parameter &amp; Quotation (1)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명령어에서의 인수 </a:t>
            </a:r>
            <a:r>
              <a:rPr lang="en-US" altLang="ko-KR" smtClean="0"/>
              <a:t>(Parameter)</a:t>
            </a:r>
            <a:r>
              <a:rPr lang="ko-KR" altLang="en-US" smtClean="0"/>
              <a:t>는 공백 문자로 구분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이중 따옴표 </a:t>
            </a:r>
            <a:r>
              <a:rPr lang="en-US" altLang="ko-KR" smtClean="0"/>
              <a:t>(“  ”)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Parameter</a:t>
            </a:r>
            <a:r>
              <a:rPr lang="ko-KR" altLang="en-US" smtClean="0"/>
              <a:t>에 공백을 넣어야 하는 경우 이중 따옴표로 묶음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$</a:t>
            </a:r>
            <a:r>
              <a:rPr lang="ko-KR" altLang="en-US" smtClean="0"/>
              <a:t>로 시작하는 환경 변수인 경우 환경 변수의 값이 출력</a:t>
            </a:r>
          </a:p>
          <a:p>
            <a:pPr lvl="1" eaLnBrk="1" hangingPunct="1">
              <a:lnSpc>
                <a:spcPct val="120000"/>
              </a:lnSpc>
            </a:pPr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endParaRPr lang="ko-KR" altLang="en-US" smtClean="0"/>
          </a:p>
          <a:p>
            <a:pPr eaLnBrk="1" hangingPunct="1">
              <a:lnSpc>
                <a:spcPct val="120000"/>
              </a:lnSpc>
            </a:pPr>
            <a:r>
              <a:rPr lang="ko-KR" altLang="en-US" smtClean="0"/>
              <a:t>단일 따옴표 </a:t>
            </a:r>
            <a:r>
              <a:rPr lang="en-US" altLang="ko-KR" smtClean="0"/>
              <a:t>(‘  ’)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이중 따옴표와 비슷하지만</a:t>
            </a:r>
            <a:r>
              <a:rPr lang="en-US" altLang="ko-KR" smtClean="0"/>
              <a:t>, </a:t>
            </a:r>
            <a:r>
              <a:rPr lang="ko-KR" altLang="en-US" smtClean="0"/>
              <a:t>환경 변수의 이름을 그대로 출력</a:t>
            </a:r>
          </a:p>
        </p:txBody>
      </p:sp>
      <p:pic>
        <p:nvPicPr>
          <p:cNvPr id="86021" name="Picture 4" descr="doublequo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05200"/>
            <a:ext cx="7367588" cy="85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2266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E3CA8A3B-45CD-480F-813F-5CFDCD2A5F5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2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Parameter &amp; Quotation (2)</a:t>
            </a:r>
          </a:p>
        </p:txBody>
      </p:sp>
      <p:sp>
        <p:nvSpPr>
          <p:cNvPr id="8704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smtClean="0"/>
              <a:t>역 따옴표 </a:t>
            </a:r>
            <a:r>
              <a:rPr lang="en-US" altLang="ko-KR" smtClean="0"/>
              <a:t>(`  `)</a:t>
            </a:r>
          </a:p>
          <a:p>
            <a:pPr lvl="1" eaLnBrk="1" hangingPunct="1"/>
            <a:r>
              <a:rPr lang="ko-KR" altLang="en-US" smtClean="0"/>
              <a:t>역 따옴표 내의 명령을 실행한 결과가 변수에 저장됨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\ Escape </a:t>
            </a:r>
            <a:r>
              <a:rPr lang="ko-KR" altLang="en-US" smtClean="0"/>
              <a:t>문자</a:t>
            </a:r>
          </a:p>
          <a:p>
            <a:pPr lvl="1" eaLnBrk="1" hangingPunct="1"/>
            <a:r>
              <a:rPr lang="en-US" altLang="ko-KR" smtClean="0"/>
              <a:t>\c</a:t>
            </a:r>
          </a:p>
          <a:p>
            <a:pPr lvl="2" eaLnBrk="1" hangingPunct="1"/>
            <a:r>
              <a:rPr lang="ko-KR" altLang="en-US" sz="1800" smtClean="0"/>
              <a:t>뒤따르는 문자 </a:t>
            </a:r>
            <a:r>
              <a:rPr lang="en-US" altLang="ko-KR" sz="1800" smtClean="0"/>
              <a:t>c</a:t>
            </a:r>
            <a:r>
              <a:rPr lang="ko-KR" altLang="en-US" sz="1800" smtClean="0"/>
              <a:t>의 특별한 의미를 제거</a:t>
            </a:r>
          </a:p>
          <a:p>
            <a:pPr lvl="1" eaLnBrk="1" hangingPunct="1"/>
            <a:r>
              <a:rPr lang="en-US" altLang="ko-KR" smtClean="0"/>
              <a:t>\&lt;return&gt;</a:t>
            </a:r>
          </a:p>
          <a:p>
            <a:pPr lvl="2" eaLnBrk="1" hangingPunct="1"/>
            <a:r>
              <a:rPr lang="ko-KR" altLang="en-US" sz="1800" smtClean="0"/>
              <a:t>다음 줄이 지금 줄의 연속적인 입력인 것을 표시</a:t>
            </a:r>
          </a:p>
        </p:txBody>
      </p:sp>
      <p:pic>
        <p:nvPicPr>
          <p:cNvPr id="87045" name="Picture 1028" descr="gra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367588" cy="1460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023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6CF95E9-0689-4CB6-83D7-E6D23275BCE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Standard Input/Output &amp; Redirection (1)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Shell</a:t>
            </a:r>
            <a:r>
              <a:rPr lang="ko-KR" altLang="en-US" smtClean="0"/>
              <a:t>에서 사용하는 표준 파일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표준 입력 </a:t>
            </a:r>
            <a:r>
              <a:rPr lang="en-US" altLang="ko-KR" smtClean="0"/>
              <a:t>(Standard Input)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프로그램이 입력 데이터를 받아들이는 파일 </a:t>
            </a:r>
            <a:r>
              <a:rPr lang="en-US" altLang="ko-KR" sz="1800" smtClean="0"/>
              <a:t>(fd: 0)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사용자가 입력하는 문자 </a:t>
            </a:r>
            <a:r>
              <a:rPr lang="en-US" altLang="ko-KR" sz="1800" smtClean="0"/>
              <a:t>(</a:t>
            </a:r>
            <a:r>
              <a:rPr lang="ko-KR" altLang="en-US" sz="1800" smtClean="0"/>
              <a:t>키보드나 마우스 입력</a:t>
            </a:r>
            <a:r>
              <a:rPr lang="en-US" altLang="ko-KR" sz="1800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표준 출력 </a:t>
            </a:r>
            <a:r>
              <a:rPr lang="en-US" altLang="ko-KR" smtClean="0"/>
              <a:t>(Standard Output)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프로그램이 출력을 보내는 파일 </a:t>
            </a:r>
            <a:r>
              <a:rPr lang="en-US" altLang="ko-KR" sz="1800" smtClean="0"/>
              <a:t>(fd: 1)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 터미널 </a:t>
            </a:r>
            <a:r>
              <a:rPr lang="en-US" altLang="ko-KR" sz="1800" smtClean="0"/>
              <a:t>(CRT</a:t>
            </a:r>
            <a:r>
              <a:rPr lang="ko-KR" altLang="en-US" sz="1800" smtClean="0"/>
              <a:t>나 모니터에 나오는 출력</a:t>
            </a:r>
            <a:r>
              <a:rPr lang="en-US" altLang="ko-KR" sz="1800" smtClean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표준 에러 </a:t>
            </a:r>
            <a:r>
              <a:rPr lang="en-US" altLang="ko-KR" smtClean="0"/>
              <a:t>(Standard Error)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프로그램 처리 중 에러 메시지를 보내는 파일 </a:t>
            </a:r>
            <a:r>
              <a:rPr lang="en-US" altLang="ko-KR" sz="1800" smtClean="0"/>
              <a:t>(fd: 2)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사용자 터미널 </a:t>
            </a:r>
            <a:r>
              <a:rPr lang="en-US" altLang="ko-KR" sz="1800" smtClean="0"/>
              <a:t>(CRT</a:t>
            </a:r>
            <a:r>
              <a:rPr lang="ko-KR" altLang="en-US" sz="1800" smtClean="0"/>
              <a:t>나 모니터에 나오는 출력</a:t>
            </a:r>
            <a:r>
              <a:rPr lang="en-US" altLang="ko-KR" sz="18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6471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7A413AB-6F1D-4527-B12A-2ED1508D905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Standard Input/Output &amp; Redirection (2)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&lt; </a:t>
            </a:r>
            <a:r>
              <a:rPr lang="en-US" altLang="ko-KR" i="1" smtClean="0"/>
              <a:t>file</a:t>
            </a:r>
          </a:p>
          <a:p>
            <a:pPr lvl="1" eaLnBrk="1" hangingPunct="1"/>
            <a:r>
              <a:rPr lang="en-US" altLang="ko-KR" i="1" smtClean="0"/>
              <a:t>file</a:t>
            </a:r>
            <a:r>
              <a:rPr lang="ko-KR" altLang="en-US" smtClean="0"/>
              <a:t>로 지정한 파일로부터 표준 입력을 받아들임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&lt;&lt;</a:t>
            </a:r>
            <a:r>
              <a:rPr lang="en-US" altLang="ko-KR" i="1" smtClean="0"/>
              <a:t>word</a:t>
            </a:r>
          </a:p>
          <a:p>
            <a:pPr lvl="1" eaLnBrk="1" hangingPunct="1"/>
            <a:r>
              <a:rPr lang="en-US" altLang="ko-KR" i="1" smtClean="0"/>
              <a:t>word</a:t>
            </a:r>
            <a:r>
              <a:rPr lang="ko-KR" altLang="en-US" smtClean="0"/>
              <a:t>로 지정한 문자가 나타나는 줄까지 표준 입력으로 받아들임</a:t>
            </a:r>
          </a:p>
        </p:txBody>
      </p:sp>
      <p:pic>
        <p:nvPicPr>
          <p:cNvPr id="89093" name="Picture 4" descr="redir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33600"/>
            <a:ext cx="7367588" cy="48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094" name="Picture 5" descr="redir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0386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243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9D11C1D-171E-4C29-847A-4E8A7A4CE56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48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Standard Input/Output &amp; Redirection (3)</a:t>
            </a:r>
          </a:p>
        </p:txBody>
      </p:sp>
      <p:sp>
        <p:nvSpPr>
          <p:cNvPr id="9011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 </a:t>
            </a:r>
            <a:r>
              <a:rPr lang="en-US" altLang="ko-KR" i="1" smtClean="0"/>
              <a:t>file</a:t>
            </a:r>
          </a:p>
          <a:p>
            <a:pPr lvl="1" eaLnBrk="1" hangingPunct="1"/>
            <a:r>
              <a:rPr lang="en-US" altLang="ko-KR" i="1" smtClean="0"/>
              <a:t>file</a:t>
            </a:r>
            <a:r>
              <a:rPr lang="ko-KR" altLang="en-US" smtClean="0"/>
              <a:t>로 표준출력 방향을 재설정한다</a:t>
            </a:r>
          </a:p>
        </p:txBody>
      </p:sp>
      <p:pic>
        <p:nvPicPr>
          <p:cNvPr id="90117" name="Picture 1028" descr="redir_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177088" cy="3302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113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4858A862-DB95-43C9-96DF-2B17D141099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79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5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Standard Input/Output &amp; Redirection (4)</a:t>
            </a:r>
          </a:p>
        </p:txBody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&gt;&gt; </a:t>
            </a:r>
            <a:r>
              <a:rPr lang="en-US" altLang="ko-KR" i="1" smtClean="0"/>
              <a:t>file</a:t>
            </a:r>
          </a:p>
          <a:p>
            <a:pPr lvl="1" eaLnBrk="1" hangingPunct="1"/>
            <a:r>
              <a:rPr lang="ko-KR" altLang="en-US" smtClean="0"/>
              <a:t>파일이 존재하지 않는 경우는 </a:t>
            </a:r>
            <a:r>
              <a:rPr lang="en-US" altLang="ko-KR" smtClean="0"/>
              <a:t>&gt; </a:t>
            </a:r>
            <a:r>
              <a:rPr lang="ko-KR" altLang="en-US" smtClean="0"/>
              <a:t>와 같지만</a:t>
            </a:r>
            <a:r>
              <a:rPr lang="en-US" altLang="ko-KR" smtClean="0"/>
              <a:t>, </a:t>
            </a:r>
            <a:r>
              <a:rPr lang="ko-KR" altLang="en-US" smtClean="0"/>
              <a:t>파일이 존재하는 경우는 </a:t>
            </a:r>
            <a:r>
              <a:rPr lang="en-US" altLang="ko-KR" i="1" smtClean="0"/>
              <a:t>file</a:t>
            </a:r>
            <a:r>
              <a:rPr lang="ko-KR" altLang="en-US" smtClean="0"/>
              <a:t>에 내용을 덧붙임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&gt;&amp; </a:t>
            </a:r>
            <a:r>
              <a:rPr lang="en-US" altLang="ko-KR" i="1" smtClean="0"/>
              <a:t>file</a:t>
            </a:r>
          </a:p>
          <a:p>
            <a:pPr lvl="1" eaLnBrk="1" hangingPunct="1"/>
            <a:r>
              <a:rPr lang="ko-KR" altLang="en-US" smtClean="0"/>
              <a:t>표준 에러를 </a:t>
            </a:r>
            <a:r>
              <a:rPr lang="en-US" altLang="ko-KR" i="1" smtClean="0"/>
              <a:t>file</a:t>
            </a:r>
            <a:r>
              <a:rPr lang="ko-KR" altLang="en-US" smtClean="0"/>
              <a:t>로 저장</a:t>
            </a:r>
          </a:p>
        </p:txBody>
      </p:sp>
    </p:spTree>
    <p:extLst>
      <p:ext uri="{BB962C8B-B14F-4D97-AF65-F5344CB8AC3E}">
        <p14:creationId xmlns:p14="http://schemas.microsoft.com/office/powerpoint/2010/main" val="115044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7A5E584-A511-4C0F-9986-FDBE844E9CA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UNIX </a:t>
            </a:r>
            <a:r>
              <a:rPr lang="ko-KR" altLang="en-US" smtClean="0"/>
              <a:t>시스템 구조 </a:t>
            </a:r>
            <a:r>
              <a:rPr lang="en-US" altLang="ko-KR" smtClean="0"/>
              <a:t>(1)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609600" y="1371600"/>
            <a:ext cx="47244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533400" y="1295400"/>
            <a:ext cx="47244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Applications</a:t>
            </a:r>
          </a:p>
        </p:txBody>
      </p:sp>
      <p:sp>
        <p:nvSpPr>
          <p:cNvPr id="18438" name="Rectangle 20"/>
          <p:cNvSpPr>
            <a:spLocks noChangeArrowheads="1"/>
          </p:cNvSpPr>
          <p:nvPr/>
        </p:nvSpPr>
        <p:spPr bwMode="auto">
          <a:xfrm>
            <a:off x="3962400" y="2667000"/>
            <a:ext cx="13716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39" name="Rectangle 21"/>
          <p:cNvSpPr>
            <a:spLocks noChangeArrowheads="1"/>
          </p:cNvSpPr>
          <p:nvPr/>
        </p:nvSpPr>
        <p:spPr bwMode="auto">
          <a:xfrm>
            <a:off x="3886200" y="2590800"/>
            <a:ext cx="13716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X window</a:t>
            </a:r>
          </a:p>
        </p:txBody>
      </p:sp>
      <p:sp>
        <p:nvSpPr>
          <p:cNvPr id="18440" name="Rectangle 22"/>
          <p:cNvSpPr>
            <a:spLocks noChangeArrowheads="1"/>
          </p:cNvSpPr>
          <p:nvPr/>
        </p:nvSpPr>
        <p:spPr bwMode="auto">
          <a:xfrm>
            <a:off x="609600" y="3962400"/>
            <a:ext cx="47244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41" name="Rectangle 23"/>
          <p:cNvSpPr>
            <a:spLocks noChangeArrowheads="1"/>
          </p:cNvSpPr>
          <p:nvPr/>
        </p:nvSpPr>
        <p:spPr bwMode="auto">
          <a:xfrm>
            <a:off x="533400" y="3886200"/>
            <a:ext cx="47244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Kernel</a:t>
            </a:r>
          </a:p>
        </p:txBody>
      </p:sp>
      <p:sp>
        <p:nvSpPr>
          <p:cNvPr id="18442" name="Rectangle 24"/>
          <p:cNvSpPr>
            <a:spLocks noChangeArrowheads="1"/>
          </p:cNvSpPr>
          <p:nvPr/>
        </p:nvSpPr>
        <p:spPr bwMode="auto">
          <a:xfrm>
            <a:off x="609600" y="5257800"/>
            <a:ext cx="47244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43" name="Rectangle 25"/>
          <p:cNvSpPr>
            <a:spLocks noChangeArrowheads="1"/>
          </p:cNvSpPr>
          <p:nvPr/>
        </p:nvSpPr>
        <p:spPr bwMode="auto">
          <a:xfrm>
            <a:off x="533400" y="5181600"/>
            <a:ext cx="47244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Hardware</a:t>
            </a:r>
          </a:p>
        </p:txBody>
      </p:sp>
      <p:sp>
        <p:nvSpPr>
          <p:cNvPr id="18444" name="Rectangle 26"/>
          <p:cNvSpPr>
            <a:spLocks noChangeArrowheads="1"/>
          </p:cNvSpPr>
          <p:nvPr/>
        </p:nvSpPr>
        <p:spPr bwMode="auto">
          <a:xfrm>
            <a:off x="6324600" y="3276600"/>
            <a:ext cx="22860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45" name="Rectangle 27"/>
          <p:cNvSpPr>
            <a:spLocks noChangeArrowheads="1"/>
          </p:cNvSpPr>
          <p:nvPr/>
        </p:nvSpPr>
        <p:spPr bwMode="auto">
          <a:xfrm>
            <a:off x="6248400" y="3200400"/>
            <a:ext cx="22860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Operating System</a:t>
            </a:r>
          </a:p>
        </p:txBody>
      </p:sp>
      <p:sp>
        <p:nvSpPr>
          <p:cNvPr id="18446" name="Rectangle 28"/>
          <p:cNvSpPr>
            <a:spLocks noChangeArrowheads="1"/>
          </p:cNvSpPr>
          <p:nvPr/>
        </p:nvSpPr>
        <p:spPr bwMode="auto">
          <a:xfrm>
            <a:off x="2286000" y="2667000"/>
            <a:ext cx="13716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47" name="Rectangle 29"/>
          <p:cNvSpPr>
            <a:spLocks noChangeArrowheads="1"/>
          </p:cNvSpPr>
          <p:nvPr/>
        </p:nvSpPr>
        <p:spPr bwMode="auto">
          <a:xfrm>
            <a:off x="2209800" y="2590800"/>
            <a:ext cx="13716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Utilities</a:t>
            </a:r>
          </a:p>
        </p:txBody>
      </p:sp>
      <p:sp>
        <p:nvSpPr>
          <p:cNvPr id="18448" name="Rectangle 30"/>
          <p:cNvSpPr>
            <a:spLocks noChangeArrowheads="1"/>
          </p:cNvSpPr>
          <p:nvPr/>
        </p:nvSpPr>
        <p:spPr bwMode="auto">
          <a:xfrm>
            <a:off x="609600" y="2667000"/>
            <a:ext cx="1371600" cy="762000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1800" b="1">
              <a:latin typeface="Arial" panose="020B0604020202020204" pitchFamily="34" charset="0"/>
            </a:endParaRPr>
          </a:p>
        </p:txBody>
      </p:sp>
      <p:sp>
        <p:nvSpPr>
          <p:cNvPr id="18449" name="Rectangle 31"/>
          <p:cNvSpPr>
            <a:spLocks noChangeArrowheads="1"/>
          </p:cNvSpPr>
          <p:nvPr/>
        </p:nvSpPr>
        <p:spPr bwMode="auto">
          <a:xfrm>
            <a:off x="533400" y="2590800"/>
            <a:ext cx="1371600" cy="762000"/>
          </a:xfrm>
          <a:prstGeom prst="rect">
            <a:avLst/>
          </a:prstGeom>
          <a:gradFill rotWithShape="0">
            <a:gsLst>
              <a:gs pos="0">
                <a:srgbClr val="C2C2C2"/>
              </a:gs>
              <a:gs pos="50000">
                <a:srgbClr val="DDDDDD"/>
              </a:gs>
              <a:gs pos="100000">
                <a:srgbClr val="C2C2C2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1800" b="1">
                <a:latin typeface="Arial" panose="020B0604020202020204" pitchFamily="34" charset="0"/>
              </a:rPr>
              <a:t>Shells</a:t>
            </a:r>
          </a:p>
        </p:txBody>
      </p:sp>
      <p:sp>
        <p:nvSpPr>
          <p:cNvPr id="18450" name="Line 32"/>
          <p:cNvSpPr>
            <a:spLocks noChangeShapeType="1"/>
          </p:cNvSpPr>
          <p:nvPr/>
        </p:nvSpPr>
        <p:spPr bwMode="auto">
          <a:xfrm>
            <a:off x="2971800" y="20574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1" name="Line 33"/>
          <p:cNvSpPr>
            <a:spLocks noChangeShapeType="1"/>
          </p:cNvSpPr>
          <p:nvPr/>
        </p:nvSpPr>
        <p:spPr bwMode="auto">
          <a:xfrm>
            <a:off x="2971800" y="33528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2" name="Line 34"/>
          <p:cNvSpPr>
            <a:spLocks noChangeShapeType="1"/>
          </p:cNvSpPr>
          <p:nvPr/>
        </p:nvSpPr>
        <p:spPr bwMode="auto">
          <a:xfrm>
            <a:off x="2971800" y="4648200"/>
            <a:ext cx="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3" name="Line 35"/>
          <p:cNvSpPr>
            <a:spLocks noChangeShapeType="1"/>
          </p:cNvSpPr>
          <p:nvPr/>
        </p:nvSpPr>
        <p:spPr bwMode="auto">
          <a:xfrm>
            <a:off x="5791200" y="3048000"/>
            <a:ext cx="0" cy="1219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4" name="Line 36"/>
          <p:cNvSpPr>
            <a:spLocks noChangeShapeType="1"/>
          </p:cNvSpPr>
          <p:nvPr/>
        </p:nvSpPr>
        <p:spPr bwMode="auto">
          <a:xfrm>
            <a:off x="5334000" y="30480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5" name="Line 37"/>
          <p:cNvSpPr>
            <a:spLocks noChangeShapeType="1"/>
          </p:cNvSpPr>
          <p:nvPr/>
        </p:nvSpPr>
        <p:spPr bwMode="auto">
          <a:xfrm>
            <a:off x="5334000" y="42672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6" name="Line 38"/>
          <p:cNvSpPr>
            <a:spLocks noChangeShapeType="1"/>
          </p:cNvSpPr>
          <p:nvPr/>
        </p:nvSpPr>
        <p:spPr bwMode="auto">
          <a:xfrm>
            <a:off x="1219200" y="2362200"/>
            <a:ext cx="3352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7" name="Line 39"/>
          <p:cNvSpPr>
            <a:spLocks noChangeShapeType="1"/>
          </p:cNvSpPr>
          <p:nvPr/>
        </p:nvSpPr>
        <p:spPr bwMode="auto">
          <a:xfrm>
            <a:off x="1219200" y="3657600"/>
            <a:ext cx="3352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8" name="Line 40"/>
          <p:cNvSpPr>
            <a:spLocks noChangeShapeType="1"/>
          </p:cNvSpPr>
          <p:nvPr/>
        </p:nvSpPr>
        <p:spPr bwMode="auto">
          <a:xfrm>
            <a:off x="5791200" y="35814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59" name="Line 41"/>
          <p:cNvSpPr>
            <a:spLocks noChangeShapeType="1"/>
          </p:cNvSpPr>
          <p:nvPr/>
        </p:nvSpPr>
        <p:spPr bwMode="auto">
          <a:xfrm>
            <a:off x="1219200" y="23622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0" name="Line 42"/>
          <p:cNvSpPr>
            <a:spLocks noChangeShapeType="1"/>
          </p:cNvSpPr>
          <p:nvPr/>
        </p:nvSpPr>
        <p:spPr bwMode="auto">
          <a:xfrm>
            <a:off x="1219200" y="33528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1" name="Line 43"/>
          <p:cNvSpPr>
            <a:spLocks noChangeShapeType="1"/>
          </p:cNvSpPr>
          <p:nvPr/>
        </p:nvSpPr>
        <p:spPr bwMode="auto">
          <a:xfrm>
            <a:off x="4572000" y="335280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8462" name="Line 44"/>
          <p:cNvSpPr>
            <a:spLocks noChangeShapeType="1"/>
          </p:cNvSpPr>
          <p:nvPr/>
        </p:nvSpPr>
        <p:spPr bwMode="auto">
          <a:xfrm>
            <a:off x="4572000" y="23622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89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3DE3C6C-8AF1-49B4-88B2-C5016E6C421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History (1)</a:t>
            </a:r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ksh, bash, tcsh</a:t>
            </a:r>
            <a:r>
              <a:rPr lang="ko-KR" altLang="en-US" smtClean="0"/>
              <a:t>에서 제공되는 기능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환경 변수 설정</a:t>
            </a:r>
          </a:p>
          <a:p>
            <a:pPr lvl="1" eaLnBrk="1" hangingPunct="1"/>
            <a:r>
              <a:rPr lang="en-US" altLang="ko-KR" smtClean="0"/>
              <a:t>HISTSIZE </a:t>
            </a:r>
            <a:r>
              <a:rPr lang="ko-KR" altLang="en-US" smtClean="0"/>
              <a:t>환경 변수에 설정된 값만큼 명령어를 기억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HISTFILE </a:t>
            </a:r>
            <a:r>
              <a:rPr lang="ko-KR" altLang="en-US" smtClean="0"/>
              <a:t>환경 변수에 설정된 파일로 명령어 저장</a:t>
            </a:r>
          </a:p>
        </p:txBody>
      </p:sp>
      <p:pic>
        <p:nvPicPr>
          <p:cNvPr id="92165" name="Picture 4" descr="hists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83836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898B150-7B62-4DEF-B2CE-934D3FF6E30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History (2)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기억되어 있는 명령어를 보는 방법</a:t>
            </a:r>
          </a:p>
        </p:txBody>
      </p:sp>
      <p:pic>
        <p:nvPicPr>
          <p:cNvPr id="93189" name="Picture 4" descr="histo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3697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278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DC1A158-3C34-4FEF-A401-4843DDFB6659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History (3)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History</a:t>
            </a:r>
            <a:r>
              <a:rPr lang="ko-KR" altLang="en-US" smtClean="0"/>
              <a:t>에 있는 명령어를 실행하는 방법</a:t>
            </a:r>
          </a:p>
          <a:p>
            <a:pPr lvl="1" eaLnBrk="1" hangingPunct="1"/>
            <a:r>
              <a:rPr lang="en-US" altLang="ko-KR" smtClean="0"/>
              <a:t>ksh</a:t>
            </a:r>
          </a:p>
          <a:p>
            <a:pPr lvl="2" eaLnBrk="1" hangingPunct="1"/>
            <a:r>
              <a:rPr lang="en-US" altLang="ko-KR" sz="1800" smtClean="0"/>
              <a:t>fc </a:t>
            </a:r>
            <a:r>
              <a:rPr lang="ko-KR" altLang="en-US" sz="1800" smtClean="0"/>
              <a:t>명령 이용</a:t>
            </a:r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2" eaLnBrk="1" hangingPunct="1"/>
            <a:endParaRPr lang="ko-KR" altLang="en-US" sz="1800" smtClean="0"/>
          </a:p>
          <a:p>
            <a:pPr lvl="1" eaLnBrk="1" hangingPunct="1"/>
            <a:r>
              <a:rPr lang="en-US" altLang="ko-KR" smtClean="0"/>
              <a:t>tcsh, bash</a:t>
            </a:r>
          </a:p>
          <a:p>
            <a:pPr lvl="2" eaLnBrk="1" hangingPunct="1"/>
            <a:r>
              <a:rPr lang="en-US" altLang="ko-KR" sz="1800" smtClean="0"/>
              <a:t>! </a:t>
            </a:r>
            <a:r>
              <a:rPr lang="ko-KR" altLang="en-US" sz="1800" smtClean="0"/>
              <a:t>다음에 </a:t>
            </a:r>
            <a:r>
              <a:rPr lang="en-US" altLang="ko-KR" sz="1800" smtClean="0"/>
              <a:t>history </a:t>
            </a:r>
            <a:r>
              <a:rPr lang="ko-KR" altLang="en-US" sz="1800" smtClean="0"/>
              <a:t>번호 지정</a:t>
            </a:r>
          </a:p>
        </p:txBody>
      </p:sp>
      <p:pic>
        <p:nvPicPr>
          <p:cNvPr id="94213" name="Picture 4" descr="f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438400"/>
            <a:ext cx="7177088" cy="2286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396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A6CAB98-E2B1-4F39-84A3-5B04212A0135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Alias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명령어에 다른 이름을 부여하는 기능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alias </a:t>
            </a:r>
            <a:r>
              <a:rPr lang="ko-KR" altLang="en-US" smtClean="0"/>
              <a:t>명령으로 별명을 부여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unalias </a:t>
            </a:r>
            <a:r>
              <a:rPr lang="ko-KR" altLang="en-US" smtClean="0"/>
              <a:t>명령으로 이미 설정되어 있는 별명을 해제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별명을 작성할 때 명령어에 공백이 포함되면 “ ” 안에 기술해야 함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로그아웃되면 정의가 무효가 되기 때문에 보통 로그인 설정 파일에 설정하는 경우가 많음</a:t>
            </a:r>
          </a:p>
        </p:txBody>
      </p:sp>
      <p:pic>
        <p:nvPicPr>
          <p:cNvPr id="95237" name="Picture 4" descr="ali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86200"/>
            <a:ext cx="7367588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175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552D57-58CD-4EBA-ADB8-FE02FBC7C33A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Job Control (1)</a:t>
            </a: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작업의 종류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Foreground job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명령어 라인을 실행시키거나 작업을 실행시키면 작업이 종료될 때까지 블록 상태가 되어 더 이상 명령을 수행할 수 없는 상태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fg </a:t>
            </a:r>
            <a:r>
              <a:rPr lang="ko-KR" altLang="en-US" sz="1800" smtClean="0"/>
              <a:t>명령어로 </a:t>
            </a:r>
            <a:r>
              <a:rPr lang="en-US" altLang="ko-KR" sz="1800" smtClean="0"/>
              <a:t>Background job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Foreground job</a:t>
            </a:r>
            <a:r>
              <a:rPr lang="ko-KR" altLang="en-US" sz="1800" smtClean="0"/>
              <a:t>으로 바꿀 수 있음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Background job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새로운 프로세스를 할당 받아 작업을 실행시키고 사용자는 터미널에서 계속 다른 작업을 할 수 있는 상태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bg </a:t>
            </a:r>
            <a:r>
              <a:rPr lang="ko-KR" altLang="en-US" sz="1800" smtClean="0"/>
              <a:t>명령어로 </a:t>
            </a:r>
            <a:r>
              <a:rPr lang="en-US" altLang="ko-KR" sz="1800" smtClean="0"/>
              <a:t>Foreground job </a:t>
            </a:r>
            <a:r>
              <a:rPr lang="ko-KR" altLang="en-US" sz="1800" smtClean="0"/>
              <a:t>혹은 </a:t>
            </a:r>
            <a:r>
              <a:rPr lang="en-US" altLang="ko-KR" sz="1800" smtClean="0"/>
              <a:t>Suspended job</a:t>
            </a:r>
            <a:r>
              <a:rPr lang="ko-KR" altLang="en-US" sz="1800" smtClean="0"/>
              <a:t>을 </a:t>
            </a:r>
            <a:r>
              <a:rPr lang="en-US" altLang="ko-KR" sz="1800" smtClean="0"/>
              <a:t>Background job</a:t>
            </a:r>
            <a:r>
              <a:rPr lang="ko-KR" altLang="en-US" sz="1800" smtClean="0"/>
              <a:t>으로 바꿀 수 있음</a:t>
            </a:r>
          </a:p>
        </p:txBody>
      </p:sp>
    </p:spTree>
    <p:extLst>
      <p:ext uri="{BB962C8B-B14F-4D97-AF65-F5344CB8AC3E}">
        <p14:creationId xmlns:p14="http://schemas.microsoft.com/office/powerpoint/2010/main" val="19216448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F1E168F-CA35-4E0A-8C9A-F49280303EB2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Job Control (2)</a:t>
            </a:r>
          </a:p>
        </p:txBody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97285" name="Picture 4" descr="job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367588" cy="2260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2270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84937E00-113C-4C1B-AE20-8DA1DD4A5AF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Pipe &amp; Filter</a:t>
            </a:r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어떤 명령의 출력을 다른 명령어의 입력으로 사용하는 경우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Example</a:t>
            </a:r>
          </a:p>
        </p:txBody>
      </p:sp>
      <p:pic>
        <p:nvPicPr>
          <p:cNvPr id="98309" name="Picture 4" descr="p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90800"/>
            <a:ext cx="7367588" cy="1866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4714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5DDD373C-DAE5-4089-9637-9017CA8D6C3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Editing (1)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vi</a:t>
            </a:r>
          </a:p>
          <a:p>
            <a:pPr lvl="1" eaLnBrk="1" hangingPunct="1"/>
            <a:r>
              <a:rPr lang="en-US" altLang="ko-KR" smtClean="0"/>
              <a:t>UNIX </a:t>
            </a:r>
            <a:r>
              <a:rPr lang="ko-KR" altLang="en-US" smtClean="0"/>
              <a:t>시스템에서 사용할 수 있도록 만들어진 편집기</a:t>
            </a:r>
          </a:p>
          <a:p>
            <a:pPr lvl="1" eaLnBrk="1" hangingPunct="1"/>
            <a:r>
              <a:rPr lang="en-US" altLang="ko-KR" smtClean="0"/>
              <a:t>ex </a:t>
            </a:r>
            <a:r>
              <a:rPr lang="ko-KR" altLang="en-US" smtClean="0"/>
              <a:t>편집기에 기초를 둔 </a:t>
            </a:r>
            <a:r>
              <a:rPr lang="en-US" altLang="ko-KR" smtClean="0"/>
              <a:t>Display </a:t>
            </a:r>
            <a:r>
              <a:rPr lang="ko-KR" altLang="en-US" smtClean="0"/>
              <a:t>지향 편집기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vi </a:t>
            </a:r>
            <a:r>
              <a:rPr lang="ko-KR" altLang="en-US" smtClean="0"/>
              <a:t>의 특징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커서의 이동이 자유롭다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화면의 편집 위치가 자유롭다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편집 기능이 다양하다</a:t>
            </a:r>
          </a:p>
          <a:p>
            <a:pPr lvl="1" eaLnBrk="1" hangingPunct="1">
              <a:lnSpc>
                <a:spcPct val="120000"/>
              </a:lnSpc>
            </a:pPr>
            <a:r>
              <a:rPr lang="ko-KR" altLang="en-US" smtClean="0"/>
              <a:t>화면 조정이 자유롭다</a:t>
            </a:r>
          </a:p>
        </p:txBody>
      </p:sp>
    </p:spTree>
    <p:extLst>
      <p:ext uri="{BB962C8B-B14F-4D97-AF65-F5344CB8AC3E}">
        <p14:creationId xmlns:p14="http://schemas.microsoft.com/office/powerpoint/2010/main" val="33385463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31E33D68-0D4A-454F-A5D7-AAEE3B48C2A6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File Editing (2)</a:t>
            </a:r>
          </a:p>
        </p:txBody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편집 모드</a:t>
            </a:r>
          </a:p>
          <a:p>
            <a:pPr lvl="1" eaLnBrk="1" hangingPunct="1"/>
            <a:r>
              <a:rPr lang="ko-KR" altLang="en-US" smtClean="0"/>
              <a:t>명령어 모드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vi </a:t>
            </a:r>
            <a:r>
              <a:rPr lang="ko-KR" altLang="en-US" sz="1800" smtClean="0"/>
              <a:t>를 시작할 때의 모드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커서의 이동</a:t>
            </a:r>
            <a:r>
              <a:rPr lang="en-US" altLang="ko-KR" sz="1800" smtClean="0"/>
              <a:t>, </a:t>
            </a:r>
            <a:r>
              <a:rPr lang="ko-KR" altLang="en-US" sz="1800" smtClean="0"/>
              <a:t>화면 이동</a:t>
            </a:r>
            <a:r>
              <a:rPr lang="en-US" altLang="ko-KR" sz="1800" smtClean="0"/>
              <a:t>, </a:t>
            </a:r>
            <a:r>
              <a:rPr lang="ko-KR" altLang="en-US" sz="1800" smtClean="0"/>
              <a:t>라인 삭제 및 복사 등의 명령을 수행할 수 있음</a:t>
            </a:r>
          </a:p>
          <a:p>
            <a:pPr lvl="1" eaLnBrk="1" hangingPunct="1">
              <a:lnSpc>
                <a:spcPct val="150000"/>
              </a:lnSpc>
            </a:pPr>
            <a:r>
              <a:rPr lang="ko-KR" altLang="en-US" smtClean="0"/>
              <a:t>텍스트 입력 모드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ko-KR" sz="1800" smtClean="0"/>
              <a:t>i, a, o </a:t>
            </a:r>
            <a:r>
              <a:rPr lang="ko-KR" altLang="en-US" sz="1800" smtClean="0"/>
              <a:t>와 같은 문자를 입력하는 명령을 주고 난 후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입력되는 문자가 화면에 나타나고 버퍼에 입력으로 들어감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입력 모드에서 명령어 모드로 전환하기 위해서는 </a:t>
            </a:r>
            <a:r>
              <a:rPr lang="en-US" altLang="ko-KR" sz="1800" smtClean="0"/>
              <a:t>ESC </a:t>
            </a:r>
            <a:r>
              <a:rPr lang="ko-KR" altLang="en-US" sz="1800" smtClean="0"/>
              <a:t>키를 누름</a:t>
            </a:r>
          </a:p>
        </p:txBody>
      </p:sp>
    </p:spTree>
    <p:extLst>
      <p:ext uri="{BB962C8B-B14F-4D97-AF65-F5344CB8AC3E}">
        <p14:creationId xmlns:p14="http://schemas.microsoft.com/office/powerpoint/2010/main" val="339266743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6450D45-01EB-40E6-AA73-64F37215EBC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89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vi</a:t>
            </a:r>
            <a:r>
              <a:rPr lang="ko-KR" altLang="en-US" smtClean="0"/>
              <a:t>의 시작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vi</a:t>
            </a:r>
            <a:r>
              <a:rPr lang="ko-KR" altLang="en-US" smtClean="0"/>
              <a:t>의 시작</a:t>
            </a:r>
          </a:p>
          <a:p>
            <a:pPr lvl="1" eaLnBrk="1" hangingPunct="1"/>
            <a:r>
              <a:rPr lang="ko-KR" altLang="en-US" smtClean="0"/>
              <a:t>새로운 파일 혹은 기존 파일에 대한 편집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파일에 대한 복구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명령어 옵션</a:t>
            </a:r>
          </a:p>
        </p:txBody>
      </p:sp>
      <p:pic>
        <p:nvPicPr>
          <p:cNvPr id="101381" name="Picture 4" descr="vistart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57400"/>
            <a:ext cx="7367588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2" name="Picture 5" descr="vistart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429000"/>
            <a:ext cx="7367588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83" name="Picture 6" descr="vistart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953000"/>
            <a:ext cx="7367588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77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00D01929-1D9C-4FAC-9AB5-B9C6B274287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UNIX </a:t>
            </a:r>
            <a:r>
              <a:rPr lang="ko-KR" altLang="en-US" smtClean="0"/>
              <a:t>시스템 구조 </a:t>
            </a:r>
            <a:r>
              <a:rPr lang="en-US" altLang="ko-KR" smtClean="0"/>
              <a:t>(2)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ko-KR" smtClean="0"/>
              <a:t>Kernel</a:t>
            </a:r>
          </a:p>
          <a:p>
            <a:pPr lvl="1" eaLnBrk="1" hangingPunct="1"/>
            <a:r>
              <a:rPr lang="en-US" altLang="ko-KR" smtClean="0"/>
              <a:t>UNIX </a:t>
            </a:r>
            <a:r>
              <a:rPr lang="ko-KR" altLang="en-US" smtClean="0"/>
              <a:t>의 핵심 부분</a:t>
            </a:r>
          </a:p>
          <a:p>
            <a:pPr lvl="1" eaLnBrk="1" hangingPunct="1"/>
            <a:r>
              <a:rPr lang="ko-KR" altLang="en-US" smtClean="0"/>
              <a:t>파일 시스템</a:t>
            </a:r>
            <a:r>
              <a:rPr lang="en-US" altLang="ko-KR" smtClean="0"/>
              <a:t>, </a:t>
            </a:r>
            <a:r>
              <a:rPr lang="ko-KR" altLang="en-US" smtClean="0"/>
              <a:t>보안 기능</a:t>
            </a:r>
            <a:r>
              <a:rPr lang="en-US" altLang="ko-KR" smtClean="0"/>
              <a:t>, </a:t>
            </a:r>
            <a:r>
              <a:rPr lang="ko-KR" altLang="en-US" smtClean="0"/>
              <a:t>메모리 관리</a:t>
            </a:r>
          </a:p>
          <a:p>
            <a:pPr eaLnBrk="1" hangingPunct="1"/>
            <a:r>
              <a:rPr lang="en-US" altLang="ko-KR" smtClean="0"/>
              <a:t>System Call Interface</a:t>
            </a:r>
          </a:p>
          <a:p>
            <a:pPr lvl="1" eaLnBrk="1" hangingPunct="1"/>
            <a:r>
              <a:rPr lang="ko-KR" altLang="en-US" smtClean="0"/>
              <a:t>응용 프로그램에서 원하는 서비스를 받기 위해서 커널 호출</a:t>
            </a:r>
          </a:p>
          <a:p>
            <a:pPr lvl="1" eaLnBrk="1" hangingPunct="1"/>
            <a:r>
              <a:rPr lang="en-US" altLang="ko-KR" smtClean="0"/>
              <a:t>UNIX </a:t>
            </a:r>
            <a:r>
              <a:rPr lang="ko-KR" altLang="en-US" smtClean="0"/>
              <a:t>시스템의 표준 인터페이스</a:t>
            </a:r>
          </a:p>
          <a:p>
            <a:pPr eaLnBrk="1" hangingPunct="1"/>
            <a:r>
              <a:rPr lang="en-US" altLang="ko-KR" smtClean="0"/>
              <a:t>Shell</a:t>
            </a:r>
          </a:p>
          <a:p>
            <a:pPr lvl="1" eaLnBrk="1" hangingPunct="1"/>
            <a:r>
              <a:rPr lang="ko-KR" altLang="en-US" smtClean="0"/>
              <a:t>명령어 해석기</a:t>
            </a:r>
          </a:p>
          <a:p>
            <a:pPr eaLnBrk="1" hangingPunct="1"/>
            <a:r>
              <a:rPr lang="en-US" altLang="ko-KR" smtClean="0"/>
              <a:t>Utilities</a:t>
            </a:r>
          </a:p>
          <a:p>
            <a:pPr lvl="1" eaLnBrk="1" hangingPunct="1"/>
            <a:r>
              <a:rPr lang="ko-KR" altLang="en-US" smtClean="0"/>
              <a:t>디렉토리 및 파일 관리</a:t>
            </a:r>
            <a:r>
              <a:rPr lang="en-US" altLang="ko-KR" smtClean="0"/>
              <a:t>:  cp, rm, mkdir, …</a:t>
            </a:r>
          </a:p>
          <a:p>
            <a:pPr lvl="1" eaLnBrk="1" hangingPunct="1"/>
            <a:r>
              <a:rPr lang="ko-KR" altLang="en-US" smtClean="0"/>
              <a:t>네트워크 지원</a:t>
            </a:r>
            <a:r>
              <a:rPr lang="en-US" altLang="ko-KR" smtClean="0"/>
              <a:t>:  ftp, telnet, …</a:t>
            </a:r>
          </a:p>
          <a:p>
            <a:pPr lvl="1" eaLnBrk="1" hangingPunct="1"/>
            <a:r>
              <a:rPr lang="ko-KR" altLang="en-US" smtClean="0"/>
              <a:t>프로그래밍</a:t>
            </a:r>
            <a:r>
              <a:rPr lang="en-US" altLang="ko-KR" smtClean="0"/>
              <a:t>: cc, ld, as, …</a:t>
            </a:r>
          </a:p>
          <a:p>
            <a:pPr lvl="1" eaLnBrk="1" hangingPunct="1"/>
            <a:r>
              <a:rPr lang="ko-KR" altLang="en-US" smtClean="0"/>
              <a:t>보안 관리</a:t>
            </a:r>
            <a:r>
              <a:rPr lang="en-US" altLang="ko-KR" smtClean="0"/>
              <a:t>: chmod, chown, …</a:t>
            </a:r>
          </a:p>
        </p:txBody>
      </p:sp>
    </p:spTree>
    <p:extLst>
      <p:ext uri="{BB962C8B-B14F-4D97-AF65-F5344CB8AC3E}">
        <p14:creationId xmlns:p14="http://schemas.microsoft.com/office/powerpoint/2010/main" val="37807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F698D4A-BF3B-48FD-9DE3-7B604E1D04EB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90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mtClean="0"/>
              <a:t>vi</a:t>
            </a:r>
            <a:r>
              <a:rPr lang="ko-KR" altLang="en-US" smtClean="0"/>
              <a:t>의 종료</a:t>
            </a:r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vi</a:t>
            </a:r>
            <a:r>
              <a:rPr lang="ko-KR" altLang="en-US" smtClean="0"/>
              <a:t>의 종료</a:t>
            </a:r>
          </a:p>
        </p:txBody>
      </p:sp>
      <p:graphicFrame>
        <p:nvGraphicFramePr>
          <p:cNvPr id="173088" name="Group 32"/>
          <p:cNvGraphicFramePr>
            <a:graphicFrameLocks noGrp="1"/>
          </p:cNvGraphicFramePr>
          <p:nvPr/>
        </p:nvGraphicFramePr>
        <p:xfrm>
          <a:off x="685800" y="1600200"/>
          <a:ext cx="7772400" cy="3732213"/>
        </p:xfrm>
        <a:graphic>
          <a:graphicData uri="http://schemas.openxmlformats.org/drawingml/2006/table">
            <a:tbl>
              <a:tblPr/>
              <a:tblGrid>
                <a:gridCol w="1752600"/>
                <a:gridCol w="6019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명령어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의미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</a:tr>
              <a:tr h="3275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ZZ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:wq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:w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:w </a:t>
                      </a: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filename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:w! </a:t>
                      </a:r>
                      <a:r>
                        <a:rPr kumimoji="1" lang="en-US" altLang="ko-K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filename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:q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:q!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버퍼에 있는 내용을 디스크에 저장하고 </a:t>
                      </a: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vi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에서 빠져 나옴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ZZ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와 같음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버퍼의 내용을 디스크에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버퍼의 내용을 지정한 파일 이름으로 디스크에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버퍼의 내용을 기존에 있는 파일 이름으로 디스크에 저장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vi</a:t>
                      </a: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에서 빠져 나옴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굴림" pitchFamily="50" charset="-127"/>
                        </a:rPr>
                        <a:t>현재까지 편집한 내용을 무효화하고 빠져 나옴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9134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F743113-D830-4B82-A56C-57C825A75ABE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91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화면과 커서의 이동 </a:t>
            </a:r>
            <a:r>
              <a:rPr lang="en-US" altLang="ko-KR" smtClean="0"/>
              <a:t>(1)</a:t>
            </a:r>
          </a:p>
        </p:txBody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화면 이동</a:t>
            </a:r>
          </a:p>
          <a:p>
            <a:pPr lvl="1" eaLnBrk="1" hangingPunct="1"/>
            <a:r>
              <a:rPr lang="en-US" altLang="ko-KR" smtClean="0"/>
              <a:t>Ctrl-f</a:t>
            </a:r>
          </a:p>
          <a:p>
            <a:pPr lvl="2" eaLnBrk="1" hangingPunct="1"/>
            <a:r>
              <a:rPr lang="ko-KR" altLang="en-US" sz="1800" smtClean="0"/>
              <a:t>한 화면 아래로 이동</a:t>
            </a:r>
          </a:p>
          <a:p>
            <a:pPr lvl="1" eaLnBrk="1" hangingPunct="1"/>
            <a:r>
              <a:rPr lang="en-US" altLang="ko-KR" smtClean="0"/>
              <a:t>Ctrl-b</a:t>
            </a:r>
          </a:p>
          <a:p>
            <a:pPr lvl="2" eaLnBrk="1" hangingPunct="1"/>
            <a:r>
              <a:rPr lang="ko-KR" altLang="en-US" sz="1800" smtClean="0"/>
              <a:t>한 화면 위로 이동</a:t>
            </a:r>
          </a:p>
          <a:p>
            <a:pPr lvl="1" eaLnBrk="1" hangingPunct="1"/>
            <a:r>
              <a:rPr lang="en-US" altLang="ko-KR" smtClean="0"/>
              <a:t>Ctrl-d</a:t>
            </a:r>
          </a:p>
          <a:p>
            <a:pPr lvl="2" eaLnBrk="1" hangingPunct="1"/>
            <a:r>
              <a:rPr lang="ko-KR" altLang="en-US" sz="1800" smtClean="0"/>
              <a:t>반 화면 아래로 이동</a:t>
            </a:r>
          </a:p>
          <a:p>
            <a:pPr lvl="1" eaLnBrk="1" hangingPunct="1"/>
            <a:r>
              <a:rPr lang="en-US" altLang="ko-KR" smtClean="0"/>
              <a:t>Ctrl-u</a:t>
            </a:r>
          </a:p>
          <a:p>
            <a:pPr lvl="2" eaLnBrk="1" hangingPunct="1"/>
            <a:r>
              <a:rPr lang="ko-KR" altLang="en-US" sz="1800" smtClean="0"/>
              <a:t>반 화면 위로 이동</a:t>
            </a:r>
          </a:p>
          <a:p>
            <a:pPr lvl="1" eaLnBrk="1" hangingPunct="1"/>
            <a:r>
              <a:rPr lang="en-US" altLang="ko-KR" smtClean="0"/>
              <a:t>Ctrl-e</a:t>
            </a:r>
          </a:p>
          <a:p>
            <a:pPr lvl="2" eaLnBrk="1" hangingPunct="1"/>
            <a:r>
              <a:rPr lang="ko-KR" altLang="en-US" sz="1800" smtClean="0"/>
              <a:t>한 라인 아래로 이동</a:t>
            </a:r>
          </a:p>
          <a:p>
            <a:pPr lvl="1" eaLnBrk="1" hangingPunct="1"/>
            <a:r>
              <a:rPr lang="en-US" altLang="ko-KR" smtClean="0"/>
              <a:t>Ctrl-y</a:t>
            </a:r>
          </a:p>
          <a:p>
            <a:pPr lvl="2" eaLnBrk="1" hangingPunct="1"/>
            <a:r>
              <a:rPr lang="ko-KR" altLang="en-US" sz="1800" smtClean="0"/>
              <a:t>한 라인 위로 이동</a:t>
            </a:r>
          </a:p>
        </p:txBody>
      </p:sp>
    </p:spTree>
    <p:extLst>
      <p:ext uri="{BB962C8B-B14F-4D97-AF65-F5344CB8AC3E}">
        <p14:creationId xmlns:p14="http://schemas.microsoft.com/office/powerpoint/2010/main" val="7787548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CCAB9A3E-492F-4DDA-B05C-F0B906EFF31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92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화면과 커서의 이동 </a:t>
            </a:r>
            <a:r>
              <a:rPr lang="en-US" altLang="ko-KR" smtClean="0"/>
              <a:t>(2)</a:t>
            </a:r>
          </a:p>
        </p:txBody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커서 이동</a:t>
            </a:r>
          </a:p>
          <a:p>
            <a:pPr lvl="1" eaLnBrk="1" hangingPunct="1"/>
            <a:r>
              <a:rPr lang="en-US" altLang="ko-KR" smtClean="0"/>
              <a:t>&lt;Enter&gt;</a:t>
            </a:r>
          </a:p>
          <a:p>
            <a:pPr lvl="2" eaLnBrk="1" hangingPunct="1"/>
            <a:r>
              <a:rPr lang="ko-KR" altLang="en-US" sz="1800" smtClean="0"/>
              <a:t>다음 라인의 첫번째 컬럼으로 이동</a:t>
            </a:r>
          </a:p>
          <a:p>
            <a:pPr lvl="1" eaLnBrk="1" hangingPunct="1"/>
            <a:r>
              <a:rPr lang="en-US" altLang="ko-KR" smtClean="0"/>
              <a:t>h</a:t>
            </a:r>
          </a:p>
          <a:p>
            <a:pPr lvl="2" eaLnBrk="1" hangingPunct="1"/>
            <a:r>
              <a:rPr lang="ko-KR" altLang="en-US" sz="1800" smtClean="0"/>
              <a:t>한 문자 왼쪽으로 이동</a:t>
            </a:r>
          </a:p>
          <a:p>
            <a:pPr lvl="1" eaLnBrk="1" hangingPunct="1"/>
            <a:r>
              <a:rPr lang="en-US" altLang="ko-KR" smtClean="0"/>
              <a:t>j</a:t>
            </a:r>
          </a:p>
          <a:p>
            <a:pPr lvl="2" eaLnBrk="1" hangingPunct="1"/>
            <a:r>
              <a:rPr lang="ko-KR" altLang="en-US" sz="1800" smtClean="0"/>
              <a:t>다음 라인의 같은 컬럼으로 이동</a:t>
            </a:r>
          </a:p>
          <a:p>
            <a:pPr lvl="1" eaLnBrk="1" hangingPunct="1"/>
            <a:r>
              <a:rPr lang="en-US" altLang="ko-KR" smtClean="0"/>
              <a:t>k</a:t>
            </a:r>
          </a:p>
          <a:p>
            <a:pPr lvl="2" eaLnBrk="1" hangingPunct="1"/>
            <a:r>
              <a:rPr lang="ko-KR" altLang="en-US" sz="1800" smtClean="0"/>
              <a:t>위 라인의 같은 컬럼으로 이동</a:t>
            </a:r>
          </a:p>
          <a:p>
            <a:pPr lvl="1" eaLnBrk="1" hangingPunct="1"/>
            <a:r>
              <a:rPr lang="en-US" altLang="ko-KR" smtClean="0"/>
              <a:t>l</a:t>
            </a:r>
          </a:p>
          <a:p>
            <a:pPr lvl="2" eaLnBrk="1" hangingPunct="1"/>
            <a:r>
              <a:rPr lang="ko-KR" altLang="en-US" sz="1800" smtClean="0"/>
              <a:t>한 문자 오른쪽으로 이동</a:t>
            </a:r>
          </a:p>
        </p:txBody>
      </p:sp>
      <p:sp>
        <p:nvSpPr>
          <p:cNvPr id="176133" name="AutoShape 5"/>
          <p:cNvSpPr>
            <a:spLocks noChangeArrowheads="1"/>
          </p:cNvSpPr>
          <p:nvPr/>
        </p:nvSpPr>
        <p:spPr bwMode="auto">
          <a:xfrm rot="10800000">
            <a:off x="6172200" y="3352800"/>
            <a:ext cx="914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h</a:t>
            </a: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 rot="16200000">
            <a:off x="6896100" y="2628900"/>
            <a:ext cx="914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k</a:t>
            </a:r>
          </a:p>
        </p:txBody>
      </p:sp>
      <p:sp>
        <p:nvSpPr>
          <p:cNvPr id="176136" name="AutoShape 8"/>
          <p:cNvSpPr>
            <a:spLocks noChangeArrowheads="1"/>
          </p:cNvSpPr>
          <p:nvPr/>
        </p:nvSpPr>
        <p:spPr bwMode="auto">
          <a:xfrm rot="5400000">
            <a:off x="6896100" y="4076700"/>
            <a:ext cx="914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rot="10800000" vert="eaVert"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j</a:t>
            </a:r>
          </a:p>
        </p:txBody>
      </p:sp>
      <p:sp>
        <p:nvSpPr>
          <p:cNvPr id="176132" name="AutoShape 4"/>
          <p:cNvSpPr>
            <a:spLocks noChangeArrowheads="1"/>
          </p:cNvSpPr>
          <p:nvPr/>
        </p:nvSpPr>
        <p:spPr bwMode="auto">
          <a:xfrm>
            <a:off x="7620000" y="3352800"/>
            <a:ext cx="9144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42939737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F151FBAA-069D-4828-B696-39C4A03983F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93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화면과 커서의 이동 </a:t>
            </a:r>
            <a:r>
              <a:rPr lang="en-US" altLang="ko-KR" smtClean="0"/>
              <a:t>(3)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단어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w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다음 단어의 첫 문자로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b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이전 단어의 첫 문자로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e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커서가 위치한 단어의 마지막 문자로 이동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라인 상에서의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0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라인의 처음으로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^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라인의 첫 문자로 이동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$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라인의 마지막으로 이동</a:t>
            </a:r>
          </a:p>
        </p:txBody>
      </p:sp>
    </p:spTree>
    <p:extLst>
      <p:ext uri="{BB962C8B-B14F-4D97-AF65-F5344CB8AC3E}">
        <p14:creationId xmlns:p14="http://schemas.microsoft.com/office/powerpoint/2010/main" val="28524278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BB7462E-E11F-45B6-92D8-C47A18F1B017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94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화면과 커서의 이동 </a:t>
            </a:r>
            <a:r>
              <a:rPr lang="en-US" altLang="ko-KR" smtClean="0"/>
              <a:t>(4)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화면 상에서의 이동</a:t>
            </a:r>
          </a:p>
          <a:p>
            <a:pPr lvl="1" eaLnBrk="1" hangingPunct="1"/>
            <a:r>
              <a:rPr lang="en-US" altLang="ko-KR" smtClean="0"/>
              <a:t>H</a:t>
            </a:r>
          </a:p>
          <a:p>
            <a:pPr lvl="2" eaLnBrk="1" hangingPunct="1"/>
            <a:r>
              <a:rPr lang="ko-KR" altLang="en-US" sz="1800" smtClean="0"/>
              <a:t>화면의 제일 위쪽으로 이동</a:t>
            </a:r>
          </a:p>
          <a:p>
            <a:pPr lvl="1" eaLnBrk="1" hangingPunct="1"/>
            <a:r>
              <a:rPr lang="en-US" altLang="ko-KR" smtClean="0"/>
              <a:t>M</a:t>
            </a:r>
          </a:p>
          <a:p>
            <a:pPr lvl="2" eaLnBrk="1" hangingPunct="1"/>
            <a:r>
              <a:rPr lang="ko-KR" altLang="en-US" sz="1800" smtClean="0"/>
              <a:t>화면의 중간으로 이동</a:t>
            </a:r>
          </a:p>
          <a:p>
            <a:pPr lvl="1" eaLnBrk="1" hangingPunct="1"/>
            <a:r>
              <a:rPr lang="en-US" altLang="ko-KR" smtClean="0"/>
              <a:t>L</a:t>
            </a:r>
          </a:p>
          <a:p>
            <a:pPr lvl="2" eaLnBrk="1" hangingPunct="1"/>
            <a:r>
              <a:rPr lang="ko-KR" altLang="en-US" sz="1800" smtClean="0"/>
              <a:t>화면의 마지막으로 이동</a:t>
            </a:r>
          </a:p>
          <a:p>
            <a:pPr lvl="1"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원하는 라인으로 이동</a:t>
            </a:r>
          </a:p>
          <a:p>
            <a:pPr lvl="1" eaLnBrk="1" hangingPunct="1"/>
            <a:r>
              <a:rPr lang="en-US" altLang="ko-KR" smtClean="0"/>
              <a:t>G</a:t>
            </a:r>
          </a:p>
          <a:p>
            <a:pPr lvl="2" eaLnBrk="1" hangingPunct="1"/>
            <a:r>
              <a:rPr lang="ko-KR" altLang="en-US" sz="1800" smtClean="0"/>
              <a:t>마지막 라인으로 이동 </a:t>
            </a:r>
            <a:r>
              <a:rPr lang="en-US" altLang="ko-KR" sz="1800" smtClean="0"/>
              <a:t>(:$ </a:t>
            </a:r>
            <a:r>
              <a:rPr lang="ko-KR" altLang="en-US" sz="1800" smtClean="0"/>
              <a:t>와 같음</a:t>
            </a:r>
            <a:r>
              <a:rPr lang="en-US" altLang="ko-KR" sz="1800" smtClean="0"/>
              <a:t>)</a:t>
            </a:r>
          </a:p>
          <a:p>
            <a:pPr lvl="1" eaLnBrk="1" hangingPunct="1"/>
            <a:r>
              <a:rPr lang="en-US" altLang="ko-KR" smtClean="0"/>
              <a:t>35G</a:t>
            </a:r>
          </a:p>
          <a:p>
            <a:pPr lvl="2" eaLnBrk="1" hangingPunct="1"/>
            <a:r>
              <a:rPr lang="en-US" altLang="ko-KR" sz="1800" smtClean="0"/>
              <a:t>35</a:t>
            </a:r>
            <a:r>
              <a:rPr lang="ko-KR" altLang="en-US" sz="1800" smtClean="0"/>
              <a:t>번째 라인으로 이동 </a:t>
            </a:r>
            <a:r>
              <a:rPr lang="en-US" altLang="ko-KR" sz="1800" smtClean="0"/>
              <a:t>(:35 </a:t>
            </a:r>
            <a:r>
              <a:rPr lang="ko-KR" altLang="en-US" sz="1800" smtClean="0"/>
              <a:t>와 같음</a:t>
            </a:r>
            <a:r>
              <a:rPr lang="en-US" altLang="ko-KR" sz="1800" smtClean="0"/>
              <a:t>)</a:t>
            </a:r>
          </a:p>
          <a:p>
            <a:pPr lvl="1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9488092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6D533D56-8B06-4EB3-B70B-F93E13E5BD84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95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문자열 검색</a:t>
            </a:r>
          </a:p>
        </p:txBody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문자열 검색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/</a:t>
            </a:r>
            <a:r>
              <a:rPr lang="en-US" altLang="ko-KR" i="1" smtClean="0"/>
              <a:t>pattern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커서가 있는 위치에서 아래 방향으로 </a:t>
            </a:r>
            <a:r>
              <a:rPr lang="en-US" altLang="ko-KR" sz="1800" i="1" smtClean="0"/>
              <a:t>pattern</a:t>
            </a:r>
            <a:r>
              <a:rPr lang="ko-KR" altLang="en-US" sz="1800" smtClean="0"/>
              <a:t>과 일치하는 문자열 검색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?</a:t>
            </a:r>
            <a:r>
              <a:rPr lang="en-US" altLang="ko-KR" i="1" smtClean="0"/>
              <a:t>pattern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커서가 있는 위치에서 위 방향으로 </a:t>
            </a:r>
            <a:r>
              <a:rPr lang="en-US" altLang="ko-KR" sz="1800" i="1" smtClean="0"/>
              <a:t>pattern</a:t>
            </a:r>
            <a:r>
              <a:rPr lang="ko-KR" altLang="en-US" sz="1800" smtClean="0"/>
              <a:t>과 일치하는 문자열 검색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n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문자열 검색을 입력된 검색 명령과 같은 방향으로 반복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N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문자열 검색을 입력된 검색 명령과 반대 방향으로 반복</a:t>
            </a:r>
          </a:p>
        </p:txBody>
      </p:sp>
    </p:spTree>
    <p:extLst>
      <p:ext uri="{BB962C8B-B14F-4D97-AF65-F5344CB8AC3E}">
        <p14:creationId xmlns:p14="http://schemas.microsoft.com/office/powerpoint/2010/main" val="49999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775E9D2-1BA3-497D-B14F-C9A44FFBE2F3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96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입력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명령어 모드 </a:t>
            </a:r>
            <a:r>
              <a:rPr lang="ko-KR" altLang="en-US" smtClean="0">
                <a:sym typeface="Wingdings" panose="05000000000000000000" pitchFamily="2" charset="2"/>
              </a:rPr>
              <a:t> 입력 모드</a:t>
            </a:r>
            <a:endParaRPr lang="ko-KR" altLang="en-US" smtClean="0"/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i (insert)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커서의 위치에서 입력 모드로 전환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a (append)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커서의 다음 문자에서 입력 모드로 전환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o (open)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 다음 라인을 생성하고 입력 모드로 전환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mtClean="0"/>
              <a:t>O</a:t>
            </a:r>
          </a:p>
          <a:p>
            <a:pPr lvl="2" eaLnBrk="1" hangingPunct="1">
              <a:lnSpc>
                <a:spcPct val="120000"/>
              </a:lnSpc>
            </a:pPr>
            <a:r>
              <a:rPr lang="ko-KR" altLang="en-US" sz="1800" smtClean="0"/>
              <a:t>현재 커서의 위치에 라인을 생성하고 입력 모드로 전환</a:t>
            </a:r>
          </a:p>
          <a:p>
            <a:pPr lvl="1" eaLnBrk="1" hangingPunct="1"/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34383245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23CD201C-F22E-40ED-ABF2-B8551E009C5F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97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치환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문자 및 단어 치환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r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한 문자를 다른 문자로 치환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R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위치의 임의의 개수의 문자를 다른 문자로 치환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cw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커서 위치에서 그 단어의 끝까지를 바꿈</a:t>
            </a:r>
          </a:p>
          <a:p>
            <a:pPr lvl="1" eaLnBrk="1" hangingPunct="1">
              <a:lnSpc>
                <a:spcPct val="90000"/>
              </a:lnSpc>
            </a:pPr>
            <a:endParaRPr lang="ko-KR" altLang="en-US" smtClean="0"/>
          </a:p>
          <a:p>
            <a:pPr eaLnBrk="1" hangingPunct="1">
              <a:lnSpc>
                <a:spcPct val="90000"/>
              </a:lnSpc>
            </a:pPr>
            <a:r>
              <a:rPr lang="ko-KR" altLang="en-US" smtClean="0"/>
              <a:t>라인 치환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cc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한 라인을 임의의 다른 내용으로 변경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C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커서의 위치에서 그 라인의 끝까지를 임의의 다른 내용으로 변경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mtClean="0"/>
              <a:t>s</a:t>
            </a:r>
          </a:p>
          <a:p>
            <a:pPr lvl="2" eaLnBrk="1" hangingPunct="1">
              <a:lnSpc>
                <a:spcPct val="90000"/>
              </a:lnSpc>
            </a:pPr>
            <a:r>
              <a:rPr lang="ko-KR" altLang="en-US" sz="1800" smtClean="0"/>
              <a:t>현재 커서의 위치에서 원하는 문자열만큼 다른 문자열로 치환</a:t>
            </a:r>
          </a:p>
        </p:txBody>
      </p:sp>
    </p:spTree>
    <p:extLst>
      <p:ext uri="{BB962C8B-B14F-4D97-AF65-F5344CB8AC3E}">
        <p14:creationId xmlns:p14="http://schemas.microsoft.com/office/powerpoint/2010/main" val="1674616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81F9E32-4BE8-480F-AD1B-1A24B1C273C8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98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삭제</a:t>
            </a:r>
          </a:p>
        </p:txBody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삭제하기</a:t>
            </a:r>
          </a:p>
          <a:p>
            <a:pPr lvl="1" eaLnBrk="1" hangingPunct="1"/>
            <a:r>
              <a:rPr lang="en-US" altLang="ko-KR" smtClean="0"/>
              <a:t>x</a:t>
            </a:r>
          </a:p>
          <a:p>
            <a:pPr lvl="2" eaLnBrk="1" hangingPunct="1"/>
            <a:r>
              <a:rPr lang="ko-KR" altLang="en-US" sz="1800" smtClean="0"/>
              <a:t>커서가 위치한 한 문자 삭제</a:t>
            </a:r>
          </a:p>
          <a:p>
            <a:pPr lvl="1" eaLnBrk="1" hangingPunct="1"/>
            <a:r>
              <a:rPr lang="en-US" altLang="ko-KR" smtClean="0"/>
              <a:t>X</a:t>
            </a:r>
          </a:p>
          <a:p>
            <a:pPr lvl="2" eaLnBrk="1" hangingPunct="1"/>
            <a:r>
              <a:rPr lang="ko-KR" altLang="en-US" sz="1800" smtClean="0"/>
              <a:t>커서가 위치한 바로 앞 문자 삭제</a:t>
            </a:r>
          </a:p>
          <a:p>
            <a:pPr lvl="1" eaLnBrk="1" hangingPunct="1"/>
            <a:r>
              <a:rPr lang="en-US" altLang="ko-KR" smtClean="0"/>
              <a:t>dd</a:t>
            </a:r>
          </a:p>
          <a:p>
            <a:pPr lvl="2" eaLnBrk="1" hangingPunct="1"/>
            <a:r>
              <a:rPr lang="ko-KR" altLang="en-US" sz="1800" smtClean="0"/>
              <a:t>커서가 위치한 라인 삭제</a:t>
            </a:r>
          </a:p>
          <a:p>
            <a:pPr lvl="1" eaLnBrk="1" hangingPunct="1"/>
            <a:r>
              <a:rPr lang="en-US" altLang="ko-KR" smtClean="0"/>
              <a:t>D</a:t>
            </a:r>
          </a:p>
          <a:p>
            <a:pPr lvl="2" eaLnBrk="1" hangingPunct="1"/>
            <a:r>
              <a:rPr lang="ko-KR" altLang="en-US" sz="1800" smtClean="0"/>
              <a:t>현재 커서 위치에서 그 라인의 끝까지 삭제</a:t>
            </a:r>
          </a:p>
          <a:p>
            <a:pPr lvl="1" eaLnBrk="1" hangingPunct="1"/>
            <a:r>
              <a:rPr lang="en-US" altLang="ko-KR" smtClean="0"/>
              <a:t>dw</a:t>
            </a:r>
          </a:p>
          <a:p>
            <a:pPr lvl="2" eaLnBrk="1" hangingPunct="1"/>
            <a:r>
              <a:rPr lang="ko-KR" altLang="en-US" sz="1800" smtClean="0"/>
              <a:t>현재 커서가 위치하고 있는 단어 삭제</a:t>
            </a:r>
          </a:p>
          <a:p>
            <a:pPr lvl="1" eaLnBrk="1" hangingPunct="1"/>
            <a:r>
              <a:rPr lang="en-US" altLang="ko-KR" smtClean="0"/>
              <a:t>db</a:t>
            </a:r>
          </a:p>
          <a:p>
            <a:pPr lvl="2" eaLnBrk="1" hangingPunct="1"/>
            <a:r>
              <a:rPr lang="ko-KR" altLang="en-US" sz="1800" smtClean="0"/>
              <a:t>현재 커서 위치에서 왼쪽으로 한 단어 삭제</a:t>
            </a:r>
          </a:p>
        </p:txBody>
      </p:sp>
    </p:spTree>
    <p:extLst>
      <p:ext uri="{BB962C8B-B14F-4D97-AF65-F5344CB8AC3E}">
        <p14:creationId xmlns:p14="http://schemas.microsoft.com/office/powerpoint/2010/main" val="170344218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7AC101BF-5C1B-43F9-ABD1-A477451D3F7C}" type="slidenum">
              <a:rPr lang="en-US" altLang="ko-KR" sz="1400">
                <a:solidFill>
                  <a:schemeClr val="bg1"/>
                </a:solidFill>
                <a:latin typeface="Tahoma" panose="020B0604030504040204" pitchFamily="34" charset="0"/>
              </a:rPr>
              <a:pPr eaLnBrk="1" hangingPunct="1"/>
              <a:t>99</a:t>
            </a:fld>
            <a:endParaRPr lang="en-US" altLang="ko-KR" sz="1400">
              <a:solidFill>
                <a:schemeClr val="bg1"/>
              </a:solidFill>
            </a:endParaRPr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smtClean="0"/>
              <a:t>복사와 이동</a:t>
            </a:r>
          </a:p>
        </p:txBody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복사와 이동</a:t>
            </a:r>
          </a:p>
          <a:p>
            <a:pPr lvl="1" eaLnBrk="1" hangingPunct="1"/>
            <a:r>
              <a:rPr lang="en-US" altLang="ko-KR" smtClean="0"/>
              <a:t>yw</a:t>
            </a:r>
          </a:p>
          <a:p>
            <a:pPr lvl="2" eaLnBrk="1" hangingPunct="1"/>
            <a:r>
              <a:rPr lang="ko-KR" altLang="en-US" sz="1800" smtClean="0"/>
              <a:t>현재 커서가 위치한 단어를 임시 버퍼에 복사</a:t>
            </a:r>
          </a:p>
          <a:p>
            <a:pPr lvl="1" eaLnBrk="1" hangingPunct="1"/>
            <a:r>
              <a:rPr lang="en-US" altLang="ko-KR" smtClean="0"/>
              <a:t>yy</a:t>
            </a:r>
          </a:p>
          <a:p>
            <a:pPr lvl="2" eaLnBrk="1" hangingPunct="1"/>
            <a:r>
              <a:rPr lang="ko-KR" altLang="en-US" sz="1800" smtClean="0"/>
              <a:t>현재 커서가 위치한 라인을 임시 버퍼에 복사</a:t>
            </a:r>
          </a:p>
          <a:p>
            <a:pPr lvl="1" eaLnBrk="1" hangingPunct="1"/>
            <a:r>
              <a:rPr lang="en-US" altLang="ko-KR" i="1" smtClean="0"/>
              <a:t>n</a:t>
            </a:r>
            <a:r>
              <a:rPr lang="en-US" altLang="ko-KR" smtClean="0"/>
              <a:t>Y</a:t>
            </a:r>
          </a:p>
          <a:p>
            <a:pPr lvl="2" eaLnBrk="1" hangingPunct="1"/>
            <a:r>
              <a:rPr lang="ko-KR" altLang="en-US" sz="1800" smtClean="0"/>
              <a:t>현재 커서가 위치한 라인부터 </a:t>
            </a:r>
            <a:r>
              <a:rPr lang="en-US" altLang="ko-KR" sz="1800" i="1" smtClean="0"/>
              <a:t>n</a:t>
            </a:r>
            <a:r>
              <a:rPr lang="ko-KR" altLang="en-US" sz="1800" smtClean="0"/>
              <a:t>개 라인을 임시 버퍼에 복사</a:t>
            </a:r>
          </a:p>
          <a:p>
            <a:pPr lvl="1" eaLnBrk="1" hangingPunct="1"/>
            <a:r>
              <a:rPr lang="en-US" altLang="ko-KR" smtClean="0"/>
              <a:t>p</a:t>
            </a:r>
          </a:p>
          <a:p>
            <a:pPr lvl="2" eaLnBrk="1" hangingPunct="1"/>
            <a:r>
              <a:rPr lang="ko-KR" altLang="en-US" sz="1800" smtClean="0"/>
              <a:t>현재 커서의 오른쪽 또는 아래 라인에 임시 버퍼에 들어 있던 내용을 넣음</a:t>
            </a:r>
          </a:p>
          <a:p>
            <a:pPr lvl="1" eaLnBrk="1" hangingPunct="1"/>
            <a:r>
              <a:rPr lang="en-US" altLang="ko-KR" smtClean="0"/>
              <a:t>P</a:t>
            </a:r>
          </a:p>
          <a:p>
            <a:pPr lvl="2" eaLnBrk="1" hangingPunct="1"/>
            <a:r>
              <a:rPr lang="ko-KR" altLang="en-US" sz="1800" smtClean="0"/>
              <a:t>현재 커서의 왼쪽 또는 위 라인에 임시 버퍼에 들어 있던 내용을 넣음</a:t>
            </a:r>
          </a:p>
        </p:txBody>
      </p:sp>
    </p:spTree>
    <p:extLst>
      <p:ext uri="{BB962C8B-B14F-4D97-AF65-F5344CB8AC3E}">
        <p14:creationId xmlns:p14="http://schemas.microsoft.com/office/powerpoint/2010/main" val="1023521924"/>
      </p:ext>
    </p:extLst>
  </p:cSld>
  <p:clrMapOvr>
    <a:masterClrMapping/>
  </p:clrMapOvr>
</p:sld>
</file>

<file path=ppt/theme/theme1.xml><?xml version="1.0" encoding="utf-8"?>
<a:theme xmlns:a="http://schemas.openxmlformats.org/drawingml/2006/main" name="kmucs_2014_theme_by_JunhoKim">
  <a:themeElements>
    <a:clrScheme name="국민대 스타일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04F9F"/>
      </a:accent1>
      <a:accent2>
        <a:srgbClr val="FFCE44"/>
      </a:accent2>
      <a:accent3>
        <a:srgbClr val="F3953F"/>
      </a:accent3>
      <a:accent4>
        <a:srgbClr val="A1DAF8"/>
      </a:accent4>
      <a:accent5>
        <a:srgbClr val="95C23D"/>
      </a:accent5>
      <a:accent6>
        <a:srgbClr val="00A470"/>
      </a:accent6>
      <a:hlink>
        <a:srgbClr val="0000FF"/>
      </a:hlink>
      <a:folHlink>
        <a:srgbClr val="800080"/>
      </a:folHlink>
    </a:clrScheme>
    <a:fontScheme name="Windows 8 스타일">
      <a:majorFont>
        <a:latin typeface="Segoe U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kmucs_2014_theme_by_JunhoKim</Template>
  <TotalTime>2142</TotalTime>
  <Words>11933</Words>
  <Application>Microsoft Office PowerPoint</Application>
  <PresentationFormat>화면 슬라이드 쇼(4:3)</PresentationFormat>
  <Paragraphs>3187</Paragraphs>
  <Slides>264</Slides>
  <Notes>217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264</vt:i4>
      </vt:variant>
    </vt:vector>
  </HeadingPairs>
  <TitlesOfParts>
    <vt:vector size="274" baseType="lpstr">
      <vt:lpstr>굴림</vt:lpstr>
      <vt:lpstr>맑은 고딕</vt:lpstr>
      <vt:lpstr>Arial</vt:lpstr>
      <vt:lpstr>Calibri</vt:lpstr>
      <vt:lpstr>Courier New</vt:lpstr>
      <vt:lpstr>Segoe UI</vt:lpstr>
      <vt:lpstr>Tahoma</vt:lpstr>
      <vt:lpstr>Times New Roman</vt:lpstr>
      <vt:lpstr>Wingdings</vt:lpstr>
      <vt:lpstr>kmucs_2014_theme_by_JunhoKim</vt:lpstr>
      <vt:lpstr>리눅스</vt:lpstr>
      <vt:lpstr>리눅스</vt:lpstr>
      <vt:lpstr>UNIX 종합</vt:lpstr>
      <vt:lpstr>UNIX?</vt:lpstr>
      <vt:lpstr>UNIX 시스템의 특징</vt:lpstr>
      <vt:lpstr>UNIX Utilities</vt:lpstr>
      <vt:lpstr>UNIX 동향, 다양한 UNIX Version</vt:lpstr>
      <vt:lpstr>UNIX 시스템 구조 (1)</vt:lpstr>
      <vt:lpstr>UNIX 시스템 구조 (2)</vt:lpstr>
      <vt:lpstr>UNIX 시스템의 시작 (1)</vt:lpstr>
      <vt:lpstr>UNIX 시스템의 시작 (2)</vt:lpstr>
      <vt:lpstr>UNIX 시스템의 시작 (3)</vt:lpstr>
      <vt:lpstr>UNIX 시스템의 시작 (4)</vt:lpstr>
      <vt:lpstr>UNIX File System (1)</vt:lpstr>
      <vt:lpstr>UNIX File System (2)</vt:lpstr>
      <vt:lpstr>UNIX File System (3)</vt:lpstr>
      <vt:lpstr>UNIX File System (4)</vt:lpstr>
      <vt:lpstr>UNIX File System (5)</vt:lpstr>
      <vt:lpstr>File, Directory 명령어 - pwd, cd</vt:lpstr>
      <vt:lpstr>File, Directory 명령어 - ls</vt:lpstr>
      <vt:lpstr>File, Directory 명령어 - cat</vt:lpstr>
      <vt:lpstr>File, Directory 명령어 - pg</vt:lpstr>
      <vt:lpstr>File, Directory 명령어 - pr</vt:lpstr>
      <vt:lpstr>File, Directory 명령어 - grep</vt:lpstr>
      <vt:lpstr>File, Directory 명령어 - mkdir</vt:lpstr>
      <vt:lpstr>File, Directory 명령어 - rmdir</vt:lpstr>
      <vt:lpstr>File, Directory 명령어 - rm</vt:lpstr>
      <vt:lpstr>File, Directory 명령어 - cp</vt:lpstr>
      <vt:lpstr>File, Directory 명령어 - mv</vt:lpstr>
      <vt:lpstr>File, Directory 명령어 - ln</vt:lpstr>
      <vt:lpstr>File Processing 명령어 - df (1)</vt:lpstr>
      <vt:lpstr>File Processing 명령어 - df (2)</vt:lpstr>
      <vt:lpstr>File Processing 명령어 - du (1)</vt:lpstr>
      <vt:lpstr>File Processing 명령어 - du (2)</vt:lpstr>
      <vt:lpstr>File Processing 명령어 - find (1)</vt:lpstr>
      <vt:lpstr>File Processing 명령어 - find (2)</vt:lpstr>
      <vt:lpstr>File Processing 명령어 - find (3)</vt:lpstr>
      <vt:lpstr>File Processing 명령어 - file</vt:lpstr>
      <vt:lpstr>File Processing 명령어 - wc (1)</vt:lpstr>
      <vt:lpstr>File Processing 명령어 - wc (2)</vt:lpstr>
      <vt:lpstr>File Processing 명령어 - head, tail (1)</vt:lpstr>
      <vt:lpstr>File Processing 명령어 - head, tail (2)</vt:lpstr>
      <vt:lpstr>File Processing 명령어 - paste (1)</vt:lpstr>
      <vt:lpstr>File Processing 명령어 - paste (2)</vt:lpstr>
      <vt:lpstr>File Processing 명령어 - diff (1)</vt:lpstr>
      <vt:lpstr>File Processing 명령어 - diff (2)</vt:lpstr>
      <vt:lpstr>File Processing 명령어 - cmp (1)</vt:lpstr>
      <vt:lpstr>File Processing 명령어 - cmp (2)</vt:lpstr>
      <vt:lpstr>File Processing 명령어 - cut (1)</vt:lpstr>
      <vt:lpstr>File Processing 명령어 - cut (2)</vt:lpstr>
      <vt:lpstr>File Processing 명령어 - sort (1)</vt:lpstr>
      <vt:lpstr>File Processing 명령어 - sort (2)</vt:lpstr>
      <vt:lpstr>Permission (1)</vt:lpstr>
      <vt:lpstr>Permission (2)</vt:lpstr>
      <vt:lpstr>Permission 관련 명령어 - chmod (1)</vt:lpstr>
      <vt:lpstr>Permission 관련 명령어 - chmod (2)</vt:lpstr>
      <vt:lpstr>Permission 관련 명령어 - chown, chgrp</vt:lpstr>
      <vt:lpstr>Process 관련 명령어 - ps (1)</vt:lpstr>
      <vt:lpstr>Process 관련 명령어 - ps (2)</vt:lpstr>
      <vt:lpstr>Process 관련 명령어 - ps (3)</vt:lpstr>
      <vt:lpstr>Process 관련 명령어 - ps (4)</vt:lpstr>
      <vt:lpstr>Process 관련 명령어 - kill</vt:lpstr>
      <vt:lpstr>Process 관련 명령어 - nohup</vt:lpstr>
      <vt:lpstr>Process 관련 명령어 - nice</vt:lpstr>
      <vt:lpstr>Process 관련 명령어 - time (1)</vt:lpstr>
      <vt:lpstr>Process 관련 명령어 - time (2)</vt:lpstr>
      <vt:lpstr>Process 관련 명령어 - wait</vt:lpstr>
      <vt:lpstr>Process 관련 명령어 - sleep</vt:lpstr>
      <vt:lpstr>Shell (1)</vt:lpstr>
      <vt:lpstr>Shell (2)</vt:lpstr>
      <vt:lpstr>Environmental Variables (1)</vt:lpstr>
      <vt:lpstr>Environmental Variables (2)</vt:lpstr>
      <vt:lpstr>Environmental Variables (3)</vt:lpstr>
      <vt:lpstr>Parameter &amp; Quotation (1)</vt:lpstr>
      <vt:lpstr>Parameter &amp; Quotation (2)</vt:lpstr>
      <vt:lpstr>Standard Input/Output &amp; Redirection (1)</vt:lpstr>
      <vt:lpstr>Standard Input/Output &amp; Redirection (2)</vt:lpstr>
      <vt:lpstr>Standard Input/Output &amp; Redirection (3)</vt:lpstr>
      <vt:lpstr>Standard Input/Output &amp; Redirection (4)</vt:lpstr>
      <vt:lpstr>History (1)</vt:lpstr>
      <vt:lpstr>History (2)</vt:lpstr>
      <vt:lpstr>History (3)</vt:lpstr>
      <vt:lpstr>Alias</vt:lpstr>
      <vt:lpstr>Job Control (1)</vt:lpstr>
      <vt:lpstr>Job Control (2)</vt:lpstr>
      <vt:lpstr>Pipe &amp; Filter</vt:lpstr>
      <vt:lpstr>File Editing (1)</vt:lpstr>
      <vt:lpstr>File Editing (2)</vt:lpstr>
      <vt:lpstr>vi의 시작</vt:lpstr>
      <vt:lpstr>vi의 종료</vt:lpstr>
      <vt:lpstr>화면과 커서의 이동 (1)</vt:lpstr>
      <vt:lpstr>화면과 커서의 이동 (2)</vt:lpstr>
      <vt:lpstr>화면과 커서의 이동 (3)</vt:lpstr>
      <vt:lpstr>화면과 커서의 이동 (4)</vt:lpstr>
      <vt:lpstr>문자열 검색</vt:lpstr>
      <vt:lpstr>입력</vt:lpstr>
      <vt:lpstr>치환</vt:lpstr>
      <vt:lpstr>삭제</vt:lpstr>
      <vt:lpstr>복사와 이동</vt:lpstr>
      <vt:lpstr>명령어의 취소 및 반복</vt:lpstr>
      <vt:lpstr>라인의 결합과 분리</vt:lpstr>
      <vt:lpstr>파일의 읽기 및 저장</vt:lpstr>
      <vt:lpstr>vi의 환경 설정</vt:lpstr>
      <vt:lpstr>vi clones</vt:lpstr>
      <vt:lpstr>vi 따라하기 (1)</vt:lpstr>
      <vt:lpstr>vi 따라하기 (2)</vt:lpstr>
      <vt:lpstr>vi 따라하기 (3)</vt:lpstr>
      <vt:lpstr>vi 따라하기 (4)</vt:lpstr>
      <vt:lpstr>vi 따라하기 (5)</vt:lpstr>
      <vt:lpstr>vi 따라하기 (6)</vt:lpstr>
      <vt:lpstr>vi 따라하기 (7)</vt:lpstr>
      <vt:lpstr>vi 따라하기 (8)</vt:lpstr>
      <vt:lpstr>Shell 내장 명령어 - export </vt:lpstr>
      <vt:lpstr>Shell 내장 명령어 - readonly</vt:lpstr>
      <vt:lpstr>Shell 내장 명령어 - unset</vt:lpstr>
      <vt:lpstr>Shell 내장 명령어 - set</vt:lpstr>
      <vt:lpstr>Shell 내장 명령어 - eval</vt:lpstr>
      <vt:lpstr>Shell 내장 명령어 - exec</vt:lpstr>
      <vt:lpstr>Shell 내장 명령어 - trap (1)</vt:lpstr>
      <vt:lpstr>Shell 내장 명령어 - trap (2)</vt:lpstr>
      <vt:lpstr>Shell 내장 명령어 - echo (1)</vt:lpstr>
      <vt:lpstr>Shell 내장 명령어 - echo (2)</vt:lpstr>
      <vt:lpstr>Shell 내장 명령어 - print (1)</vt:lpstr>
      <vt:lpstr>Shell 내장 명령어 - print (2)</vt:lpstr>
      <vt:lpstr>Shell 내장 명령어 - read (1)</vt:lpstr>
      <vt:lpstr>Shell 내장 명령어 - read (2)</vt:lpstr>
      <vt:lpstr>Shell 내장 명령어 - ulimit (1)</vt:lpstr>
      <vt:lpstr>Shell 내장 명령어 - ulimit (2)</vt:lpstr>
      <vt:lpstr>Shell 내장 명령어 - umask</vt:lpstr>
      <vt:lpstr>Shell 내장 명령어 – ‘.’, ‘:’</vt:lpstr>
      <vt:lpstr>Shell 내장 명령어 - let</vt:lpstr>
      <vt:lpstr>Shell Parameters (1)</vt:lpstr>
      <vt:lpstr>Shell Parameters (2)</vt:lpstr>
      <vt:lpstr>Shell Parameter 치환 (1)</vt:lpstr>
      <vt:lpstr>Shell Parameter 치환 (2)</vt:lpstr>
      <vt:lpstr>Shell Parameter 치환 (3)</vt:lpstr>
      <vt:lpstr>Shell Parameter 치환 (4)</vt:lpstr>
      <vt:lpstr>Shell Parameter 치환 (5)</vt:lpstr>
      <vt:lpstr>Shell Parameter 치환 (6)</vt:lpstr>
      <vt:lpstr>Shell Parameter 치환 (7)</vt:lpstr>
      <vt:lpstr>File Input/Output</vt:lpstr>
      <vt:lpstr>Comment, Return value</vt:lpstr>
      <vt:lpstr>Parallel Process</vt:lpstr>
      <vt:lpstr>Shell Script 실행 (1)</vt:lpstr>
      <vt:lpstr>Shell Script 실행 (2)</vt:lpstr>
      <vt:lpstr>Shell Script 실행 (3)</vt:lpstr>
      <vt:lpstr>파일과 문자 테스트 연산자 (1)</vt:lpstr>
      <vt:lpstr>파일과 문자 테스트 연산자 (2)</vt:lpstr>
      <vt:lpstr>파일과 문자 테스트 연산자 (3)</vt:lpstr>
      <vt:lpstr>파일과 문자 테스트 연산자 (4)</vt:lpstr>
      <vt:lpstr>내장된 정수 연산 (1)</vt:lpstr>
      <vt:lpstr>내장된 정수 연산 (2)</vt:lpstr>
      <vt:lpstr>내장된 정수 연산 (3)</vt:lpstr>
      <vt:lpstr>내장된 정수 연산 (4)</vt:lpstr>
      <vt:lpstr>Array (1)</vt:lpstr>
      <vt:lpstr>Array (2)</vt:lpstr>
      <vt:lpstr>Array (3)</vt:lpstr>
      <vt:lpstr>Function Definition</vt:lpstr>
      <vt:lpstr>변수의 속성 정의 (1)</vt:lpstr>
      <vt:lpstr>변수의 속성 정의 (2)</vt:lpstr>
      <vt:lpstr>변수의 속성 정의 (3)</vt:lpstr>
      <vt:lpstr>변수의 속성 정의 (4)</vt:lpstr>
      <vt:lpstr>Pattern (1)</vt:lpstr>
      <vt:lpstr>Pattern (2)</vt:lpstr>
      <vt:lpstr>Pattern (3)</vt:lpstr>
      <vt:lpstr>Pattern (4)</vt:lpstr>
      <vt:lpstr>Conditional Clause (1)</vt:lpstr>
      <vt:lpstr>Conditional Clause (2)</vt:lpstr>
      <vt:lpstr>Conditional Clause (3)</vt:lpstr>
      <vt:lpstr>Conditional Clause (4)</vt:lpstr>
      <vt:lpstr>Conditional Clause (5)</vt:lpstr>
      <vt:lpstr>Conditional Clause (6)</vt:lpstr>
      <vt:lpstr>Loop Clause (1)</vt:lpstr>
      <vt:lpstr>Loop Clause (2)</vt:lpstr>
      <vt:lpstr>Loop Clause (3)</vt:lpstr>
      <vt:lpstr>Loop Clause (4)</vt:lpstr>
      <vt:lpstr>Loop Clause (5)</vt:lpstr>
      <vt:lpstr>Loop Clause (6)</vt:lpstr>
      <vt:lpstr>Loop Clause (7)</vt:lpstr>
      <vt:lpstr>Loop Clause (6)</vt:lpstr>
      <vt:lpstr>Flow Control (1)</vt:lpstr>
      <vt:lpstr>Flow Control (2)</vt:lpstr>
      <vt:lpstr>System Run-Level (1)</vt:lpstr>
      <vt:lpstr>System Run-Level (2)</vt:lpstr>
      <vt:lpstr>System Run-Level (3)</vt:lpstr>
      <vt:lpstr>Making a ufs File System</vt:lpstr>
      <vt:lpstr>Mount a File System</vt:lpstr>
      <vt:lpstr>Umount a File System</vt:lpstr>
      <vt:lpstr>Using vfstab</vt:lpstr>
      <vt:lpstr>File System Check &amp; Repair (1)</vt:lpstr>
      <vt:lpstr>File System Check &amp; Repair (2)</vt:lpstr>
      <vt:lpstr>File System Check &amp; Repair (3)</vt:lpstr>
      <vt:lpstr>File System Check &amp; Repair (4)</vt:lpstr>
      <vt:lpstr>Group &amp; User Administration (1)</vt:lpstr>
      <vt:lpstr>Group &amp; User Administration (2)</vt:lpstr>
      <vt:lpstr>Group &amp; User Administration (3)</vt:lpstr>
      <vt:lpstr>Files for Managing Users</vt:lpstr>
      <vt:lpstr>/etc/group</vt:lpstr>
      <vt:lpstr>/etc/passwd</vt:lpstr>
      <vt:lpstr>/etc/shadow</vt:lpstr>
      <vt:lpstr>사용자 관리 명령어 - groupadd</vt:lpstr>
      <vt:lpstr>사용자 관리 명령어 - groupmod, groupdel</vt:lpstr>
      <vt:lpstr>사용자 관리 명령어 - useradd (1)</vt:lpstr>
      <vt:lpstr>사용자 관리 명령어 - useradd (2)</vt:lpstr>
      <vt:lpstr>사용자 관리 명령어 - userdel, usermod</vt:lpstr>
      <vt:lpstr>Password 관리 (1)</vt:lpstr>
      <vt:lpstr>Password 관리 (2)</vt:lpstr>
      <vt:lpstr>User &amp; Group 정보 보기</vt:lpstr>
      <vt:lpstr>사용자 환경 Customizing (1)</vt:lpstr>
      <vt:lpstr>사용자 환경 Customizing (2)</vt:lpstr>
      <vt:lpstr>Network?</vt:lpstr>
      <vt:lpstr>OSI 7 Layers</vt:lpstr>
      <vt:lpstr>Network Connection Media (1)</vt:lpstr>
      <vt:lpstr>Network Connection Media (2)</vt:lpstr>
      <vt:lpstr>Network Connection Media (3)</vt:lpstr>
      <vt:lpstr>Network Connection Media (4)</vt:lpstr>
      <vt:lpstr>Network Connection Media (5)</vt:lpstr>
      <vt:lpstr>Network Connection Media (6)</vt:lpstr>
      <vt:lpstr>TCP/IP</vt:lpstr>
      <vt:lpstr>Data Transmission using TCP/IP</vt:lpstr>
      <vt:lpstr>Network Layer</vt:lpstr>
      <vt:lpstr>IP (1)</vt:lpstr>
      <vt:lpstr>IP (2)</vt:lpstr>
      <vt:lpstr>IP (3)</vt:lpstr>
      <vt:lpstr>IP (4)</vt:lpstr>
      <vt:lpstr>IP (5)</vt:lpstr>
      <vt:lpstr>IP (6)</vt:lpstr>
      <vt:lpstr>IP (7)</vt:lpstr>
      <vt:lpstr>ICMP</vt:lpstr>
      <vt:lpstr>ARP</vt:lpstr>
      <vt:lpstr>RARP</vt:lpstr>
      <vt:lpstr>TCP</vt:lpstr>
      <vt:lpstr>TCP의 주요 기능 (1)</vt:lpstr>
      <vt:lpstr>TCP의 주요 기능 (2)</vt:lpstr>
      <vt:lpstr>UDP</vt:lpstr>
      <vt:lpstr>Port Number (1)</vt:lpstr>
      <vt:lpstr>Port Number (2)</vt:lpstr>
      <vt:lpstr>Services using TCP/IP</vt:lpstr>
      <vt:lpstr>TCP/IP Network Service Daemon</vt:lpstr>
      <vt:lpstr>Network 관련 명령어 - rlogin</vt:lpstr>
      <vt:lpstr>Network 관련 명령어 - telnet</vt:lpstr>
      <vt:lpstr>Network 관련 명령어 - ftp (1)</vt:lpstr>
      <vt:lpstr>Network 관련 명령어 - ftp (2)</vt:lpstr>
      <vt:lpstr>Network 관련 명령어 - rcp</vt:lpstr>
      <vt:lpstr>Network 관련 명령어 - rsh</vt:lpstr>
      <vt:lpstr>Network 정보 보기 - rusers</vt:lpstr>
      <vt:lpstr>Network 정보 보기 - w</vt:lpstr>
      <vt:lpstr>Network 정보 보기 - finger (1)</vt:lpstr>
      <vt:lpstr>Network 정보 보기 - finger (2)</vt:lpstr>
      <vt:lpstr>Network 관리 명령어 - ping</vt:lpstr>
      <vt:lpstr>Network 관리 명령어 - traceroute</vt:lpstr>
      <vt:lpstr>Network 관리 명령어 - netstat (1)</vt:lpstr>
      <vt:lpstr>Network 관리 명령어 - netstat (2)</vt:lpstr>
      <vt:lpstr>Network 관리 명령어 - netstat (3)</vt:lpstr>
      <vt:lpstr>Network 관리 명령어 - ifconfig</vt:lpstr>
      <vt:lpstr>Network 관리 명령어 - route</vt:lpstr>
      <vt:lpstr>Network 관리 명령어 - arp</vt:lpstr>
      <vt:lpstr>Domain Name System</vt:lpstr>
      <vt:lpstr>BIND</vt:lpstr>
      <vt:lpstr>NFS</vt:lpstr>
      <vt:lpstr>SMTP</vt:lpstr>
      <vt:lpstr>Sendmail Server Mode</vt:lpstr>
      <vt:lpstr>Sendmail Client Mode (Remote Mode)</vt:lpstr>
      <vt:lpstr>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소프트웨어적 사고</dc:title>
  <dc:creator>Junho</dc:creator>
  <cp:lastModifiedBy>yoon myungkeun</cp:lastModifiedBy>
  <cp:revision>46</cp:revision>
  <dcterms:created xsi:type="dcterms:W3CDTF">2014-08-22T05:06:55Z</dcterms:created>
  <dcterms:modified xsi:type="dcterms:W3CDTF">2015-02-23T11:17:46Z</dcterms:modified>
</cp:coreProperties>
</file>