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435" r:id="rId3"/>
    <p:sldId id="403" r:id="rId4"/>
    <p:sldId id="404" r:id="rId5"/>
    <p:sldId id="405" r:id="rId6"/>
    <p:sldId id="406" r:id="rId7"/>
    <p:sldId id="407" r:id="rId8"/>
    <p:sldId id="409" r:id="rId9"/>
    <p:sldId id="436" r:id="rId10"/>
    <p:sldId id="411" r:id="rId11"/>
    <p:sldId id="438" r:id="rId12"/>
    <p:sldId id="440" r:id="rId13"/>
    <p:sldId id="441" r:id="rId14"/>
    <p:sldId id="442" r:id="rId15"/>
    <p:sldId id="443" r:id="rId16"/>
    <p:sldId id="447" r:id="rId17"/>
    <p:sldId id="444" r:id="rId18"/>
    <p:sldId id="448" r:id="rId19"/>
    <p:sldId id="262" r:id="rId20"/>
    <p:sldId id="410" r:id="rId21"/>
    <p:sldId id="412" r:id="rId22"/>
    <p:sldId id="413" r:id="rId23"/>
    <p:sldId id="416" r:id="rId24"/>
    <p:sldId id="418" r:id="rId25"/>
    <p:sldId id="419" r:id="rId26"/>
    <p:sldId id="420" r:id="rId27"/>
    <p:sldId id="421" r:id="rId28"/>
    <p:sldId id="417" r:id="rId29"/>
    <p:sldId id="423" r:id="rId30"/>
    <p:sldId id="424" r:id="rId31"/>
    <p:sldId id="429" r:id="rId32"/>
    <p:sldId id="425" r:id="rId33"/>
    <p:sldId id="426" r:id="rId34"/>
    <p:sldId id="427" r:id="rId35"/>
    <p:sldId id="428" r:id="rId36"/>
    <p:sldId id="310" r:id="rId37"/>
    <p:sldId id="415" r:id="rId38"/>
    <p:sldId id="414" r:id="rId39"/>
    <p:sldId id="433" r:id="rId40"/>
    <p:sldId id="434" r:id="rId41"/>
    <p:sldId id="449" r:id="rId42"/>
    <p:sldId id="309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D87A0-354F-430E-9A5F-7FBD195C1FA6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54585-60A3-409C-A13F-53A8CE8D4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05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우리는 </a:t>
            </a:r>
            <a:r>
              <a:rPr lang="en-US" altLang="ko-KR" smtClean="0"/>
              <a:t>Matlab</a:t>
            </a:r>
            <a:r>
              <a:rPr lang="ko-KR" altLang="en-US" smtClean="0"/>
              <a:t>대신 공개적인 라이브러리 </a:t>
            </a:r>
            <a:r>
              <a:rPr lang="en-US" altLang="ko-KR" smtClean="0"/>
              <a:t>Numpy</a:t>
            </a:r>
            <a:r>
              <a:rPr lang="ko-KR" altLang="en-US" smtClean="0"/>
              <a:t>를 이용할 것인데 이것이 매우 쉽다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23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서의 </a:t>
            </a:r>
            <a:r>
              <a:rPr lang="en-US" altLang="ko-KR" smtClean="0"/>
              <a:t>Hello World </a:t>
            </a:r>
            <a:r>
              <a:rPr lang="ko-KR" altLang="en-US" smtClean="0"/>
              <a:t>보여주기 </a:t>
            </a:r>
            <a:r>
              <a:rPr lang="en-US" altLang="ko-KR" smtClean="0"/>
              <a:t>(</a:t>
            </a:r>
            <a:r>
              <a:rPr lang="ko-KR" altLang="en-US" smtClean="0"/>
              <a:t>수 연산</a:t>
            </a:r>
            <a:r>
              <a:rPr lang="en-US" altLang="ko-KR" smtClean="0"/>
              <a:t>, </a:t>
            </a:r>
            <a:r>
              <a:rPr lang="ko-KR" altLang="en-US" smtClean="0"/>
              <a:t>행렬 만들기</a:t>
            </a:r>
            <a:r>
              <a:rPr lang="en-US" altLang="ko-KR" smtClean="0"/>
              <a:t>, </a:t>
            </a:r>
            <a:r>
              <a:rPr lang="ko-KR" altLang="en-US" smtClean="0"/>
              <a:t>간단한 연산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3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서의 </a:t>
            </a:r>
            <a:r>
              <a:rPr lang="en-US" altLang="ko-KR" smtClean="0"/>
              <a:t>Hello World </a:t>
            </a:r>
            <a:r>
              <a:rPr lang="ko-KR" altLang="en-US" smtClean="0"/>
              <a:t>보여주기 </a:t>
            </a:r>
            <a:r>
              <a:rPr lang="en-US" altLang="ko-KR" smtClean="0"/>
              <a:t>(</a:t>
            </a:r>
            <a:r>
              <a:rPr lang="ko-KR" altLang="en-US" smtClean="0"/>
              <a:t>수 연산</a:t>
            </a:r>
            <a:r>
              <a:rPr lang="en-US" altLang="ko-KR" smtClean="0"/>
              <a:t>, </a:t>
            </a:r>
            <a:r>
              <a:rPr lang="ko-KR" altLang="en-US" smtClean="0"/>
              <a:t>행렬 만들기</a:t>
            </a:r>
            <a:r>
              <a:rPr lang="en-US" altLang="ko-KR" smtClean="0"/>
              <a:t>, </a:t>
            </a:r>
            <a:r>
              <a:rPr lang="ko-KR" altLang="en-US" smtClean="0"/>
              <a:t>간단한 연산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74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서의 </a:t>
            </a:r>
            <a:r>
              <a:rPr lang="en-US" altLang="ko-KR" smtClean="0"/>
              <a:t>Hello World </a:t>
            </a:r>
            <a:r>
              <a:rPr lang="ko-KR" altLang="en-US" smtClean="0"/>
              <a:t>보여주기 </a:t>
            </a:r>
            <a:r>
              <a:rPr lang="en-US" altLang="ko-KR" smtClean="0"/>
              <a:t>(</a:t>
            </a:r>
            <a:r>
              <a:rPr lang="ko-KR" altLang="en-US" smtClean="0"/>
              <a:t>수 연산</a:t>
            </a:r>
            <a:r>
              <a:rPr lang="en-US" altLang="ko-KR" smtClean="0"/>
              <a:t>, </a:t>
            </a:r>
            <a:r>
              <a:rPr lang="ko-KR" altLang="en-US" smtClean="0"/>
              <a:t>행렬 만들기</a:t>
            </a:r>
            <a:r>
              <a:rPr lang="en-US" altLang="ko-KR" smtClean="0"/>
              <a:t>, </a:t>
            </a:r>
            <a:r>
              <a:rPr lang="ko-KR" altLang="en-US" smtClean="0"/>
              <a:t>간단한 연산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859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선형대수 </a:t>
            </a:r>
            <a:r>
              <a:rPr lang="en-US" altLang="ko-KR" smtClean="0"/>
              <a:t>-&gt; programming -&gt; </a:t>
            </a:r>
            <a:r>
              <a:rPr lang="ko-KR" altLang="en-US" smtClean="0"/>
              <a:t>푸는 과정에서 직접 확인할 것이 필요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3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일반적으로 상용화 된 것으로는 </a:t>
            </a:r>
            <a:r>
              <a:rPr lang="en-US" altLang="ko-KR" smtClean="0"/>
              <a:t>Matlab</a:t>
            </a:r>
            <a:r>
              <a:rPr lang="ko-KR" altLang="en-US" smtClean="0"/>
              <a:t>이 있다</a:t>
            </a:r>
          </a:p>
          <a:p>
            <a:endParaRPr lang="en-US" altLang="ko-KR" smtClean="0"/>
          </a:p>
          <a:p>
            <a:r>
              <a:rPr lang="en-US" altLang="ko-KR" smtClean="0"/>
              <a:t>Programmable tools</a:t>
            </a:r>
          </a:p>
          <a:p>
            <a:pPr lvl="1"/>
            <a:r>
              <a:rPr lang="en-US" altLang="ko-KR" smtClean="0"/>
              <a:t>NumPy </a:t>
            </a:r>
          </a:p>
          <a:p>
            <a:pPr lvl="1"/>
            <a:r>
              <a:rPr lang="en-US" altLang="ko-KR" smtClean="0"/>
              <a:t>SciPy</a:t>
            </a:r>
          </a:p>
          <a:p>
            <a:pPr lvl="1"/>
            <a:r>
              <a:rPr lang="en-US" altLang="ko-KR" smtClean="0"/>
              <a:t>MATLAB</a:t>
            </a:r>
          </a:p>
          <a:p>
            <a:pPr lvl="1"/>
            <a:endParaRPr lang="en-US" altLang="ko-KR" smtClean="0"/>
          </a:p>
          <a:p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3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서의 </a:t>
            </a:r>
            <a:r>
              <a:rPr lang="en-US" altLang="ko-KR" smtClean="0"/>
              <a:t>Hello World </a:t>
            </a:r>
            <a:r>
              <a:rPr lang="ko-KR" altLang="en-US" smtClean="0"/>
              <a:t>보여주기 </a:t>
            </a:r>
            <a:r>
              <a:rPr lang="en-US" altLang="ko-KR" smtClean="0"/>
              <a:t>(</a:t>
            </a:r>
            <a:r>
              <a:rPr lang="ko-KR" altLang="en-US" smtClean="0"/>
              <a:t>수 연산</a:t>
            </a:r>
            <a:r>
              <a:rPr lang="en-US" altLang="ko-KR" smtClean="0"/>
              <a:t>, </a:t>
            </a:r>
            <a:r>
              <a:rPr lang="ko-KR" altLang="en-US" smtClean="0"/>
              <a:t>행렬 만들기</a:t>
            </a:r>
            <a:r>
              <a:rPr lang="en-US" altLang="ko-KR" smtClean="0"/>
              <a:t>, </a:t>
            </a:r>
            <a:r>
              <a:rPr lang="ko-KR" altLang="en-US" smtClean="0"/>
              <a:t>간단한 연산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154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서의 </a:t>
            </a:r>
            <a:r>
              <a:rPr lang="en-US" altLang="ko-KR" smtClean="0"/>
              <a:t>Hello World </a:t>
            </a:r>
            <a:r>
              <a:rPr lang="ko-KR" altLang="en-US" smtClean="0"/>
              <a:t>보여주기 </a:t>
            </a:r>
            <a:r>
              <a:rPr lang="en-US" altLang="ko-KR" smtClean="0"/>
              <a:t>(</a:t>
            </a:r>
            <a:r>
              <a:rPr lang="ko-KR" altLang="en-US" smtClean="0"/>
              <a:t>수 연산</a:t>
            </a:r>
            <a:r>
              <a:rPr lang="en-US" altLang="ko-KR" smtClean="0"/>
              <a:t>, </a:t>
            </a:r>
            <a:r>
              <a:rPr lang="ko-KR" altLang="en-US" smtClean="0"/>
              <a:t>행렬 만들기</a:t>
            </a:r>
            <a:r>
              <a:rPr lang="en-US" altLang="ko-KR" smtClean="0"/>
              <a:t>, </a:t>
            </a:r>
            <a:r>
              <a:rPr lang="ko-KR" altLang="en-US" smtClean="0"/>
              <a:t>간단한 연산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36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서의 </a:t>
            </a:r>
            <a:r>
              <a:rPr lang="en-US" altLang="ko-KR" smtClean="0"/>
              <a:t>Hello World </a:t>
            </a:r>
            <a:r>
              <a:rPr lang="ko-KR" altLang="en-US" smtClean="0"/>
              <a:t>보여주기 </a:t>
            </a:r>
            <a:r>
              <a:rPr lang="en-US" altLang="ko-KR" smtClean="0"/>
              <a:t>(</a:t>
            </a:r>
            <a:r>
              <a:rPr lang="ko-KR" altLang="en-US" smtClean="0"/>
              <a:t>수 연산</a:t>
            </a:r>
            <a:r>
              <a:rPr lang="en-US" altLang="ko-KR" smtClean="0"/>
              <a:t>, </a:t>
            </a:r>
            <a:r>
              <a:rPr lang="ko-KR" altLang="en-US" smtClean="0"/>
              <a:t>행렬 만들기</a:t>
            </a:r>
            <a:r>
              <a:rPr lang="en-US" altLang="ko-KR" smtClean="0"/>
              <a:t>, </a:t>
            </a:r>
            <a:r>
              <a:rPr lang="ko-KR" altLang="en-US" smtClean="0"/>
              <a:t>간단한 연산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631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서의 </a:t>
            </a:r>
            <a:r>
              <a:rPr lang="en-US" altLang="ko-KR" smtClean="0"/>
              <a:t>Hello World </a:t>
            </a:r>
            <a:r>
              <a:rPr lang="ko-KR" altLang="en-US" smtClean="0"/>
              <a:t>보여주기 </a:t>
            </a:r>
            <a:r>
              <a:rPr lang="en-US" altLang="ko-KR" smtClean="0"/>
              <a:t>(</a:t>
            </a:r>
            <a:r>
              <a:rPr lang="ko-KR" altLang="en-US" smtClean="0"/>
              <a:t>수 연산</a:t>
            </a:r>
            <a:r>
              <a:rPr lang="en-US" altLang="ko-KR" smtClean="0"/>
              <a:t>, </a:t>
            </a:r>
            <a:r>
              <a:rPr lang="ko-KR" altLang="en-US" smtClean="0"/>
              <a:t>행렬 만들기</a:t>
            </a:r>
            <a:r>
              <a:rPr lang="en-US" altLang="ko-KR" smtClean="0"/>
              <a:t>, </a:t>
            </a:r>
            <a:r>
              <a:rPr lang="ko-KR" altLang="en-US" smtClean="0"/>
              <a:t>간단한 연산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821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서의 </a:t>
            </a:r>
            <a:r>
              <a:rPr lang="en-US" altLang="ko-KR" smtClean="0"/>
              <a:t>Hello World </a:t>
            </a:r>
            <a:r>
              <a:rPr lang="ko-KR" altLang="en-US" smtClean="0"/>
              <a:t>보여주기 </a:t>
            </a:r>
            <a:r>
              <a:rPr lang="en-US" altLang="ko-KR" smtClean="0"/>
              <a:t>(</a:t>
            </a:r>
            <a:r>
              <a:rPr lang="ko-KR" altLang="en-US" smtClean="0"/>
              <a:t>수 연산</a:t>
            </a:r>
            <a:r>
              <a:rPr lang="en-US" altLang="ko-KR" smtClean="0"/>
              <a:t>, </a:t>
            </a:r>
            <a:r>
              <a:rPr lang="ko-KR" altLang="en-US" smtClean="0"/>
              <a:t>행렬 만들기</a:t>
            </a:r>
            <a:r>
              <a:rPr lang="en-US" altLang="ko-KR" smtClean="0"/>
              <a:t>, </a:t>
            </a:r>
            <a:r>
              <a:rPr lang="ko-KR" altLang="en-US" smtClean="0"/>
              <a:t>간단한 연산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959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Numpy </a:t>
            </a:r>
            <a:r>
              <a:rPr lang="ko-KR" altLang="en-US" smtClean="0"/>
              <a:t>서의 </a:t>
            </a:r>
            <a:r>
              <a:rPr lang="en-US" altLang="ko-KR" smtClean="0"/>
              <a:t>Hello World </a:t>
            </a:r>
            <a:r>
              <a:rPr lang="ko-KR" altLang="en-US" smtClean="0"/>
              <a:t>보여주기 </a:t>
            </a:r>
            <a:r>
              <a:rPr lang="en-US" altLang="ko-KR" smtClean="0"/>
              <a:t>(</a:t>
            </a:r>
            <a:r>
              <a:rPr lang="ko-KR" altLang="en-US" smtClean="0"/>
              <a:t>수 연산</a:t>
            </a:r>
            <a:r>
              <a:rPr lang="en-US" altLang="ko-KR" smtClean="0"/>
              <a:t>, </a:t>
            </a:r>
            <a:r>
              <a:rPr lang="ko-KR" altLang="en-US" smtClean="0"/>
              <a:t>행렬 만들기</a:t>
            </a:r>
            <a:r>
              <a:rPr lang="en-US" altLang="ko-KR" smtClean="0"/>
              <a:t>, </a:t>
            </a:r>
            <a:r>
              <a:rPr lang="ko-KR" altLang="en-US" smtClean="0"/>
              <a:t>간단한 연산</a:t>
            </a:r>
            <a:r>
              <a:rPr lang="en-US" altLang="ko-KR" smtClean="0"/>
              <a:t>)</a:t>
            </a:r>
          </a:p>
          <a:p>
            <a:pPr marL="0" indent="0">
              <a:buNone/>
            </a:pPr>
            <a:endParaRPr lang="ko-KR" altLang="en-US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166D2-299A-43B2-9E70-E0E1BAB4AA4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0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B30EDBD-1C2D-4C1E-B459-B60219FAB484}" type="datetimeFigureOut">
              <a:rPr lang="ko-KR" altLang="en-US" smtClean="0"/>
              <a:t>2015-05-02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modules.html#packages" TargetMode="External"/><Relationship Id="rId2" Type="http://schemas.openxmlformats.org/officeDocument/2006/relationships/hyperlink" Target="https://docs.python.org/3/tutorial/modul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fd.uci.edu/~gohlke/pythonlibs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hyperlink" Target="http://www.lfd.uci.edu/~gohlke/pythonlib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org/" TargetMode="External"/><Relationship Id="rId2" Type="http://schemas.openxmlformats.org/officeDocument/2006/relationships/hyperlink" Target="http://www.lfd.uci.edu/~gohlke/pythonlib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smtClean="0"/>
              <a:t>김준호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Python Module (II)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도트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을 이용하여 계층적으로 구성된 파이선 모듈들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	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			</a:t>
            </a:r>
            <a:r>
              <a:rPr lang="en-US" altLang="ko-KR" dirty="0" err="1" smtClean="0"/>
              <a:t>numpy.linalg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10" y="2276872"/>
            <a:ext cx="3668502" cy="38557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978" y="2276872"/>
            <a:ext cx="3668502" cy="38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디렉터리 계층 구조를 자신이 원하는 대로 만듦</a:t>
            </a:r>
            <a:endParaRPr lang="en-US" altLang="ko-KR" dirty="0" smtClean="0"/>
          </a:p>
          <a:p>
            <a:r>
              <a:rPr lang="ko-KR" altLang="en-US" dirty="0" smtClean="0"/>
              <a:t>패키지로만들 디렉터리에 </a:t>
            </a:r>
            <a:r>
              <a:rPr lang="en-US" altLang="ko-KR" dirty="0" smtClean="0"/>
              <a:t>__init__.py </a:t>
            </a:r>
            <a:r>
              <a:rPr lang="ko-KR" altLang="en-US" dirty="0" smtClean="0"/>
              <a:t>파일을 만듦</a:t>
            </a:r>
            <a:endParaRPr lang="en-US" altLang="ko-KR" dirty="0" smtClean="0"/>
          </a:p>
          <a:p>
            <a:r>
              <a:rPr lang="ko-KR" altLang="en-US" dirty="0"/>
              <a:t>각 디렉터리 마다 원하는 </a:t>
            </a:r>
            <a:r>
              <a:rPr lang="en-US" altLang="ko-KR" dirty="0"/>
              <a:t>*.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파일을 위치 시킴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140968"/>
            <a:ext cx="864096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sound</a:t>
            </a:r>
            <a:r>
              <a:rPr lang="en-US" altLang="ko-KR" dirty="0" smtClean="0"/>
              <a:t>/				sound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패키지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	__init__.</a:t>
            </a:r>
            <a:r>
              <a:rPr lang="en-US" altLang="ko-KR" dirty="0" smtClean="0"/>
              <a:t>py		sound </a:t>
            </a:r>
            <a:r>
              <a:rPr lang="ko-KR" altLang="en-US" dirty="0" smtClean="0"/>
              <a:t>패키지 초기화</a:t>
            </a:r>
            <a:endParaRPr lang="en-US" altLang="ko-KR" dirty="0"/>
          </a:p>
          <a:p>
            <a:r>
              <a:rPr lang="en-US" altLang="ko-KR" dirty="0"/>
              <a:t>	formats</a:t>
            </a:r>
            <a:r>
              <a:rPr lang="en-US" altLang="ko-KR" dirty="0" smtClean="0"/>
              <a:t>/			</a:t>
            </a:r>
            <a:r>
              <a:rPr lang="en-US" altLang="ko-KR" dirty="0" err="1" smtClean="0"/>
              <a:t>sound.formats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 패키지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		__init__.</a:t>
            </a:r>
            <a:r>
              <a:rPr lang="en-US" altLang="ko-KR" dirty="0" smtClean="0"/>
              <a:t>py	</a:t>
            </a:r>
            <a:r>
              <a:rPr lang="en-US" altLang="ko-KR" dirty="0" err="1" smtClean="0"/>
              <a:t>sound.formats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초기화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auread.py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auwrite.py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…</a:t>
            </a:r>
            <a:endParaRPr lang="en-US" altLang="ko-KR" dirty="0"/>
          </a:p>
          <a:p>
            <a:r>
              <a:rPr lang="en-US" altLang="ko-KR" dirty="0"/>
              <a:t>	effects</a:t>
            </a:r>
            <a:r>
              <a:rPr lang="en-US" altLang="ko-KR" dirty="0" smtClean="0"/>
              <a:t>/			</a:t>
            </a:r>
            <a:r>
              <a:rPr lang="en-US" altLang="ko-KR" dirty="0"/>
              <a:t> </a:t>
            </a:r>
            <a:r>
              <a:rPr lang="en-US" altLang="ko-KR" dirty="0" err="1"/>
              <a:t>sound.effects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dirty="0"/>
              <a:t>(</a:t>
            </a:r>
            <a:r>
              <a:rPr lang="ko-KR" altLang="en-US" dirty="0"/>
              <a:t>서브 패키지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__init__.</a:t>
            </a:r>
            <a:r>
              <a:rPr lang="en-US" altLang="ko-KR" dirty="0" smtClean="0"/>
              <a:t>py	</a:t>
            </a:r>
            <a:r>
              <a:rPr lang="en-US" altLang="ko-KR" dirty="0"/>
              <a:t> </a:t>
            </a:r>
            <a:r>
              <a:rPr lang="en-US" altLang="ko-KR" dirty="0" err="1"/>
              <a:t>sound.effects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echo.py	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surround.py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…	</a:t>
            </a:r>
          </a:p>
        </p:txBody>
      </p:sp>
    </p:spTree>
    <p:extLst>
      <p:ext uri="{BB962C8B-B14F-4D97-AF65-F5344CB8AC3E}">
        <p14:creationId xmlns:p14="http://schemas.microsoft.com/office/powerpoint/2010/main" val="36571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__init__.py </a:t>
            </a:r>
            <a:r>
              <a:rPr lang="ko-KR" altLang="en-US" dirty="0" smtClean="0"/>
              <a:t>파일은 내용이 없어도 무방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대부분의 경우</a:t>
            </a:r>
            <a:r>
              <a:rPr lang="en-US" altLang="ko-KR" dirty="0" smtClean="0"/>
              <a:t>, __</a:t>
            </a:r>
            <a:r>
              <a:rPr lang="en-US" altLang="ko-KR" dirty="0"/>
              <a:t>init__.py </a:t>
            </a:r>
            <a:r>
              <a:rPr lang="ko-KR" altLang="en-US" dirty="0" smtClean="0"/>
              <a:t>파일은 해당 </a:t>
            </a:r>
            <a:r>
              <a:rPr lang="ko-KR" altLang="en-US" dirty="0"/>
              <a:t>패키지가 </a:t>
            </a:r>
            <a:r>
              <a:rPr lang="en-US" altLang="ko-KR" dirty="0"/>
              <a:t>import * </a:t>
            </a:r>
            <a:r>
              <a:rPr lang="ko-KR" altLang="en-US" dirty="0"/>
              <a:t>에 대해 </a:t>
            </a:r>
            <a:r>
              <a:rPr lang="ko-KR" altLang="en-US" dirty="0" smtClean="0"/>
              <a:t>어떤 함수들이 자동으로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될 것인가를 설명하는 </a:t>
            </a:r>
            <a:r>
              <a:rPr lang="en-US" altLang="ko-KR" dirty="0"/>
              <a:t>__all__ </a:t>
            </a:r>
            <a:r>
              <a:rPr lang="ko-KR" altLang="en-US" dirty="0" smtClean="0"/>
              <a:t>변수 </a:t>
            </a:r>
            <a:r>
              <a:rPr lang="ko-KR" altLang="en-US" dirty="0" err="1" smtClean="0"/>
              <a:t>세팅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3140968"/>
            <a:ext cx="864096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sound</a:t>
            </a:r>
            <a:r>
              <a:rPr lang="en-US" altLang="ko-KR" dirty="0" smtClean="0"/>
              <a:t>/				sound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최상위 패키지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	__init__.</a:t>
            </a:r>
            <a:r>
              <a:rPr lang="en-US" altLang="ko-KR" dirty="0" smtClean="0"/>
              <a:t>py		sound </a:t>
            </a:r>
            <a:r>
              <a:rPr lang="ko-KR" altLang="en-US" dirty="0" smtClean="0"/>
              <a:t>패키지 초기화</a:t>
            </a:r>
            <a:endParaRPr lang="en-US" altLang="ko-KR" dirty="0"/>
          </a:p>
          <a:p>
            <a:r>
              <a:rPr lang="en-US" altLang="ko-KR" dirty="0"/>
              <a:t>	formats</a:t>
            </a:r>
            <a:r>
              <a:rPr lang="en-US" altLang="ko-KR" dirty="0" smtClean="0"/>
              <a:t>/			</a:t>
            </a:r>
            <a:r>
              <a:rPr lang="en-US" altLang="ko-KR" dirty="0" err="1" smtClean="0"/>
              <a:t>sound.formats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서브 패키지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		__init__.</a:t>
            </a:r>
            <a:r>
              <a:rPr lang="en-US" altLang="ko-KR" dirty="0" smtClean="0"/>
              <a:t>py	</a:t>
            </a:r>
            <a:r>
              <a:rPr lang="en-US" altLang="ko-KR" dirty="0" err="1" smtClean="0"/>
              <a:t>sound.formats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초기화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auread.py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auwrite.py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…</a:t>
            </a:r>
            <a:endParaRPr lang="en-US" altLang="ko-KR" dirty="0"/>
          </a:p>
          <a:p>
            <a:r>
              <a:rPr lang="en-US" altLang="ko-KR" dirty="0"/>
              <a:t>	effects</a:t>
            </a:r>
            <a:r>
              <a:rPr lang="en-US" altLang="ko-KR" dirty="0" smtClean="0"/>
              <a:t>/			</a:t>
            </a:r>
            <a:r>
              <a:rPr lang="en-US" altLang="ko-KR" dirty="0"/>
              <a:t> </a:t>
            </a:r>
            <a:r>
              <a:rPr lang="en-US" altLang="ko-KR" dirty="0" err="1"/>
              <a:t>sound.effects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en-US" altLang="ko-KR" dirty="0"/>
              <a:t>(</a:t>
            </a:r>
            <a:r>
              <a:rPr lang="ko-KR" altLang="en-US" dirty="0"/>
              <a:t>서브 패키지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__init__.</a:t>
            </a:r>
            <a:r>
              <a:rPr lang="en-US" altLang="ko-KR" dirty="0" smtClean="0"/>
              <a:t>py	</a:t>
            </a:r>
            <a:r>
              <a:rPr lang="en-US" altLang="ko-KR" dirty="0"/>
              <a:t> </a:t>
            </a:r>
            <a:r>
              <a:rPr lang="en-US" altLang="ko-KR" dirty="0" err="1"/>
              <a:t>sound.effects</a:t>
            </a:r>
            <a:r>
              <a:rPr lang="en-US" altLang="ko-KR" dirty="0"/>
              <a:t> </a:t>
            </a:r>
            <a:r>
              <a:rPr lang="ko-KR" altLang="en-US" dirty="0"/>
              <a:t>패키지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echo.py		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surround.py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…	</a:t>
            </a:r>
          </a:p>
        </p:txBody>
      </p:sp>
    </p:spTree>
    <p:extLst>
      <p:ext uri="{BB962C8B-B14F-4D97-AF65-F5344CB8AC3E}">
        <p14:creationId xmlns:p14="http://schemas.microsoft.com/office/powerpoint/2010/main" val="30491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 등록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</a:t>
            </a:r>
            <a:r>
              <a:rPr lang="en-US" altLang="ko-KR" dirty="0" smtClean="0"/>
              <a:t>sound </a:t>
            </a:r>
            <a:r>
              <a:rPr lang="ko-KR" altLang="en-US" dirty="0" smtClean="0"/>
              <a:t>디렉터리의 위치가 </a:t>
            </a:r>
            <a:r>
              <a:rPr lang="en-US" altLang="ko-KR" kern="0" dirty="0" smtClean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</a:t>
            </a:r>
            <a:r>
              <a:rPr lang="en-US" altLang="ko-KR" kern="0" dirty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C:/</a:t>
            </a:r>
            <a:r>
              <a:rPr lang="en-US" altLang="ko-KR" kern="0" dirty="0" smtClean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Python34/MyModules/sound/"</a:t>
            </a:r>
            <a:r>
              <a:rPr lang="ko-KR" altLang="en-US" dirty="0" smtClean="0"/>
              <a:t>면</a:t>
            </a:r>
            <a:r>
              <a:rPr lang="en-US" altLang="ko-KR" dirty="0" smtClean="0"/>
              <a:t>, </a:t>
            </a:r>
            <a:r>
              <a:rPr lang="en-US" altLang="ko-KR" kern="0" dirty="0" smtClean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</a:t>
            </a:r>
            <a:r>
              <a:rPr lang="en-US" altLang="ko-KR" kern="0" dirty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C:/</a:t>
            </a:r>
            <a:r>
              <a:rPr lang="en-US" altLang="ko-KR" kern="0" dirty="0" smtClean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Python34/MyModules/"</a:t>
            </a:r>
            <a:r>
              <a:rPr lang="ko-KR" altLang="en-US" dirty="0" smtClean="0"/>
              <a:t>를 </a:t>
            </a:r>
            <a:r>
              <a:rPr lang="en-US" altLang="ko-KR" dirty="0" err="1" smtClean="0"/>
              <a:t>sys.path</a:t>
            </a:r>
            <a:r>
              <a:rPr lang="ko-KR" altLang="en-US" dirty="0" smtClean="0"/>
              <a:t>에 추가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3140968"/>
            <a:ext cx="8640960" cy="338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sys.path.append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(</a:t>
            </a:r>
            <a:r>
              <a:rPr lang="en-US" altLang="ko-KR" sz="1600" kern="0" dirty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"C:/Python34/MyModules"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)</a:t>
            </a:r>
          </a:p>
          <a:p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664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 </a:t>
            </a:r>
            <a:r>
              <a:rPr lang="en-US" altLang="ko-KR" dirty="0" smtClean="0"/>
              <a:t>import</a:t>
            </a:r>
          </a:p>
          <a:p>
            <a:pPr lvl="1"/>
            <a:r>
              <a:rPr lang="en-US" altLang="ko-KR" dirty="0" smtClean="0"/>
              <a:t>sound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sound.formats</a:t>
            </a:r>
            <a:r>
              <a:rPr lang="en-US" altLang="ko-KR" dirty="0"/>
              <a:t> </a:t>
            </a:r>
            <a:r>
              <a:rPr lang="ko-KR" altLang="en-US" dirty="0" smtClean="0"/>
              <a:t>패키지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sounds.effects</a:t>
            </a:r>
            <a:r>
              <a:rPr lang="en-US" altLang="ko-KR" dirty="0"/>
              <a:t> </a:t>
            </a:r>
            <a:r>
              <a:rPr lang="ko-KR" altLang="en-US" dirty="0" smtClean="0"/>
              <a:t>패키지 </a:t>
            </a:r>
            <a:r>
              <a:rPr lang="ko-KR" altLang="en-US" dirty="0" err="1" smtClean="0"/>
              <a:t>임포트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3140968"/>
            <a:ext cx="8640960" cy="338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sys.path.append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(</a:t>
            </a:r>
            <a:r>
              <a:rPr lang="en-US" altLang="ko-KR" sz="1600" kern="0" dirty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"C:/Python34/MyModules"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)</a:t>
            </a:r>
          </a:p>
          <a:p>
            <a:endParaRPr lang="en-US" altLang="ko-KR" sz="1600" kern="0" dirty="0" smtClean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sound</a:t>
            </a:r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b="1" dirty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sound.formats</a:t>
            </a:r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b="1" dirty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sound.effects</a:t>
            </a:r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95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패키지에 포함된 함수 호출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sound/effects/echo.py </a:t>
            </a:r>
            <a:r>
              <a:rPr lang="ko-KR" altLang="en-US" dirty="0" smtClean="0"/>
              <a:t>파일에 </a:t>
            </a:r>
            <a:r>
              <a:rPr lang="en-US" altLang="ko-KR" dirty="0" err="1" smtClean="0"/>
              <a:t>echo_test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라는 함수를 호출하려면</a:t>
            </a:r>
            <a:endParaRPr lang="en-US" altLang="ko-KR" dirty="0" smtClean="0"/>
          </a:p>
          <a:p>
            <a:pPr marL="1257300" lvl="2" indent="-342900">
              <a:buAutoNum type="arabicParenR"/>
            </a:pPr>
            <a:r>
              <a:rPr lang="en-US" altLang="ko-KR" dirty="0" err="1" smtClean="0"/>
              <a:t>sound.effects.echo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</a:t>
            </a:r>
            <a:r>
              <a:rPr lang="en-US" altLang="ko-KR" dirty="0" smtClean="0"/>
              <a:t>import</a:t>
            </a:r>
          </a:p>
          <a:p>
            <a:pPr marL="1257300" lvl="2" indent="-342900">
              <a:buAutoNum type="arabicParenR"/>
            </a:pPr>
            <a:r>
              <a:rPr lang="en-US" altLang="ko-KR" dirty="0" err="1" smtClean="0"/>
              <a:t>sound.effects.echo.echo_test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호출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3140968"/>
            <a:ext cx="8640960" cy="338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sys.path.append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(</a:t>
            </a:r>
            <a:r>
              <a:rPr lang="en-US" altLang="ko-KR" sz="1600" kern="0" dirty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"C:/Python34/MyModules"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)</a:t>
            </a:r>
          </a:p>
          <a:p>
            <a:endParaRPr lang="en-US" altLang="ko-KR" sz="1600" kern="0" dirty="0" smtClean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r>
              <a:rPr lang="en-US" altLang="ko-KR" sz="1600" b="1" dirty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sound.effects.echo</a:t>
            </a:r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endParaRPr lang="en-US" altLang="ko-KR" sz="1600" kern="0" dirty="0" smtClean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sound.effects.echo.echo_test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()</a:t>
            </a:r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97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800000"/>
                </a:solidFill>
                <a:latin typeface="Arial Unicode MS" panose="020B0604020202020204" pitchFamily="50" charset="-127"/>
              </a:rPr>
              <a:t>from </a:t>
            </a:r>
            <a:r>
              <a:rPr lang="en-US" altLang="ko-KR" dirty="0"/>
              <a:t>… </a:t>
            </a:r>
            <a:r>
              <a:rPr lang="en-US" altLang="ko-KR" b="1" dirty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dirty="0"/>
              <a:t>* </a:t>
            </a:r>
            <a:r>
              <a:rPr lang="ko-KR" altLang="en-US" dirty="0" smtClean="0"/>
              <a:t>로 서브 패키지를 한꺼번에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하려면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sound/__init__.py </a:t>
            </a:r>
            <a:r>
              <a:rPr lang="ko-KR" altLang="en-US" dirty="0" smtClean="0"/>
              <a:t>파일에 </a:t>
            </a:r>
            <a:r>
              <a:rPr lang="en-US" altLang="ko-KR" dirty="0" smtClean="0"/>
              <a:t>__all__ </a:t>
            </a:r>
            <a:r>
              <a:rPr lang="ko-KR" altLang="en-US" dirty="0" smtClean="0"/>
              <a:t>변수를 다음과 같이 </a:t>
            </a:r>
            <a:r>
              <a:rPr lang="ko-KR" altLang="en-US" dirty="0" err="1" smtClean="0"/>
              <a:t>세팅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b="1" dirty="0">
                <a:solidFill>
                  <a:srgbClr val="C00000"/>
                </a:solidFill>
              </a:rPr>
              <a:t>__all__ = </a:t>
            </a:r>
            <a:r>
              <a:rPr lang="en-US" altLang="ko-KR" b="1" dirty="0" smtClean="0">
                <a:solidFill>
                  <a:srgbClr val="C00000"/>
                </a:solidFill>
              </a:rPr>
              <a:t>[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en-US" altLang="ko-KR" b="1" dirty="0" smtClean="0">
                <a:solidFill>
                  <a:srgbClr val="C00000"/>
                </a:solidFill>
              </a:rPr>
              <a:t>format', 'effects</a:t>
            </a:r>
            <a:r>
              <a:rPr lang="en-US" altLang="ko-KR" b="1" dirty="0">
                <a:solidFill>
                  <a:srgbClr val="C00000"/>
                </a:solidFill>
              </a:rPr>
              <a:t>'</a:t>
            </a:r>
            <a:r>
              <a:rPr lang="en-US" altLang="ko-KR" b="1" dirty="0" smtClean="0">
                <a:solidFill>
                  <a:srgbClr val="C00000"/>
                </a:solidFill>
              </a:rPr>
              <a:t>]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4509120"/>
            <a:ext cx="8640960" cy="2016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sys.path.append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(</a:t>
            </a:r>
            <a:r>
              <a:rPr lang="en-US" altLang="ko-KR" sz="1600" kern="0" dirty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"C:/Python34/MyModules"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)</a:t>
            </a:r>
          </a:p>
          <a:p>
            <a:endParaRPr lang="en-US" altLang="ko-KR" sz="1600" kern="0" dirty="0" smtClean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from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* </a:t>
            </a:r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sound	   </a:t>
            </a:r>
            <a:r>
              <a:rPr lang="en-US" altLang="ko-KR" sz="1600" dirty="0" smtClean="0">
                <a:solidFill>
                  <a:srgbClr val="696969"/>
                </a:solidFill>
              </a:rPr>
              <a:t># sound </a:t>
            </a:r>
            <a:r>
              <a:rPr lang="ko-KR" altLang="en-US" sz="1600" dirty="0" smtClean="0">
                <a:solidFill>
                  <a:srgbClr val="696969"/>
                </a:solidFill>
              </a:rPr>
              <a:t>패키지</a:t>
            </a:r>
            <a:r>
              <a:rPr lang="en-US" altLang="ko-KR" sz="1600" dirty="0" smtClean="0">
                <a:solidFill>
                  <a:srgbClr val="696969"/>
                </a:solidFill>
              </a:rPr>
              <a:t>, </a:t>
            </a:r>
            <a:r>
              <a:rPr lang="en-US" altLang="ko-KR" sz="1600" dirty="0" err="1" smtClean="0">
                <a:solidFill>
                  <a:srgbClr val="696969"/>
                </a:solidFill>
              </a:rPr>
              <a:t>sound.format</a:t>
            </a:r>
            <a:r>
              <a:rPr lang="en-US" altLang="ko-KR" sz="1600" dirty="0" smtClean="0">
                <a:solidFill>
                  <a:srgbClr val="696969"/>
                </a:solidFill>
              </a:rPr>
              <a:t> </a:t>
            </a:r>
            <a:r>
              <a:rPr lang="ko-KR" altLang="en-US" sz="1600" dirty="0" smtClean="0">
                <a:solidFill>
                  <a:srgbClr val="696969"/>
                </a:solidFill>
              </a:rPr>
              <a:t>패키지</a:t>
            </a:r>
            <a:r>
              <a:rPr lang="en-US" altLang="ko-KR" sz="1600" dirty="0" smtClean="0">
                <a:solidFill>
                  <a:srgbClr val="696969"/>
                </a:solidFill>
              </a:rPr>
              <a:t>, </a:t>
            </a:r>
            <a:r>
              <a:rPr lang="en-US" altLang="ko-KR" sz="1600" dirty="0" err="1" smtClean="0">
                <a:solidFill>
                  <a:srgbClr val="696969"/>
                </a:solidFill>
              </a:rPr>
              <a:t>sound.effects</a:t>
            </a:r>
            <a:r>
              <a:rPr lang="en-US" altLang="ko-KR" sz="1600" dirty="0" smtClean="0">
                <a:solidFill>
                  <a:srgbClr val="696969"/>
                </a:solidFill>
              </a:rPr>
              <a:t> </a:t>
            </a:r>
            <a:r>
              <a:rPr lang="ko-KR" altLang="en-US" sz="1600" dirty="0" smtClean="0">
                <a:solidFill>
                  <a:srgbClr val="696969"/>
                </a:solidFill>
              </a:rPr>
              <a:t>패키지 모두 </a:t>
            </a:r>
            <a:r>
              <a:rPr lang="ko-KR" altLang="en-US" sz="1600" dirty="0" err="1" smtClean="0">
                <a:solidFill>
                  <a:srgbClr val="696969"/>
                </a:solidFill>
              </a:rPr>
              <a:t>임포트</a:t>
            </a:r>
            <a:r>
              <a:rPr lang="en-US" altLang="ko-KR" sz="1600" dirty="0" smtClean="0">
                <a:solidFill>
                  <a:srgbClr val="696969"/>
                </a:solidFill>
              </a:rPr>
              <a:t> </a:t>
            </a:r>
            <a:endParaRPr lang="en-US" altLang="ko-KR" sz="1600" dirty="0">
              <a:solidFill>
                <a:srgbClr val="696969"/>
              </a:solidFill>
            </a:endParaRP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1520" y="2852935"/>
            <a:ext cx="8640960" cy="1008113"/>
            <a:chOff x="251520" y="2276872"/>
            <a:chExt cx="8640960" cy="1008113"/>
          </a:xfrm>
        </p:grpSpPr>
        <p:sp>
          <p:nvSpPr>
            <p:cNvPr id="5" name="직사각형 4"/>
            <p:cNvSpPr/>
            <p:nvPr/>
          </p:nvSpPr>
          <p:spPr>
            <a:xfrm>
              <a:off x="251520" y="2564905"/>
              <a:ext cx="8640960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ko-KR" sz="1600" dirty="0" smtClean="0">
                  <a:solidFill>
                    <a:srgbClr val="696969"/>
                  </a:solidFill>
                </a:rPr>
                <a:t># from sound import * </a:t>
              </a:r>
              <a:r>
                <a:rPr lang="ko-KR" altLang="en-US" sz="1600" dirty="0" smtClean="0">
                  <a:solidFill>
                    <a:srgbClr val="696969"/>
                  </a:solidFill>
                </a:rPr>
                <a:t>동작 원리 설정</a:t>
              </a:r>
              <a:endParaRPr lang="en-US" altLang="ko-KR" sz="1600" dirty="0" smtClean="0">
                <a:solidFill>
                  <a:srgbClr val="696969"/>
                </a:solidFill>
              </a:endParaRPr>
            </a:p>
            <a:p>
              <a:pPr lvl="0"/>
              <a:r>
                <a:rPr lang="ko-KR" altLang="ko-KR" sz="1600" dirty="0" smtClean="0">
                  <a:solidFill>
                    <a:srgbClr val="074726"/>
                  </a:solidFill>
                  <a:latin typeface="Arial Unicode MS" panose="020B0604020202020204" pitchFamily="50" charset="-127"/>
                </a:rPr>
                <a:t>__</a:t>
              </a:r>
              <a:r>
                <a:rPr lang="en-US" altLang="ko-KR" sz="1600" dirty="0" smtClean="0">
                  <a:solidFill>
                    <a:srgbClr val="074726"/>
                  </a:solidFill>
                  <a:latin typeface="Arial Unicode MS" panose="020B0604020202020204" pitchFamily="50" charset="-127"/>
                </a:rPr>
                <a:t>all</a:t>
              </a:r>
              <a:r>
                <a:rPr lang="ko-KR" altLang="ko-KR" sz="1600" dirty="0" smtClean="0">
                  <a:solidFill>
                    <a:srgbClr val="074726"/>
                  </a:solidFill>
                  <a:latin typeface="Arial Unicode MS" panose="020B0604020202020204" pitchFamily="50" charset="-127"/>
                </a:rPr>
                <a:t>__</a:t>
              </a:r>
              <a:r>
                <a:rPr lang="ko-KR" altLang="ko-KR" sz="1600" dirty="0" smtClean="0">
                  <a:solidFill>
                    <a:srgbClr val="000000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ko-KR" altLang="ko-KR" sz="1600" dirty="0">
                  <a:solidFill>
                    <a:srgbClr val="44AADD"/>
                  </a:solidFill>
                  <a:latin typeface="Arial Unicode MS" panose="020B0604020202020204" pitchFamily="50" charset="-127"/>
                </a:rPr>
                <a:t>==</a:t>
              </a:r>
              <a:r>
                <a:rPr lang="ko-KR" altLang="ko-KR" sz="1600" dirty="0">
                  <a:solidFill>
                    <a:srgbClr val="000000"/>
                  </a:solidFill>
                  <a:latin typeface="Arial Unicode MS" panose="020B0604020202020204" pitchFamily="50" charset="-127"/>
                </a:rPr>
                <a:t>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Unicode MS" panose="020B0604020202020204" pitchFamily="50" charset="-127"/>
                </a:rPr>
                <a:t>[</a:t>
              </a:r>
              <a:r>
                <a:rPr lang="en-US" altLang="ko-KR" sz="1600" dirty="0" smtClean="0">
                  <a:solidFill>
                    <a:srgbClr val="0000E6"/>
                  </a:solidFill>
                </a:rPr>
                <a:t>'</a:t>
              </a:r>
              <a:r>
                <a:rPr lang="en-US" altLang="ko-KR" sz="1600" dirty="0" smtClean="0">
                  <a:solidFill>
                    <a:srgbClr val="0000E6"/>
                  </a:solidFill>
                  <a:latin typeface="Arial Unicode MS" panose="020B0604020202020204" pitchFamily="50" charset="-127"/>
                </a:rPr>
                <a:t>format</a:t>
              </a:r>
              <a:r>
                <a:rPr lang="en-US" altLang="ko-KR" sz="1600" dirty="0" smtClean="0">
                  <a:solidFill>
                    <a:srgbClr val="0000E6"/>
                  </a:solidFill>
                </a:rPr>
                <a:t>', 'effects'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Arial Unicode MS" panose="020B0604020202020204" pitchFamily="50" charset="-127"/>
                </a:rPr>
                <a:t>]</a:t>
              </a:r>
              <a:endParaRPr lang="en-US" altLang="ko-KR" sz="1600" dirty="0">
                <a:solidFill>
                  <a:srgbClr val="696969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1520" y="2276872"/>
              <a:ext cx="2160240" cy="288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sound/__init__.py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54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패키지에 포함된 함수 호출을 위해 타이핑이 길다고 생각되면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from </a:t>
            </a:r>
            <a:r>
              <a:rPr lang="en-US" altLang="ko-KR" dirty="0" smtClean="0"/>
              <a:t>… </a:t>
            </a:r>
            <a:r>
              <a:rPr lang="en-US" altLang="ko-KR" b="1" dirty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dirty="0" smtClean="0"/>
              <a:t>…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3140968"/>
            <a:ext cx="8640960" cy="338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sys.path.append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(</a:t>
            </a:r>
            <a:r>
              <a:rPr lang="en-US" altLang="ko-KR" sz="1600" kern="0" dirty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"C:/Python34/MyModules"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)</a:t>
            </a:r>
          </a:p>
          <a:p>
            <a:endParaRPr lang="en-US" altLang="ko-KR" sz="1600" kern="0" dirty="0" smtClean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Arial Unicode MS" panose="020B0604020202020204" pitchFamily="50" charset="-127"/>
              </a:rPr>
              <a:t>sound.effects.echo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echo_test</a:t>
            </a:r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endParaRPr lang="en-US" altLang="ko-KR" sz="1600" kern="0" dirty="0" smtClean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echo_test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()	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</a:rPr>
              <a:t># </a:t>
            </a:r>
            <a:r>
              <a:rPr lang="en-US" altLang="ko-KR" sz="1600" dirty="0" err="1" smtClean="0">
                <a:solidFill>
                  <a:srgbClr val="696969"/>
                </a:solidFill>
              </a:rPr>
              <a:t>sound.effects.echo.e</a:t>
            </a:r>
            <a:r>
              <a:rPr lang="en-US" altLang="ko-KR" sz="1600" dirty="0" smtClean="0">
                <a:solidFill>
                  <a:srgbClr val="696969"/>
                </a:solidFill>
              </a:rPr>
              <a:t> </a:t>
            </a:r>
            <a:r>
              <a:rPr lang="ko-KR" altLang="en-US" sz="1600" dirty="0">
                <a:solidFill>
                  <a:srgbClr val="696969"/>
                </a:solidFill>
              </a:rPr>
              <a:t>패키지</a:t>
            </a:r>
            <a:r>
              <a:rPr lang="en-US" altLang="ko-KR" sz="1600" dirty="0">
                <a:solidFill>
                  <a:srgbClr val="696969"/>
                </a:solidFill>
              </a:rPr>
              <a:t>, </a:t>
            </a:r>
            <a:r>
              <a:rPr lang="en-US" altLang="ko-KR" sz="1600" dirty="0" err="1">
                <a:solidFill>
                  <a:srgbClr val="696969"/>
                </a:solidFill>
              </a:rPr>
              <a:t>sound.format</a:t>
            </a:r>
            <a:r>
              <a:rPr lang="en-US" altLang="ko-KR" sz="1600" dirty="0">
                <a:solidFill>
                  <a:srgbClr val="696969"/>
                </a:solidFill>
              </a:rPr>
              <a:t> </a:t>
            </a:r>
            <a:r>
              <a:rPr lang="ko-KR" altLang="en-US" sz="1600" dirty="0">
                <a:solidFill>
                  <a:srgbClr val="696969"/>
                </a:solidFill>
              </a:rPr>
              <a:t>패키지</a:t>
            </a:r>
            <a:r>
              <a:rPr lang="en-US" altLang="ko-KR" sz="1600" dirty="0">
                <a:solidFill>
                  <a:srgbClr val="696969"/>
                </a:solidFill>
              </a:rPr>
              <a:t>, </a:t>
            </a:r>
            <a:r>
              <a:rPr lang="en-US" altLang="ko-KR" sz="1600" dirty="0" err="1">
                <a:solidFill>
                  <a:srgbClr val="696969"/>
                </a:solidFill>
              </a:rPr>
              <a:t>sound.effects</a:t>
            </a:r>
            <a:r>
              <a:rPr lang="en-US" altLang="ko-KR" sz="1600" dirty="0">
                <a:solidFill>
                  <a:srgbClr val="696969"/>
                </a:solidFill>
              </a:rPr>
              <a:t> </a:t>
            </a:r>
            <a:r>
              <a:rPr lang="ko-KR" altLang="en-US" sz="1600" dirty="0">
                <a:solidFill>
                  <a:srgbClr val="696969"/>
                </a:solidFill>
              </a:rPr>
              <a:t>패키지 모두 </a:t>
            </a:r>
            <a:r>
              <a:rPr lang="ko-KR" altLang="en-US" sz="1600" dirty="0" err="1">
                <a:solidFill>
                  <a:srgbClr val="696969"/>
                </a:solidFill>
              </a:rPr>
              <a:t>임포트</a:t>
            </a:r>
            <a:r>
              <a:rPr lang="en-US" altLang="ko-KR" sz="1600" dirty="0">
                <a:solidFill>
                  <a:srgbClr val="696969"/>
                </a:solidFill>
              </a:rPr>
              <a:t> </a:t>
            </a:r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8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/</a:t>
            </a:r>
            <a:r>
              <a:rPr lang="ko-KR" altLang="en-US" dirty="0" smtClean="0"/>
              <a:t>패키지 활용에 대한 모든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https://docs.python.org/3/tutorial/modules.html</a:t>
            </a:r>
            <a:r>
              <a:rPr lang="en-US" altLang="ko-KR" dirty="0" smtClean="0">
                <a:hlinkClick r:id="rId2"/>
              </a:rPr>
              <a:t>#</a:t>
            </a:r>
            <a:endParaRPr lang="en-US" altLang="ko-KR" dirty="0"/>
          </a:p>
          <a:p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docs.python.org/3/tutorial/modules.html#packages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를 이용한 파이선 패키지 관리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다른 사람들이 자생해 놓은 </a:t>
            </a:r>
            <a:r>
              <a:rPr lang="ko-KR" altLang="en-US" smtClean="0"/>
              <a:t>유용한 패키지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marL="342900" lvl="1" indent="-342900">
              <a:buClr>
                <a:schemeClr val="accent3"/>
              </a:buClr>
              <a:buFont typeface="Wingdings" pitchFamily="2" charset="2"/>
              <a:buChar char="§"/>
            </a:pPr>
            <a:r>
              <a:rPr lang="ko-KR" altLang="en-US" dirty="0"/>
              <a:t>행렬</a:t>
            </a:r>
            <a:r>
              <a:rPr lang="en-US" altLang="ko-KR" dirty="0"/>
              <a:t>/</a:t>
            </a:r>
            <a:r>
              <a:rPr lang="ko-KR" altLang="en-US" dirty="0"/>
              <a:t>벡터 연산을 쉽게 할 수 있는 </a:t>
            </a:r>
            <a:r>
              <a:rPr lang="ko-KR" altLang="en-US" dirty="0" err="1"/>
              <a:t>파이썬</a:t>
            </a:r>
            <a:r>
              <a:rPr lang="ko-KR" altLang="en-US" dirty="0"/>
              <a:t> 모듈을 사용해 보자</a:t>
            </a:r>
            <a:endParaRPr lang="en-US" altLang="ko-KR" dirty="0"/>
          </a:p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/>
              <a:t>다양한 그래프를 이용하여 효과적으로 표현하자</a:t>
            </a:r>
          </a:p>
          <a:p>
            <a:r>
              <a:rPr lang="en-US" altLang="ko-KR" dirty="0" smtClean="0"/>
              <a:t>Curses </a:t>
            </a:r>
            <a:r>
              <a:rPr lang="ko-KR" altLang="en-US" dirty="0" smtClean="0"/>
              <a:t>사용하기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텍스트 기반 사용자 </a:t>
            </a:r>
            <a:r>
              <a:rPr lang="ko-KR" altLang="en-US" dirty="0" err="1" smtClean="0"/>
              <a:t>인테페이스를</a:t>
            </a:r>
            <a:r>
              <a:rPr lang="ko-KR" altLang="en-US" dirty="0" smtClean="0"/>
              <a:t> 만들어 보자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사람들이 작성해 놓은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유용한 모듈 </a:t>
            </a:r>
            <a:r>
              <a:rPr lang="ko-KR" altLang="en-US" dirty="0" smtClean="0"/>
              <a:t>사용해 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94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내가 직접 모듈을 만들어 보자</a:t>
            </a:r>
            <a:endParaRPr lang="en-US" altLang="ko-KR" smtClean="0"/>
          </a:p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모듈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를 이용한 파이선 패키지 관리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 (</a:t>
            </a:r>
            <a:r>
              <a:rPr lang="ko-KR" altLang="en-US" dirty="0" smtClean="0"/>
              <a:t>파이선 패키지 매니저</a:t>
            </a:r>
            <a:r>
              <a:rPr lang="en-US" altLang="ko-KR" dirty="0" smtClean="0"/>
              <a:t>, </a:t>
            </a:r>
            <a:r>
              <a:rPr lang="en-US" altLang="ko-KR" u="sng" dirty="0" smtClean="0">
                <a:solidFill>
                  <a:srgbClr val="C00000"/>
                </a:solidFill>
              </a:rPr>
              <a:t>p</a:t>
            </a:r>
            <a:r>
              <a:rPr lang="en-US" altLang="ko-KR" dirty="0" smtClean="0"/>
              <a:t>ip </a:t>
            </a:r>
            <a:r>
              <a:rPr lang="en-US" altLang="ko-KR" u="sng" dirty="0" smtClean="0">
                <a:solidFill>
                  <a:srgbClr val="C00000"/>
                </a:solidFill>
              </a:rPr>
              <a:t>i</a:t>
            </a:r>
            <a:r>
              <a:rPr lang="en-US" altLang="ko-KR" dirty="0" smtClean="0"/>
              <a:t>nstalls </a:t>
            </a:r>
            <a:r>
              <a:rPr lang="en-US" altLang="ko-KR" u="sng" dirty="0" smtClean="0">
                <a:solidFill>
                  <a:srgbClr val="C00000"/>
                </a:solidFill>
              </a:rPr>
              <a:t>p</a:t>
            </a:r>
            <a:r>
              <a:rPr lang="en-US" altLang="ko-KR" dirty="0" smtClean="0"/>
              <a:t>ackage)</a:t>
            </a:r>
          </a:p>
          <a:p>
            <a:pPr lvl="1"/>
            <a:r>
              <a:rPr lang="ko-KR" altLang="en-US" dirty="0" smtClean="0"/>
              <a:t>인터넷을 통해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파이선 패키지를 검색</a:t>
            </a:r>
            <a:r>
              <a:rPr lang="en-US" altLang="ko-KR" dirty="0" smtClean="0"/>
              <a:t>/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/</a:t>
            </a:r>
            <a:r>
              <a:rPr lang="ko-KR" altLang="en-US" dirty="0" smtClean="0"/>
              <a:t>업데이트 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파이선 </a:t>
            </a:r>
            <a:r>
              <a:rPr lang="en-US" altLang="ko-KR" dirty="0" smtClean="0"/>
              <a:t>3.4 </a:t>
            </a:r>
            <a:r>
              <a:rPr lang="ko-KR" altLang="en-US" dirty="0" smtClean="0"/>
              <a:t>버전에 기본으로 포함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사용법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</a:t>
            </a:r>
            <a:r>
              <a:rPr lang="en-US" altLang="ko-KR" dirty="0" smtClean="0"/>
              <a:t>: pip search </a:t>
            </a:r>
            <a:r>
              <a:rPr lang="ko-KR" altLang="en-US" i="1" dirty="0" smtClean="0"/>
              <a:t>키워드</a:t>
            </a:r>
            <a:endParaRPr lang="en-US" altLang="ko-KR" i="1" dirty="0" smtClean="0"/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 smtClean="0"/>
              <a:t>: </a:t>
            </a:r>
            <a:r>
              <a:rPr lang="en-US" altLang="ko-KR" dirty="0"/>
              <a:t>pip </a:t>
            </a:r>
            <a:r>
              <a:rPr lang="en-US" altLang="ko-KR" dirty="0" smtClean="0"/>
              <a:t>install </a:t>
            </a:r>
            <a:r>
              <a:rPr lang="ko-KR" altLang="en-US" i="1" dirty="0" err="1" smtClean="0"/>
              <a:t>패키지명</a:t>
            </a:r>
            <a:endParaRPr lang="ko-KR" altLang="en-US" i="1" dirty="0"/>
          </a:p>
          <a:p>
            <a:pPr lvl="1"/>
            <a:r>
              <a:rPr lang="ko-KR" altLang="en-US" dirty="0" smtClean="0"/>
              <a:t>삭제</a:t>
            </a:r>
            <a:r>
              <a:rPr lang="en-US" altLang="ko-KR" dirty="0" smtClean="0"/>
              <a:t>: </a:t>
            </a:r>
            <a:r>
              <a:rPr lang="en-US" altLang="ko-KR" dirty="0"/>
              <a:t>pip </a:t>
            </a:r>
            <a:r>
              <a:rPr lang="en-US" altLang="ko-KR" dirty="0" smtClean="0"/>
              <a:t>uninstall </a:t>
            </a:r>
            <a:r>
              <a:rPr lang="ko-KR" altLang="en-US" i="1" dirty="0" err="1"/>
              <a:t>패키지명</a:t>
            </a:r>
            <a:endParaRPr lang="ko-KR" altLang="en-US" i="1" dirty="0"/>
          </a:p>
          <a:p>
            <a:pPr lvl="1"/>
            <a:r>
              <a:rPr lang="ko-KR" altLang="en-US" dirty="0" smtClean="0"/>
              <a:t>업데이트</a:t>
            </a:r>
            <a:r>
              <a:rPr lang="en-US" altLang="ko-KR" dirty="0" smtClean="0"/>
              <a:t>: </a:t>
            </a:r>
            <a:r>
              <a:rPr lang="en-US" altLang="ko-KR" dirty="0"/>
              <a:t>pip </a:t>
            </a:r>
            <a:r>
              <a:rPr lang="en-US" altLang="ko-KR" dirty="0" smtClean="0"/>
              <a:t>install -u </a:t>
            </a:r>
            <a:r>
              <a:rPr lang="ko-KR" altLang="en-US" i="1" dirty="0" err="1"/>
              <a:t>패키지명</a:t>
            </a:r>
            <a:endParaRPr lang="ko-KR" altLang="en-US" i="1" dirty="0"/>
          </a:p>
          <a:p>
            <a:pPr lvl="1"/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0930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를 이용한 파이선 패키지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수학 관련 패키지 검색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search math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780927"/>
            <a:ext cx="4208760" cy="27540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720" y="2780928"/>
            <a:ext cx="4208760" cy="2754033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3879900" y="3910346"/>
            <a:ext cx="831800" cy="4951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2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를 이용한 파이선 패키지 관리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numpy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/</a:t>
            </a:r>
            <a:r>
              <a:rPr lang="ko-KR" altLang="en-US" dirty="0" smtClean="0"/>
              <a:t>행렬 관련 패키지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인스톨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>
                <a:solidFill>
                  <a:srgbClr val="C00000"/>
                </a:solidFill>
              </a:rPr>
              <a:t>주의사항</a:t>
            </a:r>
            <a:r>
              <a:rPr lang="en-US" altLang="ko-KR" dirty="0" smtClean="0"/>
              <a:t>: Windows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C/C++ </a:t>
            </a:r>
            <a:r>
              <a:rPr lang="ko-KR" altLang="en-US" dirty="0" smtClean="0"/>
              <a:t>컴파일러의 문제 등으로 단순한 </a:t>
            </a:r>
            <a:r>
              <a:rPr lang="en-US" altLang="ko-KR" dirty="0" smtClean="0"/>
              <a:t>pip </a:t>
            </a:r>
            <a:r>
              <a:rPr lang="ko-KR" altLang="en-US" dirty="0" smtClean="0"/>
              <a:t>활용으로 인스톨 되지 않은 패키지가 꽤 있음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http://www.lfd.uci.edu/~gohlke/pythonlibs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</a:t>
            </a:r>
            <a:r>
              <a:rPr lang="en-US" altLang="ko-KR" dirty="0" smtClean="0"/>
              <a:t>Wheels</a:t>
            </a:r>
            <a:r>
              <a:rPr lang="ko-KR" altLang="en-US" dirty="0"/>
              <a:t> </a:t>
            </a:r>
            <a:r>
              <a:rPr lang="en-US" altLang="ko-KR" dirty="0" smtClean="0"/>
              <a:t>(*.</a:t>
            </a:r>
            <a:r>
              <a:rPr lang="en-US" altLang="ko-KR" dirty="0" err="1" smtClean="0"/>
              <a:t>whl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받아 인스톨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Python </a:t>
            </a:r>
            <a:r>
              <a:rPr lang="en-US" altLang="ko-KR" dirty="0" smtClean="0">
                <a:solidFill>
                  <a:srgbClr val="C00000"/>
                </a:solidFill>
              </a:rPr>
              <a:t>3.4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 Windows </a:t>
            </a:r>
            <a:r>
              <a:rPr lang="en-US" altLang="ko-KR" dirty="0" smtClean="0">
                <a:solidFill>
                  <a:srgbClr val="C00000"/>
                </a:solidFill>
              </a:rPr>
              <a:t>64 </a:t>
            </a:r>
            <a:r>
              <a:rPr lang="ko-KR" altLang="en-US" dirty="0" smtClean="0"/>
              <a:t>비트인 경우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 인스톨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 smtClean="0"/>
              <a:t>1) </a:t>
            </a:r>
            <a:r>
              <a:rPr lang="en-US" altLang="ko-KR" u="sng" dirty="0" smtClean="0"/>
              <a:t>numpy‑1.9.2+mkl‑cp</a:t>
            </a:r>
            <a:r>
              <a:rPr lang="en-US" altLang="ko-KR" u="sng" dirty="0" smtClean="0">
                <a:solidFill>
                  <a:srgbClr val="C00000"/>
                </a:solidFill>
              </a:rPr>
              <a:t>34</a:t>
            </a:r>
            <a:r>
              <a:rPr lang="en-US" altLang="ko-KR" u="sng" dirty="0" smtClean="0"/>
              <a:t>‑none‑win_amd</a:t>
            </a:r>
            <a:r>
              <a:rPr lang="en-US" altLang="ko-KR" u="sng" dirty="0" smtClean="0">
                <a:solidFill>
                  <a:srgbClr val="C00000"/>
                </a:solidFill>
              </a:rPr>
              <a:t>64</a:t>
            </a:r>
            <a:r>
              <a:rPr lang="en-US" altLang="ko-KR" u="sng" dirty="0" smtClean="0"/>
              <a:t>.whl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다운 받기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 smtClean="0"/>
              <a:t>2) pip</a:t>
            </a:r>
            <a:r>
              <a:rPr lang="ko-KR" altLang="en-US" dirty="0" smtClean="0"/>
              <a:t> </a:t>
            </a:r>
            <a:r>
              <a:rPr lang="en-US" altLang="ko-KR" dirty="0"/>
              <a:t>install </a:t>
            </a:r>
            <a:r>
              <a:rPr lang="en-US" altLang="ko-KR" dirty="0" smtClean="0"/>
              <a:t>numpy-1.9.2+mkl-cp34-none-win_amd64.whl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428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pip</a:t>
            </a:r>
            <a:r>
              <a:rPr lang="ko-KR" altLang="en-US" dirty="0" smtClean="0"/>
              <a:t>를 이용해서 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패키지들을 인스톨 해보자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70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다양한 그래프를 이용하여 효과적으로 표현하자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09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Num</a:t>
            </a:r>
            <a:r>
              <a:rPr lang="en-US" altLang="ko-KR" dirty="0" smtClean="0"/>
              <a:t>erical </a:t>
            </a:r>
            <a:r>
              <a:rPr lang="en-US" altLang="ko-KR" dirty="0" smtClean="0">
                <a:solidFill>
                  <a:srgbClr val="C00000"/>
                </a:solidFill>
              </a:rPr>
              <a:t>Py</a:t>
            </a:r>
            <a:r>
              <a:rPr lang="en-US" altLang="ko-KR" dirty="0" smtClean="0"/>
              <a:t>thon</a:t>
            </a:r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수치 분석을 위한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ko-KR" altLang="en-US" dirty="0"/>
              <a:t>패키지 중 하나</a:t>
            </a:r>
            <a:endParaRPr lang="en-US" altLang="ko-KR" dirty="0"/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효율적인 선형대수 프로그래밍 가능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ko-KR" altLang="en-US" dirty="0" smtClean="0"/>
              <a:t>사용하기 쉬</a:t>
            </a:r>
            <a:r>
              <a:rPr lang="ko-KR" altLang="en-US" dirty="0"/>
              <a:t>움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0972"/>
            <a:ext cx="430530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모서리가 둥근 직사각형 3"/>
          <p:cNvSpPr/>
          <p:nvPr/>
        </p:nvSpPr>
        <p:spPr>
          <a:xfrm>
            <a:off x="286966" y="4725144"/>
            <a:ext cx="3912468" cy="72008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5556" y="4077072"/>
            <a:ext cx="1404156" cy="64807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NumPy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1679712" y="4077072"/>
            <a:ext cx="1404156" cy="648072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SciPy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83868" y="4082247"/>
            <a:ext cx="1080120" cy="648072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…</a:t>
            </a:r>
            <a:endParaRPr lang="ko-KR" altLang="en-US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NumPy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효율적인 선형대수 연산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</a:t>
            </a:r>
            <a:r>
              <a:rPr lang="en-US" altLang="ko-KR" dirty="0" smtClean="0"/>
              <a:t>(Matrix)</a:t>
            </a:r>
            <a:r>
              <a:rPr lang="ko-KR" altLang="en-US" dirty="0" smtClean="0"/>
              <a:t>과 벡터</a:t>
            </a:r>
            <a:r>
              <a:rPr lang="en-US" altLang="ko-KR" dirty="0" smtClean="0"/>
              <a:t>(Vector)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차수가 높은 행렬</a:t>
            </a:r>
            <a:r>
              <a:rPr lang="en-US" altLang="ko-KR" dirty="0" smtClean="0"/>
              <a:t>/</a:t>
            </a:r>
            <a:r>
              <a:rPr lang="ko-KR" altLang="en-US" dirty="0" smtClean="0"/>
              <a:t>벡터 연산도 손쉽게 가능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10248" name="Picture 8" descr="https://encrypted-tbn0.gstatic.com/images?q=tbn:ANd9GcRovROedDgDgztrXPURYxQMabBT7x4hMuwZ9PPtYwjkrUr0r1T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152" y="2909780"/>
            <a:ext cx="3761969" cy="28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-jump.com/bcc/common/Talk3/Math/Matrices/const_images/multiplic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38" y="2898742"/>
            <a:ext cx="3304059" cy="281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</a:t>
            </a:r>
            <a:r>
              <a:rPr lang="en-US" altLang="ko-KR" dirty="0" err="1"/>
              <a:t>NumPy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파이선 수치해석 프로그램의 기본 패키지로 널리 쓰임</a:t>
            </a:r>
            <a:endParaRPr lang="en-US" altLang="ko-KR" dirty="0"/>
          </a:p>
          <a:p>
            <a:pPr lvl="1"/>
            <a:r>
              <a:rPr lang="en-US" altLang="ko-KR" dirty="0" err="1" smtClean="0">
                <a:solidFill>
                  <a:srgbClr val="C00000"/>
                </a:solidFill>
              </a:rPr>
              <a:t>NumPy</a:t>
            </a:r>
            <a:r>
              <a:rPr lang="en-US" altLang="ko-KR" dirty="0" smtClean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SciPy</a:t>
            </a:r>
            <a:r>
              <a:rPr lang="en-US" altLang="ko-KR" dirty="0" smtClean="0"/>
              <a:t> == MATLAB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340074"/>
            <a:ext cx="352839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upload.wikimedia.org/wikipedia/en/1/1b/NumPy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04305"/>
            <a:ext cx="3612198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2.warwick.ac.uk/fac/sci/moac/people/students/peter_cock/python/scipy_logo.png?maxWidth=175&amp;maxHeight=6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4614110"/>
            <a:ext cx="3612198" cy="126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0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3.4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 install </a:t>
            </a:r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Windows </a:t>
            </a:r>
            <a:r>
              <a:rPr lang="ko-KR" altLang="en-US" dirty="0" smtClean="0"/>
              <a:t>운영체제의 경우</a:t>
            </a:r>
            <a:r>
              <a:rPr lang="en-US" altLang="ko-KR" dirty="0" smtClean="0"/>
              <a:t>, </a:t>
            </a:r>
            <a:r>
              <a:rPr lang="en-US" altLang="ko-KR" dirty="0">
                <a:hlinkClick r:id="rId2"/>
              </a:rPr>
              <a:t>http://www.lfd.uci.edu/~gohlke/pythonlibs/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</a:t>
            </a:r>
            <a:r>
              <a:rPr lang="en-US" altLang="ko-KR" dirty="0"/>
              <a:t>Wheels</a:t>
            </a:r>
            <a:r>
              <a:rPr lang="ko-KR" altLang="en-US" dirty="0"/>
              <a:t> </a:t>
            </a:r>
            <a:r>
              <a:rPr lang="en-US" altLang="ko-KR" dirty="0"/>
              <a:t>(*.</a:t>
            </a:r>
            <a:r>
              <a:rPr lang="en-US" altLang="ko-KR" dirty="0" err="1"/>
              <a:t>whl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 받아 </a:t>
            </a:r>
            <a:r>
              <a:rPr lang="ko-KR" altLang="en-US" dirty="0" smtClean="0"/>
              <a:t>인스톨</a:t>
            </a:r>
            <a:endParaRPr lang="en-US" altLang="ko-KR" dirty="0" smtClean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Python </a:t>
            </a:r>
            <a:r>
              <a:rPr lang="en-US" altLang="ko-KR" dirty="0">
                <a:solidFill>
                  <a:srgbClr val="C00000"/>
                </a:solidFill>
              </a:rPr>
              <a:t>3.4</a:t>
            </a:r>
            <a:r>
              <a:rPr lang="en-US" altLang="ko-KR" dirty="0"/>
              <a:t> </a:t>
            </a:r>
            <a:r>
              <a:rPr lang="ko-KR" altLang="en-US" dirty="0"/>
              <a:t>버전</a:t>
            </a:r>
            <a:r>
              <a:rPr lang="en-US" altLang="ko-KR" dirty="0"/>
              <a:t>, Windows </a:t>
            </a:r>
            <a:r>
              <a:rPr lang="en-US" altLang="ko-KR" dirty="0">
                <a:solidFill>
                  <a:srgbClr val="C00000"/>
                </a:solidFill>
              </a:rPr>
              <a:t>64 </a:t>
            </a:r>
            <a:r>
              <a:rPr lang="ko-KR" altLang="en-US" dirty="0"/>
              <a:t>비트인 경우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 인스톨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1) </a:t>
            </a:r>
            <a:r>
              <a:rPr lang="en-US" altLang="ko-KR" u="sng" dirty="0"/>
              <a:t>numpy‑1.9.2+mkl‑cp</a:t>
            </a:r>
            <a:r>
              <a:rPr lang="en-US" altLang="ko-KR" u="sng" dirty="0">
                <a:solidFill>
                  <a:srgbClr val="C00000"/>
                </a:solidFill>
              </a:rPr>
              <a:t>34</a:t>
            </a:r>
            <a:r>
              <a:rPr lang="en-US" altLang="ko-KR" u="sng" dirty="0"/>
              <a:t>‑none‑win_amd</a:t>
            </a:r>
            <a:r>
              <a:rPr lang="en-US" altLang="ko-KR" u="sng" dirty="0">
                <a:solidFill>
                  <a:srgbClr val="C00000"/>
                </a:solidFill>
              </a:rPr>
              <a:t>64</a:t>
            </a:r>
            <a:r>
              <a:rPr lang="en-US" altLang="ko-KR" u="sng" dirty="0"/>
              <a:t>.whl</a:t>
            </a:r>
            <a:r>
              <a:rPr lang="en-US" altLang="ko-KR" dirty="0"/>
              <a:t> </a:t>
            </a:r>
            <a:r>
              <a:rPr lang="ko-KR" altLang="en-US" dirty="0"/>
              <a:t>파일 다운 받기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2) pip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en-US" altLang="ko-KR" dirty="0" smtClean="0"/>
              <a:t>numpy-1.9.2+mkl-cp34-none-win_amd64.whl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en-US" altLang="ko-KR" dirty="0"/>
              <a:t>web page</a:t>
            </a:r>
          </a:p>
          <a:p>
            <a:pPr lvl="1"/>
            <a:r>
              <a:rPr lang="en-US" altLang="ko-KR" dirty="0">
                <a:hlinkClick r:id="rId3"/>
              </a:rPr>
              <a:t>http://www.numpy.org/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15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행렬</a:t>
            </a:r>
            <a:r>
              <a:rPr lang="en-US" altLang="ko-KR"/>
              <a:t>, </a:t>
            </a:r>
            <a:r>
              <a:rPr lang="ko-KR" altLang="en-US"/>
              <a:t>벡터 </a:t>
            </a:r>
            <a:r>
              <a:rPr lang="ko-KR" altLang="en-US" smtClean="0"/>
              <a:t>만들기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/>
              <a:t>&gt;&gt;&gt; </a:t>
            </a:r>
            <a:r>
              <a:rPr lang="en-US" altLang="ko-KR" sz="2000" dirty="0" smtClean="0"/>
              <a:t>import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as np</a:t>
            </a:r>
          </a:p>
          <a:p>
            <a:pPr marL="0" indent="0">
              <a:buNone/>
            </a:pPr>
            <a:r>
              <a:rPr lang="en-US" altLang="ko-KR" sz="2000" dirty="0" smtClean="0"/>
              <a:t>&gt;&gt;&gt; A = </a:t>
            </a:r>
            <a:r>
              <a:rPr lang="en-US" altLang="ko-KR" sz="2000" dirty="0" err="1" smtClean="0"/>
              <a:t>np.mat</a:t>
            </a:r>
            <a:r>
              <a:rPr lang="en-US" altLang="ko-KR" sz="2000" dirty="0" smtClean="0"/>
              <a:t>([[1,0,0],[0,1,0],[0,0,1]])</a:t>
            </a:r>
          </a:p>
          <a:p>
            <a:pPr marL="0" indent="0">
              <a:buNone/>
            </a:pPr>
            <a:r>
              <a:rPr lang="en-US" altLang="ko-KR" sz="2000" dirty="0" smtClean="0"/>
              <a:t>&gt;&gt;&gt; B = </a:t>
            </a:r>
            <a:r>
              <a:rPr lang="en-US" altLang="ko-KR" sz="2000" dirty="0" err="1" smtClean="0"/>
              <a:t>np.mat</a:t>
            </a:r>
            <a:r>
              <a:rPr lang="en-US" altLang="ko-KR" sz="2000" dirty="0" smtClean="0"/>
              <a:t>([[1],[0],[0]])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425977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6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 모듈을 구현할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파일 만들기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IDLE</a:t>
            </a:r>
            <a:r>
              <a:rPr lang="ko-KR" altLang="en-US" dirty="0" smtClean="0"/>
              <a:t>에서 파일 에디터 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File </a:t>
            </a:r>
            <a:r>
              <a:rPr lang="en-US" altLang="ko-KR" dirty="0" smtClean="0">
                <a:sym typeface="Wingdings" panose="05000000000000000000" pitchFamily="2" charset="2"/>
              </a:rPr>
              <a:t> New File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(* </a:t>
            </a:r>
            <a:r>
              <a:rPr lang="ko-KR" altLang="en-US" dirty="0" smtClean="0">
                <a:sym typeface="Wingdings" panose="05000000000000000000" pitchFamily="2" charset="2"/>
              </a:rPr>
              <a:t>다른 에디터를 써도 됨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벡터</a:t>
            </a:r>
            <a:r>
              <a:rPr lang="en-US" altLang="ko-KR" dirty="0" smtClean="0">
                <a:sym typeface="Wingdings" panose="05000000000000000000" pitchFamily="2" charset="2"/>
              </a:rPr>
              <a:t>(vector) </a:t>
            </a:r>
            <a:r>
              <a:rPr lang="ko-KR" altLang="en-US" dirty="0" smtClean="0">
                <a:sym typeface="Wingdings" panose="05000000000000000000" pitchFamily="2" charset="2"/>
              </a:rPr>
              <a:t>모듈을 구현해 보자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my_vector.py </a:t>
            </a:r>
            <a:r>
              <a:rPr lang="ko-KR" altLang="en-US" dirty="0" smtClean="0">
                <a:sym typeface="Wingdings" panose="05000000000000000000" pitchFamily="2" charset="2"/>
              </a:rPr>
              <a:t>라는 이름으로 새로운 파일을 저장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849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행렬과 벡터의 </a:t>
            </a:r>
            <a:r>
              <a:rPr lang="ko-KR" altLang="en-US" smtClean="0"/>
              <a:t>연산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/>
              <a:t>&gt;&gt;&gt; </a:t>
            </a:r>
            <a:r>
              <a:rPr lang="en-US" altLang="ko-KR" sz="2000" dirty="0" smtClean="0"/>
              <a:t>import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as np</a:t>
            </a:r>
          </a:p>
          <a:p>
            <a:pPr marL="0" indent="0">
              <a:buNone/>
            </a:pPr>
            <a:r>
              <a:rPr lang="en-US" altLang="ko-KR" sz="2000" dirty="0" smtClean="0"/>
              <a:t>&gt;&gt;&gt; A = </a:t>
            </a:r>
            <a:r>
              <a:rPr lang="en-US" altLang="ko-KR" sz="2000" dirty="0" err="1" smtClean="0"/>
              <a:t>np.mat</a:t>
            </a:r>
            <a:r>
              <a:rPr lang="en-US" altLang="ko-KR" sz="2000" dirty="0" smtClean="0"/>
              <a:t>([[1,0,0],[0,1,0],[0,0,1]])</a:t>
            </a:r>
          </a:p>
          <a:p>
            <a:pPr marL="0" indent="0">
              <a:buNone/>
            </a:pPr>
            <a:r>
              <a:rPr lang="en-US" altLang="ko-KR" sz="2000" dirty="0" smtClean="0"/>
              <a:t>&gt;&gt;&gt; B = </a:t>
            </a:r>
            <a:r>
              <a:rPr lang="en-US" altLang="ko-KR" sz="2000" dirty="0" err="1" smtClean="0"/>
              <a:t>np.mat</a:t>
            </a:r>
            <a:r>
              <a:rPr lang="en-US" altLang="ko-KR" sz="2000" dirty="0" smtClean="0"/>
              <a:t>([[1],[0],[</a:t>
            </a:r>
            <a:r>
              <a:rPr lang="en-US" altLang="ko-KR" sz="2000" smtClean="0"/>
              <a:t>0]])</a:t>
            </a:r>
          </a:p>
          <a:p>
            <a:pPr marL="0" indent="0">
              <a:buNone/>
            </a:pPr>
            <a:r>
              <a:rPr lang="en-US" altLang="ko-KR" sz="2000" smtClean="0"/>
              <a:t>&gt;&gt;&gt; A + A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smtClean="0"/>
              <a:t>&gt;&gt;&gt; </a:t>
            </a:r>
            <a:r>
              <a:rPr lang="en-US" altLang="ko-KR" sz="2000"/>
              <a:t>A </a:t>
            </a:r>
            <a:r>
              <a:rPr lang="en-US" altLang="ko-KR" sz="2000" smtClean="0"/>
              <a:t>– A</a:t>
            </a:r>
          </a:p>
          <a:p>
            <a:pPr marL="0" indent="0">
              <a:buNone/>
            </a:pPr>
            <a:r>
              <a:rPr lang="en-US" altLang="ko-KR" sz="2000" smtClean="0"/>
              <a:t>&gt;&gt;&gt; A * A</a:t>
            </a:r>
          </a:p>
          <a:p>
            <a:pPr marL="0" indent="0">
              <a:buNone/>
            </a:pPr>
            <a:r>
              <a:rPr lang="en-US" altLang="ko-KR" sz="2000" smtClean="0"/>
              <a:t>&gt;&gt;&gt; B + B</a:t>
            </a:r>
          </a:p>
          <a:p>
            <a:pPr marL="0" indent="0">
              <a:buNone/>
            </a:pPr>
            <a:r>
              <a:rPr lang="en-US" altLang="ko-KR" sz="2000" smtClean="0"/>
              <a:t>&gt;&gt;&gt; B – B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83" y="1268760"/>
            <a:ext cx="4188775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역행렬</a:t>
            </a:r>
            <a:r>
              <a:rPr lang="ko-KR" altLang="en-US" dirty="0" smtClean="0"/>
              <a:t>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&gt;&gt;&gt; import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as np</a:t>
            </a:r>
          </a:p>
          <a:p>
            <a:pPr marL="0" indent="0">
              <a:buNone/>
            </a:pPr>
            <a:r>
              <a:rPr lang="en-US" altLang="ko-KR" sz="2000" dirty="0"/>
              <a:t>&gt;&gt;&gt; A = </a:t>
            </a:r>
            <a:r>
              <a:rPr lang="en-US" altLang="ko-KR" sz="2000" dirty="0" err="1"/>
              <a:t>np.mat</a:t>
            </a:r>
            <a:r>
              <a:rPr lang="en-US" altLang="ko-KR" sz="2000" dirty="0" smtClean="0"/>
              <a:t>([[2,1,1],[3,2,1],[2,1,2]])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&gt;&gt;&gt; </a:t>
            </a:r>
            <a:r>
              <a:rPr lang="en-US" altLang="ko-KR" sz="2000" dirty="0" err="1" smtClean="0"/>
              <a:t>inv_</a:t>
            </a:r>
            <a:r>
              <a:rPr lang="en-US" altLang="ko-KR" sz="2000" dirty="0" err="1" smtClean="0"/>
              <a:t>A</a:t>
            </a:r>
            <a:r>
              <a:rPr lang="en-US" altLang="ko-KR" sz="2000" dirty="0" smtClean="0"/>
              <a:t> = </a:t>
            </a:r>
            <a:r>
              <a:rPr lang="en-US" altLang="ko-KR" sz="2000" dirty="0" err="1" smtClean="0"/>
              <a:t>np.linalg.inv</a:t>
            </a:r>
            <a:r>
              <a:rPr lang="en-US" altLang="ko-KR" sz="2000" dirty="0" smtClean="0"/>
              <a:t>(A)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&gt;&gt;&gt; </a:t>
            </a:r>
            <a:r>
              <a:rPr lang="en-US" altLang="ko-KR" sz="2000" dirty="0" smtClean="0"/>
              <a:t>print(A*</a:t>
            </a:r>
            <a:r>
              <a:rPr lang="en-US" altLang="ko-KR" sz="2000" dirty="0" err="1" smtClean="0"/>
              <a:t>inv_A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9" y="1268760"/>
            <a:ext cx="4248472" cy="407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2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행렬에서 요소 접근하기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&gt;&gt;&gt; import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 as np</a:t>
            </a:r>
          </a:p>
          <a:p>
            <a:pPr marL="0" indent="0">
              <a:buNone/>
            </a:pPr>
            <a:r>
              <a:rPr lang="en-US" altLang="ko-KR" sz="2000" dirty="0"/>
              <a:t>&gt;&gt;&gt; A = </a:t>
            </a:r>
            <a:r>
              <a:rPr lang="en-US" altLang="ko-KR" sz="2000" dirty="0" err="1"/>
              <a:t>np.mat</a:t>
            </a:r>
            <a:r>
              <a:rPr lang="en-US" altLang="ko-KR" sz="2000" dirty="0"/>
              <a:t>([[1,2,3],[4,5,6],[7,8,9]])</a:t>
            </a:r>
          </a:p>
          <a:p>
            <a:pPr marL="0" indent="0">
              <a:buNone/>
            </a:pPr>
            <a:r>
              <a:rPr lang="en-US" altLang="ko-KR" sz="2000" dirty="0" smtClean="0"/>
              <a:t>&gt;&gt;&gt; A[1,1]</a:t>
            </a:r>
          </a:p>
          <a:p>
            <a:pPr marL="0" indent="0">
              <a:buNone/>
            </a:pPr>
            <a:r>
              <a:rPr lang="en-US" altLang="ko-KR" sz="2000" dirty="0" smtClean="0"/>
              <a:t>&gt;&gt;&gt; A[1,1] = 0</a:t>
            </a:r>
          </a:p>
          <a:p>
            <a:pPr marL="0" indent="0">
              <a:buNone/>
            </a:pPr>
            <a:r>
              <a:rPr lang="en-US" altLang="ko-KR" sz="2000" dirty="0" smtClean="0"/>
              <a:t>&gt;&gt;&gt; A[0,0] = A[1,0] + A[2,0]</a:t>
            </a:r>
          </a:p>
          <a:p>
            <a:pPr marL="0" indent="0">
              <a:buNone/>
            </a:pPr>
            <a:r>
              <a:rPr lang="en-US" altLang="ko-KR" sz="2000" dirty="0" smtClean="0"/>
              <a:t>&gt;&gt;&gt; A[4,4] = 0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425977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행렬에서 행</a:t>
            </a:r>
            <a:r>
              <a:rPr lang="en-US" altLang="ko-KR"/>
              <a:t> </a:t>
            </a:r>
            <a:r>
              <a:rPr lang="ko-KR" altLang="en-US"/>
              <a:t>또는 열 </a:t>
            </a:r>
            <a:r>
              <a:rPr lang="ko-KR" altLang="en-US" smtClean="0"/>
              <a:t>추출하기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smtClean="0"/>
              <a:t>&gt;&gt;&gt; import numpy as np</a:t>
            </a:r>
          </a:p>
          <a:p>
            <a:pPr marL="0" indent="0">
              <a:buNone/>
            </a:pPr>
            <a:r>
              <a:rPr lang="en-US" altLang="ko-KR" sz="2000" smtClean="0"/>
              <a:t>&gt;&gt;&gt; A = np.mat([[1,2,3],[4,5,6],[7,8,9]])</a:t>
            </a:r>
          </a:p>
          <a:p>
            <a:pPr marL="0" indent="0">
              <a:buNone/>
            </a:pPr>
            <a:r>
              <a:rPr lang="en-US" altLang="ko-KR" sz="2000" smtClean="0"/>
              <a:t>&gt;&gt;&gt; A[0, 0]</a:t>
            </a:r>
          </a:p>
          <a:p>
            <a:pPr marL="0" indent="0">
              <a:buNone/>
            </a:pPr>
            <a:r>
              <a:rPr lang="en-US" altLang="ko-KR" sz="2000" smtClean="0"/>
              <a:t>&gt;&gt;&gt; A[1, 2]</a:t>
            </a:r>
          </a:p>
          <a:p>
            <a:pPr marL="0" indent="0">
              <a:buNone/>
            </a:pPr>
            <a:r>
              <a:rPr lang="en-US" altLang="ko-KR" sz="2000" smtClean="0"/>
              <a:t>&gt;&gt;&gt; A[0:3, 0]</a:t>
            </a:r>
          </a:p>
          <a:p>
            <a:pPr marL="0" indent="0">
              <a:buNone/>
            </a:pPr>
            <a:r>
              <a:rPr lang="en-US" altLang="ko-KR" sz="2000" smtClean="0"/>
              <a:t>&gt;&gt;&gt; A[0, 1:3]</a:t>
            </a:r>
          </a:p>
          <a:p>
            <a:pPr marL="0" indent="0">
              <a:buNone/>
            </a:pPr>
            <a:r>
              <a:rPr lang="en-US" altLang="ko-KR" sz="2000" smtClean="0"/>
              <a:t>&gt;&gt;&gt; A[0, :]</a:t>
            </a:r>
          </a:p>
          <a:p>
            <a:pPr marL="0" indent="0">
              <a:buNone/>
            </a:pPr>
            <a:r>
              <a:rPr lang="en-US" altLang="ko-KR" sz="2000" smtClean="0"/>
              <a:t>&gt;&gt;&gt; A[:, 1]</a:t>
            </a:r>
            <a:endParaRPr lang="ko-KR" altLang="en-US" sz="200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425977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행렬을 텍스트 파일로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320480" cy="4209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smtClean="0"/>
              <a:t>&gt;&gt;&gt; import os</a:t>
            </a:r>
          </a:p>
          <a:p>
            <a:pPr marL="0" indent="0">
              <a:buNone/>
            </a:pPr>
            <a:r>
              <a:rPr lang="en-US" altLang="ko-KR" sz="1600" smtClean="0"/>
              <a:t>&gt;&gt;&gt; os.makedirs(“C:</a:t>
            </a:r>
            <a:r>
              <a:rPr lang="en-US" altLang="ko-KR" sz="1600" smtClean="0">
                <a:latin typeface="+mj-ea"/>
                <a:ea typeface="+mj-ea"/>
              </a:rPr>
              <a:t>\</a:t>
            </a:r>
            <a:r>
              <a:rPr lang="en-US" altLang="ko-KR" sz="1600" smtClean="0"/>
              <a:t>Python34/textfiles”)</a:t>
            </a:r>
          </a:p>
          <a:p>
            <a:pPr marL="0" indent="0">
              <a:buNone/>
            </a:pPr>
            <a:r>
              <a:rPr lang="en-US" altLang="ko-KR" sz="1600" smtClean="0"/>
              <a:t>&gt;&gt;&gt; import numpy as np</a:t>
            </a:r>
          </a:p>
          <a:p>
            <a:pPr marL="0" indent="0">
              <a:buNone/>
            </a:pPr>
            <a:r>
              <a:rPr lang="en-US" altLang="ko-KR" sz="1600"/>
              <a:t>&gt;&gt;&gt; A = np.mat([[1,2,3],[4,5,6],[7,8,9</a:t>
            </a:r>
            <a:r>
              <a:rPr lang="en-US" altLang="ko-KR" sz="1600" smtClean="0"/>
              <a:t>]])</a:t>
            </a:r>
          </a:p>
          <a:p>
            <a:pPr marL="0" indent="0">
              <a:buNone/>
            </a:pPr>
            <a:r>
              <a:rPr lang="en-US" altLang="ko-KR" sz="1600" smtClean="0"/>
              <a:t>&gt;&gt;&gt; np.savetxt(‘textfiles/sample1.txt’, A, fmt=‘%d’)</a:t>
            </a:r>
            <a:endParaRPr lang="en-US" altLang="ko-KR" sz="160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>
          <a:xfrm>
            <a:off x="4789041" y="1268760"/>
            <a:ext cx="4247455" cy="639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>
          <a:xfrm>
            <a:off x="4673376" y="1929351"/>
            <a:ext cx="4247455" cy="4209331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2560"/>
            <a:ext cx="4162499" cy="331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78"/>
          <a:stretch/>
        </p:blipFill>
        <p:spPr bwMode="auto">
          <a:xfrm>
            <a:off x="323528" y="3501008"/>
            <a:ext cx="3893372" cy="2643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1"/>
          <a:stretch/>
        </p:blipFill>
        <p:spPr bwMode="auto">
          <a:xfrm>
            <a:off x="4716015" y="3430845"/>
            <a:ext cx="4162499" cy="2607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796136" y="2102788"/>
            <a:ext cx="3024336" cy="19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텍스트 파일로부터 행렬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smtClean="0"/>
              <a:t>&gt;&gt;&gt; import numpy as np</a:t>
            </a:r>
          </a:p>
          <a:p>
            <a:pPr marL="0" indent="0">
              <a:buNone/>
            </a:pPr>
            <a:r>
              <a:rPr lang="en-US" altLang="ko-KR" sz="1600"/>
              <a:t>&gt;&gt;&gt; </a:t>
            </a:r>
            <a:r>
              <a:rPr lang="en-US" altLang="ko-KR" sz="1600" smtClean="0"/>
              <a:t>data = np.loadtxt(‘textfiles/sample1.txt’)</a:t>
            </a:r>
          </a:p>
          <a:p>
            <a:pPr marL="0" indent="0">
              <a:buNone/>
            </a:pPr>
            <a:r>
              <a:rPr lang="en-US" altLang="ko-KR" sz="1600" smtClean="0"/>
              <a:t>&gt;&gt;&gt; data</a:t>
            </a:r>
          </a:p>
          <a:p>
            <a:pPr marL="0" indent="0">
              <a:buNone/>
            </a:pPr>
            <a:r>
              <a:rPr lang="en-US" altLang="ko-KR" sz="1600" smtClean="0"/>
              <a:t>&gt;&gt;&gt; data = np.mat(data)</a:t>
            </a:r>
          </a:p>
          <a:p>
            <a:pPr marL="0" indent="0">
              <a:buNone/>
            </a:pPr>
            <a:r>
              <a:rPr lang="en-US" altLang="ko-KR" sz="1600" smtClean="0"/>
              <a:t>&gt;&gt;&gt; data</a:t>
            </a:r>
            <a:endParaRPr lang="en-US" altLang="ko-KR" sz="160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>
          <a:xfrm>
            <a:off x="4717033" y="1268760"/>
            <a:ext cx="4247455" cy="63976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>
          <a:xfrm>
            <a:off x="4673376" y="1929351"/>
            <a:ext cx="4247455" cy="4209331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272560"/>
            <a:ext cx="4162499" cy="331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796136" y="2102788"/>
            <a:ext cx="3024336" cy="19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60"/>
          <a:stretch/>
        </p:blipFill>
        <p:spPr bwMode="auto">
          <a:xfrm>
            <a:off x="319200" y="3501008"/>
            <a:ext cx="4151828" cy="2663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31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데이터를 다양한 그래프를 이용하여 효과적으로 표현하자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matplotlib </a:t>
            </a:r>
            <a:r>
              <a:rPr lang="ko-KR" altLang="en-US" smtClean="0"/>
              <a:t>사용하기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6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ko-KR" altLang="en-US" dirty="0" smtClean="0"/>
              <a:t>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파이선 </a:t>
            </a:r>
            <a:r>
              <a:rPr lang="en-US" altLang="ko-KR" dirty="0" smtClean="0"/>
              <a:t>plotting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통계 자료 분석 및 가시화 패키지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 descr="Matplotlib scree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32" y="2564904"/>
            <a:ext cx="5087936" cy="381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 3.4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1"/>
            <a:r>
              <a:rPr lang="en-US" altLang="ko-KR" dirty="0" smtClean="0"/>
              <a:t>pip install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패키지와 의존성이 있음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Windows </a:t>
            </a:r>
            <a:r>
              <a:rPr lang="ko-KR" altLang="en-US" dirty="0"/>
              <a:t>운영체제의 경우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http://www.lfd.uci.edu/~gohlke/pythonlibs/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/>
              <a:t>Wheels</a:t>
            </a:r>
            <a:r>
              <a:rPr lang="ko-KR" altLang="en-US" dirty="0"/>
              <a:t> </a:t>
            </a:r>
            <a:r>
              <a:rPr lang="en-US" altLang="ko-KR" dirty="0"/>
              <a:t>(*.</a:t>
            </a:r>
            <a:r>
              <a:rPr lang="en-US" altLang="ko-KR" dirty="0" err="1"/>
              <a:t>whl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 받아 인스톨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Python </a:t>
            </a:r>
            <a:r>
              <a:rPr lang="en-US" altLang="ko-KR" dirty="0">
                <a:solidFill>
                  <a:srgbClr val="C00000"/>
                </a:solidFill>
              </a:rPr>
              <a:t>3.4</a:t>
            </a:r>
            <a:r>
              <a:rPr lang="en-US" altLang="ko-KR" dirty="0"/>
              <a:t> </a:t>
            </a:r>
            <a:r>
              <a:rPr lang="ko-KR" altLang="en-US" dirty="0"/>
              <a:t>버전</a:t>
            </a:r>
            <a:r>
              <a:rPr lang="en-US" altLang="ko-KR" dirty="0"/>
              <a:t>, Windows </a:t>
            </a:r>
            <a:r>
              <a:rPr lang="en-US" altLang="ko-KR" dirty="0">
                <a:solidFill>
                  <a:srgbClr val="C00000"/>
                </a:solidFill>
              </a:rPr>
              <a:t>64 </a:t>
            </a:r>
            <a:r>
              <a:rPr lang="ko-KR" altLang="en-US" dirty="0"/>
              <a:t>비트인 경우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패키지 인스톨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1) </a:t>
            </a:r>
            <a:r>
              <a:rPr lang="en-US" altLang="ko-KR" u="sng" dirty="0" smtClean="0"/>
              <a:t>matplotlib‑1.4.3‑cp</a:t>
            </a:r>
            <a:r>
              <a:rPr lang="en-US" altLang="ko-KR" u="sng" dirty="0" smtClean="0">
                <a:solidFill>
                  <a:srgbClr val="C00000"/>
                </a:solidFill>
              </a:rPr>
              <a:t>34</a:t>
            </a:r>
            <a:r>
              <a:rPr lang="en-US" altLang="ko-KR" u="sng" dirty="0" smtClean="0"/>
              <a:t>‑none‑win_amd</a:t>
            </a:r>
            <a:r>
              <a:rPr lang="en-US" altLang="ko-KR" u="sng" dirty="0" smtClean="0">
                <a:solidFill>
                  <a:srgbClr val="C00000"/>
                </a:solidFill>
              </a:rPr>
              <a:t>64</a:t>
            </a:r>
            <a:r>
              <a:rPr lang="en-US" altLang="ko-KR" u="sng" dirty="0" smtClean="0"/>
              <a:t>.whl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</a:t>
            </a:r>
            <a:r>
              <a:rPr lang="ko-KR" altLang="en-US" dirty="0"/>
              <a:t>다운 받기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2) pip</a:t>
            </a:r>
            <a:r>
              <a:rPr lang="ko-KR" altLang="en-US" dirty="0"/>
              <a:t> </a:t>
            </a:r>
            <a:r>
              <a:rPr lang="en-US" altLang="ko-KR" dirty="0"/>
              <a:t>install </a:t>
            </a:r>
            <a:r>
              <a:rPr lang="en-US" altLang="ko-KR" dirty="0" smtClean="0"/>
              <a:t>matplotlib‑1.4.3‑cp34‑none‑win_amd64.whl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matplotlib</a:t>
            </a:r>
            <a:r>
              <a:rPr lang="en-US" altLang="ko-KR" dirty="0" smtClean="0"/>
              <a:t> web </a:t>
            </a:r>
            <a:r>
              <a:rPr lang="en-US" altLang="ko-KR" dirty="0"/>
              <a:t>page</a:t>
            </a:r>
          </a:p>
          <a:p>
            <a:pPr lvl="1"/>
            <a:r>
              <a:rPr lang="en-US" altLang="ko-KR" dirty="0" smtClean="0">
                <a:hlinkClick r:id="rId3"/>
              </a:rPr>
              <a:t>http</a:t>
            </a:r>
            <a:r>
              <a:rPr lang="en-US" altLang="ko-KR" dirty="0">
                <a:hlinkClick r:id="rId3"/>
              </a:rPr>
              <a:t>://matplotlib.org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74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히스토그램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&gt;&gt;&gt; import </a:t>
            </a:r>
            <a:r>
              <a:rPr lang="en-US" altLang="ko-KR" sz="1800" dirty="0" err="1"/>
              <a:t>numpy</a:t>
            </a:r>
            <a:r>
              <a:rPr lang="en-US" altLang="ko-KR" sz="1800" dirty="0"/>
              <a:t> as np</a:t>
            </a:r>
          </a:p>
          <a:p>
            <a:pPr marL="0" indent="0">
              <a:buNone/>
            </a:pPr>
            <a:r>
              <a:rPr lang="en-US" altLang="ko-KR" sz="1800" dirty="0"/>
              <a:t>&gt;&gt;&gt; </a:t>
            </a:r>
            <a:r>
              <a:rPr lang="en-US" altLang="ko-KR" sz="1800" dirty="0" smtClean="0"/>
              <a:t>import </a:t>
            </a:r>
            <a:r>
              <a:rPr lang="en-US" altLang="ko-KR" sz="1800" dirty="0" err="1"/>
              <a:t>matplotlib.pyplot</a:t>
            </a:r>
            <a:r>
              <a:rPr lang="en-US" altLang="ko-KR" sz="1800" dirty="0"/>
              <a:t> as </a:t>
            </a:r>
            <a:r>
              <a:rPr lang="en-US" altLang="ko-KR" sz="1800" dirty="0" err="1"/>
              <a:t>plt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&gt;&gt;&gt; </a:t>
            </a:r>
            <a:r>
              <a:rPr lang="en-US" altLang="ko-KR" sz="1800" dirty="0" smtClean="0"/>
              <a:t># </a:t>
            </a:r>
            <a:r>
              <a:rPr lang="ko-KR" altLang="en-US" sz="1800" dirty="0"/>
              <a:t>평균 </a:t>
            </a:r>
            <a:r>
              <a:rPr lang="en-US" altLang="ko-KR" sz="1800" dirty="0"/>
              <a:t>55, </a:t>
            </a:r>
            <a:r>
              <a:rPr lang="ko-KR" altLang="en-US" sz="1800" dirty="0"/>
              <a:t>표준편차 </a:t>
            </a:r>
            <a:r>
              <a:rPr lang="en-US" altLang="ko-KR" sz="1800" dirty="0"/>
              <a:t>5</a:t>
            </a:r>
            <a:r>
              <a:rPr lang="ko-KR" altLang="en-US" sz="1800" dirty="0"/>
              <a:t>를 가지는 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/>
              <a:t>&gt;&gt;&gt; </a:t>
            </a:r>
            <a:r>
              <a:rPr lang="en-US" altLang="ko-KR" sz="1800" dirty="0" smtClean="0"/>
              <a:t># </a:t>
            </a:r>
            <a:r>
              <a:rPr lang="ko-KR" altLang="en-US" sz="1800" dirty="0" err="1" smtClean="0"/>
              <a:t>난수</a:t>
            </a:r>
            <a:r>
              <a:rPr lang="ko-KR" altLang="en-US" sz="1800" dirty="0" smtClean="0"/>
              <a:t> </a:t>
            </a:r>
            <a:r>
              <a:rPr lang="en-US" altLang="ko-KR" sz="1800" dirty="0"/>
              <a:t>1000</a:t>
            </a:r>
            <a:r>
              <a:rPr lang="ko-KR" altLang="en-US" sz="1800" dirty="0" smtClean="0"/>
              <a:t>개를 발생시킴 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&gt;&gt;&gt; </a:t>
            </a:r>
            <a:r>
              <a:rPr lang="en-US" altLang="ko-KR" sz="1800" dirty="0" smtClean="0"/>
              <a:t>data </a:t>
            </a:r>
            <a:r>
              <a:rPr lang="en-US" altLang="ko-KR" sz="1800" dirty="0"/>
              <a:t>= 55 + 5*</a:t>
            </a:r>
            <a:r>
              <a:rPr lang="en-US" altLang="ko-KR" sz="1800" dirty="0" err="1"/>
              <a:t>np.random.randn</a:t>
            </a:r>
            <a:r>
              <a:rPr lang="en-US" altLang="ko-KR" sz="1800" dirty="0"/>
              <a:t>(1000)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&gt;&gt;&gt; </a:t>
            </a:r>
            <a:r>
              <a:rPr lang="en-US" altLang="ko-KR" sz="1800" dirty="0" smtClean="0"/>
              <a:t># </a:t>
            </a:r>
            <a:r>
              <a:rPr lang="en-US" altLang="ko-KR" sz="1800" dirty="0"/>
              <a:t>histogram of the data</a:t>
            </a:r>
          </a:p>
          <a:p>
            <a:pPr marL="0" indent="0">
              <a:buNone/>
            </a:pPr>
            <a:r>
              <a:rPr lang="en-US" altLang="ko-KR" sz="1800" dirty="0"/>
              <a:t>&gt;&gt;&gt; </a:t>
            </a:r>
            <a:r>
              <a:rPr lang="en-US" altLang="ko-KR" sz="1800" dirty="0" err="1" smtClean="0"/>
              <a:t>num_bins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10</a:t>
            </a:r>
          </a:p>
          <a:p>
            <a:pPr marL="0" indent="0">
              <a:buNone/>
            </a:pPr>
            <a:r>
              <a:rPr lang="en-US" altLang="ko-KR" sz="1800" dirty="0"/>
              <a:t>&gt;&gt;&gt; </a:t>
            </a:r>
            <a:r>
              <a:rPr lang="en-US" altLang="ko-KR" sz="1800" dirty="0" err="1" smtClean="0"/>
              <a:t>plt.hist</a:t>
            </a:r>
            <a:r>
              <a:rPr lang="en-US" altLang="ko-KR" sz="1800" dirty="0" smtClean="0"/>
              <a:t>(data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num_bins</a:t>
            </a:r>
            <a:r>
              <a:rPr lang="en-US" altLang="ko-KR" sz="1800" dirty="0"/>
              <a:t>, normed=False)</a:t>
            </a:r>
          </a:p>
          <a:p>
            <a:pPr marL="0" indent="0">
              <a:buNone/>
            </a:pPr>
            <a:r>
              <a:rPr lang="en-US" altLang="ko-KR" sz="1800" dirty="0"/>
              <a:t>&gt;&gt;&gt; </a:t>
            </a:r>
            <a:r>
              <a:rPr lang="en-US" altLang="ko-KR" sz="1800" dirty="0" err="1" smtClean="0"/>
              <a:t>plt.show</a:t>
            </a:r>
            <a:r>
              <a:rPr lang="en-US" altLang="ko-KR" sz="1800" dirty="0"/>
              <a:t>()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5" y="1916832"/>
            <a:ext cx="4247455" cy="35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5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모듈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 벡터 클래스를 구현하고 테스트 하기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인스턴스</a:t>
            </a:r>
            <a:r>
              <a:rPr lang="ko-KR" altLang="en-US" dirty="0" smtClean="0"/>
              <a:t> 초기화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출력 </a:t>
            </a:r>
            <a:r>
              <a:rPr lang="ko-KR" altLang="en-US" dirty="0" err="1" smtClean="0"/>
              <a:t>메서드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연산자 오버로딩 등을 구현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2420888"/>
            <a:ext cx="8640960" cy="4104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class</a:t>
            </a:r>
            <a:r>
              <a:rPr lang="en-US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vec2</a:t>
            </a:r>
            <a:r>
              <a:rPr lang="ko-KR" altLang="ko-KR" sz="14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: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x 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 smtClean="0">
                <a:solidFill>
                  <a:srgbClr val="008000"/>
                </a:solidFill>
                <a:latin typeface="Arial Unicode MS" panose="020B0604020202020204" pitchFamily="50" charset="-127"/>
              </a:rPr>
              <a:t>0.0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y 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08000"/>
                </a:solidFill>
                <a:latin typeface="Arial Unicode MS" panose="020B0604020202020204" pitchFamily="50" charset="-127"/>
              </a:rPr>
              <a:t>0.0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def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74726"/>
                </a:solidFill>
                <a:latin typeface="Arial Unicode MS" panose="020B0604020202020204" pitchFamily="50" charset="-127"/>
              </a:rPr>
              <a:t>__init__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self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x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y</a:t>
            </a:r>
            <a:r>
              <a:rPr lang="ko-KR" altLang="ko-KR" sz="14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):</a:t>
            </a:r>
            <a:endParaRPr lang="en-US" altLang="ko-KR" sz="1400" dirty="0">
              <a:solidFill>
                <a:srgbClr val="80803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		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self</a:t>
            </a:r>
            <a:r>
              <a:rPr lang="ko-KR" altLang="ko-KR" sz="14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x 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x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		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self</a:t>
            </a:r>
            <a:r>
              <a:rPr lang="ko-KR" altLang="ko-KR" sz="14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y 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y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def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74726"/>
                </a:solidFill>
                <a:latin typeface="Arial Unicode MS" panose="020B0604020202020204" pitchFamily="50" charset="-127"/>
              </a:rPr>
              <a:t>__str__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self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):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en-US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msg 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000E6"/>
                </a:solidFill>
                <a:latin typeface="Arial Unicode MS" panose="020B0604020202020204" pitchFamily="50" charset="-127"/>
              </a:rPr>
              <a:t>"("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400000"/>
                </a:solidFill>
                <a:latin typeface="Arial Unicode MS" panose="020B0604020202020204" pitchFamily="50" charset="-127"/>
              </a:rPr>
              <a:t>str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self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x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000E6"/>
                </a:solidFill>
                <a:latin typeface="Arial Unicode MS" panose="020B0604020202020204" pitchFamily="50" charset="-127"/>
              </a:rPr>
              <a:t>", "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400000"/>
                </a:solidFill>
                <a:latin typeface="Arial Unicode MS" panose="020B0604020202020204" pitchFamily="50" charset="-127"/>
              </a:rPr>
              <a:t>str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self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y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000E6"/>
                </a:solidFill>
                <a:latin typeface="Arial Unicode MS" panose="020B0604020202020204" pitchFamily="50" charset="-127"/>
              </a:rPr>
              <a:t>")"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return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msg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def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74726"/>
                </a:solidFill>
                <a:latin typeface="Arial Unicode MS" panose="020B0604020202020204" pitchFamily="50" charset="-127"/>
              </a:rPr>
              <a:t>__add__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self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other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):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en-US" altLang="ko-KR" sz="1400" b="1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return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vec2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self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x</a:t>
            </a:r>
            <a:r>
              <a:rPr lang="ko-KR" altLang="ko-KR" sz="14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other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x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self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y</a:t>
            </a:r>
            <a:r>
              <a:rPr lang="ko-KR" altLang="ko-KR" sz="14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other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y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endParaRPr lang="en-US" altLang="ko-KR" sz="1400" dirty="0" smtClean="0">
              <a:solidFill>
                <a:srgbClr val="696969"/>
              </a:solidFill>
            </a:endParaRPr>
          </a:p>
          <a:p>
            <a:r>
              <a:rPr lang="en-US" altLang="ko-KR" sz="1400" dirty="0" smtClean="0">
                <a:solidFill>
                  <a:srgbClr val="696969"/>
                </a:solidFill>
              </a:rPr>
              <a:t># vec2 </a:t>
            </a:r>
            <a:r>
              <a:rPr lang="ko-KR" altLang="en-US" sz="1400" dirty="0">
                <a:solidFill>
                  <a:srgbClr val="696969"/>
                </a:solidFill>
              </a:rPr>
              <a:t>클래스 </a:t>
            </a:r>
            <a:r>
              <a:rPr lang="ko-KR" altLang="en-US" sz="1400" dirty="0" smtClean="0">
                <a:solidFill>
                  <a:srgbClr val="696969"/>
                </a:solidFill>
              </a:rPr>
              <a:t>테스트</a:t>
            </a:r>
            <a:endParaRPr lang="en-US" altLang="ko-KR" sz="1400" dirty="0">
              <a:solidFill>
                <a:srgbClr val="696969"/>
              </a:solidFill>
            </a:endParaRPr>
          </a:p>
          <a:p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p 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vec2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>
                <a:solidFill>
                  <a:srgbClr val="008C00"/>
                </a:solidFill>
                <a:latin typeface="Arial Unicode MS" panose="020B0604020202020204" pitchFamily="50" charset="-127"/>
              </a:rPr>
              <a:t>3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400" dirty="0">
                <a:solidFill>
                  <a:srgbClr val="008C00"/>
                </a:solidFill>
                <a:latin typeface="Arial Unicode MS" panose="020B0604020202020204" pitchFamily="50" charset="-127"/>
              </a:rPr>
              <a:t>4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q 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vec2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>
                <a:solidFill>
                  <a:srgbClr val="44AADD"/>
                </a:solidFill>
                <a:latin typeface="Arial Unicode MS" panose="020B0604020202020204" pitchFamily="50" charset="-127"/>
              </a:rPr>
              <a:t>-</a:t>
            </a:r>
            <a:r>
              <a:rPr lang="ko-KR" altLang="ko-KR" sz="1400" dirty="0">
                <a:solidFill>
                  <a:srgbClr val="008C00"/>
                </a:solidFill>
                <a:latin typeface="Arial Unicode MS" panose="020B0604020202020204" pitchFamily="50" charset="-127"/>
              </a:rPr>
              <a:t>1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400" dirty="0">
                <a:solidFill>
                  <a:srgbClr val="008C00"/>
                </a:solidFill>
                <a:latin typeface="Arial Unicode MS" panose="020B0604020202020204" pitchFamily="50" charset="-127"/>
              </a:rPr>
              <a:t>2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 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p </a:t>
            </a:r>
            <a:r>
              <a:rPr lang="ko-KR" altLang="ko-KR" sz="14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q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4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p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4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q</a:t>
            </a:r>
            <a:r>
              <a:rPr lang="ko-KR" altLang="ko-KR" sz="14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4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4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4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4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4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</a:t>
            </a:r>
            <a:r>
              <a:rPr lang="ko-KR" altLang="ko-KR" sz="14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132856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my_vector.py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6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파이차트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import </a:t>
            </a:r>
            <a:r>
              <a:rPr lang="en-US" altLang="ko-KR" sz="1400" dirty="0" err="1"/>
              <a:t>matplotlib.pyplot</a:t>
            </a:r>
            <a:r>
              <a:rPr lang="en-US" altLang="ko-KR" sz="1400" dirty="0"/>
              <a:t> as </a:t>
            </a:r>
            <a:r>
              <a:rPr lang="en-US" altLang="ko-KR" sz="1400" dirty="0" err="1"/>
              <a:t>plt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labels </a:t>
            </a:r>
            <a:r>
              <a:rPr lang="en-US" altLang="ko-KR" sz="1400" dirty="0"/>
              <a:t>= ['Java', 'C/C++', 'Python', 'JavaScript']</a:t>
            </a:r>
          </a:p>
          <a:p>
            <a:pPr marL="0" indent="0">
              <a:buNone/>
            </a:pPr>
            <a:r>
              <a:rPr lang="en-US" altLang="ko-KR" sz="1400" dirty="0"/>
              <a:t>sizes = [35, 30, 25, 10]</a:t>
            </a:r>
          </a:p>
          <a:p>
            <a:pPr marL="0" indent="0">
              <a:buNone/>
            </a:pPr>
            <a:r>
              <a:rPr lang="en-US" altLang="ko-KR" sz="1400" dirty="0"/>
              <a:t>colors = ['</a:t>
            </a:r>
            <a:r>
              <a:rPr lang="en-US" altLang="ko-KR" sz="1400" dirty="0" err="1"/>
              <a:t>yellowgreen</a:t>
            </a:r>
            <a:r>
              <a:rPr lang="en-US" altLang="ko-KR" sz="1400" dirty="0"/>
              <a:t>', 'gold', '</a:t>
            </a:r>
            <a:r>
              <a:rPr lang="en-US" altLang="ko-KR" sz="1400" dirty="0" err="1"/>
              <a:t>lightskyblue</a:t>
            </a:r>
            <a:r>
              <a:rPr lang="en-US" altLang="ko-KR" sz="1400" dirty="0"/>
              <a:t>', '</a:t>
            </a:r>
            <a:r>
              <a:rPr lang="en-US" altLang="ko-KR" sz="1400" dirty="0" err="1"/>
              <a:t>lightcoral</a:t>
            </a:r>
            <a:r>
              <a:rPr lang="en-US" altLang="ko-KR" sz="1400" dirty="0"/>
              <a:t>']</a:t>
            </a:r>
          </a:p>
          <a:p>
            <a:pPr marL="0" indent="0">
              <a:buNone/>
            </a:pPr>
            <a:r>
              <a:rPr lang="en-US" altLang="ko-KR" sz="1400" dirty="0"/>
              <a:t>explode = (0, 0, 0.1, 0) #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번째 </a:t>
            </a:r>
            <a:r>
              <a:rPr lang="ko-KR" altLang="en-US" sz="1400" dirty="0" err="1" smtClean="0"/>
              <a:t>슬라이스만</a:t>
            </a:r>
            <a:r>
              <a:rPr lang="ko-KR" altLang="en-US" sz="1400" dirty="0" smtClean="0"/>
              <a:t> 띄우기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plt.pie</a:t>
            </a:r>
            <a:r>
              <a:rPr lang="en-US" altLang="ko-KR" sz="1400" dirty="0"/>
              <a:t>(sizes, explode=explode, labels=labels, colors=colors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autopct</a:t>
            </a:r>
            <a:r>
              <a:rPr lang="en-US" altLang="ko-KR" sz="1400" dirty="0"/>
              <a:t>='%1.1f%%', shadow=True, </a:t>
            </a:r>
            <a:r>
              <a:rPr lang="en-US" altLang="ko-KR" sz="1400" dirty="0" err="1"/>
              <a:t>startangle</a:t>
            </a:r>
            <a:r>
              <a:rPr lang="en-US" altLang="ko-KR" sz="1400" dirty="0"/>
              <a:t>=90)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plt.axis</a:t>
            </a:r>
            <a:r>
              <a:rPr lang="en-US" altLang="ko-KR" sz="1400" dirty="0"/>
              <a:t>('equal</a:t>
            </a:r>
            <a:r>
              <a:rPr lang="en-US" altLang="ko-KR" sz="1400" dirty="0" smtClean="0"/>
              <a:t>') </a:t>
            </a:r>
            <a:r>
              <a:rPr lang="en-US" altLang="ko-KR" sz="1400" dirty="0"/>
              <a:t># </a:t>
            </a:r>
            <a:r>
              <a:rPr lang="ko-KR" altLang="en-US" sz="1400" dirty="0" smtClean="0"/>
              <a:t>그림이 찌그러지지 </a:t>
            </a:r>
            <a:r>
              <a:rPr lang="ko-KR" altLang="en-US" sz="1400" dirty="0"/>
              <a:t>않게 하기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 smtClean="0"/>
              <a:t>plt.show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025" y="1908522"/>
            <a:ext cx="4247455" cy="359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curses</a:t>
            </a:r>
            <a:r>
              <a:rPr lang="ko-KR" altLang="en-US" dirty="0" smtClean="0"/>
              <a:t> 패키지를 활용하여</a:t>
            </a:r>
            <a:r>
              <a:rPr lang="en-US" altLang="ko-KR" dirty="0" smtClean="0"/>
              <a:t>, 1</a:t>
            </a:r>
            <a:r>
              <a:rPr lang="ko-KR" altLang="en-US" dirty="0" smtClean="0"/>
              <a:t>차원 </a:t>
            </a:r>
            <a:r>
              <a:rPr lang="en-US" altLang="ko-KR" dirty="0" smtClean="0"/>
              <a:t>life </a:t>
            </a:r>
            <a:r>
              <a:rPr lang="ko-KR" altLang="en-US" dirty="0" smtClean="0"/>
              <a:t>게임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2453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Visual Computing Lab. @ Kookmin University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1199F-990D-4BED-BDF0-7D997898E1F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0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모듈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my_vector.py </a:t>
            </a:r>
            <a:r>
              <a:rPr lang="ko-KR" altLang="en-US" dirty="0" smtClean="0"/>
              <a:t>파일 자체가 이미 </a:t>
            </a:r>
            <a:r>
              <a:rPr lang="en-US" altLang="ko-KR" dirty="0" err="1" smtClean="0"/>
              <a:t>my_vector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모듈의 실체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모듈은 </a:t>
            </a:r>
            <a:r>
              <a:rPr lang="ko-KR" altLang="en-US" dirty="0" err="1"/>
              <a:t>파이썬</a:t>
            </a:r>
            <a:r>
              <a:rPr lang="ko-KR" altLang="en-US" dirty="0"/>
              <a:t> 코드를 갖고 있는 텍스트 파일 </a:t>
            </a:r>
            <a:r>
              <a:rPr lang="en-US" altLang="ko-KR" dirty="0"/>
              <a:t>(*.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</p:txBody>
      </p:sp>
      <p:grpSp>
        <p:nvGrpSpPr>
          <p:cNvPr id="4" name="그룹 3"/>
          <p:cNvGrpSpPr/>
          <p:nvPr/>
        </p:nvGrpSpPr>
        <p:grpSpPr>
          <a:xfrm>
            <a:off x="3150562" y="2564904"/>
            <a:ext cx="2842876" cy="3024336"/>
            <a:chOff x="2879812" y="2276872"/>
            <a:chExt cx="3384376" cy="3600400"/>
          </a:xfrm>
        </p:grpSpPr>
        <p:sp>
          <p:nvSpPr>
            <p:cNvPr id="5" name="한쪽 모서리가 잘린 사각형 4"/>
            <p:cNvSpPr/>
            <p:nvPr/>
          </p:nvSpPr>
          <p:spPr>
            <a:xfrm>
              <a:off x="2879812" y="2276872"/>
              <a:ext cx="3384376" cy="3600400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5665440" y="2276872"/>
              <a:ext cx="0" cy="5760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5665440" y="2852936"/>
              <a:ext cx="5987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150562" y="2195572"/>
            <a:ext cx="14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my_</a:t>
            </a:r>
            <a:r>
              <a:rPr lang="en-US" altLang="ko-KR" dirty="0" smtClean="0"/>
              <a:t>vector</a:t>
            </a:r>
            <a:r>
              <a:rPr lang="en-US" altLang="ko-KR" dirty="0" smtClean="0"/>
              <a:t>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132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내가 만든 모듈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my_vector.py </a:t>
            </a:r>
            <a:r>
              <a:rPr lang="ko-KR" altLang="en-US" dirty="0" smtClean="0"/>
              <a:t>파일이 있는 </a:t>
            </a:r>
            <a:r>
              <a:rPr lang="ko-KR" altLang="en-US" dirty="0" err="1" smtClean="0"/>
              <a:t>디렉토리를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파이선 </a:t>
            </a:r>
            <a:r>
              <a:rPr lang="en-US" altLang="ko-KR" dirty="0" err="1" smtClean="0"/>
              <a:t>sys.path</a:t>
            </a:r>
            <a:r>
              <a:rPr lang="ko-KR" altLang="en-US" dirty="0" smtClean="0"/>
              <a:t>에 등록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sys.path.append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 활용</a:t>
            </a:r>
            <a:endParaRPr lang="en-US" altLang="ko-KR" dirty="0" smtClean="0"/>
          </a:p>
          <a:p>
            <a:r>
              <a:rPr lang="en-US" altLang="ko-KR" dirty="0" err="1" smtClean="0"/>
              <a:t>my_vector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 사용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예</a:t>
            </a:r>
            <a:r>
              <a:rPr lang="en-US" altLang="ko-KR" dirty="0"/>
              <a:t>) C:/Python34/MyModules </a:t>
            </a:r>
            <a:r>
              <a:rPr lang="ko-KR" altLang="en-US" dirty="0"/>
              <a:t>아래</a:t>
            </a:r>
            <a:r>
              <a:rPr lang="en-US" altLang="ko-KR" dirty="0"/>
              <a:t> my_vector.py</a:t>
            </a:r>
            <a:r>
              <a:rPr lang="ko-KR" altLang="en-US" dirty="0"/>
              <a:t>가 있다면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1520" y="3140968"/>
            <a:ext cx="8640960" cy="3384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</a:t>
            </a: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sys.path.append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(</a:t>
            </a:r>
            <a:r>
              <a:rPr lang="en-US" altLang="ko-KR" sz="1600" kern="0" dirty="0">
                <a:solidFill>
                  <a:srgbClr val="0000E6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"C:/Python34/MyModules"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)</a:t>
            </a:r>
          </a:p>
          <a:p>
            <a:endParaRPr lang="en-US" altLang="ko-KR" sz="1600" kern="0" dirty="0">
              <a:solidFill>
                <a:srgbClr val="000000"/>
              </a:solidFill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endParaRPr lang="en-US" altLang="ko-KR" sz="1600" dirty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b="1" dirty="0">
                <a:solidFill>
                  <a:srgbClr val="800000"/>
                </a:solidFill>
                <a:latin typeface="Arial Unicode MS" panose="020B0604020202020204" pitchFamily="50" charset="-127"/>
              </a:rPr>
              <a:t>import 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my_vector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rgbClr val="696969"/>
                </a:solidFill>
              </a:rPr>
              <a:t># </a:t>
            </a:r>
            <a:r>
              <a:rPr lang="en-US" altLang="ko-KR" sz="1600" dirty="0" err="1" smtClean="0">
                <a:solidFill>
                  <a:srgbClr val="696969"/>
                </a:solidFill>
              </a:rPr>
              <a:t>my_vector</a:t>
            </a:r>
            <a:r>
              <a:rPr lang="en-US" altLang="ko-KR" sz="1600" dirty="0" smtClean="0">
                <a:solidFill>
                  <a:srgbClr val="696969"/>
                </a:solidFill>
              </a:rPr>
              <a:t> </a:t>
            </a:r>
            <a:r>
              <a:rPr lang="ko-KR" altLang="en-US" sz="1600" dirty="0">
                <a:solidFill>
                  <a:srgbClr val="696969"/>
                </a:solidFill>
              </a:rPr>
              <a:t>모듈의 </a:t>
            </a:r>
            <a:r>
              <a:rPr lang="en-US" altLang="ko-KR" sz="1600" dirty="0" smtClean="0">
                <a:solidFill>
                  <a:srgbClr val="696969"/>
                </a:solidFill>
              </a:rPr>
              <a:t>vec2 </a:t>
            </a:r>
            <a:r>
              <a:rPr lang="ko-KR" altLang="en-US" sz="1600" dirty="0" smtClean="0">
                <a:solidFill>
                  <a:srgbClr val="696969"/>
                </a:solidFill>
              </a:rPr>
              <a:t>클래스 활용</a:t>
            </a:r>
            <a:endParaRPr lang="en-US" altLang="ko-KR" sz="1600" dirty="0">
              <a:solidFill>
                <a:srgbClr val="696969"/>
              </a:solidFill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a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my_vector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vec2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en-US" altLang="ko-KR" sz="1600" dirty="0" smtClean="0">
                <a:solidFill>
                  <a:srgbClr val="008C00"/>
                </a:solidFill>
                <a:latin typeface="Arial Unicode MS" panose="020B0604020202020204" pitchFamily="50" charset="-127"/>
              </a:rPr>
              <a:t>9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en-US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0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b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my_vector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.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vec2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>
                <a:solidFill>
                  <a:srgbClr val="44AADD"/>
                </a:solidFill>
                <a:latin typeface="Arial Unicode MS" panose="020B0604020202020204" pitchFamily="50" charset="-127"/>
              </a:rPr>
              <a:t>-</a:t>
            </a:r>
            <a:r>
              <a:rPr lang="ko-KR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1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-</a:t>
            </a:r>
            <a:r>
              <a:rPr lang="ko-KR" altLang="ko-KR" sz="1600" dirty="0" smtClean="0">
                <a:solidFill>
                  <a:srgbClr val="008C00"/>
                </a:solidFill>
                <a:latin typeface="Arial Unicode MS" panose="020B0604020202020204" pitchFamily="50" charset="-127"/>
              </a:rPr>
              <a:t>2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c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a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b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endParaRPr lang="en-US" altLang="ko-KR" sz="1600" b="1" dirty="0" smtClean="0">
              <a:solidFill>
                <a:srgbClr val="8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c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7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모듈 </a:t>
            </a:r>
            <a:r>
              <a:rPr lang="en-US" altLang="ko-KR" dirty="0"/>
              <a:t>import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문제점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my_vector.py </a:t>
            </a:r>
            <a:r>
              <a:rPr lang="ko-KR" altLang="en-US" dirty="0" smtClean="0"/>
              <a:t>파일에 테스트 용 코드가 </a:t>
            </a:r>
            <a:r>
              <a:rPr lang="en-US" altLang="ko-KR" dirty="0" err="1" smtClean="0"/>
              <a:t>my_vector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할 때 자동으로 동작함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모듈로 작동할 때는 해당코드가 동작하기 않도록 하기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51520" y="3284984"/>
            <a:ext cx="8640960" cy="3240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class</a:t>
            </a:r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vec2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: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rgbClr val="696969"/>
                </a:solidFill>
              </a:rPr>
              <a:t>	</a:t>
            </a:r>
            <a:r>
              <a:rPr lang="en-US" altLang="ko-KR" sz="1600" dirty="0" smtClean="0">
                <a:solidFill>
                  <a:srgbClr val="696969"/>
                </a:solidFill>
              </a:rPr>
              <a:t># ….</a:t>
            </a:r>
            <a:endParaRPr lang="en-US" altLang="ko-KR" sz="1600" dirty="0">
              <a:solidFill>
                <a:srgbClr val="696969"/>
              </a:solidFill>
            </a:endParaRPr>
          </a:p>
          <a:p>
            <a:endParaRPr lang="en-US" altLang="ko-KR" sz="1600" dirty="0" smtClean="0">
              <a:solidFill>
                <a:srgbClr val="696969"/>
              </a:solidFill>
            </a:endParaRPr>
          </a:p>
          <a:p>
            <a:endParaRPr lang="en-US" altLang="ko-KR" sz="1600" dirty="0">
              <a:solidFill>
                <a:srgbClr val="696969"/>
              </a:solidFill>
            </a:endParaRPr>
          </a:p>
          <a:p>
            <a:endParaRPr lang="en-US" altLang="ko-KR" sz="1600" dirty="0" smtClean="0">
              <a:solidFill>
                <a:srgbClr val="696969"/>
              </a:solidFill>
            </a:endParaRPr>
          </a:p>
          <a:p>
            <a:r>
              <a:rPr lang="en-US" altLang="ko-KR" sz="1600" dirty="0" smtClean="0">
                <a:solidFill>
                  <a:srgbClr val="696969"/>
                </a:solidFill>
              </a:rPr>
              <a:t># vec2 </a:t>
            </a:r>
            <a:r>
              <a:rPr lang="ko-KR" altLang="en-US" sz="1600" dirty="0">
                <a:solidFill>
                  <a:srgbClr val="696969"/>
                </a:solidFill>
              </a:rPr>
              <a:t>클래스 </a:t>
            </a:r>
            <a:r>
              <a:rPr lang="ko-KR" altLang="en-US" sz="1600" dirty="0" smtClean="0">
                <a:solidFill>
                  <a:srgbClr val="696969"/>
                </a:solidFill>
              </a:rPr>
              <a:t>테스트</a:t>
            </a:r>
            <a:endParaRPr lang="en-US" altLang="ko-KR" sz="1600" dirty="0">
              <a:solidFill>
                <a:srgbClr val="696969"/>
              </a:solidFill>
            </a:endParaRPr>
          </a:p>
          <a:p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p 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vec2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3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4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q 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vec2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>
                <a:solidFill>
                  <a:srgbClr val="44AADD"/>
                </a:solidFill>
                <a:latin typeface="Arial Unicode MS" panose="020B0604020202020204" pitchFamily="50" charset="-127"/>
              </a:rPr>
              <a:t>-</a:t>
            </a:r>
            <a:r>
              <a:rPr lang="ko-KR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1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2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 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p </a:t>
            </a:r>
            <a:r>
              <a:rPr lang="ko-KR" altLang="ko-KR" sz="16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q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p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q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ko-KR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251520" y="2996952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my_vector.py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2915816" y="4725144"/>
            <a:ext cx="216024" cy="1656184"/>
          </a:xfrm>
          <a:prstGeom prst="rightBrace">
            <a:avLst>
              <a:gd name="adj1" fmla="val 303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47864" y="5368570"/>
            <a:ext cx="454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모듈로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시 불필요하게 동작하는 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만든 모듈 </a:t>
            </a:r>
            <a:r>
              <a:rPr lang="en-US" altLang="ko-KR" dirty="0"/>
              <a:t>import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my_vector.py</a:t>
            </a:r>
            <a:r>
              <a:rPr lang="ko-KR" altLang="en-US" dirty="0" smtClean="0"/>
              <a:t>가 모듈로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되는 경우가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스크립트로 실행되는 경우에만 해당 부분이 동작하도록 변경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if __name__ == </a:t>
            </a:r>
            <a:r>
              <a:rPr lang="en-US" altLang="ko-KR" kern="0" dirty="0" smtClean="0">
                <a:solidFill>
                  <a:srgbClr val="C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</a:t>
            </a:r>
            <a:r>
              <a:rPr lang="en-US" altLang="ko-KR" dirty="0" smtClean="0">
                <a:solidFill>
                  <a:srgbClr val="C00000"/>
                </a:solidFill>
              </a:rPr>
              <a:t>__main__</a:t>
            </a:r>
            <a:r>
              <a:rPr lang="en-US" altLang="ko-KR" kern="0" dirty="0" smtClean="0">
                <a:solidFill>
                  <a:srgbClr val="C00000"/>
                </a:solidFill>
                <a:ea typeface="맑은 고딕" panose="020B0503020000020004" pitchFamily="50" charset="-127"/>
                <a:cs typeface="굴림체" panose="020B0609000101010101" pitchFamily="49" charset="-127"/>
              </a:rPr>
              <a:t>"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1520" y="3284984"/>
            <a:ext cx="8640960" cy="32403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class</a:t>
            </a:r>
            <a:r>
              <a:rPr lang="en-US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vec2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: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r>
              <a:rPr lang="en-US" altLang="ko-KR" sz="1600" dirty="0">
                <a:solidFill>
                  <a:srgbClr val="696969"/>
                </a:solidFill>
              </a:rPr>
              <a:t>	</a:t>
            </a:r>
            <a:r>
              <a:rPr lang="en-US" altLang="ko-KR" sz="1600" dirty="0" smtClean="0">
                <a:solidFill>
                  <a:srgbClr val="696969"/>
                </a:solidFill>
              </a:rPr>
              <a:t># ….</a:t>
            </a:r>
            <a:endParaRPr lang="en-US" altLang="ko-KR" sz="1600" dirty="0">
              <a:solidFill>
                <a:srgbClr val="696969"/>
              </a:solidFill>
            </a:endParaRPr>
          </a:p>
          <a:p>
            <a:endParaRPr lang="en-US" altLang="ko-KR" sz="1600" dirty="0" smtClean="0">
              <a:solidFill>
                <a:srgbClr val="696969"/>
              </a:solidFill>
            </a:endParaRPr>
          </a:p>
          <a:p>
            <a:endParaRPr lang="en-US" altLang="ko-KR" sz="1600" dirty="0">
              <a:solidFill>
                <a:srgbClr val="696969"/>
              </a:solidFill>
            </a:endParaRPr>
          </a:p>
          <a:p>
            <a:endParaRPr lang="en-US" altLang="ko-KR" sz="1600" dirty="0" smtClean="0">
              <a:solidFill>
                <a:srgbClr val="696969"/>
              </a:solidFill>
            </a:endParaRPr>
          </a:p>
          <a:p>
            <a:r>
              <a:rPr lang="en-US" altLang="ko-KR" sz="1600" dirty="0" smtClean="0">
                <a:solidFill>
                  <a:srgbClr val="696969"/>
                </a:solidFill>
              </a:rPr>
              <a:t># vec2 </a:t>
            </a:r>
            <a:r>
              <a:rPr lang="ko-KR" altLang="en-US" sz="1600" dirty="0">
                <a:solidFill>
                  <a:srgbClr val="696969"/>
                </a:solidFill>
              </a:rPr>
              <a:t>클래스 </a:t>
            </a:r>
            <a:r>
              <a:rPr lang="ko-KR" altLang="en-US" sz="1600" dirty="0" smtClean="0">
                <a:solidFill>
                  <a:srgbClr val="696969"/>
                </a:solidFill>
              </a:rPr>
              <a:t>테스트</a:t>
            </a:r>
            <a:endParaRPr lang="en-US" altLang="ko-KR" sz="1600" dirty="0" smtClean="0">
              <a:solidFill>
                <a:srgbClr val="696969"/>
              </a:solidFill>
            </a:endParaRPr>
          </a:p>
          <a:p>
            <a:pPr lvl="0"/>
            <a:r>
              <a:rPr lang="ko-KR" altLang="ko-KR" sz="1600" b="1" dirty="0">
                <a:solidFill>
                  <a:srgbClr val="800000"/>
                </a:solidFill>
                <a:latin typeface="Arial Unicode MS" panose="020B0604020202020204" pitchFamily="50" charset="-127"/>
              </a:rPr>
              <a:t>if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>
                <a:solidFill>
                  <a:srgbClr val="074726"/>
                </a:solidFill>
                <a:latin typeface="Arial Unicode MS" panose="020B0604020202020204" pitchFamily="50" charset="-127"/>
              </a:rPr>
              <a:t>__name__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>
                <a:solidFill>
                  <a:srgbClr val="44AADD"/>
                </a:solidFill>
                <a:latin typeface="Arial Unicode MS" panose="020B0604020202020204" pitchFamily="50" charset="-127"/>
              </a:rPr>
              <a:t>==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>
                <a:solidFill>
                  <a:srgbClr val="0000E6"/>
                </a:solidFill>
                <a:latin typeface="Arial Unicode MS" panose="020B0604020202020204" pitchFamily="50" charset="-127"/>
              </a:rPr>
              <a:t>"__main__"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: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p 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vec2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3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4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q 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vec2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>
                <a:solidFill>
                  <a:srgbClr val="44AADD"/>
                </a:solidFill>
                <a:latin typeface="Arial Unicode MS" panose="020B0604020202020204" pitchFamily="50" charset="-127"/>
              </a:rPr>
              <a:t>-</a:t>
            </a:r>
            <a:r>
              <a:rPr lang="ko-KR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1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,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r>
              <a:rPr lang="ko-KR" altLang="ko-KR" sz="1600" dirty="0">
                <a:solidFill>
                  <a:srgbClr val="008C00"/>
                </a:solidFill>
                <a:latin typeface="Arial Unicode MS" panose="020B0604020202020204" pitchFamily="50" charset="-127"/>
              </a:rPr>
              <a:t>2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 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=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p </a:t>
            </a:r>
            <a:r>
              <a:rPr lang="ko-KR" altLang="ko-KR" sz="1600" dirty="0">
                <a:solidFill>
                  <a:srgbClr val="44AADD"/>
                </a:solidFill>
                <a:latin typeface="Arial Unicode MS" panose="020B0604020202020204" pitchFamily="50" charset="-127"/>
              </a:rPr>
              <a:t>+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q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lvl="0"/>
            <a:r>
              <a:rPr lang="en-US" altLang="ko-KR" sz="1600" b="1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p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lvl="0"/>
            <a:r>
              <a:rPr lang="en-US" altLang="ko-KR" sz="1600" b="1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q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1600" dirty="0">
                <a:solidFill>
                  <a:srgbClr val="000000"/>
                </a:solidFill>
                <a:latin typeface="Arial Unicode MS" panose="020B0604020202020204" pitchFamily="50" charset="-127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Arial Unicode MS" panose="020B0604020202020204" pitchFamily="50" charset="-127"/>
            </a:endParaRPr>
          </a:p>
          <a:p>
            <a:pPr lvl="0"/>
            <a:r>
              <a:rPr lang="en-US" altLang="ko-KR" sz="1600" b="1" dirty="0">
                <a:solidFill>
                  <a:srgbClr val="000000"/>
                </a:solidFill>
                <a:latin typeface="Arial Unicode MS" panose="020B0604020202020204" pitchFamily="50" charset="-127"/>
              </a:rPr>
              <a:t>	</a:t>
            </a:r>
            <a:r>
              <a:rPr lang="ko-KR" altLang="ko-KR" sz="1600" b="1" dirty="0" smtClean="0">
                <a:solidFill>
                  <a:srgbClr val="800000"/>
                </a:solidFill>
                <a:latin typeface="Arial Unicode MS" panose="020B0604020202020204" pitchFamily="50" charset="-127"/>
              </a:rPr>
              <a:t>print</a:t>
            </a:r>
            <a:r>
              <a:rPr lang="ko-KR" altLang="ko-KR" sz="1600" dirty="0" smtClean="0">
                <a:solidFill>
                  <a:srgbClr val="808030"/>
                </a:solidFill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solidFill>
                  <a:srgbClr val="000000"/>
                </a:solidFill>
                <a:latin typeface="Arial Unicode MS" panose="020B0604020202020204" pitchFamily="50" charset="-127"/>
              </a:rPr>
              <a:t>r</a:t>
            </a:r>
            <a:r>
              <a:rPr lang="ko-KR" altLang="ko-KR" sz="1600" dirty="0">
                <a:solidFill>
                  <a:srgbClr val="808030"/>
                </a:solidFill>
                <a:latin typeface="Arial Unicode MS" panose="020B0604020202020204" pitchFamily="50" charset="-127"/>
              </a:rPr>
              <a:t>)</a:t>
            </a:r>
            <a:r>
              <a:rPr lang="ko-KR" altLang="ko-KR" sz="800" dirty="0">
                <a:solidFill>
                  <a:schemeClr val="tx1"/>
                </a:solidFill>
              </a:rPr>
              <a:t> </a:t>
            </a:r>
            <a:endParaRPr lang="ko-KR" altLang="ko-KR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ko-KR" sz="1600" dirty="0">
              <a:solidFill>
                <a:srgbClr val="696969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996952"/>
            <a:ext cx="216024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my_vector.py</a:t>
            </a:r>
            <a:endParaRPr lang="ko-KR" altLang="en-US" dirty="0"/>
          </a:p>
        </p:txBody>
      </p:sp>
      <p:sp>
        <p:nvSpPr>
          <p:cNvPr id="6" name="오른쪽 중괄호 5"/>
          <p:cNvSpPr/>
          <p:nvPr/>
        </p:nvSpPr>
        <p:spPr>
          <a:xfrm>
            <a:off x="2915816" y="4725144"/>
            <a:ext cx="216024" cy="1656184"/>
          </a:xfrm>
          <a:prstGeom prst="rightBrace">
            <a:avLst>
              <a:gd name="adj1" fmla="val 3037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47864" y="5235024"/>
            <a:ext cx="4700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my_vector.py </a:t>
            </a:r>
            <a:r>
              <a:rPr lang="ko-KR" altLang="en-US" dirty="0" smtClean="0"/>
              <a:t>파일이 스크립트로 실행될 때만 </a:t>
            </a:r>
            <a:endParaRPr lang="en-US" altLang="ko-KR" dirty="0" smtClean="0"/>
          </a:p>
          <a:p>
            <a:r>
              <a:rPr lang="ko-KR" altLang="en-US" dirty="0" smtClean="0"/>
              <a:t>해당 부분이 실행되도록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6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 모듈들이 디렉터리 계층적으로 구성된 패키지를 만들어 보자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패키지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4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kmucs_2014_theme_by_JunhoKim</Template>
  <TotalTime>35003</TotalTime>
  <Words>1627</Words>
  <Application>Microsoft Office PowerPoint</Application>
  <PresentationFormat>화면 슬라이드 쇼(4:3)</PresentationFormat>
  <Paragraphs>396</Paragraphs>
  <Slides>42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Arial Unicode MS</vt:lpstr>
      <vt:lpstr>굴림체</vt:lpstr>
      <vt:lpstr>맑은 고딕</vt:lpstr>
      <vt:lpstr>Arial</vt:lpstr>
      <vt:lpstr>Calibri</vt:lpstr>
      <vt:lpstr>Segoe UI</vt:lpstr>
      <vt:lpstr>Wingdings</vt:lpstr>
      <vt:lpstr>kmucs_2014_theme_by_JunhoKim</vt:lpstr>
      <vt:lpstr>Python Module (II)</vt:lpstr>
      <vt:lpstr>모듈 만들기</vt:lpstr>
      <vt:lpstr>내 모듈을 구현할 파이썬 파일 만들기</vt:lpstr>
      <vt:lpstr>벡터 모듈 구현</vt:lpstr>
      <vt:lpstr>벡터 모듈 구현</vt:lpstr>
      <vt:lpstr>내가 만든 모듈 import 하기</vt:lpstr>
      <vt:lpstr>내가 만든 모듈 import 하기</vt:lpstr>
      <vt:lpstr>내가 만든 모듈 import 하기</vt:lpstr>
      <vt:lpstr>패키지 만들기</vt:lpstr>
      <vt:lpstr>패키지</vt:lpstr>
      <vt:lpstr>패키지 만들기</vt:lpstr>
      <vt:lpstr>패키지 만들기</vt:lpstr>
      <vt:lpstr>패키지 활용</vt:lpstr>
      <vt:lpstr>패키지 활용</vt:lpstr>
      <vt:lpstr>패키지 활용</vt:lpstr>
      <vt:lpstr>패키지 활용</vt:lpstr>
      <vt:lpstr>패키지 활용</vt:lpstr>
      <vt:lpstr>모듈/패키지 활용에 대한 모든 것</vt:lpstr>
      <vt:lpstr>다른 사람들이 작성해 놓은  유용한 모듈 사용해 보기</vt:lpstr>
      <vt:lpstr>pip를 이용한 파이선 패키지 관리</vt:lpstr>
      <vt:lpstr>pip를 이용한 파이선 패키지 관리</vt:lpstr>
      <vt:lpstr>pip를 이용한 파이선 패키지 관리</vt:lpstr>
      <vt:lpstr>실습</vt:lpstr>
      <vt:lpstr>NumPy 사용하기</vt:lpstr>
      <vt:lpstr>What is NumPy?</vt:lpstr>
      <vt:lpstr>What is NumPy?</vt:lpstr>
      <vt:lpstr>What is NumPy?</vt:lpstr>
      <vt:lpstr>NumPy 설치</vt:lpstr>
      <vt:lpstr>Example</vt:lpstr>
      <vt:lpstr>Example</vt:lpstr>
      <vt:lpstr>Example</vt:lpstr>
      <vt:lpstr>Example</vt:lpstr>
      <vt:lpstr>Example</vt:lpstr>
      <vt:lpstr>Example</vt:lpstr>
      <vt:lpstr>Example</vt:lpstr>
      <vt:lpstr>matplotlib 사용하기</vt:lpstr>
      <vt:lpstr>matplotlib이란</vt:lpstr>
      <vt:lpstr>matplotlib 설치</vt:lpstr>
      <vt:lpstr>Example</vt:lpstr>
      <vt:lpstr>Example</vt:lpstr>
      <vt:lpstr>프로젝트</vt:lpstr>
      <vt:lpstr>감사합니다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Junho</cp:lastModifiedBy>
  <cp:revision>176</cp:revision>
  <dcterms:created xsi:type="dcterms:W3CDTF">2006-10-05T04:04:58Z</dcterms:created>
  <dcterms:modified xsi:type="dcterms:W3CDTF">2015-05-03T09:17:24Z</dcterms:modified>
</cp:coreProperties>
</file>