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57" r:id="rId4"/>
    <p:sldId id="392" r:id="rId5"/>
    <p:sldId id="391" r:id="rId6"/>
    <p:sldId id="393" r:id="rId7"/>
    <p:sldId id="411" r:id="rId8"/>
    <p:sldId id="398" r:id="rId9"/>
    <p:sldId id="394" r:id="rId10"/>
    <p:sldId id="395" r:id="rId11"/>
    <p:sldId id="396" r:id="rId12"/>
    <p:sldId id="410" r:id="rId13"/>
    <p:sldId id="397" r:id="rId14"/>
    <p:sldId id="399" r:id="rId15"/>
    <p:sldId id="401" r:id="rId16"/>
    <p:sldId id="400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390" r:id="rId26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0B49-1B12-4965-96AC-31FF44207D64}" type="datetime1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51520" y="260648"/>
            <a:ext cx="8640960" cy="31683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8064896" cy="2736303"/>
          </a:xfrm>
        </p:spPr>
        <p:txBody>
          <a:bodyPr>
            <a:normAutofit/>
          </a:bodyPr>
          <a:lstStyle>
            <a:lvl1pPr algn="ctr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78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0168-C206-4274-A26D-98B287B63FFF}" type="datetime1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207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1520" y="260648"/>
            <a:ext cx="8640960" cy="31683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3573016"/>
            <a:ext cx="8640960" cy="2520280"/>
          </a:xfrm>
        </p:spPr>
        <p:txBody>
          <a:bodyPr anchor="t"/>
          <a:lstStyle>
            <a:lvl1pPr marL="342900" indent="-342900">
              <a:buClr>
                <a:schemeClr val="accent3"/>
              </a:buClr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4E9-A202-46F9-AF21-3FFD65978996}" type="datetime1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352928" cy="2880320"/>
          </a:xfrm>
        </p:spPr>
        <p:txBody>
          <a:bodyPr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749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424428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24428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7890-716C-4C46-872D-B934FB9DFD5B}" type="datetime1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64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1520" y="1916832"/>
            <a:ext cx="4245868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247455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F3D9-E2AE-4189-A27D-02B9404373EB}" type="datetime1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06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0A35-72C2-49DE-AEBA-E932EB013CE4}" type="datetime1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16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0E9B-8798-478A-8001-4318086D4593}" type="datetime1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07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9311"/>
            <a:ext cx="9144000" cy="6867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252016"/>
            <a:ext cx="864096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864096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65280E2-BD6D-4AA2-864E-450077D413AE}" type="datetime1">
              <a:rPr lang="ko-KR" altLang="en-US" smtClean="0"/>
              <a:t>2018-05-07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843808" y="6356350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6AA05CA-F315-479D-A848-BBFEA4A1F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8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1" hangingPunct="1">
        <a:spcBef>
          <a:spcPct val="0"/>
        </a:spcBef>
        <a:buNone/>
        <a:defRPr sz="3200" b="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By </a:t>
            </a:r>
            <a:r>
              <a:rPr lang="ko-KR" altLang="en-US" dirty="0" smtClean="0"/>
              <a:t>윤명근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File Input and Output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29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Opening a file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존재하지 않는 파일을 쓰는 것은 허용됨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동일한 이름의 파일이 존재했다면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파일의 내용이 모두 삭제되므로 주의 필요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63" y="2659062"/>
            <a:ext cx="2515269" cy="31305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050" y="2673350"/>
            <a:ext cx="3314700" cy="18669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436" y="2661766"/>
            <a:ext cx="2502893" cy="311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06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Reading a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>
                <a:latin typeface="+mn-ea"/>
              </a:rPr>
              <a:t>파일 읽기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파일 객체</a:t>
            </a:r>
            <a:r>
              <a:rPr lang="en-US" altLang="ko-KR" sz="1600" dirty="0">
                <a:latin typeface="+mn-ea"/>
              </a:rPr>
              <a:t>&gt;.read() : </a:t>
            </a:r>
            <a:r>
              <a:rPr lang="ko-KR" altLang="en-US" sz="1600" dirty="0">
                <a:latin typeface="+mn-ea"/>
              </a:rPr>
              <a:t>파일 객체에서 파일 전체를 읽습니다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1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파일 객체</a:t>
            </a:r>
            <a:r>
              <a:rPr lang="en-US" altLang="ko-KR" sz="1600" dirty="0">
                <a:latin typeface="+mn-ea"/>
              </a:rPr>
              <a:t>&gt;.read(&lt;</a:t>
            </a:r>
            <a:r>
              <a:rPr lang="ko-KR" altLang="en-US" sz="1600" dirty="0">
                <a:latin typeface="+mn-ea"/>
              </a:rPr>
              <a:t>숫자</a:t>
            </a:r>
            <a:r>
              <a:rPr lang="en-US" altLang="ko-KR" sz="1600" dirty="0">
                <a:latin typeface="+mn-ea"/>
              </a:rPr>
              <a:t>&gt;) : &lt;</a:t>
            </a:r>
            <a:r>
              <a:rPr lang="ko-KR" altLang="en-US" sz="1600" dirty="0">
                <a:latin typeface="+mn-ea"/>
              </a:rPr>
              <a:t>숫자</a:t>
            </a:r>
            <a:r>
              <a:rPr lang="en-US" altLang="ko-KR" sz="1600" dirty="0">
                <a:latin typeface="+mn-ea"/>
              </a:rPr>
              <a:t>&gt; </a:t>
            </a:r>
            <a:r>
              <a:rPr lang="ko-KR" altLang="en-US" sz="1600" dirty="0">
                <a:latin typeface="+mn-ea"/>
              </a:rPr>
              <a:t>만큼의 글자를 읽습니다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1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파일 객체</a:t>
            </a:r>
            <a:r>
              <a:rPr lang="en-US" altLang="ko-KR" sz="1600" dirty="0">
                <a:latin typeface="+mn-ea"/>
              </a:rPr>
              <a:t>&gt;.</a:t>
            </a:r>
            <a:r>
              <a:rPr lang="en-US" altLang="ko-KR" sz="1600" dirty="0" err="1">
                <a:latin typeface="+mn-ea"/>
              </a:rPr>
              <a:t>readline</a:t>
            </a:r>
            <a:r>
              <a:rPr lang="en-US" altLang="ko-KR" sz="1600" dirty="0">
                <a:latin typeface="+mn-ea"/>
              </a:rPr>
              <a:t>()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:</a:t>
            </a:r>
            <a:r>
              <a:rPr lang="ko-KR" altLang="en-US" sz="1600" dirty="0">
                <a:latin typeface="+mn-ea"/>
              </a:rPr>
              <a:t> 파일에서 한 줄을 읽습니다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1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파일 객체</a:t>
            </a:r>
            <a:r>
              <a:rPr lang="en-US" altLang="ko-KR" sz="1600" dirty="0">
                <a:latin typeface="+mn-ea"/>
              </a:rPr>
              <a:t>&gt;.</a:t>
            </a:r>
            <a:r>
              <a:rPr lang="en-US" altLang="ko-KR" sz="1600" dirty="0" err="1">
                <a:latin typeface="+mn-ea"/>
              </a:rPr>
              <a:t>readlines</a:t>
            </a:r>
            <a:r>
              <a:rPr lang="en-US" altLang="ko-KR" sz="1600" dirty="0">
                <a:latin typeface="+mn-ea"/>
              </a:rPr>
              <a:t>()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파일 전체를 줄 단위로 읽습니다</a:t>
            </a:r>
            <a:r>
              <a:rPr lang="en-US" altLang="ko-KR" sz="1600" dirty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0572D98A-4475-4994-AC3C-3D0AC475B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991" y="3687487"/>
            <a:ext cx="7200000" cy="181588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파일 객체를 생성 합니다.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open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"member_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info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encoding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"UTF8"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파일 전체를 읽습니다.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f.read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파일의 내용을 출력합니다.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text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파일 객체를 닫습니다.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f.close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말풍선: 타원형 4">
            <a:extLst>
              <a:ext uri="{FF2B5EF4-FFF2-40B4-BE49-F238E27FC236}">
                <a16:creationId xmlns:a16="http://schemas.microsoft.com/office/drawing/2014/main" xmlns="" id="{DF952F46-9BE3-46BA-9481-B95C6B8902B1}"/>
              </a:ext>
            </a:extLst>
          </p:cNvPr>
          <p:cNvSpPr/>
          <p:nvPr/>
        </p:nvSpPr>
        <p:spPr>
          <a:xfrm>
            <a:off x="4056766" y="3121154"/>
            <a:ext cx="3711191" cy="735744"/>
          </a:xfrm>
          <a:prstGeom prst="wedgeEllipseCallou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윈도우에서 인코딩이 달라서 에러가 발생하면 넣어주세요</a:t>
            </a:r>
            <a:r>
              <a:rPr kumimoji="0" lang="en-US" altLang="ko-KR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Calibri"/>
                <a:sym typeface="Calibri"/>
              </a:rPr>
              <a:t>.</a:t>
            </a:r>
            <a:endParaRPr kumimoji="0" lang="ko-KR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ea"/>
              <a:ea typeface="+mn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2908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Reading a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파일객체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readlines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파일 전체를 읽어서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줄 단위로 구성된 리스트 반환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20" y="2247328"/>
            <a:ext cx="3295650" cy="2219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2128266"/>
            <a:ext cx="3638550" cy="24574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00" y="4657724"/>
            <a:ext cx="76200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6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Reading a file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파일객체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readline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파일의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줄을 읽어서 문자열로 반환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리스트</a:t>
            </a:r>
            <a:r>
              <a:rPr lang="en-US" altLang="ko-KR" dirty="0" smtClean="0"/>
              <a:t>.strip()</a:t>
            </a:r>
            <a:r>
              <a:rPr lang="ko-KR" altLang="en-US" dirty="0" smtClean="0"/>
              <a:t>은 문자열 처음과 끝의 공백문자 제거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2496566"/>
            <a:ext cx="3638550" cy="24574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496566"/>
            <a:ext cx="3962400" cy="21050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2" y="5092797"/>
            <a:ext cx="81057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70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Reading a file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파일객체</a:t>
            </a:r>
            <a:r>
              <a:rPr lang="en-US" altLang="ko-KR" dirty="0" smtClean="0"/>
              <a:t>.read()</a:t>
            </a:r>
          </a:p>
          <a:p>
            <a:pPr lvl="1"/>
            <a:r>
              <a:rPr lang="ko-KR" altLang="en-US" dirty="0" smtClean="0"/>
              <a:t>파일 전체를 읽어서 문자열로 반환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2128266"/>
            <a:ext cx="3638550" cy="24574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4610100"/>
            <a:ext cx="8105775" cy="22098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10" y="2128266"/>
            <a:ext cx="34290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93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Reading a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파일을 읽다가 맨 처음으로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이동하고 싶은 경우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seek(0) </a:t>
            </a:r>
            <a:r>
              <a:rPr lang="ko-KR" altLang="en-US" dirty="0" smtClean="0"/>
              <a:t>함수 사용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f.seek</a:t>
            </a:r>
            <a:r>
              <a:rPr lang="en-US" altLang="ko-KR" dirty="0" smtClean="0"/>
              <a:t>(0)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52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 files and binary 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텍스트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아스키 코드 또는 유니코드 만으로 구성된 파일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opne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텍스트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모드로 작업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: “</a:t>
            </a:r>
            <a:r>
              <a:rPr lang="en-US" altLang="ko-KR" dirty="0" err="1" smtClean="0"/>
              <a:t>rt</a:t>
            </a:r>
            <a:r>
              <a:rPr lang="en-US" altLang="ko-KR" dirty="0" smtClean="0"/>
              <a:t>”, “r”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기본 모드</a:t>
            </a:r>
            <a:endParaRPr lang="en-US" altLang="ko-KR" dirty="0" smtClean="0"/>
          </a:p>
          <a:p>
            <a:pPr lvl="1"/>
            <a:r>
              <a:rPr lang="ko-KR" altLang="en-US" dirty="0"/>
              <a:t>글자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 err="1"/>
              <a:t>개행문자</a:t>
            </a:r>
            <a:r>
              <a:rPr lang="ko-KR" altLang="en-US" dirty="0"/>
              <a:t> 등으로 구성</a:t>
            </a:r>
            <a:endParaRPr lang="en-US" altLang="ko-KR" dirty="0"/>
          </a:p>
          <a:p>
            <a:pPr lvl="1"/>
            <a:r>
              <a:rPr lang="ko-KR" altLang="en-US" dirty="0" smtClean="0"/>
              <a:t>윈도우 </a:t>
            </a:r>
            <a:r>
              <a:rPr lang="en-US" altLang="ko-KR" dirty="0" smtClean="0"/>
              <a:t>notepad.exe</a:t>
            </a:r>
            <a:r>
              <a:rPr lang="ko-KR" altLang="en-US" dirty="0" smtClean="0"/>
              <a:t>로 내용을 읽을 수 있음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en-US" altLang="ko-KR" dirty="0" smtClean="0"/>
              <a:t>cat </a:t>
            </a:r>
            <a:r>
              <a:rPr lang="ko-KR" altLang="en-US" dirty="0" smtClean="0"/>
              <a:t>명령어로 내용을 읽을 수 있음</a:t>
            </a:r>
            <a:endParaRPr lang="en-US" altLang="ko-KR" dirty="0" smtClean="0"/>
          </a:p>
          <a:p>
            <a:r>
              <a:rPr lang="ko-KR" altLang="en-US" dirty="0" smtClean="0"/>
              <a:t>이진 파일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동영상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음악 등 텍스트 이외의 정보 저장</a:t>
            </a:r>
            <a:endParaRPr lang="en-US" altLang="ko-KR" dirty="0" smtClean="0"/>
          </a:p>
          <a:p>
            <a:pPr lvl="1"/>
            <a:r>
              <a:rPr lang="en-US" altLang="ko-KR" dirty="0" err="1"/>
              <a:t>opne</a:t>
            </a:r>
            <a:r>
              <a:rPr lang="en-US" altLang="ko-KR" dirty="0"/>
              <a:t>() </a:t>
            </a:r>
            <a:r>
              <a:rPr lang="ko-KR" altLang="en-US" dirty="0"/>
              <a:t>함수 텍스트</a:t>
            </a:r>
            <a:r>
              <a:rPr lang="en-US" altLang="ko-KR" dirty="0"/>
              <a:t> </a:t>
            </a:r>
            <a:r>
              <a:rPr lang="ko-KR" altLang="en-US" dirty="0" smtClean="0"/>
              <a:t>바이너리 모드로 작업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: “</a:t>
            </a:r>
            <a:r>
              <a:rPr lang="en-US" altLang="ko-KR" dirty="0" err="1" smtClean="0"/>
              <a:t>rb</a:t>
            </a:r>
            <a:r>
              <a:rPr lang="en-US" altLang="ko-KR" dirty="0" smtClean="0"/>
              <a:t>”</a:t>
            </a:r>
          </a:p>
          <a:p>
            <a:r>
              <a:rPr lang="en-US" altLang="ko-KR" dirty="0" err="1" smtClean="0"/>
              <a:t>hwp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파일은 어떤 파일인가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460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Writing to a </a:t>
            </a:r>
            <a:r>
              <a:rPr lang="en-US" altLang="ko-KR" dirty="0" smtClean="0"/>
              <a:t>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쓰기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open() </a:t>
            </a:r>
            <a:r>
              <a:rPr lang="ko-KR" altLang="en-US" dirty="0" smtClean="0"/>
              <a:t>함수를 </a:t>
            </a:r>
            <a:r>
              <a:rPr lang="en-US" altLang="ko-KR" dirty="0" smtClean="0"/>
              <a:t>‘w’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‘a’</a:t>
            </a:r>
            <a:r>
              <a:rPr lang="ko-KR" altLang="en-US" dirty="0" smtClean="0"/>
              <a:t>로 실행</a:t>
            </a:r>
            <a:endParaRPr lang="en-US" altLang="ko-KR" dirty="0" smtClean="0"/>
          </a:p>
          <a:p>
            <a:pPr lvl="1"/>
            <a:r>
              <a:rPr lang="en-US" altLang="ko-KR" dirty="0"/>
              <a:t>w</a:t>
            </a:r>
            <a:r>
              <a:rPr lang="en-US" altLang="ko-KR" dirty="0" smtClean="0"/>
              <a:t>rite() </a:t>
            </a:r>
            <a:r>
              <a:rPr lang="ko-KR" altLang="en-US" dirty="0" smtClean="0"/>
              <a:t>함수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텍스트 문자열로만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54796"/>
            <a:ext cx="4800600" cy="32385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655" y="2854796"/>
            <a:ext cx="31718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12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>
            <a:normAutofit/>
          </a:bodyPr>
          <a:lstStyle/>
          <a:p>
            <a:r>
              <a:rPr lang="en-US" altLang="ko-KR" dirty="0"/>
              <a:t>Writing to a </a:t>
            </a:r>
            <a:r>
              <a:rPr lang="en-US" altLang="ko-KR" dirty="0" smtClean="0"/>
              <a:t>file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파일 쓰기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open() </a:t>
            </a:r>
            <a:r>
              <a:rPr lang="ko-KR" altLang="en-US" dirty="0" smtClean="0"/>
              <a:t>함수를 </a:t>
            </a:r>
            <a:r>
              <a:rPr lang="en-US" altLang="ko-KR" dirty="0" smtClean="0"/>
              <a:t>‘a’</a:t>
            </a:r>
            <a:r>
              <a:rPr lang="ko-KR" altLang="en-US" dirty="0" smtClean="0"/>
              <a:t>로 실행하면 파일의 맨 마지막에 정보가 추가됨</a:t>
            </a:r>
            <a:endParaRPr lang="en-US" altLang="ko-KR" dirty="0" smtClean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2300287"/>
            <a:ext cx="4686300" cy="36099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655" y="2300287"/>
            <a:ext cx="31718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88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Pickle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피클</a:t>
            </a:r>
            <a:r>
              <a:rPr lang="en-US" altLang="ko-KR" dirty="0" smtClean="0"/>
              <a:t>(pickle)</a:t>
            </a:r>
          </a:p>
          <a:p>
            <a:pPr lvl="1"/>
            <a:r>
              <a:rPr lang="ko-KR" altLang="en-US" dirty="0" smtClean="0"/>
              <a:t>다양한 데이터 타입이 혼재되어 있는 리스트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튜플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등을 파일로 저장하고 싶을 때 사용</a:t>
            </a:r>
            <a:endParaRPr lang="en-US" altLang="ko-KR" dirty="0" smtClean="0"/>
          </a:p>
          <a:p>
            <a:pPr lvl="2"/>
            <a:r>
              <a:rPr lang="en-US" altLang="ko-KR" dirty="0"/>
              <a:t>['Fred', 73, 'Hello there', 81.9876e-13</a:t>
            </a:r>
            <a:r>
              <a:rPr lang="en-US" altLang="ko-KR" dirty="0" smtClean="0"/>
              <a:t>] </a:t>
            </a:r>
            <a:r>
              <a:rPr lang="ko-KR" altLang="en-US" dirty="0" smtClean="0"/>
              <a:t>리스트를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파일에 저장하면 모든 정보가 문자열로만 저장됨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피클을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사용하면 저장된 파일을 원래 데이터 타입으로 자동으로 변환이 가능함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피클링</a:t>
            </a:r>
            <a:r>
              <a:rPr lang="en-US" altLang="ko-KR" dirty="0" smtClean="0"/>
              <a:t>(pickling): </a:t>
            </a:r>
            <a:r>
              <a:rPr lang="ko-KR" altLang="en-US" dirty="0" smtClean="0"/>
              <a:t>객체를 파일로 저장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Dump() </a:t>
            </a:r>
            <a:r>
              <a:rPr lang="ko-KR" altLang="en-US" dirty="0" smtClean="0"/>
              <a:t>함수 사용 </a:t>
            </a:r>
            <a:r>
              <a:rPr lang="en-US" altLang="ko-KR" dirty="0" smtClean="0"/>
              <a:t>(write() </a:t>
            </a:r>
            <a:r>
              <a:rPr lang="ko-KR" altLang="en-US" dirty="0" smtClean="0"/>
              <a:t>대신</a:t>
            </a:r>
            <a:r>
              <a:rPr lang="en-US" altLang="ko-KR" dirty="0" smtClean="0"/>
              <a:t>) </a:t>
            </a:r>
          </a:p>
          <a:p>
            <a:pPr lvl="2"/>
            <a:r>
              <a:rPr lang="ko-KR" altLang="en-US" dirty="0" err="1" smtClean="0"/>
              <a:t>언피클링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unpickling</a:t>
            </a:r>
            <a:r>
              <a:rPr lang="en-US" altLang="ko-KR" dirty="0" smtClean="0"/>
              <a:t>): </a:t>
            </a:r>
            <a:r>
              <a:rPr lang="ko-KR" altLang="en-US" dirty="0" smtClean="0"/>
              <a:t>파일로부터 읽어드린 내용을 객체로 변환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load() </a:t>
            </a:r>
            <a:r>
              <a:rPr lang="ko-KR" altLang="en-US" dirty="0" smtClean="0"/>
              <a:t>함수 사용 </a:t>
            </a:r>
            <a:r>
              <a:rPr lang="en-US" altLang="ko-KR" dirty="0" smtClean="0"/>
              <a:t>(read() </a:t>
            </a:r>
            <a:r>
              <a:rPr lang="ko-KR" altLang="en-US" dirty="0" smtClean="0"/>
              <a:t>대신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328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What is a file</a:t>
            </a:r>
          </a:p>
          <a:p>
            <a:r>
              <a:rPr lang="en-US" altLang="ko-KR" dirty="0" smtClean="0"/>
              <a:t>Opening </a:t>
            </a:r>
            <a:r>
              <a:rPr lang="en-US" altLang="ko-KR" dirty="0"/>
              <a:t>a file</a:t>
            </a:r>
          </a:p>
          <a:p>
            <a:r>
              <a:rPr lang="en-US" altLang="ko-KR" dirty="0"/>
              <a:t>Reading a file</a:t>
            </a:r>
          </a:p>
          <a:p>
            <a:r>
              <a:rPr lang="en-US" altLang="ko-KR" dirty="0"/>
              <a:t>Text files and binary files</a:t>
            </a:r>
          </a:p>
          <a:p>
            <a:r>
              <a:rPr lang="en-US" altLang="ko-KR" dirty="0"/>
              <a:t>Writing to a file</a:t>
            </a:r>
          </a:p>
          <a:p>
            <a:r>
              <a:rPr lang="en-US" altLang="ko-KR" dirty="0" smtClean="0"/>
              <a:t>Pickle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516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Pickle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피클링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dump </a:t>
            </a:r>
            <a:r>
              <a:rPr lang="ko-KR" altLang="en-US" dirty="0" smtClean="0"/>
              <a:t>함수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파일을 이진모드로 열어야 함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2533650"/>
            <a:ext cx="6067425" cy="23241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12" y="4943475"/>
            <a:ext cx="60483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48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Pickle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err="1" smtClean="0"/>
              <a:t>언피클링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load </a:t>
            </a:r>
            <a:r>
              <a:rPr lang="ko-KR" altLang="en-US" dirty="0" smtClean="0"/>
              <a:t>함수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파일을 이진모드로 열어야 함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2508250"/>
            <a:ext cx="6067425" cy="23241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4981575"/>
            <a:ext cx="81057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22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피클링을</a:t>
            </a:r>
            <a:r>
              <a:rPr lang="ko-KR" altLang="en-US" dirty="0" smtClean="0"/>
              <a:t> 이용해서 사전 데이터 타입을 파일로 저장하고 읽는 프로그램을 작성하라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2120900"/>
            <a:ext cx="8153400" cy="2819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4938266"/>
            <a:ext cx="81057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04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단어 숫자 분포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책을 구성하는 단어를 등장 빈도수로 나열하면 지프의 법칙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Zipf’s</a:t>
            </a:r>
            <a:r>
              <a:rPr lang="en-US" altLang="ko-KR" dirty="0" smtClean="0"/>
              <a:t> law)</a:t>
            </a:r>
            <a:r>
              <a:rPr lang="ko-KR" altLang="en-US" dirty="0" smtClean="0"/>
              <a:t>을  발견할 수 있다고 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Zipf’s</a:t>
            </a:r>
            <a:r>
              <a:rPr lang="en-US" altLang="ko-KR" dirty="0" smtClean="0"/>
              <a:t> law, </a:t>
            </a:r>
            <a:r>
              <a:rPr lang="en-US" altLang="ko-KR" dirty="0" err="1" smtClean="0"/>
              <a:t>Zipf’s</a:t>
            </a:r>
            <a:r>
              <a:rPr lang="en-US" altLang="ko-KR" dirty="0" smtClean="0"/>
              <a:t> distribution (</a:t>
            </a:r>
            <a:r>
              <a:rPr lang="ko-KR" altLang="en-US" dirty="0" smtClean="0"/>
              <a:t>지프의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법칙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위키백과</a:t>
            </a:r>
            <a:r>
              <a:rPr lang="en-US" altLang="ko-KR" dirty="0" smtClean="0"/>
              <a:t>)</a:t>
            </a:r>
          </a:p>
          <a:p>
            <a:pPr lvl="3"/>
            <a:r>
              <a:rPr lang="ko-KR" altLang="en-US" dirty="0" smtClean="0"/>
              <a:t>데이터의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빈도는 순위에 반비례한다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실험 결과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영어에서 가장 많이 등장하는 단어 </a:t>
            </a:r>
            <a:r>
              <a:rPr lang="en-US" altLang="ko-KR" dirty="0" smtClean="0"/>
              <a:t>“the”</a:t>
            </a:r>
            <a:r>
              <a:rPr lang="ko-KR" altLang="en-US" dirty="0" smtClean="0"/>
              <a:t>는 전체 문서에서 </a:t>
            </a:r>
            <a:r>
              <a:rPr lang="en-US" altLang="ko-KR" dirty="0" smtClean="0"/>
              <a:t>7%</a:t>
            </a:r>
            <a:r>
              <a:rPr lang="ko-KR" altLang="en-US" dirty="0" smtClean="0"/>
              <a:t>의 빈도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전체 단어 약 백만 개 중 </a:t>
            </a:r>
            <a:r>
              <a:rPr lang="en-US" altLang="ko-KR" dirty="0" smtClean="0"/>
              <a:t>69,671</a:t>
            </a:r>
            <a:r>
              <a:rPr lang="ko-KR" altLang="en-US" dirty="0" smtClean="0"/>
              <a:t>회 등장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등장하며</a:t>
            </a:r>
            <a:r>
              <a:rPr lang="en-US" altLang="ko-KR" dirty="0" smtClean="0"/>
              <a:t>, 2</a:t>
            </a:r>
            <a:r>
              <a:rPr lang="ko-KR" altLang="en-US" dirty="0" smtClean="0"/>
              <a:t>위인 </a:t>
            </a:r>
            <a:r>
              <a:rPr lang="en-US" altLang="ko-KR" dirty="0" smtClean="0"/>
              <a:t>“of”</a:t>
            </a:r>
            <a:r>
              <a:rPr lang="ko-KR" altLang="en-US" dirty="0" smtClean="0"/>
              <a:t>는 약 </a:t>
            </a:r>
            <a:r>
              <a:rPr lang="en-US" altLang="ko-KR" dirty="0" smtClean="0"/>
              <a:t>3.5% </a:t>
            </a:r>
            <a:r>
              <a:rPr lang="ko-KR" altLang="en-US" dirty="0" smtClean="0"/>
              <a:t>등장</a:t>
            </a:r>
            <a:r>
              <a:rPr lang="en-US" altLang="ko-KR" dirty="0" smtClean="0"/>
              <a:t>, 3</a:t>
            </a:r>
            <a:r>
              <a:rPr lang="ko-KR" altLang="en-US" dirty="0" smtClean="0"/>
              <a:t>위인 </a:t>
            </a:r>
            <a:r>
              <a:rPr lang="en-US" altLang="ko-KR" dirty="0" smtClean="0"/>
              <a:t>“and”</a:t>
            </a:r>
            <a:r>
              <a:rPr lang="ko-KR" altLang="en-US" dirty="0" smtClean="0"/>
              <a:t>는 약 </a:t>
            </a:r>
            <a:r>
              <a:rPr lang="en-US" altLang="ko-KR" dirty="0" smtClean="0"/>
              <a:t>2.4% </a:t>
            </a:r>
            <a:r>
              <a:rPr lang="ko-KR" altLang="en-US" dirty="0" smtClean="0"/>
              <a:t>등장했다</a:t>
            </a:r>
            <a:r>
              <a:rPr lang="en-US" altLang="ko-KR" dirty="0" smtClean="0"/>
              <a:t>. </a:t>
            </a:r>
          </a:p>
          <a:p>
            <a:pPr lvl="3"/>
            <a:r>
              <a:rPr lang="ko-KR" altLang="en-US" dirty="0" smtClean="0"/>
              <a:t>어떤 나라에서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번째로 인구가 많은 도시는 가장 인구가 많은 도시의 인구수의 </a:t>
            </a:r>
            <a:r>
              <a:rPr lang="en-US" altLang="ko-KR" dirty="0" smtClean="0"/>
              <a:t>1/n</a:t>
            </a:r>
            <a:r>
              <a:rPr lang="ko-KR" altLang="en-US" dirty="0" smtClean="0"/>
              <a:t>이 된다</a:t>
            </a:r>
            <a:r>
              <a:rPr lang="en-US" altLang="ko-KR" dirty="0" smtClean="0"/>
              <a:t>. </a:t>
            </a:r>
          </a:p>
          <a:p>
            <a:pPr lvl="3"/>
            <a:r>
              <a:rPr lang="ko-KR" altLang="en-US" dirty="0" smtClean="0"/>
              <a:t>포털 사이트의 가장 인기 있는 페이지도 지프 분포를 따른다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조화수열은 가장 간단한 형태의 지프 분포이다</a:t>
            </a:r>
            <a:r>
              <a:rPr lang="en-US" altLang="ko-KR" dirty="0" smtClean="0"/>
              <a:t>.</a:t>
            </a:r>
          </a:p>
          <a:p>
            <a:pPr lvl="4"/>
            <a:r>
              <a:rPr lang="en-US" altLang="ko-KR" dirty="0" smtClean="0"/>
              <a:t>1, 1/2, 1/3,…, 1/n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977" y="4954841"/>
            <a:ext cx="4089933" cy="1428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28" y="4982083"/>
            <a:ext cx="3761680" cy="137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50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ko-KR" altLang="en-US" dirty="0" smtClean="0"/>
              <a:t>숙제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단어 숫자 분포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미제라블</a:t>
            </a:r>
            <a:r>
              <a:rPr lang="ko-KR" altLang="en-US" dirty="0" smtClean="0"/>
              <a:t> 텍스트 파일</a:t>
            </a:r>
            <a:r>
              <a:rPr lang="en-US" altLang="ko-KR" dirty="0"/>
              <a:t>(“Les_Miserables-Victor_Hugo.txt”)</a:t>
            </a:r>
            <a:r>
              <a:rPr lang="ko-KR" altLang="en-US" dirty="0" smtClean="0"/>
              <a:t>을 읽어 들여 등장하는 단어들의 횟수를 모두 구하고 </a:t>
            </a:r>
            <a:r>
              <a:rPr lang="en-US" altLang="ko-KR" dirty="0" err="1" smtClean="0"/>
              <a:t>zipf’s</a:t>
            </a:r>
            <a:r>
              <a:rPr lang="en-US" altLang="ko-KR" dirty="0" smtClean="0"/>
              <a:t> law</a:t>
            </a:r>
            <a:r>
              <a:rPr lang="ko-KR" altLang="en-US" dirty="0" smtClean="0"/>
              <a:t>와의 관련성을 분석하시오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다음 내용을 먼저 학습하시오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파일객체</a:t>
            </a:r>
            <a:r>
              <a:rPr lang="en-US" altLang="ko-KR" dirty="0" smtClean="0"/>
              <a:t>.read().split()</a:t>
            </a:r>
          </a:p>
          <a:p>
            <a:pPr lvl="3"/>
            <a:r>
              <a:rPr lang="en-US" altLang="ko-KR" dirty="0" err="1" smtClean="0"/>
              <a:t>f.read</a:t>
            </a:r>
            <a:r>
              <a:rPr lang="en-US" altLang="ko-KR" dirty="0" smtClean="0"/>
              <a:t>().split()</a:t>
            </a:r>
          </a:p>
          <a:p>
            <a:pPr lvl="2"/>
            <a:r>
              <a:rPr lang="ko-KR" altLang="en-US" dirty="0" smtClean="0"/>
              <a:t>사전 구성</a:t>
            </a:r>
            <a:endParaRPr lang="en-US" altLang="ko-KR" dirty="0" smtClean="0"/>
          </a:p>
          <a:p>
            <a:pPr marL="1371600" lvl="3" indent="0">
              <a:buNone/>
            </a:pPr>
            <a:r>
              <a:rPr lang="en-US" altLang="ko-KR" dirty="0" err="1"/>
              <a:t>wordCount</a:t>
            </a:r>
            <a:r>
              <a:rPr lang="en-US" altLang="ko-KR" dirty="0" smtClean="0"/>
              <a:t>={}</a:t>
            </a:r>
          </a:p>
          <a:p>
            <a:pPr marL="1371600" lvl="3" indent="0">
              <a:buNone/>
            </a:pPr>
            <a:r>
              <a:rPr lang="en-US" altLang="ko-KR" dirty="0"/>
              <a:t> if </a:t>
            </a:r>
            <a:r>
              <a:rPr lang="en-US" altLang="ko-KR" dirty="0" smtClean="0"/>
              <a:t>w </a:t>
            </a:r>
            <a:r>
              <a:rPr lang="en-US" altLang="ko-KR" dirty="0"/>
              <a:t>not in </a:t>
            </a:r>
            <a:r>
              <a:rPr lang="en-US" altLang="ko-KR" dirty="0" err="1"/>
              <a:t>wordCount</a:t>
            </a:r>
            <a:r>
              <a:rPr lang="en-US" altLang="ko-KR" dirty="0"/>
              <a:t>:</a:t>
            </a:r>
          </a:p>
          <a:p>
            <a:pPr marL="1371600" lvl="3" indent="0">
              <a:buNone/>
            </a:pPr>
            <a:r>
              <a:rPr lang="en-US" altLang="ko-KR" dirty="0"/>
              <a:t>        </a:t>
            </a:r>
            <a:r>
              <a:rPr lang="en-US" altLang="ko-KR" dirty="0" err="1" smtClean="0"/>
              <a:t>wordCount</a:t>
            </a:r>
            <a:r>
              <a:rPr lang="en-US" altLang="ko-KR" dirty="0" smtClean="0"/>
              <a:t>[w]=</a:t>
            </a:r>
            <a:r>
              <a:rPr lang="en-US" altLang="ko-KR" dirty="0"/>
              <a:t>1</a:t>
            </a:r>
          </a:p>
          <a:p>
            <a:pPr marL="1371600" lvl="3" indent="0">
              <a:buNone/>
            </a:pPr>
            <a:r>
              <a:rPr lang="en-US" altLang="ko-KR" dirty="0" smtClean="0"/>
              <a:t> </a:t>
            </a:r>
            <a:r>
              <a:rPr lang="en-US" altLang="ko-KR" dirty="0"/>
              <a:t>else: </a:t>
            </a:r>
            <a:r>
              <a:rPr lang="en-US" altLang="ko-KR" dirty="0" err="1" smtClean="0"/>
              <a:t>wordCount</a:t>
            </a:r>
            <a:r>
              <a:rPr lang="en-US" altLang="ko-KR" dirty="0" smtClean="0"/>
              <a:t>[w] </a:t>
            </a:r>
            <a:r>
              <a:rPr lang="en-US" altLang="ko-KR" dirty="0"/>
              <a:t>+= </a:t>
            </a:r>
            <a:r>
              <a:rPr lang="en-US" altLang="ko-KR" dirty="0" smtClean="0"/>
              <a:t>1</a:t>
            </a:r>
          </a:p>
          <a:p>
            <a:pPr lvl="2"/>
            <a:r>
              <a:rPr lang="ko-KR" altLang="en-US" dirty="0" err="1" smtClean="0"/>
              <a:t>스트링</a:t>
            </a:r>
            <a:r>
              <a:rPr lang="en-US" altLang="ko-KR" dirty="0" smtClean="0"/>
              <a:t>.replace(“.”,””)</a:t>
            </a:r>
          </a:p>
          <a:p>
            <a:pPr lvl="3"/>
            <a:r>
              <a:rPr lang="en-US" altLang="ko-KR" dirty="0"/>
              <a:t>y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x.replace</a:t>
            </a:r>
            <a:r>
              <a:rPr lang="en-US" altLang="ko-KR" dirty="0" smtClean="0"/>
              <a:t>(“.”,””).replace(“?”,””)</a:t>
            </a:r>
          </a:p>
          <a:p>
            <a:pPr lvl="2"/>
            <a:r>
              <a:rPr lang="ko-KR" altLang="en-US" dirty="0" err="1" smtClean="0"/>
              <a:t>스트링</a:t>
            </a:r>
            <a:r>
              <a:rPr lang="en-US" altLang="ko-KR" dirty="0" smtClean="0"/>
              <a:t>.upper()</a:t>
            </a:r>
          </a:p>
          <a:p>
            <a:pPr marL="1371600" lvl="3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00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영어 사전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“vocabulary.txt”</a:t>
            </a:r>
            <a:r>
              <a:rPr lang="ko-KR" altLang="en-US" dirty="0" smtClean="0"/>
              <a:t>는 인터넷에서 다운받은 </a:t>
            </a:r>
            <a:r>
              <a:rPr lang="ko-KR" altLang="en-US" dirty="0" err="1" smtClean="0"/>
              <a:t>영단어</a:t>
            </a:r>
            <a:r>
              <a:rPr lang="ko-KR" altLang="en-US" dirty="0" smtClean="0"/>
              <a:t> 텍스트 파일인데 내용이 뒤섞여있다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파일 내용을 이용해서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단어</a:t>
            </a:r>
            <a:r>
              <a:rPr lang="en-US" altLang="ko-KR" dirty="0" smtClean="0"/>
              <a:t>:</a:t>
            </a:r>
            <a:r>
              <a:rPr lang="ko-KR" altLang="en-US" dirty="0" smtClean="0"/>
              <a:t>의미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로 구성된 사전을 구현하시오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사용자로부터 단어를 입력 받으면 단어의 의미가 화면에 출력되어야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0" y="3003550"/>
            <a:ext cx="55245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1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What is a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</a:t>
            </a:r>
            <a:r>
              <a:rPr lang="en-US" altLang="ko-KR" dirty="0" smtClean="0"/>
              <a:t>(file)</a:t>
            </a:r>
          </a:p>
          <a:p>
            <a:pPr lvl="1"/>
            <a:r>
              <a:rPr lang="ko-KR" altLang="en-US" dirty="0" smtClean="0"/>
              <a:t>바이트의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모음으로 하드디스크</a:t>
            </a:r>
            <a:r>
              <a:rPr lang="en-US" altLang="ko-KR" dirty="0" smtClean="0"/>
              <a:t>, CD, SSD(Solid State Disk), </a:t>
            </a:r>
            <a:r>
              <a:rPr lang="ko-KR" altLang="en-US" dirty="0" err="1" smtClean="0"/>
              <a:t>메모리스틱</a:t>
            </a:r>
            <a:r>
              <a:rPr lang="ko-KR" altLang="en-US" dirty="0" smtClean="0"/>
              <a:t> 등에 저장됨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연락처 등 다양한 정보 저장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iexplorer.exe, notepad.exe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63" y="3159511"/>
            <a:ext cx="6732419" cy="356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9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a file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파일 이름</a:t>
            </a:r>
            <a:endParaRPr lang="en-US" altLang="ko-KR" dirty="0" smtClean="0"/>
          </a:p>
          <a:p>
            <a:pPr lvl="1"/>
            <a:r>
              <a:rPr lang="en-US" altLang="ko-KR" dirty="0"/>
              <a:t>iexplorer.exe</a:t>
            </a:r>
            <a:endParaRPr lang="fr-FR" altLang="ko-KR" dirty="0" smtClean="0"/>
          </a:p>
          <a:p>
            <a:r>
              <a:rPr lang="ko-KR" altLang="en-US" dirty="0" smtClean="0"/>
              <a:t>파일</a:t>
            </a:r>
            <a:r>
              <a:rPr lang="fr-FR" altLang="ko-KR" dirty="0" smtClean="0"/>
              <a:t> </a:t>
            </a:r>
            <a:r>
              <a:rPr lang="ko-KR" altLang="en-US" dirty="0" smtClean="0"/>
              <a:t>위치</a:t>
            </a:r>
            <a:endParaRPr lang="fr-FR" altLang="ko-KR" dirty="0" smtClean="0"/>
          </a:p>
          <a:p>
            <a:pPr lvl="1"/>
            <a:r>
              <a:rPr lang="ko-KR" altLang="en-US" dirty="0" smtClean="0"/>
              <a:t>디렉터리</a:t>
            </a:r>
            <a:r>
              <a:rPr lang="en-US" altLang="ko-KR" dirty="0" smtClean="0"/>
              <a:t>(directory)</a:t>
            </a:r>
          </a:p>
          <a:p>
            <a:pPr lvl="2"/>
            <a:r>
              <a:rPr lang="ko-KR" altLang="en-US" dirty="0" smtClean="0"/>
              <a:t>경로</a:t>
            </a:r>
            <a:r>
              <a:rPr lang="en-US" altLang="ko-KR" dirty="0" smtClean="0"/>
              <a:t>(path)</a:t>
            </a:r>
          </a:p>
          <a:p>
            <a:pPr lvl="2"/>
            <a:r>
              <a:rPr lang="ko-KR" altLang="en-US" dirty="0" smtClean="0"/>
              <a:t>폴더</a:t>
            </a:r>
            <a:r>
              <a:rPr lang="en-US" altLang="ko-KR" dirty="0" smtClean="0"/>
              <a:t>(folder)</a:t>
            </a:r>
            <a:endParaRPr lang="fr-FR" altLang="ko-KR" dirty="0" smtClean="0"/>
          </a:p>
          <a:p>
            <a:pPr lvl="1"/>
            <a:r>
              <a:rPr lang="fr-FR" altLang="ko-KR" dirty="0" smtClean="0"/>
              <a:t>C</a:t>
            </a:r>
            <a:r>
              <a:rPr lang="fr-FR" altLang="ko-KR" dirty="0"/>
              <a:t>:\Program Files (x86)\Internet </a:t>
            </a:r>
            <a:r>
              <a:rPr lang="fr-FR" altLang="ko-KR" dirty="0" smtClean="0"/>
              <a:t>Explorer\</a:t>
            </a:r>
            <a:r>
              <a:rPr lang="en-US" altLang="ko-KR" dirty="0" smtClean="0"/>
              <a:t>iexplorer.exe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26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a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절대경로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저장매체의 맨 위쪽 디렉터리까지 전부 포함</a:t>
            </a:r>
            <a:endParaRPr lang="en-US" altLang="ko-KR" dirty="0" smtClean="0"/>
          </a:p>
          <a:p>
            <a:pPr lvl="1"/>
            <a:r>
              <a:rPr lang="fr-FR" altLang="ko-KR" dirty="0"/>
              <a:t>C:\Program Files (x86)\Internet Explorer\</a:t>
            </a:r>
            <a:r>
              <a:rPr lang="en-US" altLang="ko-KR" dirty="0"/>
              <a:t>iexplorer.exe</a:t>
            </a:r>
          </a:p>
          <a:p>
            <a:r>
              <a:rPr lang="ko-KR" altLang="en-US" dirty="0" smtClean="0"/>
              <a:t>상대경로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디렉터리 상의 현재 위치로부터 상대적인 위치 표현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‘.’</a:t>
            </a:r>
            <a:r>
              <a:rPr lang="ko-KR" altLang="en-US" dirty="0" smtClean="0"/>
              <a:t>은 현재 디렉터리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‘..’</a:t>
            </a:r>
            <a:r>
              <a:rPr lang="ko-KR" altLang="en-US" dirty="0" smtClean="0"/>
              <a:t>은 부모 디렉터리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한 단계 위의 디렉터리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현재위치를 알려주는 명령어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pwd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리눅스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Present working directory</a:t>
            </a:r>
          </a:p>
          <a:p>
            <a:pPr lvl="2"/>
            <a:r>
              <a:rPr lang="en-US" altLang="ko-KR" dirty="0" err="1" smtClean="0"/>
              <a:t>dir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윈도우즈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66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Opening a </a:t>
            </a:r>
            <a:r>
              <a:rPr lang="en-US" altLang="ko-KR" dirty="0" smtClean="0"/>
              <a:t>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어떤 용도로 파일을 열 것인가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읽기 용도 </a:t>
            </a:r>
            <a:r>
              <a:rPr lang="en-US" altLang="ko-KR" dirty="0" smtClean="0"/>
              <a:t>(read)</a:t>
            </a:r>
            <a:endParaRPr lang="en-US" altLang="ko-KR" dirty="0"/>
          </a:p>
          <a:p>
            <a:pPr lvl="2"/>
            <a:r>
              <a:rPr lang="ko-KR" altLang="en-US" dirty="0" smtClean="0"/>
              <a:t>내용 변경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쓰기 용도 </a:t>
            </a:r>
            <a:r>
              <a:rPr lang="en-US" altLang="ko-KR" dirty="0" smtClean="0"/>
              <a:t>(write)</a:t>
            </a:r>
          </a:p>
          <a:p>
            <a:pPr lvl="2"/>
            <a:r>
              <a:rPr lang="ko-KR" altLang="en-US" dirty="0" smtClean="0"/>
              <a:t>내용 변경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내용 추가 용도 </a:t>
            </a:r>
            <a:r>
              <a:rPr lang="en-US" altLang="ko-KR" dirty="0" smtClean="0"/>
              <a:t>(append)</a:t>
            </a:r>
          </a:p>
          <a:p>
            <a:pPr lvl="2"/>
            <a:r>
              <a:rPr lang="ko-KR" altLang="en-US" dirty="0" smtClean="0"/>
              <a:t>기존 파일 내용 추가</a:t>
            </a:r>
            <a:endParaRPr lang="en-US" altLang="ko-KR" dirty="0" smtClean="0"/>
          </a:p>
          <a:p>
            <a:r>
              <a:rPr lang="en-US" altLang="ko-KR" dirty="0"/>
              <a:t>o</a:t>
            </a:r>
            <a:r>
              <a:rPr lang="en-US" altLang="ko-KR" dirty="0" smtClean="0"/>
              <a:t>pen() </a:t>
            </a:r>
            <a:r>
              <a:rPr lang="ko-KR" altLang="en-US" dirty="0" smtClean="0"/>
              <a:t>함수</a:t>
            </a:r>
            <a:r>
              <a:rPr lang="en-US" altLang="ko-KR" dirty="0"/>
              <a:t> </a:t>
            </a:r>
            <a:r>
              <a:rPr lang="ko-KR" altLang="en-US" dirty="0" smtClean="0"/>
              <a:t>호출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파일객체</a:t>
            </a:r>
            <a:r>
              <a:rPr lang="en-US" altLang="ko-KR" dirty="0" smtClean="0"/>
              <a:t> = open(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열기 모드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f = open(“input.txt”, “r”)</a:t>
            </a:r>
          </a:p>
          <a:p>
            <a:pPr lvl="2"/>
            <a:r>
              <a:rPr lang="en-US" altLang="ko-KR" dirty="0" smtClean="0"/>
              <a:t>f = open(“output.txt”, “w”)</a:t>
            </a:r>
          </a:p>
          <a:p>
            <a:pPr lvl="2"/>
            <a:r>
              <a:rPr lang="en-US" altLang="ko-KR" dirty="0" smtClean="0"/>
              <a:t>f = open(“append.txt”, “a”)</a:t>
            </a:r>
          </a:p>
          <a:p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닫기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파일객체</a:t>
            </a:r>
            <a:r>
              <a:rPr lang="en-US" altLang="ko-KR" dirty="0" smtClean="0"/>
              <a:t>.close()</a:t>
            </a:r>
          </a:p>
          <a:p>
            <a:pPr lvl="2"/>
            <a:r>
              <a:rPr lang="en-US" altLang="ko-KR" dirty="0" err="1" smtClean="0"/>
              <a:t>f.close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3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Opening a </a:t>
            </a:r>
            <a:r>
              <a:rPr lang="en-US" altLang="ko-KR" dirty="0" smtClean="0"/>
              <a:t>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8A74BE44-5265-4C5D-B6F5-060386992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739" y="2418589"/>
            <a:ext cx="7200000" cy="73866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&lt;파일 객체&gt;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open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(&lt;파일 경로&gt;, &lt;모드&gt;)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&lt;코드&gt;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&lt;파일 객체&gt;.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close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D27DAA68-0FA4-4A75-8EED-0F31242BF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739" y="3505206"/>
            <a:ext cx="7200000" cy="52322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with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open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(&lt;파일 경로&gt;, &lt;모드&gt;)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&lt;파일 객체&gt; 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&lt;코드&gt;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61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>
            <a:normAutofit/>
          </a:bodyPr>
          <a:lstStyle/>
          <a:p>
            <a:r>
              <a:rPr lang="en-US" altLang="ko-KR" dirty="0"/>
              <a:t>Opening a </a:t>
            </a:r>
            <a:r>
              <a:rPr lang="en-US" altLang="ko-KR" dirty="0" smtClean="0"/>
              <a:t>file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열기모드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r: </a:t>
            </a:r>
            <a:r>
              <a:rPr lang="ko-KR" altLang="en-US" dirty="0" smtClean="0"/>
              <a:t>읽기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w: </a:t>
            </a:r>
            <a:r>
              <a:rPr lang="ko-KR" altLang="en-US" dirty="0" smtClean="0"/>
              <a:t>쓰기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a: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b: </a:t>
            </a:r>
            <a:r>
              <a:rPr lang="ko-KR" altLang="en-US" dirty="0" smtClean="0"/>
              <a:t>이진 모드 </a:t>
            </a:r>
            <a:r>
              <a:rPr lang="en-US" altLang="ko-KR" dirty="0" smtClean="0"/>
              <a:t>(binary)</a:t>
            </a:r>
          </a:p>
          <a:p>
            <a:pPr lvl="2"/>
            <a:r>
              <a:rPr lang="ko-KR" altLang="en-US" dirty="0" smtClean="0"/>
              <a:t>이진 파일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동영상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음악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그림 등 텍스트가 아닌 파일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t: </a:t>
            </a:r>
            <a:r>
              <a:rPr lang="ko-KR" altLang="en-US" dirty="0" smtClean="0"/>
              <a:t>텍스트 모드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+: </a:t>
            </a:r>
            <a:r>
              <a:rPr lang="ko-KR" altLang="en-US" dirty="0" smtClean="0"/>
              <a:t>갱신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모드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EEA15231-D0B6-4A89-9861-E06FECD08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119811"/>
              </p:ext>
            </p:extLst>
          </p:nvPr>
        </p:nvGraphicFramePr>
        <p:xfrm>
          <a:off x="764480" y="4374515"/>
          <a:ext cx="81280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52">
                  <a:extLst>
                    <a:ext uri="{9D8B030D-6E8A-4147-A177-3AD203B41FA5}">
                      <a16:colId xmlns:a16="http://schemas.microsoft.com/office/drawing/2014/main" xmlns="" val="1765635298"/>
                    </a:ext>
                  </a:extLst>
                </a:gridCol>
                <a:gridCol w="2663687">
                  <a:extLst>
                    <a:ext uri="{9D8B030D-6E8A-4147-A177-3AD203B41FA5}">
                      <a16:colId xmlns:a16="http://schemas.microsoft.com/office/drawing/2014/main" xmlns="" val="3823623443"/>
                    </a:ext>
                  </a:extLst>
                </a:gridCol>
                <a:gridCol w="940904">
                  <a:extLst>
                    <a:ext uri="{9D8B030D-6E8A-4147-A177-3AD203B41FA5}">
                      <a16:colId xmlns:a16="http://schemas.microsoft.com/office/drawing/2014/main" xmlns="" val="2848631649"/>
                    </a:ext>
                  </a:extLst>
                </a:gridCol>
                <a:gridCol w="3494157">
                  <a:extLst>
                    <a:ext uri="{9D8B030D-6E8A-4147-A177-3AD203B41FA5}">
                      <a16:colId xmlns:a16="http://schemas.microsoft.com/office/drawing/2014/main" xmlns="" val="1814085826"/>
                    </a:ext>
                  </a:extLst>
                </a:gridCol>
              </a:tblGrid>
              <a:tr h="179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모드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모드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73994775"/>
                  </a:ext>
                </a:extLst>
              </a:tr>
              <a:tr h="1791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파일 읽기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rb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이진 파일 읽기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9104995"/>
                  </a:ext>
                </a:extLst>
              </a:tr>
              <a:tr h="1791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w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파일 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wb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이진 파일 쓰기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50745315"/>
                  </a:ext>
                </a:extLst>
              </a:tr>
              <a:tr h="1791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파일 끝에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ab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이진 파일 끝에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80446926"/>
                  </a:ext>
                </a:extLst>
              </a:tr>
              <a:tr h="1791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r+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읽고 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rb</a:t>
                      </a:r>
                      <a:r>
                        <a:rPr lang="en-US" altLang="ko-KR" sz="1600" dirty="0"/>
                        <a:t>+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이진 파일 읽고 쓰기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72981066"/>
                  </a:ext>
                </a:extLst>
              </a:tr>
              <a:tr h="1791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w+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읽고 쓰기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기존 파일 삭제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/>
                        <a:t>wb</a:t>
                      </a:r>
                      <a:r>
                        <a:rPr lang="en-US" altLang="ko-KR" sz="1600" dirty="0"/>
                        <a:t>+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이진 파일 읽고 </a:t>
                      </a:r>
                      <a:r>
                        <a:rPr lang="ko-KR" altLang="en-US" sz="1600" dirty="0" smtClean="0"/>
                        <a:t>쓰기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/>
                        <a:t>기존 파일 삭제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5570349"/>
                  </a:ext>
                </a:extLst>
              </a:tr>
              <a:tr h="1791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a+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파일 끝에 추가 및 읽기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ab+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이진 파일 끝에 추가 및 읽기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47417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09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Opening a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존재하지 않는 파일을 읽으려 하면 에러 발생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775" y="1735266"/>
            <a:ext cx="5534025" cy="2333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4135797"/>
            <a:ext cx="81057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88127"/>
      </p:ext>
    </p:extLst>
  </p:cSld>
  <p:clrMapOvr>
    <a:masterClrMapping/>
  </p:clrMapOvr>
</p:sld>
</file>

<file path=ppt/theme/theme1.xml><?xml version="1.0" encoding="utf-8"?>
<a:theme xmlns:a="http://schemas.openxmlformats.org/drawingml/2006/main" name="kmucs_2014_theme_by_JunhoKim">
  <a:themeElements>
    <a:clrScheme name="국민대 스타일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04F9F"/>
      </a:accent1>
      <a:accent2>
        <a:srgbClr val="FFCE44"/>
      </a:accent2>
      <a:accent3>
        <a:srgbClr val="F3953F"/>
      </a:accent3>
      <a:accent4>
        <a:srgbClr val="A1DAF8"/>
      </a:accent4>
      <a:accent5>
        <a:srgbClr val="95C23D"/>
      </a:accent5>
      <a:accent6>
        <a:srgbClr val="00A470"/>
      </a:accent6>
      <a:hlink>
        <a:srgbClr val="0000FF"/>
      </a:hlink>
      <a:folHlink>
        <a:srgbClr val="800080"/>
      </a:folHlink>
    </a:clrScheme>
    <a:fontScheme name="Windows 8 스타일">
      <a:majorFont>
        <a:latin typeface="Segoe U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2ndweek_memoryandvariable</Template>
  <TotalTime>16836</TotalTime>
  <Words>1081</Words>
  <Application>Microsoft Office PowerPoint</Application>
  <PresentationFormat>화면 슬라이드 쇼(4:3)</PresentationFormat>
  <Paragraphs>212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D2Coding</vt:lpstr>
      <vt:lpstr>맑은 고딕</vt:lpstr>
      <vt:lpstr>Arial</vt:lpstr>
      <vt:lpstr>Calibri</vt:lpstr>
      <vt:lpstr>Segoe UI</vt:lpstr>
      <vt:lpstr>Wingdings</vt:lpstr>
      <vt:lpstr>kmucs_2014_theme_by_JunhoKim</vt:lpstr>
      <vt:lpstr>File Input and Output</vt:lpstr>
      <vt:lpstr>수업목표</vt:lpstr>
      <vt:lpstr>What is a file</vt:lpstr>
      <vt:lpstr>What is a file</vt:lpstr>
      <vt:lpstr>What is a file</vt:lpstr>
      <vt:lpstr>Opening a file</vt:lpstr>
      <vt:lpstr>Opening a file</vt:lpstr>
      <vt:lpstr>Opening a file</vt:lpstr>
      <vt:lpstr>Opening a file</vt:lpstr>
      <vt:lpstr>Opening a file</vt:lpstr>
      <vt:lpstr>Reading a file</vt:lpstr>
      <vt:lpstr>Reading a file</vt:lpstr>
      <vt:lpstr>Reading a file</vt:lpstr>
      <vt:lpstr>Reading a file</vt:lpstr>
      <vt:lpstr>Reading a file</vt:lpstr>
      <vt:lpstr>Text files and binary files</vt:lpstr>
      <vt:lpstr>Writing to a file</vt:lpstr>
      <vt:lpstr>Writing to a file</vt:lpstr>
      <vt:lpstr>Pickle</vt:lpstr>
      <vt:lpstr>Pickle</vt:lpstr>
      <vt:lpstr>Pickle</vt:lpstr>
      <vt:lpstr>실습</vt:lpstr>
      <vt:lpstr>숙제</vt:lpstr>
      <vt:lpstr>숙제</vt:lpstr>
      <vt:lpstr>숙제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&amp; Variables</dc:title>
  <dc:creator>yoon myungkeun</dc:creator>
  <cp:lastModifiedBy>Hye-Jung Nam</cp:lastModifiedBy>
  <cp:revision>217</cp:revision>
  <dcterms:created xsi:type="dcterms:W3CDTF">2014-09-29T01:01:48Z</dcterms:created>
  <dcterms:modified xsi:type="dcterms:W3CDTF">2018-05-07T12:31:17Z</dcterms:modified>
</cp:coreProperties>
</file>