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0" r:id="rId6"/>
    <p:sldId id="292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75" r:id="rId15"/>
    <p:sldId id="287" r:id="rId16"/>
    <p:sldId id="283" r:id="rId17"/>
    <p:sldId id="284" r:id="rId18"/>
    <p:sldId id="285" r:id="rId19"/>
    <p:sldId id="268" r:id="rId20"/>
    <p:sldId id="290" r:id="rId21"/>
    <p:sldId id="291" r:id="rId22"/>
    <p:sldId id="288" r:id="rId23"/>
    <p:sldId id="269" r:id="rId24"/>
    <p:sldId id="273" r:id="rId25"/>
    <p:sldId id="274" r:id="rId26"/>
    <p:sldId id="271" r:id="rId27"/>
    <p:sldId id="277" r:id="rId28"/>
    <p:sldId id="278" r:id="rId29"/>
    <p:sldId id="279" r:id="rId30"/>
    <p:sldId id="276" r:id="rId31"/>
    <p:sldId id="280" r:id="rId32"/>
    <p:sldId id="281" r:id="rId33"/>
    <p:sldId id="282" r:id="rId3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4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Memory &amp; Variables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/>
              <a:t>메모리와 변수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메모리용량 </a:t>
            </a:r>
            <a:r>
              <a:rPr lang="en-US" altLang="ko-KR" dirty="0" smtClean="0"/>
              <a:t>4GB</a:t>
            </a:r>
          </a:p>
          <a:p>
            <a:pPr lvl="1"/>
            <a:r>
              <a:rPr lang="ko-KR" altLang="en-US" dirty="0" smtClean="0"/>
              <a:t>윈도우 운영체제 </a:t>
            </a:r>
            <a:r>
              <a:rPr lang="en-US" altLang="ko-KR" dirty="0" smtClean="0"/>
              <a:t>64bit vs 32bit</a:t>
            </a:r>
          </a:p>
          <a:p>
            <a:pPr lvl="2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단위가 </a:t>
            </a:r>
            <a:r>
              <a:rPr lang="en-US" altLang="ko-KR" dirty="0" smtClean="0"/>
              <a:t>8Byte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4Byte</a:t>
            </a:r>
            <a:r>
              <a:rPr lang="ko-KR" altLang="en-US" dirty="0" smtClean="0"/>
              <a:t>의 차이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75680" y="1663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73140" y="1917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73140" y="2169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73140" y="2420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73140" y="2672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73140" y="2923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73140" y="3175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73140" y="3426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73140" y="3677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73140" y="39293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73140" y="41808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73140" y="44323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73140" y="46837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73140" y="49352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73140" y="51866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73140" y="54381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73140" y="56896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73140" y="59410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73140" y="61925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/>
          <p:cNvSpPr/>
          <p:nvPr/>
        </p:nvSpPr>
        <p:spPr>
          <a:xfrm rot="5400000">
            <a:off x="6692672" y="759068"/>
            <a:ext cx="221436" cy="1460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332550" y="1096464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1B=8bits</a:t>
            </a:r>
            <a:endParaRPr lang="ko-KR" altLang="en-US" dirty="0"/>
          </a:p>
        </p:txBody>
      </p:sp>
      <p:cxnSp>
        <p:nvCxnSpPr>
          <p:cNvPr id="31" name="직선 연결선 30"/>
          <p:cNvCxnSpPr>
            <a:stCxn id="8" idx="0"/>
            <a:endCxn id="9" idx="0"/>
          </p:cNvCxnSpPr>
          <p:nvPr/>
        </p:nvCxnSpPr>
        <p:spPr>
          <a:xfrm flipH="1">
            <a:off x="6803390" y="166370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169150" y="166370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7352030" y="167132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6986270" y="167132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437630" y="166370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620510" y="167132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6254750" y="167132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19104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19333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38383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56671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74959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93247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11535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29823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548880" y="1641056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0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7548880" y="1892516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548880" y="2151596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7548880" y="2410676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7548880" y="6185656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(4X2</a:t>
            </a:r>
            <a:r>
              <a:rPr lang="en-US" altLang="ko-KR" sz="1400" baseline="30000" dirty="0" smtClean="0"/>
              <a:t>30 </a:t>
            </a:r>
            <a:r>
              <a:rPr lang="en-US" altLang="ko-KR" sz="1400" dirty="0" smtClean="0"/>
              <a:t>-1)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02" y="2550160"/>
            <a:ext cx="4904342" cy="3367525"/>
          </a:xfrm>
          <a:prstGeom prst="rect">
            <a:avLst/>
          </a:prstGeom>
        </p:spPr>
      </p:pic>
      <p:sp>
        <p:nvSpPr>
          <p:cNvPr id="52" name="왼쪽 중괄호 51"/>
          <p:cNvSpPr/>
          <p:nvPr/>
        </p:nvSpPr>
        <p:spPr>
          <a:xfrm rot="10800000">
            <a:off x="7581558" y="1663700"/>
            <a:ext cx="244182" cy="2014220"/>
          </a:xfrm>
          <a:prstGeom prst="leftBrace">
            <a:avLst>
              <a:gd name="adj1" fmla="val 0"/>
              <a:gd name="adj2" fmla="val 503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670660" y="3100203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64bits = 8 bytes</a:t>
            </a:r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기본단위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795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/>
              <a:t>메모리와 변수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“Teacher”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75680" y="1663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3140" y="1917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73140" y="2169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73140" y="2420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73140" y="2672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73140" y="2923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73140" y="3175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3140" y="3426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73140" y="3677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73140" y="39293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73140" y="41808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73140" y="44323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73140" y="46837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73140" y="49352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73140" y="51866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73140" y="54381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73140" y="56896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73140" y="59410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073140" y="61925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/>
          <p:cNvSpPr/>
          <p:nvPr/>
        </p:nvSpPr>
        <p:spPr>
          <a:xfrm rot="5400000">
            <a:off x="6692672" y="759068"/>
            <a:ext cx="221436" cy="1460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869882" y="1582256"/>
            <a:ext cx="91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Teacher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332550" y="1096464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1B=8bits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548880" y="6185656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(4X2</a:t>
            </a:r>
            <a:r>
              <a:rPr lang="en-US" altLang="ko-KR" sz="1400" baseline="30000" dirty="0" smtClean="0"/>
              <a:t>30 </a:t>
            </a:r>
            <a:r>
              <a:rPr lang="en-US" altLang="ko-KR" sz="1400" dirty="0" smtClean="0"/>
              <a:t>-1)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51" y="2085340"/>
            <a:ext cx="5238750" cy="2085975"/>
          </a:xfrm>
          <a:prstGeom prst="rect">
            <a:avLst/>
          </a:prstGeom>
        </p:spPr>
      </p:pic>
      <p:sp>
        <p:nvSpPr>
          <p:cNvPr id="53" name="오른쪽 화살표 52"/>
          <p:cNvSpPr/>
          <p:nvPr/>
        </p:nvSpPr>
        <p:spPr>
          <a:xfrm>
            <a:off x="5726481" y="1760220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4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/>
              <a:t>메모리와 변수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“Teacher”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“x”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75680" y="1663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3140" y="1917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73140" y="2169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73140" y="2420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73140" y="2672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73140" y="2923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73140" y="3175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3140" y="3426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73140" y="3677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73140" y="39293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73140" y="41808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73140" y="44323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73140" y="46837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73140" y="49352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073140" y="51866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073140" y="54381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073140" y="56896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073140" y="59410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73140" y="61925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27" name="왼쪽 중괄호 26"/>
          <p:cNvSpPr/>
          <p:nvPr/>
        </p:nvSpPr>
        <p:spPr>
          <a:xfrm rot="5400000">
            <a:off x="6692672" y="759068"/>
            <a:ext cx="221436" cy="1460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869882" y="4589405"/>
            <a:ext cx="91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Teacher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332550" y="1096464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1B=8bits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548880" y="6185656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(4X2</a:t>
            </a:r>
            <a:r>
              <a:rPr lang="en-US" altLang="ko-KR" sz="1400" baseline="30000" dirty="0" smtClean="0"/>
              <a:t>30 </a:t>
            </a:r>
            <a:r>
              <a:rPr lang="en-US" altLang="ko-KR" sz="1400" dirty="0" smtClean="0"/>
              <a:t>-1)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32" name="오른쪽 화살표 31"/>
          <p:cNvSpPr/>
          <p:nvPr/>
        </p:nvSpPr>
        <p:spPr>
          <a:xfrm>
            <a:off x="5726481" y="4767369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94722" y="614090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>
            <a:off x="5726481" y="6309436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1736397"/>
            <a:ext cx="5238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4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/>
              <a:t>메모리와 변수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MyTeacher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YourTeacher</a:t>
            </a:r>
            <a:r>
              <a:rPr lang="en-US" altLang="ko-KR" dirty="0" smtClean="0"/>
              <a:t>”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27" name="왼쪽 중괄호 26"/>
          <p:cNvSpPr/>
          <p:nvPr/>
        </p:nvSpPr>
        <p:spPr>
          <a:xfrm rot="5400000">
            <a:off x="6692672" y="759068"/>
            <a:ext cx="221436" cy="1460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88882" y="4579981"/>
            <a:ext cx="121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MyTeacher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332550" y="1096464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1B=8bits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548880" y="6185656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(4X2</a:t>
            </a:r>
            <a:r>
              <a:rPr lang="en-US" altLang="ko-KR" sz="1400" baseline="30000" dirty="0" smtClean="0"/>
              <a:t>30 </a:t>
            </a:r>
            <a:r>
              <a:rPr lang="en-US" altLang="ko-KR" sz="1400" dirty="0" smtClean="0"/>
              <a:t>-1)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31" name="오른쪽 화살표 30"/>
          <p:cNvSpPr/>
          <p:nvPr/>
        </p:nvSpPr>
        <p:spPr>
          <a:xfrm>
            <a:off x="5726481" y="4757945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20423262">
            <a:off x="5726481" y="4903593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382202" y="4839061"/>
            <a:ext cx="1336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YourTeacher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271277"/>
            <a:ext cx="5238750" cy="2276475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075680" y="1663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073140" y="1917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073140" y="2169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073140" y="2420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073140" y="2672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073140" y="2923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073140" y="3175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073140" y="3426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073140" y="3677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073140" y="39293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73140" y="41808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073140" y="44323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073140" y="46837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6073140" y="49352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073140" y="51866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073140" y="54381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073140" y="56896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6073140" y="59410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073140" y="61925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77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 리턴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12" y="1268760"/>
            <a:ext cx="5895975" cy="2971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33" y="4311650"/>
            <a:ext cx="6391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0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사용하는 객체는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미리 생성해 놓고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-5~+256</a:t>
            </a:r>
          </a:p>
          <a:p>
            <a:pPr lvl="1"/>
            <a:r>
              <a:rPr lang="en-US" altLang="ko-KR" dirty="0" smtClean="0"/>
              <a:t>id(p)</a:t>
            </a:r>
            <a:r>
              <a:rPr lang="ko-KR" altLang="en-US" dirty="0" smtClean="0"/>
              <a:t>에서 에러 발생 이유는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PC</a:t>
            </a:r>
            <a:r>
              <a:rPr lang="ko-KR" altLang="en-US" dirty="0" smtClean="0"/>
              <a:t>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부팅 시마다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id()</a:t>
            </a:r>
            <a:r>
              <a:rPr lang="ko-KR" altLang="en-US" dirty="0" smtClean="0"/>
              <a:t>값이 다른 이유는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22" y="3313724"/>
            <a:ext cx="3969445" cy="281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8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이름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값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a=10</a:t>
            </a:r>
          </a:p>
          <a:p>
            <a:pPr lvl="2"/>
            <a:r>
              <a:rPr lang="en-US" altLang="ko-KR" dirty="0" smtClean="0"/>
              <a:t>a:  </a:t>
            </a:r>
            <a:r>
              <a:rPr lang="ko-KR" altLang="en-US" dirty="0" smtClean="0"/>
              <a:t>변수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b=a</a:t>
            </a:r>
          </a:p>
          <a:p>
            <a:pPr lvl="2"/>
            <a:r>
              <a:rPr lang="ko-KR" altLang="en-US" dirty="0" smtClean="0"/>
              <a:t>이름만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 더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(reference counter)</a:t>
            </a:r>
          </a:p>
          <a:p>
            <a:pPr lvl="1"/>
            <a:r>
              <a:rPr lang="ko-KR" altLang="en-US" dirty="0" smtClean="0"/>
              <a:t>모든 객체는 참조 횟수를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 10</a:t>
            </a:r>
            <a:r>
              <a:rPr lang="ko-KR" altLang="en-US" dirty="0" smtClean="0"/>
              <a:t>의 참조 횟수는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75680" y="1663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73140" y="1917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3140" y="2169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73140" y="2420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73140" y="2672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73140" y="2923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73140" y="3175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73140" y="3426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3140" y="3677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73140" y="39293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73140" y="41808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73140" y="44323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73140" y="46837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73140" y="49352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73140" y="51866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73140" y="54381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73140" y="56896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73140" y="59410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73140" y="61925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27085" y="233990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48880" y="6185656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(4X2</a:t>
            </a:r>
            <a:r>
              <a:rPr lang="en-US" altLang="ko-KR" sz="1400" baseline="30000" dirty="0" smtClean="0"/>
              <a:t>30 </a:t>
            </a:r>
            <a:r>
              <a:rPr lang="en-US" altLang="ko-KR" sz="1400" dirty="0" smtClean="0"/>
              <a:t>-1)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30" name="오른쪽 화살표 29"/>
          <p:cNvSpPr/>
          <p:nvPr/>
        </p:nvSpPr>
        <p:spPr>
          <a:xfrm>
            <a:off x="5726481" y="2517867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27085" y="271828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19280446">
            <a:off x="5637595" y="2751703"/>
            <a:ext cx="416902" cy="7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0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이름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값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a=10</a:t>
            </a:r>
          </a:p>
          <a:p>
            <a:pPr lvl="2"/>
            <a:r>
              <a:rPr lang="en-US" altLang="ko-KR" dirty="0" smtClean="0"/>
              <a:t>a:  </a:t>
            </a:r>
            <a:r>
              <a:rPr lang="ko-KR" altLang="en-US" dirty="0" smtClean="0"/>
              <a:t>변수 이름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b=a</a:t>
            </a:r>
          </a:p>
          <a:p>
            <a:pPr lvl="2"/>
            <a:r>
              <a:rPr lang="ko-KR" altLang="en-US" dirty="0" smtClean="0"/>
              <a:t>이름만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 더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(reference counter)</a:t>
            </a:r>
          </a:p>
          <a:p>
            <a:pPr lvl="1"/>
            <a:r>
              <a:rPr lang="ko-KR" altLang="en-US" dirty="0" smtClean="0"/>
              <a:t>모든 객체는 참조 횟수를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 10</a:t>
            </a:r>
            <a:r>
              <a:rPr lang="ko-KR" altLang="en-US" dirty="0" smtClean="0"/>
              <a:t>의 참조 횟수는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“del a”</a:t>
            </a:r>
            <a:r>
              <a:rPr lang="ko-KR" altLang="en-US" dirty="0" smtClean="0"/>
              <a:t>를 실행시키면 참조 횟수는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국민대학교 컴퓨터공학부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75680" y="1663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73140" y="1917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3140" y="2169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73140" y="2420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73140" y="2672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73140" y="2923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73140" y="3175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73140" y="3426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3140" y="3677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73140" y="39293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73140" y="41808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73140" y="44323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73140" y="46837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73140" y="49352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73140" y="51866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73140" y="54381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73140" y="56896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73140" y="59410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73140" y="61925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548880" y="6185656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(4X2</a:t>
            </a:r>
            <a:r>
              <a:rPr lang="en-US" altLang="ko-KR" sz="1400" baseline="30000" dirty="0" smtClean="0"/>
              <a:t>30 </a:t>
            </a:r>
            <a:r>
              <a:rPr lang="en-US" altLang="ko-KR" sz="1400" dirty="0" smtClean="0"/>
              <a:t>-1)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327085" y="271828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 rot="19280446">
            <a:off x="5637595" y="2751703"/>
            <a:ext cx="416902" cy="7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8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횟수 </a:t>
            </a:r>
            <a:r>
              <a:rPr lang="en-US" altLang="ko-KR" dirty="0" smtClean="0"/>
              <a:t>(reference counter)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/>
              <a:t>del b</a:t>
            </a:r>
            <a:r>
              <a:rPr lang="en-US" altLang="ko-KR" dirty="0" smtClean="0"/>
              <a:t>”</a:t>
            </a:r>
            <a:r>
              <a:rPr lang="ko-KR" altLang="en-US" dirty="0"/>
              <a:t>를 실행시키면 참조 횟수는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횟수가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객체의 의미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없음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메모리에서 제거됨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이 작업을 쓰레기 수집 </a:t>
            </a:r>
            <a:r>
              <a:rPr lang="en-US" altLang="ko-KR" dirty="0" smtClean="0">
                <a:sym typeface="Wingdings" panose="05000000000000000000" pitchFamily="2" charset="2"/>
              </a:rPr>
              <a:t>(garbage collection)</a:t>
            </a:r>
            <a:r>
              <a:rPr lang="ko-KR" altLang="en-US" dirty="0" smtClean="0">
                <a:sym typeface="Wingdings" panose="05000000000000000000" pitchFamily="2" charset="2"/>
              </a:rPr>
              <a:t>이라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    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파이썬이</a:t>
            </a:r>
            <a:r>
              <a:rPr lang="ko-KR" altLang="en-US" dirty="0" smtClean="0">
                <a:sym typeface="Wingdings" panose="05000000000000000000" pitchFamily="2" charset="2"/>
              </a:rPr>
              <a:t> 자동으로 수행함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/>
              <a:t>del </a:t>
            </a:r>
            <a:r>
              <a:rPr lang="ko-KR" altLang="en-US" dirty="0" smtClean="0"/>
              <a:t>명령을 사용할 일 적음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C/C++ </a:t>
            </a:r>
            <a:r>
              <a:rPr lang="ko-KR" altLang="en-US" dirty="0" smtClean="0"/>
              <a:t>언어는 프로그래머가 일일이 </a:t>
            </a:r>
            <a:r>
              <a:rPr lang="ko-KR" altLang="en-US" dirty="0" err="1" smtClean="0"/>
              <a:t>신경써야함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하지 않으면 어떤 일이 발생할까</a:t>
            </a:r>
            <a:r>
              <a:rPr lang="en-US" altLang="ko-KR" dirty="0" smtClean="0"/>
              <a:t>?</a:t>
            </a:r>
          </a:p>
          <a:p>
            <a:pPr lvl="4"/>
            <a:r>
              <a:rPr lang="ko-KR" altLang="en-US" dirty="0" smtClean="0"/>
              <a:t>메모리 누수 </a:t>
            </a:r>
            <a:r>
              <a:rPr lang="en-US" altLang="ko-KR" dirty="0" smtClean="0"/>
              <a:t>(</a:t>
            </a:r>
            <a:r>
              <a:rPr lang="en-US" altLang="ko-KR" smtClean="0"/>
              <a:t>memory leakage)</a:t>
            </a: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국민대학교 컴퓨터공학부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29910" y="1663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27370" y="1917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427370" y="2169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27370" y="2420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27370" y="2672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427370" y="2923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27370" y="3175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427370" y="3426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427370" y="3677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27370" y="39293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427370" y="41808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27370" y="44323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27370" y="46837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27370" y="49352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27370" y="51866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27370" y="54381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27370" y="56896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27370" y="59410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27370" y="61925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903110" y="6185656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(4X2</a:t>
            </a:r>
            <a:r>
              <a:rPr lang="en-US" altLang="ko-KR" sz="1400" baseline="30000" dirty="0" smtClean="0"/>
              <a:t>30 </a:t>
            </a:r>
            <a:r>
              <a:rPr lang="en-US" altLang="ko-KR" sz="1400" dirty="0" smtClean="0"/>
              <a:t>-1)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62360" y="4749923"/>
            <a:ext cx="2329554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int* set = new int[100];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 [] set;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0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메모리와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식별자</a:t>
            </a:r>
            <a:r>
              <a:rPr lang="en-US" altLang="ko-KR" dirty="0" smtClean="0"/>
              <a:t> (identifier)</a:t>
            </a:r>
            <a:endParaRPr lang="en-US" altLang="ko-KR" dirty="0" smtClean="0"/>
          </a:p>
          <a:p>
            <a:pPr lvl="1"/>
            <a:r>
              <a:rPr lang="ko-KR" altLang="en-US" dirty="0" err="1">
                <a:latin typeface="+mn-ea"/>
              </a:rPr>
              <a:t>파이썬에서</a:t>
            </a:r>
            <a:r>
              <a:rPr lang="ko-KR" altLang="en-US" dirty="0">
                <a:latin typeface="+mn-ea"/>
              </a:rPr>
              <a:t> 이름을 붙일 때 사용하는 단어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객체를 식별하는데 사용되는 이름</a:t>
            </a:r>
            <a:endParaRPr lang="en-US" altLang="ko-KR" dirty="0"/>
          </a:p>
          <a:p>
            <a:pPr lvl="1"/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‘_’</a:t>
            </a:r>
          </a:p>
          <a:p>
            <a:pPr lvl="1"/>
            <a:r>
              <a:rPr lang="ko-KR" altLang="en-US" dirty="0" smtClean="0"/>
              <a:t>대문자와 소문자는 구별됨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teacher ≠ TEACHER</a:t>
            </a:r>
          </a:p>
          <a:p>
            <a:pPr lvl="1"/>
            <a:r>
              <a:rPr lang="ko-KR" altLang="en-US" dirty="0" smtClean="0"/>
              <a:t>시작은 문자와 </a:t>
            </a:r>
            <a:r>
              <a:rPr lang="en-US" altLang="ko-KR" dirty="0" smtClean="0"/>
              <a:t>‘_’</a:t>
            </a:r>
            <a:r>
              <a:rPr lang="ko-KR" altLang="en-US" dirty="0" smtClean="0"/>
              <a:t>만 가능함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4fun (X)</a:t>
            </a:r>
          </a:p>
          <a:p>
            <a:pPr lvl="1"/>
            <a:r>
              <a:rPr lang="ko-KR" altLang="en-US" dirty="0" smtClean="0"/>
              <a:t>올바른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first_number</a:t>
            </a:r>
            <a:r>
              <a:rPr lang="en-US" altLang="ko-KR" dirty="0" smtClean="0"/>
              <a:t> = 15</a:t>
            </a:r>
          </a:p>
          <a:p>
            <a:pPr lvl="2"/>
            <a:r>
              <a:rPr lang="en-US" altLang="ko-KR" dirty="0" err="1" smtClean="0"/>
              <a:t>student_name</a:t>
            </a:r>
            <a:r>
              <a:rPr lang="en-US" altLang="ko-KR" dirty="0" smtClean="0"/>
              <a:t>=“John”</a:t>
            </a:r>
          </a:p>
          <a:p>
            <a:pPr lvl="1"/>
            <a:r>
              <a:rPr lang="ko-KR" altLang="en-US" dirty="0" smtClean="0"/>
              <a:t>잘못된 사례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23answer</a:t>
            </a:r>
          </a:p>
          <a:p>
            <a:pPr lvl="2"/>
            <a:r>
              <a:rPr lang="en-US" altLang="ko-KR" dirty="0" smtClean="0"/>
              <a:t>my name</a:t>
            </a:r>
          </a:p>
          <a:p>
            <a:pPr lvl="2"/>
            <a:r>
              <a:rPr lang="en-US" altLang="ko-KR" dirty="0" smtClean="0"/>
              <a:t>your-answer</a:t>
            </a:r>
          </a:p>
          <a:p>
            <a:pPr lvl="2"/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(input)</a:t>
            </a:r>
          </a:p>
          <a:p>
            <a:r>
              <a:rPr lang="ko-KR" altLang="en-US" dirty="0"/>
              <a:t>출력</a:t>
            </a:r>
            <a:r>
              <a:rPr lang="en-US" altLang="ko-KR" dirty="0"/>
              <a:t>(output)</a:t>
            </a:r>
          </a:p>
          <a:p>
            <a:r>
              <a:rPr lang="ko-KR" altLang="en-US" dirty="0" smtClean="0"/>
              <a:t>메모리</a:t>
            </a:r>
            <a:r>
              <a:rPr lang="en-US" altLang="ko-KR" dirty="0" smtClean="0"/>
              <a:t>(memory)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(variable)</a:t>
            </a:r>
          </a:p>
          <a:p>
            <a:r>
              <a:rPr lang="ko-KR" altLang="en-US" dirty="0" smtClean="0"/>
              <a:t>문자열</a:t>
            </a:r>
            <a:endParaRPr lang="en-US" altLang="ko-KR" dirty="0" smtClean="0"/>
          </a:p>
          <a:p>
            <a:r>
              <a:rPr lang="en-US" altLang="ko-KR" dirty="0" smtClean="0"/>
              <a:t>Turtle </a:t>
            </a:r>
            <a:r>
              <a:rPr lang="en-US" altLang="ko-KR" dirty="0"/>
              <a:t>graphics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메모리와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(identifier)</a:t>
            </a:r>
          </a:p>
          <a:p>
            <a:pPr lvl="1"/>
            <a:r>
              <a:rPr lang="ko-KR" altLang="en-US" sz="1600" dirty="0" err="1">
                <a:latin typeface="+mn-ea"/>
              </a:rPr>
              <a:t>스네이크</a:t>
            </a:r>
            <a:r>
              <a:rPr lang="ko-KR" altLang="en-US" sz="1600" dirty="0">
                <a:latin typeface="+mn-ea"/>
              </a:rPr>
              <a:t> 케이스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snake_case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</a:rPr>
              <a:t>단어 사이에 </a:t>
            </a:r>
            <a:r>
              <a:rPr lang="en-US" altLang="ko-KR" sz="1400" dirty="0">
                <a:latin typeface="+mn-ea"/>
              </a:rPr>
              <a:t>‘_’ </a:t>
            </a:r>
            <a:r>
              <a:rPr lang="ko-KR" altLang="en-US" sz="1400" dirty="0">
                <a:latin typeface="+mn-ea"/>
              </a:rPr>
              <a:t>기호를 붙여서 만든 </a:t>
            </a:r>
            <a:r>
              <a:rPr lang="ko-KR" altLang="en-US" sz="1400" dirty="0" err="1">
                <a:latin typeface="+mn-ea"/>
              </a:rPr>
              <a:t>식별자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ko-KR" altLang="en-US" sz="1400" dirty="0">
                <a:latin typeface="+mn-ea"/>
              </a:rPr>
              <a:t>주로 변수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함수 이름으로 사용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600" dirty="0" err="1">
                <a:latin typeface="+mn-ea"/>
              </a:rPr>
              <a:t>캐멀</a:t>
            </a:r>
            <a:r>
              <a:rPr lang="ko-KR" altLang="en-US" sz="1600" dirty="0">
                <a:latin typeface="+mn-ea"/>
              </a:rPr>
              <a:t> 케이스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CamelCase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2"/>
            <a:r>
              <a:rPr lang="ko-KR" altLang="en-US" sz="1400" dirty="0">
                <a:latin typeface="+mn-ea"/>
              </a:rPr>
              <a:t>단어들의 첫 글자를 대문자로 만든 </a:t>
            </a:r>
            <a:r>
              <a:rPr lang="ko-KR" altLang="en-US" sz="1400" dirty="0" err="1">
                <a:latin typeface="+mn-ea"/>
              </a:rPr>
              <a:t>식별자</a:t>
            </a:r>
            <a:endParaRPr lang="en-US" altLang="ko-KR" sz="1400" dirty="0">
              <a:latin typeface="+mn-ea"/>
            </a:endParaRPr>
          </a:p>
          <a:p>
            <a:pPr lvl="2"/>
            <a:r>
              <a:rPr lang="ko-KR" altLang="en-US" sz="1400" dirty="0">
                <a:latin typeface="+mn-ea"/>
              </a:rPr>
              <a:t>주로 클래스 이름으로 사용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Picture 2" descr="https://upload.wikimedia.org/wikipedia/commons/thumb/e/ef/CamelCase.svg/220px-CamelCa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1" y="3425541"/>
            <a:ext cx="2095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367315" y="5187672"/>
            <a:ext cx="414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https://en.wikipedia.org/wiki/Camel_case</a:t>
            </a:r>
          </a:p>
        </p:txBody>
      </p:sp>
    </p:spTree>
    <p:extLst>
      <p:ext uri="{BB962C8B-B14F-4D97-AF65-F5344CB8AC3E}">
        <p14:creationId xmlns:p14="http://schemas.microsoft.com/office/powerpoint/2010/main" val="425020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메모리와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(identifier)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834B65C4-C2FB-4077-AE18-E0D74C7C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82859"/>
              </p:ext>
            </p:extLst>
          </p:nvPr>
        </p:nvGraphicFramePr>
        <p:xfrm>
          <a:off x="711199" y="2052320"/>
          <a:ext cx="7518402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1">
                  <a:extLst>
                    <a:ext uri="{9D8B030D-6E8A-4147-A177-3AD203B41FA5}">
                      <a16:colId xmlns:a16="http://schemas.microsoft.com/office/drawing/2014/main" xmlns="" val="646354625"/>
                    </a:ext>
                  </a:extLst>
                </a:gridCol>
                <a:gridCol w="3759201">
                  <a:extLst>
                    <a:ext uri="{9D8B030D-6E8A-4147-A177-3AD203B41FA5}">
                      <a16:colId xmlns:a16="http://schemas.microsoft.com/office/drawing/2014/main" xmlns="" val="299095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 가능한 식별자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 불가능한 식별자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4764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alpha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alpha10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_alpha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AlpHa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break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273alpha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has space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special-character</a:t>
                      </a:r>
                    </a:p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7283211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0177D8C3-9E9B-4B4D-9E47-B07C08B88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89092"/>
              </p:ext>
            </p:extLst>
          </p:nvPr>
        </p:nvGraphicFramePr>
        <p:xfrm>
          <a:off x="711199" y="4038601"/>
          <a:ext cx="7518402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1">
                  <a:extLst>
                    <a:ext uri="{9D8B030D-6E8A-4147-A177-3AD203B41FA5}">
                      <a16:colId xmlns:a16="http://schemas.microsoft.com/office/drawing/2014/main" xmlns="" val="646354625"/>
                    </a:ext>
                  </a:extLst>
                </a:gridCol>
                <a:gridCol w="3759201">
                  <a:extLst>
                    <a:ext uri="{9D8B030D-6E8A-4147-A177-3AD203B41FA5}">
                      <a16:colId xmlns:a16="http://schemas.microsoft.com/office/drawing/2014/main" xmlns="" val="299095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스네이크 케이스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캐멀 케이스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4764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item_list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login_status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character_hp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rotate_angle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ItemList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LoginStatus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CharacterHp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RotateAngle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7283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65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Keyword, reserved word</a:t>
            </a:r>
            <a:endParaRPr lang="en-US" altLang="ko-KR" dirty="0" smtClean="0"/>
          </a:p>
          <a:p>
            <a:pPr lvl="1"/>
            <a:r>
              <a:rPr lang="ko-KR" altLang="en-US" dirty="0" err="1">
                <a:latin typeface="+mn-ea"/>
              </a:rPr>
              <a:t>파이썬이</a:t>
            </a:r>
            <a:r>
              <a:rPr lang="ko-KR" altLang="en-US" dirty="0">
                <a:latin typeface="+mn-ea"/>
              </a:rPr>
              <a:t> 만들어질 때 정해 </a:t>
            </a:r>
            <a:r>
              <a:rPr lang="ko-KR" altLang="en-US" dirty="0" smtClean="0">
                <a:latin typeface="+mn-ea"/>
              </a:rPr>
              <a:t>짐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67A7A5E-858D-401C-A1F4-D6D7C5114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63684"/>
              </p:ext>
            </p:extLst>
          </p:nvPr>
        </p:nvGraphicFramePr>
        <p:xfrm>
          <a:off x="624113" y="2246349"/>
          <a:ext cx="8128002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32842603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4088858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3448894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4146802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9766235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11917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False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None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True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and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as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assert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0934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break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class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continue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def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del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latin typeface="+mn-ea"/>
                          <a:ea typeface="+mn-ea"/>
                        </a:rPr>
                        <a:t>elif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3074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else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except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finally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for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from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global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962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if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import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in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is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lambda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nonlocal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9550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not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or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pass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raise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return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try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390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while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with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yield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0524661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D08E80B-F1EC-4476-9610-F5930DC9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14" y="4799110"/>
            <a:ext cx="7200000" cy="95410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파이썬 키워드 확인하기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keyword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keyword.kwlist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43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은 문자나 문자들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구두점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나열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 </a:t>
            </a:r>
            <a:r>
              <a:rPr lang="en-US" altLang="ko-KR" dirty="0" smtClean="0"/>
              <a:t>5</a:t>
            </a:r>
            <a:r>
              <a:rPr lang="ko-KR" altLang="en-US" dirty="0" smtClean="0"/>
              <a:t>와 문자열 </a:t>
            </a:r>
            <a:r>
              <a:rPr lang="en-US" altLang="ko-KR" dirty="0" smtClean="0"/>
              <a:t>“5” </a:t>
            </a:r>
            <a:r>
              <a:rPr lang="ko-KR" altLang="en-US" dirty="0" smtClean="0"/>
              <a:t>차이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따옴표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문자열 생성은 </a:t>
            </a:r>
            <a:r>
              <a:rPr lang="en-US" altLang="ko-KR" dirty="0" smtClean="0">
                <a:sym typeface="Wingdings" panose="05000000000000000000" pitchFamily="2" charset="2"/>
              </a:rPr>
              <a:t>“”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‘’ </a:t>
            </a:r>
            <a:r>
              <a:rPr lang="ko-KR" altLang="en-US" dirty="0" smtClean="0">
                <a:sym typeface="Wingdings" panose="05000000000000000000" pitchFamily="2" charset="2"/>
              </a:rPr>
              <a:t>모두 사용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24078"/>
            <a:ext cx="6324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96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긴 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줄이 넘는 문자열을 사용하려면 삼중 따옴표 문자열</a:t>
            </a:r>
            <a:r>
              <a:rPr lang="en-US" altLang="ko-KR" dirty="0" smtClean="0"/>
              <a:t>(triple quoted string)</a:t>
            </a:r>
            <a:r>
              <a:rPr lang="ko-KR" altLang="en-US" dirty="0" smtClean="0"/>
              <a:t>이라는 특수한 문자열을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689225"/>
            <a:ext cx="69342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7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이스케이프 코드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41842"/>
              </p:ext>
            </p:extLst>
          </p:nvPr>
        </p:nvGraphicFramePr>
        <p:xfrm>
          <a:off x="352425" y="1797209"/>
          <a:ext cx="8642350" cy="4389120"/>
        </p:xfrm>
        <a:graphic>
          <a:graphicData uri="http://schemas.openxmlformats.org/drawingml/2006/table">
            <a:tbl>
              <a:tblPr/>
              <a:tblGrid>
                <a:gridCol w="4321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21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코드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개행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줄바꿈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수직 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수평 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캐리지 리턴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폼 피드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벨 소리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백 스페이스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\000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널문자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\\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문자 </a:t>
                      </a:r>
                      <a:r>
                        <a:rPr lang="en-US" altLang="ko-KR"/>
                        <a:t>"\"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\'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단일 인용부호</a:t>
                      </a:r>
                      <a:r>
                        <a:rPr lang="en-US" altLang="ko-KR"/>
                        <a:t>(')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\"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이중 인용부호</a:t>
                      </a:r>
                      <a:r>
                        <a:rPr lang="en-US" altLang="ko-KR" dirty="0"/>
                        <a:t>(")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96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주변 친구들의 이름과 학번을 변수로 선언한다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이름과 학번을 </a:t>
            </a:r>
            <a:r>
              <a:rPr lang="en-US" altLang="ko-KR" dirty="0" smtClean="0"/>
              <a:t>string concatenation</a:t>
            </a:r>
            <a:r>
              <a:rPr lang="ko-KR" altLang="en-US" dirty="0" smtClean="0"/>
              <a:t>시켜서 출력하시오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</a:t>
            </a:r>
            <a:r>
              <a:rPr lang="en-US" altLang="ko-KR" dirty="0" smtClean="0"/>
              <a:t>tab </a:t>
            </a:r>
            <a:r>
              <a:rPr lang="ko-KR" altLang="en-US" dirty="0" smtClean="0"/>
              <a:t>문자를 집어넣는다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코드를 확인하시오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&gt;&gt;&gt; a = “python”</a:t>
            </a:r>
          </a:p>
          <a:p>
            <a:pPr lvl="1"/>
            <a:r>
              <a:rPr lang="en-US" altLang="ko-KR" dirty="0" smtClean="0"/>
              <a:t>&gt;&gt;&gt; print (a*3)</a:t>
            </a:r>
          </a:p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3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 graphics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그래픽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turtle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거북이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펜 역할을 하면서 그래픽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반향전환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전후좌우</a:t>
            </a:r>
            <a:r>
              <a:rPr lang="ko-KR" altLang="en-US" dirty="0" smtClean="0"/>
              <a:t> 직진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그리기 등 가능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0" y="3264718"/>
            <a:ext cx="5895975" cy="2609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005" y="3264718"/>
            <a:ext cx="26574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0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Turtle graphics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그래픽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turtle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거북이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펜 역할을 하면서 그래픽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반향전환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전후좌우</a:t>
            </a:r>
            <a:r>
              <a:rPr lang="ko-KR" altLang="en-US" dirty="0" smtClean="0"/>
              <a:t> 직진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그리기 등 가능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3" y="3095036"/>
            <a:ext cx="5895975" cy="2609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37" y="3095036"/>
            <a:ext cx="32766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50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Turtle graphics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그래픽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turtle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거북이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펜 역할을 하면서 그래픽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반향전환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전후좌우</a:t>
            </a:r>
            <a:r>
              <a:rPr lang="ko-KR" altLang="en-US" dirty="0" smtClean="0"/>
              <a:t> 직진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그리기 등 가능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4" y="2821020"/>
            <a:ext cx="5086350" cy="3648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70" y="2978621"/>
            <a:ext cx="3390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</a:t>
            </a:r>
            <a:r>
              <a:rPr lang="en-US" altLang="ko-KR" dirty="0" smtClean="0"/>
              <a:t>(input)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(PC)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키보드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 입력 장치</a:t>
            </a:r>
            <a:r>
              <a:rPr lang="en-US" altLang="ko-KR" dirty="0" smtClean="0"/>
              <a:t>: standard input</a:t>
            </a:r>
          </a:p>
          <a:p>
            <a:pPr lvl="1"/>
            <a:r>
              <a:rPr lang="ko-KR" altLang="en-US" dirty="0" smtClean="0"/>
              <a:t>마우스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터치 스크린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NFC </a:t>
            </a:r>
            <a:r>
              <a:rPr lang="ko-KR" altLang="en-US" dirty="0" smtClean="0"/>
              <a:t>전파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음성인식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얼굴인식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211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Turtle graphics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명령어 모음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27" y="1750213"/>
            <a:ext cx="5971579" cy="4378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3641" y="6129073"/>
            <a:ext cx="5147035" cy="28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Introduction to Computing using Python, L. </a:t>
            </a:r>
            <a:r>
              <a:rPr lang="en-US" altLang="ko-KR" sz="1200" dirty="0" err="1" smtClean="0"/>
              <a:t>Perkovic</a:t>
            </a:r>
            <a:r>
              <a:rPr lang="en-US" altLang="ko-KR" sz="1200" dirty="0" smtClean="0"/>
              <a:t>, John Wiley &amp; Sons, 2012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755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 graphics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원그리기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22450"/>
            <a:ext cx="5086350" cy="45339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916" y="2516547"/>
            <a:ext cx="2209596" cy="31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01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 graphics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5" y="1268760"/>
            <a:ext cx="5143500" cy="5248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20" y="3433010"/>
            <a:ext cx="3372885" cy="29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47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스마일 그림 그리기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05" y="1839077"/>
            <a:ext cx="2946038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5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(output)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컴퓨터</a:t>
            </a:r>
            <a:r>
              <a:rPr lang="en-US" altLang="ko-KR" dirty="0" smtClean="0"/>
              <a:t>(PC)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모니터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 출력 장치</a:t>
            </a:r>
            <a:r>
              <a:rPr lang="en-US" altLang="ko-KR" dirty="0" smtClean="0"/>
              <a:t>: standard output</a:t>
            </a:r>
          </a:p>
          <a:p>
            <a:pPr lvl="1"/>
            <a:r>
              <a:rPr lang="ko-KR" altLang="en-US" dirty="0" smtClean="0"/>
              <a:t>프린터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NFC </a:t>
            </a:r>
            <a:r>
              <a:rPr lang="ko-KR" altLang="en-US" dirty="0" smtClean="0"/>
              <a:t>전파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0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 출력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868487"/>
            <a:ext cx="81057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5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모니터 출력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24013AE-2CC3-4006-A942-7B204CBB9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14" y="1986809"/>
            <a:ext cx="7200000" cy="52322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함수 문법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(&lt;출력하고 싶은 것1&gt;, &lt;출력하고 싶은 것2&gt;, ...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FE0EFFD6-989B-4461-84D1-1EC70ABD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14" y="2601476"/>
            <a:ext cx="7200000" cy="375487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하나만 출력할 때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"만나서 반갑습니다."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여러개를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출력 할 때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"저는"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"소프트웨어 학부"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"4학년"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"김영재입니다."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"학번은"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20153160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"입니다."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아무것도 입력 하지 않으면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개행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줄바꿈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"- - -"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"- - -"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사용하면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개행을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하지 않을 수 있습니다.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개행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하지 않겠습니다"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=값 을 사용하면 해당 값으로 끝낼 수 있습니다."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"&gt;&gt;"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메모리와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“Teacher”</a:t>
            </a:r>
            <a:r>
              <a:rPr lang="ko-KR" altLang="en-US" dirty="0" smtClean="0"/>
              <a:t>는 어디에 저장되나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컴퓨터 메모리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741588"/>
            <a:ext cx="8054074" cy="50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메모리와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윈도우 </a:t>
            </a:r>
            <a:r>
              <a:rPr lang="en-US" altLang="ko-KR" dirty="0" smtClean="0"/>
              <a:t>‘Ctrl’ + ‘Shift’ + ‘Esc’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1841182"/>
            <a:ext cx="3459480" cy="38919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05" y="1780222"/>
            <a:ext cx="4713309" cy="39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0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메모리와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메모리용량 </a:t>
            </a:r>
            <a:r>
              <a:rPr lang="en-US" altLang="ko-KR" dirty="0" smtClean="0"/>
              <a:t>4GB</a:t>
            </a:r>
          </a:p>
          <a:p>
            <a:pPr lvl="1"/>
            <a:r>
              <a:rPr lang="en-US" altLang="ko-KR" dirty="0" smtClean="0"/>
              <a:t>1 Byte(=8 bits)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4G</a:t>
            </a:r>
            <a:r>
              <a:rPr lang="ko-KR" altLang="en-US" dirty="0" smtClean="0"/>
              <a:t>개 만큼 존재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컴퓨터 기본 단위는 </a:t>
            </a:r>
            <a:r>
              <a:rPr lang="en-US" altLang="ko-KR" dirty="0" smtClean="0"/>
              <a:t>bit</a:t>
            </a:r>
          </a:p>
          <a:p>
            <a:pPr lvl="3"/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 </a:t>
            </a:r>
            <a:r>
              <a:rPr lang="en-US" altLang="ko-KR" dirty="0" smtClean="0"/>
              <a:t>1,000 = 10</a:t>
            </a:r>
            <a:r>
              <a:rPr lang="en-US" altLang="ko-KR" baseline="30000" dirty="0" smtClean="0"/>
              <a:t>3</a:t>
            </a:r>
            <a:r>
              <a:rPr lang="en-US" altLang="ko-KR" dirty="0" smtClean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dirty="0" smtClean="0"/>
              <a:t>= 2</a:t>
            </a:r>
            <a:r>
              <a:rPr lang="en-US" altLang="ko-KR" baseline="30000" dirty="0" smtClean="0"/>
              <a:t>10</a:t>
            </a:r>
            <a:r>
              <a:rPr lang="en-US" altLang="ko-KR" dirty="0" smtClean="0">
                <a:latin typeface="안상수2006가는" panose="02020603020101020101" pitchFamily="18" charset="-127"/>
                <a:ea typeface="안상수2006가는" panose="02020603020101020101" pitchFamily="18" charset="-127"/>
              </a:rPr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1024</a:t>
            </a:r>
          </a:p>
          <a:p>
            <a:pPr lvl="1"/>
            <a:r>
              <a:rPr lang="en-US" altLang="ko-KR" dirty="0" smtClean="0"/>
              <a:t>4GB = 4 X 10</a:t>
            </a:r>
            <a:r>
              <a:rPr lang="en-US" altLang="ko-KR" baseline="30000" dirty="0" smtClean="0"/>
              <a:t>9</a:t>
            </a:r>
            <a:r>
              <a:rPr lang="en-US" altLang="ko-KR" dirty="0" smtClean="0"/>
              <a:t> Bytes = 4 X 2</a:t>
            </a:r>
            <a:r>
              <a:rPr lang="en-US" altLang="ko-KR" baseline="30000" dirty="0" smtClean="0"/>
              <a:t>30</a:t>
            </a:r>
            <a:r>
              <a:rPr lang="en-US" altLang="ko-KR" dirty="0" smtClean="0"/>
              <a:t> Bytes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75680" y="1663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73140" y="1917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73140" y="2169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73140" y="2420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73140" y="2672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73140" y="2923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73140" y="3175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73140" y="3426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73140" y="3677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073140" y="39293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73140" y="41808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73140" y="44323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73140" y="46837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73140" y="49352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73140" y="51866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73140" y="54381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73140" y="56896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73140" y="59410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73140" y="61925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/>
          <p:cNvSpPr/>
          <p:nvPr/>
        </p:nvSpPr>
        <p:spPr>
          <a:xfrm>
            <a:off x="5760720" y="1663700"/>
            <a:ext cx="251460" cy="4782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중괄호 25"/>
          <p:cNvSpPr/>
          <p:nvPr/>
        </p:nvSpPr>
        <p:spPr>
          <a:xfrm rot="5400000">
            <a:off x="6692672" y="759068"/>
            <a:ext cx="221436" cy="1460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79990" y="3884414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4G</a:t>
            </a:r>
            <a:r>
              <a:rPr lang="ko-KR" altLang="en-US" dirty="0" smtClean="0"/>
              <a:t>개</a:t>
            </a:r>
            <a:r>
              <a:rPr lang="en-US" altLang="ko-KR" dirty="0" smtClean="0"/>
              <a:t>=4X2</a:t>
            </a:r>
            <a:r>
              <a:rPr lang="en-US" altLang="ko-KR" baseline="30000" dirty="0" smtClean="0"/>
              <a:t>30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32550" y="1096464"/>
            <a:ext cx="1000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1B=8bits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5" idx="0"/>
            <a:endCxn id="6" idx="0"/>
          </p:cNvCxnSpPr>
          <p:nvPr/>
        </p:nvCxnSpPr>
        <p:spPr>
          <a:xfrm flipH="1">
            <a:off x="6803390" y="166370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7169150" y="166370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7352030" y="167132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6986270" y="167132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6437630" y="166370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620510" y="167132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6254750" y="1671320"/>
            <a:ext cx="2540" cy="2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019104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19333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38383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56671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74959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93247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11535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298238" y="160944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548880" y="1641056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0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7548880" y="1892516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7548880" y="2151596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7548880" y="2410676"/>
            <a:ext cx="635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7548880" y="6185656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(4X2</a:t>
            </a:r>
            <a:r>
              <a:rPr lang="en-US" altLang="ko-KR" sz="1400" baseline="30000" dirty="0" smtClean="0"/>
              <a:t>30 </a:t>
            </a:r>
            <a:r>
              <a:rPr lang="en-US" altLang="ko-KR" sz="1400" dirty="0" smtClean="0"/>
              <a:t>-1)</a:t>
            </a:r>
            <a:r>
              <a:rPr lang="ko-KR" altLang="en-US" sz="1400" dirty="0" smtClean="0"/>
              <a:t>번지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1479048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1050</TotalTime>
  <Words>1076</Words>
  <Application>Microsoft Office PowerPoint</Application>
  <PresentationFormat>화면 슬라이드 쇼(4:3)</PresentationFormat>
  <Paragraphs>388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D2Coding</vt:lpstr>
      <vt:lpstr>맑은 고딕</vt:lpstr>
      <vt:lpstr>안상수2006가는</vt:lpstr>
      <vt:lpstr>Arial</vt:lpstr>
      <vt:lpstr>Calibri</vt:lpstr>
      <vt:lpstr>Consolas</vt:lpstr>
      <vt:lpstr>Segoe UI</vt:lpstr>
      <vt:lpstr>Wingdings</vt:lpstr>
      <vt:lpstr>kmucs_2014_theme_by_JunhoKim</vt:lpstr>
      <vt:lpstr>Memory &amp; Variables</vt:lpstr>
      <vt:lpstr>수업목표</vt:lpstr>
      <vt:lpstr>입력(input)</vt:lpstr>
      <vt:lpstr>출력(output)</vt:lpstr>
      <vt:lpstr>입력과 출력</vt:lpstr>
      <vt:lpstr>입력과 출력</vt:lpstr>
      <vt:lpstr>메모리와 변수</vt:lpstr>
      <vt:lpstr>메모리와 변수</vt:lpstr>
      <vt:lpstr>메모리와 변수</vt:lpstr>
      <vt:lpstr>메모리와 변수</vt:lpstr>
      <vt:lpstr>메모리와 변수</vt:lpstr>
      <vt:lpstr>메모리와 변수</vt:lpstr>
      <vt:lpstr>메모리와 변수</vt:lpstr>
      <vt:lpstr>메모리와 변수</vt:lpstr>
      <vt:lpstr>메모리와 변수</vt:lpstr>
      <vt:lpstr>메모리와 변수</vt:lpstr>
      <vt:lpstr>메모리와 변수</vt:lpstr>
      <vt:lpstr>메모리와 변수</vt:lpstr>
      <vt:lpstr>메모리와 변수</vt:lpstr>
      <vt:lpstr>메모리와 변수</vt:lpstr>
      <vt:lpstr>메모리와 변수</vt:lpstr>
      <vt:lpstr>키워드, 예약어</vt:lpstr>
      <vt:lpstr>문자열</vt:lpstr>
      <vt:lpstr>문자열</vt:lpstr>
      <vt:lpstr>문자열</vt:lpstr>
      <vt:lpstr>실습</vt:lpstr>
      <vt:lpstr>Turtle graphics</vt:lpstr>
      <vt:lpstr>Turtle graphics</vt:lpstr>
      <vt:lpstr>Turtle graphics</vt:lpstr>
      <vt:lpstr>Turtle graphics</vt:lpstr>
      <vt:lpstr>Turtle graphics</vt:lpstr>
      <vt:lpstr>Turtle graphics</vt:lpstr>
      <vt:lpstr>숙제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Hye-Jung Nam</cp:lastModifiedBy>
  <cp:revision>38</cp:revision>
  <dcterms:created xsi:type="dcterms:W3CDTF">2014-09-29T01:01:48Z</dcterms:created>
  <dcterms:modified xsi:type="dcterms:W3CDTF">2018-03-03T05:48:31Z</dcterms:modified>
</cp:coreProperties>
</file>